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0" r:id="rId3"/>
    <p:sldId id="329" r:id="rId4"/>
    <p:sldId id="330" r:id="rId5"/>
    <p:sldId id="32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D9C666-8142-42C1-9EDA-3B312161E1AB}">
          <p14:sldIdLst>
            <p14:sldId id="256"/>
            <p14:sldId id="290"/>
            <p14:sldId id="329"/>
            <p14:sldId id="330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3" d="100"/>
          <a:sy n="83" d="100"/>
        </p:scale>
        <p:origin x="364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2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4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50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572000"/>
          </a:xfrm>
        </p:spPr>
        <p:txBody>
          <a:bodyPr/>
          <a:lstStyle>
            <a:lvl1pPr marL="252000" indent="-288000">
              <a:buFont typeface="Wingdings" panose="05000000000000000000" pitchFamily="2" charset="2"/>
              <a:buChar char="§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6000" indent="-2880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4000" indent="-28800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159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Security Considerations for Ambient Power Communications (AMP)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69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2024-1-18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553464"/>
              </p:ext>
            </p:extLst>
          </p:nvPr>
        </p:nvGraphicFramePr>
        <p:xfrm>
          <a:off x="927100" y="3395663"/>
          <a:ext cx="995362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80018" imgH="2109441" progId="Word.Document.8">
                  <p:embed/>
                </p:oleObj>
              </mc:Choice>
              <mc:Fallback>
                <p:oleObj name="Document" r:id="rId3" imgW="8080018" imgH="210944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395663"/>
                        <a:ext cx="9953625" cy="2600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89571" y="301783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BE0923-EDF1-45FA-891B-45E6C163CAE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16" y="685801"/>
            <a:ext cx="10627784" cy="838199"/>
          </a:xfrm>
        </p:spPr>
        <p:txBody>
          <a:bodyPr/>
          <a:lstStyle/>
          <a:p>
            <a:r>
              <a:rPr lang="en-US" dirty="0"/>
              <a:t>What is a suitable communication model for AMP devices?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7162799" cy="4800600"/>
          </a:xfrm>
        </p:spPr>
        <p:txBody>
          <a:bodyPr/>
          <a:lstStyle/>
          <a:p>
            <a:r>
              <a:rPr lang="en-US" dirty="0"/>
              <a:t>If an ambient device follows the conventional Wi-Fi MAC (maintaining a secure link for layered networking)</a:t>
            </a:r>
          </a:p>
          <a:p>
            <a:pPr lvl="1"/>
            <a:r>
              <a:rPr lang="en-US" sz="1600" dirty="0"/>
              <a:t>It will take 10+ frames to establish a secure association.</a:t>
            </a:r>
          </a:p>
          <a:p>
            <a:pPr lvl="1"/>
            <a:r>
              <a:rPr lang="en-US" sz="1600" dirty="0"/>
              <a:t>The ambient device needs to have sufficient power to maintain the secure association and low power operating mode (e.g., TSF timer).</a:t>
            </a:r>
          </a:p>
          <a:p>
            <a:endParaRPr lang="en-US" sz="800" dirty="0"/>
          </a:p>
          <a:p>
            <a:pPr marL="288000"/>
            <a:r>
              <a:rPr lang="en-US" dirty="0"/>
              <a:t>Questions</a:t>
            </a:r>
            <a:endParaRPr lang="en-US" sz="1000" dirty="0"/>
          </a:p>
          <a:p>
            <a:pPr lvl="1"/>
            <a:r>
              <a:rPr lang="en-US" sz="1600" dirty="0"/>
              <a:t>Do AMP devices have sufficient power for such overhead?</a:t>
            </a:r>
          </a:p>
          <a:p>
            <a:pPr lvl="1"/>
            <a:r>
              <a:rPr lang="en-US" sz="1600" dirty="0"/>
              <a:t>Current layered networking model has been designed to support multiple applications and large-volume data exchange. Do AMP devices need this?</a:t>
            </a:r>
          </a:p>
          <a:p>
            <a:pPr marL="0" indent="0">
              <a:buNone/>
            </a:pPr>
            <a:endParaRPr lang="en-US" sz="900" dirty="0"/>
          </a:p>
          <a:p>
            <a:pPr marL="288000"/>
            <a:r>
              <a:rPr lang="en-US" dirty="0"/>
              <a:t>Arguments</a:t>
            </a:r>
            <a:endParaRPr lang="en-US" sz="1000" dirty="0"/>
          </a:p>
          <a:p>
            <a:pPr lvl="1"/>
            <a:r>
              <a:rPr lang="en-US" sz="1600" dirty="0"/>
              <a:t>Layered networking model over conventional Wi-Fi MAC is not the best fit for AMP devices that are often designed for a single application.</a:t>
            </a:r>
          </a:p>
          <a:p>
            <a:pPr lvl="1"/>
            <a:r>
              <a:rPr lang="en-US" sz="1600" dirty="0"/>
              <a:t>Compact transaction-based communication model, as described here, may be better.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9D92ED-5A60-4C59-7EB9-85C35E28F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288" y="1603376"/>
            <a:ext cx="3159496" cy="472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8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compact transaction-based communication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6705599" cy="4572000"/>
          </a:xfrm>
        </p:spPr>
        <p:txBody>
          <a:bodyPr/>
          <a:lstStyle/>
          <a:p>
            <a:r>
              <a:rPr lang="en-US" dirty="0"/>
              <a:t>Assumptions</a:t>
            </a:r>
          </a:p>
          <a:p>
            <a:pPr lvl="1"/>
            <a:r>
              <a:rPr lang="en-US" sz="1600" dirty="0"/>
              <a:t>AMP devices typically support one application (function).</a:t>
            </a:r>
          </a:p>
          <a:p>
            <a:pPr lvl="1"/>
            <a:r>
              <a:rPr lang="en-US" sz="1600" dirty="0"/>
              <a:t>AMP devices do not have large data volume to exchange at each transaction.</a:t>
            </a:r>
          </a:p>
          <a:p>
            <a:pPr lvl="1"/>
            <a:r>
              <a:rPr lang="en-US" sz="1600" dirty="0"/>
              <a:t>AMP devices do not need to maintain association and/or low power mode (they can simply power off or lose the power after communication).</a:t>
            </a:r>
          </a:p>
          <a:p>
            <a:endParaRPr lang="en-US" sz="800" dirty="0"/>
          </a:p>
          <a:p>
            <a:pPr marL="288000"/>
            <a:r>
              <a:rPr lang="en-US" dirty="0"/>
              <a:t>Initial ideas</a:t>
            </a:r>
            <a:endParaRPr lang="en-US" sz="1000" dirty="0"/>
          </a:p>
          <a:p>
            <a:pPr lvl="1"/>
            <a:r>
              <a:rPr lang="en-US" sz="1600" dirty="0"/>
              <a:t>A simple Request (by regular STA) + Response (by ambient device) transaction model.</a:t>
            </a:r>
          </a:p>
          <a:p>
            <a:pPr lvl="1"/>
            <a:r>
              <a:rPr lang="en-US" sz="1600" dirty="0"/>
              <a:t>Integrated security based on a shared secret between the requester and the respondent (AMP device).</a:t>
            </a:r>
          </a:p>
          <a:p>
            <a:pPr lvl="1"/>
            <a:r>
              <a:rPr lang="en-US" sz="1600" dirty="0"/>
              <a:t>Absolutely minimize exchanged messages during the aforementioned secure data transaction.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BAE446-D645-A257-B141-8EF6B79CE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1653138"/>
            <a:ext cx="4849140" cy="444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6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3376"/>
            <a:ext cx="6934200" cy="4645024"/>
          </a:xfrm>
        </p:spPr>
        <p:txBody>
          <a:bodyPr/>
          <a:lstStyle/>
          <a:p>
            <a:r>
              <a:rPr lang="en-US" sz="1600" dirty="0"/>
              <a:t>A (ambient device) has a unique ID (MAC address) and a secret shared with N (normal STA).</a:t>
            </a:r>
          </a:p>
          <a:p>
            <a:r>
              <a:rPr lang="en-US" sz="1600" dirty="0"/>
              <a:t>N </a:t>
            </a:r>
            <a:r>
              <a:rPr lang="en-US" sz="1600" b="1" dirty="0"/>
              <a:t>intermittently</a:t>
            </a:r>
            <a:r>
              <a:rPr lang="en-US" sz="1600" dirty="0"/>
              <a:t> sends an </a:t>
            </a:r>
            <a:r>
              <a:rPr lang="en-US" sz="1600" dirty="0" err="1"/>
              <a:t>ID_Request</a:t>
            </a:r>
            <a:r>
              <a:rPr lang="en-US" sz="1600" dirty="0"/>
              <a:t> message to A on different bands/channels, until an expected </a:t>
            </a:r>
            <a:r>
              <a:rPr lang="en-US" sz="1600" dirty="0" err="1"/>
              <a:t>ID_Response</a:t>
            </a:r>
            <a:r>
              <a:rPr lang="en-US" sz="1600" dirty="0"/>
              <a:t> message is received.</a:t>
            </a:r>
          </a:p>
          <a:p>
            <a:pPr lvl="1"/>
            <a:r>
              <a:rPr lang="en-US" sz="1600" dirty="0" err="1"/>
              <a:t>ID_Request</a:t>
            </a:r>
            <a:r>
              <a:rPr lang="en-US" sz="1600" dirty="0"/>
              <a:t>. Header: A’s ID (or broadcast address), N’s MAC address, frame type. Payload: a session ID, supported AKM/cipher parameters, PHY/MAC parameters, etc.</a:t>
            </a:r>
          </a:p>
          <a:p>
            <a:pPr lvl="1"/>
            <a:r>
              <a:rPr lang="en-US" sz="1600" dirty="0" err="1"/>
              <a:t>ID_Response</a:t>
            </a:r>
            <a:r>
              <a:rPr lang="en-US" sz="1600" dirty="0"/>
              <a:t>. Header: A’s ID, N’s MAC address, frame type. Payload: the session ID, selected AKM/cipher parameters, A-to-N SAE-Commit parameters based on the shared secret.</a:t>
            </a:r>
          </a:p>
          <a:p>
            <a:r>
              <a:rPr lang="en-US" sz="1600" dirty="0"/>
              <a:t>N sends a </a:t>
            </a:r>
            <a:r>
              <a:rPr lang="en-US" sz="1600" dirty="0" err="1"/>
              <a:t>Data_Request</a:t>
            </a:r>
            <a:r>
              <a:rPr lang="en-US" sz="1600" dirty="0"/>
              <a:t> message to A, containing the session ID, N-to-A SAE-Commit parameters based on the shared secret, the encrypted command, and a MIC.</a:t>
            </a:r>
          </a:p>
          <a:p>
            <a:r>
              <a:rPr lang="en-US" sz="1600" dirty="0"/>
              <a:t>A verifies the MIC, and carries out the command, then sends a </a:t>
            </a:r>
            <a:r>
              <a:rPr lang="en-US" sz="1600" dirty="0" err="1"/>
              <a:t>Data_Response</a:t>
            </a:r>
            <a:r>
              <a:rPr lang="en-US" sz="1600" dirty="0"/>
              <a:t> message to N, containing the session ID, the encrypted response data, and a MIC.</a:t>
            </a:r>
          </a:p>
          <a:p>
            <a:r>
              <a:rPr lang="en-US" sz="1600" dirty="0"/>
              <a:t>N verifies the MIC and decrypts the response data. A can power off.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BAE446-D645-A257-B141-8EF6B79CE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4030" y="2057400"/>
            <a:ext cx="4407910" cy="403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03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524000"/>
            <a:ext cx="10460567" cy="1472585"/>
          </a:xfrm>
        </p:spPr>
        <p:txBody>
          <a:bodyPr/>
          <a:lstStyle/>
          <a:p>
            <a:r>
              <a:rPr lang="en-US" sz="2000" dirty="0"/>
              <a:t>A compact, transaction-based communication model is proposed for AMP devices (instead of the current layered networking model). Both models can co-exist.</a:t>
            </a:r>
          </a:p>
          <a:p>
            <a:r>
              <a:rPr lang="en-US" sz="2000" dirty="0"/>
              <a:t>A secure request and respond model for ambient devices is illustrated, which only needs 4 messages to finish a </a:t>
            </a:r>
            <a:r>
              <a:rPr lang="en-US" sz="2000"/>
              <a:t>secure transaction.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2B43D5-C515-FABB-034B-9893EC10C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137349"/>
            <a:ext cx="2169315" cy="324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F48770-E82A-2213-F74C-15D25EB3BA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0" y="3505200"/>
            <a:ext cx="2914909" cy="2670687"/>
          </a:xfrm>
          <a:prstGeom prst="rect">
            <a:avLst/>
          </a:prstGeom>
        </p:spPr>
      </p:pic>
      <p:sp>
        <p:nvSpPr>
          <p:cNvPr id="9" name="Callout: Right Arrow 8">
            <a:extLst>
              <a:ext uri="{FF2B5EF4-FFF2-40B4-BE49-F238E27FC236}">
                <a16:creationId xmlns:a16="http://schemas.microsoft.com/office/drawing/2014/main" id="{0FD54CBB-0BA7-F56F-2377-E5AD49FC255F}"/>
              </a:ext>
            </a:extLst>
          </p:cNvPr>
          <p:cNvSpPr/>
          <p:nvPr/>
        </p:nvSpPr>
        <p:spPr bwMode="auto">
          <a:xfrm>
            <a:off x="5359617" y="4370951"/>
            <a:ext cx="1657357" cy="1219200"/>
          </a:xfrm>
          <a:prstGeom prst="rightArrowCallou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042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39420</TotalTime>
  <Words>673</Words>
  <Application>Microsoft Office PowerPoint</Application>
  <PresentationFormat>Widescreen</PresentationFormat>
  <Paragraphs>75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Wingdings</vt:lpstr>
      <vt:lpstr>Office Theme</vt:lpstr>
      <vt:lpstr>Document</vt:lpstr>
      <vt:lpstr>Security Considerations for Ambient Power Communications (AMP)</vt:lpstr>
      <vt:lpstr>What is a suitable communication model for AMP devices?</vt:lpstr>
      <vt:lpstr>A compact transaction-based communication model</vt:lpstr>
      <vt:lpstr>Transaction details</vt:lpstr>
      <vt:lpstr>Conclusions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Hui</cp:lastModifiedBy>
  <cp:revision>1840</cp:revision>
  <cp:lastPrinted>1601-01-01T00:00:00Z</cp:lastPrinted>
  <dcterms:created xsi:type="dcterms:W3CDTF">2018-05-10T16:45:22Z</dcterms:created>
  <dcterms:modified xsi:type="dcterms:W3CDTF">2024-01-18T18:18:08Z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  <property fmtid="{D5CDD505-2E9C-101B-9397-08002B2CF9AE}" pid="12" name="MSIP_Label_a15a25aa-e944-415d-b7a7-40f6b9180b6b_Enabled">
    <vt:lpwstr>true</vt:lpwstr>
  </property>
  <property fmtid="{D5CDD505-2E9C-101B-9397-08002B2CF9AE}" pid="13" name="MSIP_Label_a15a25aa-e944-415d-b7a7-40f6b9180b6b_SetDate">
    <vt:lpwstr>2023-11-10T16:16:14Z</vt:lpwstr>
  </property>
  <property fmtid="{D5CDD505-2E9C-101B-9397-08002B2CF9AE}" pid="14" name="MSIP_Label_a15a25aa-e944-415d-b7a7-40f6b9180b6b_Method">
    <vt:lpwstr>Standard</vt:lpwstr>
  </property>
  <property fmtid="{D5CDD505-2E9C-101B-9397-08002B2CF9AE}" pid="15" name="MSIP_Label_a15a25aa-e944-415d-b7a7-40f6b9180b6b_Name">
    <vt:lpwstr>a15a25aa-e944-415d-b7a7-40f6b9180b6b</vt:lpwstr>
  </property>
  <property fmtid="{D5CDD505-2E9C-101B-9397-08002B2CF9AE}" pid="16" name="MSIP_Label_a15a25aa-e944-415d-b7a7-40f6b9180b6b_SiteId">
    <vt:lpwstr>eeb8d0e8-3544-41d3-aac6-934c309faf5a</vt:lpwstr>
  </property>
  <property fmtid="{D5CDD505-2E9C-101B-9397-08002B2CF9AE}" pid="17" name="MSIP_Label_a15a25aa-e944-415d-b7a7-40f6b9180b6b_ActionId">
    <vt:lpwstr>bbcf7fd4-b9cf-4de5-a228-f6afc2b37aac</vt:lpwstr>
  </property>
  <property fmtid="{D5CDD505-2E9C-101B-9397-08002B2CF9AE}" pid="18" name="MSIP_Label_a15a25aa-e944-415d-b7a7-40f6b9180b6b_ContentBits">
    <vt:lpwstr>0</vt:lpwstr>
  </property>
</Properties>
</file>