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2"/>
  </p:notesMasterIdLst>
  <p:handoutMasterIdLst>
    <p:handoutMasterId r:id="rId43"/>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 id="1062" r:id="rId30"/>
    <p:sldId id="1066" r:id="rId31"/>
    <p:sldId id="1068" r:id="rId32"/>
    <p:sldId id="1069" r:id="rId33"/>
    <p:sldId id="1072" r:id="rId34"/>
    <p:sldId id="1067" r:id="rId35"/>
    <p:sldId id="1063" r:id="rId36"/>
    <p:sldId id="1064" r:id="rId37"/>
    <p:sldId id="1065" r:id="rId38"/>
    <p:sldId id="1070" r:id="rId39"/>
    <p:sldId id="1071" r:id="rId40"/>
    <p:sldId id="1073"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1544A4-3A38-4468-9CA7-5E97E012240A}" v="57" dt="2024-07-18T17:18:07.4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7-18T19:52:32.791" v="645" actId="20577"/>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17:04:51.080" v="448" actId="2057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17:04:51.080" v="448" actId="20578"/>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15:51:53.824" v="49" actId="6264"/>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17:05:17.484" v="456" actId="654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17:05:17.484" v="456" actId="6549"/>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15:53:48.715" v="105" actId="6264"/>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7-18T17:05:55.460" v="470" actId="20577"/>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7-18T17:05:55.460" v="470" actId="20577"/>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15:56:59.513" v="143" actId="6264"/>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17:01:34.176" v="443" actId="20577"/>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17:01:34.176" v="443" actId="20577"/>
          <ac:spMkLst>
            <pc:docMk/>
            <pc:sldMk cId="2417046986" sldId="1066"/>
            <ac:spMk id="3" creationId="{F301AA04-CB99-A7E4-7C50-BBF7DBA2BB65}"/>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17:01:58.975" v="445" actId="2057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17:01:58.975" v="445" actId="20577"/>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17:00:54.435" v="419" actId="6264"/>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17:01:32.019" v="442" actId="20577"/>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17:01:32.019" v="442"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16:55:35.841" v="294" actId="626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17:01:30.020" v="441" actId="20577"/>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17:01:30.020" v="441" actId="20577"/>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16:57:43.966" v="355" actId="6264"/>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19:41:06.890" v="643" actId="20577"/>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19:41:06.890" v="643"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17:06:24.610" v="481" actId="6264"/>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19:37:10.355" v="599" actId="20577"/>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19:37:10.355" v="599" actId="20577"/>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17:12:07.052" v="536" actId="6264"/>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17:01:27.877" v="440" actId="20577"/>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17:01:27.877" v="44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16:59:05.457" v="382" actId="6264"/>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19:39:36.821" v="634" actId="20577"/>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19:39:27.202" v="630" actId="20577"/>
          <ac:spMkLst>
            <pc:docMk/>
            <pc:sldMk cId="2032850047" sldId="1073"/>
            <ac:spMk id="3" creationId="{980980E1-DDDE-51AD-6471-D55C09D4516C}"/>
          </ac:spMkLst>
        </pc:spChg>
        <pc:spChg chg="mod">
          <ac:chgData name="Alfred Asterjadhi" userId="39de57b9-85c0-4fd1-aaac-8ca2b6560ad0" providerId="ADAL" clId="{D81544A4-3A38-4468-9CA7-5E97E012240A}" dt="2024-07-18T19:39:36.821" v="634" actId="20577"/>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7-18T19:52:32.791" v="645" actId="20577"/>
        <pc:sldMasterMkLst>
          <pc:docMk/>
          <pc:sldMasterMk cId="0" sldId="2147483648"/>
        </pc:sldMasterMkLst>
        <pc:spChg chg="mod">
          <ac:chgData name="Alfred Asterjadhi" userId="39de57b9-85c0-4fd1-aaac-8ca2b6560ad0" providerId="ADAL" clId="{D81544A4-3A38-4468-9CA7-5E97E012240A}" dt="2024-07-18T19:52:32.791" v="645"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48"/>
        </pc:sldMasterMkLst>
        <pc:spChg chg="mod">
          <ac:chgData name="Alfred Asterjadhi" userId="39de57b9-85c0-4fd1-aaac-8ca2b6560ad0" providerId="ADAL" clId="{0A13E47B-3FF0-4549-A204-02530860F021}" dt="2024-06-04T19:22:57.920" v="8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4/11-24-0876-00-00bn-uhr-ppdu-phy-ver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74-02-00bn-uhr-unequal-modulation-pattern-and-new-mc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73-02-00bn-design-targets-and-considerations-for-enhanced-long-range.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1985-05-00bn-longer-ldpc-codeword.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2-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1-00bn-thoughts-on-functionality-and-security-architecture-for-uhr-seamless-roaming.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679-01-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917-00-00bn-coordinated-spatial-reuse.pptx" TargetMode="External"/><Relationship Id="rId13" Type="http://schemas.openxmlformats.org/officeDocument/2006/relationships/hyperlink" Target="https://mentor.ieee.org/802.11/dcn/24/11-24-0839-01-00bn-system-level-evaluation-of-coordinated-spatial-reuse.pptx" TargetMode="External"/><Relationship Id="rId3" Type="http://schemas.openxmlformats.org/officeDocument/2006/relationships/hyperlink" Target="https://mentor.ieee.org/802.11/dcn/23/11-23-0325-00-0uhr-coordinated-spatial-reuse-for-uhr.pptx" TargetMode="External"/><Relationship Id="rId7" Type="http://schemas.openxmlformats.org/officeDocument/2006/relationships/hyperlink" Target="https://mentor.ieee.org/802.11/dcn/23/11-23-1832-00-00bn-multi-ap-coordinated-spatial-reuse.pptx" TargetMode="External"/><Relationship Id="rId12" Type="http://schemas.openxmlformats.org/officeDocument/2006/relationships/hyperlink" Target="https://mentor.ieee.org/802.11/dcn/24/11-24-0639-01-00bn-mac-protocol-aspects-of-multi-ap-coordination.pptx" TargetMode="External"/><Relationship Id="rId2" Type="http://schemas.openxmlformats.org/officeDocument/2006/relationships/hyperlink" Target="https://mentor.ieee.org/802.11/dcn/22/11-22-1822-00-0uhr-recap-on-coordinated-spatial-reuse-operation.pptx" TargetMode="External"/><Relationship Id="rId16" Type="http://schemas.openxmlformats.org/officeDocument/2006/relationships/hyperlink" Target="https://mentor.ieee.org/802.11/dcn/24/11-24-1211-01-00bn-coordinated-bf-goodput-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37-00-0uhr-performance-of-coordinated-spatial-reuse.pptx" TargetMode="External"/><Relationship Id="rId11" Type="http://schemas.openxmlformats.org/officeDocument/2006/relationships/hyperlink" Target="https://mentor.ieee.org/802.11/dcn/24/11-24-0635-00-00bn-coordinated-spatial-re-use-and-coordinated-spatial-nulling-follow-up.pptx" TargetMode="External"/><Relationship Id="rId5" Type="http://schemas.openxmlformats.org/officeDocument/2006/relationships/hyperlink" Target="https://mentor.ieee.org/802.11/dcn/23/11-23-1023-02-0uhr-coordinated-spatial-reuse-in-a-4-ap-topoplogy.pptx" TargetMode="External"/><Relationship Id="rId15" Type="http://schemas.openxmlformats.org/officeDocument/2006/relationships/hyperlink" Target="https://mentor.ieee.org/802.11/dcn/24/11-24-1204-00-00bn-coordinated-beamforming-for-11bn.pptx" TargetMode="External"/><Relationship Id="rId10" Type="http://schemas.openxmlformats.org/officeDocument/2006/relationships/hyperlink" Target="https://mentor.ieee.org/802.11/dcn/24/11-24-0577-00-00bn-thoughts-on-coordinated-spatial-reuse-c-sr.pptx" TargetMode="External"/><Relationship Id="rId4" Type="http://schemas.openxmlformats.org/officeDocument/2006/relationships/hyperlink" Target="https://mentor.ieee.org/802.11/dcn/23/11-23-0776-01-0uhr-performance-of-c-bf-and-c-sr.pptx" TargetMode="External"/><Relationship Id="rId9" Type="http://schemas.openxmlformats.org/officeDocument/2006/relationships/hyperlink" Target="https://mentor.ieee.org/802.11/dcn/24/11-24-0529-01-00bn-coordinated-spatial-reuse-discussion.pptx" TargetMode="External"/><Relationship Id="rId14" Type="http://schemas.openxmlformats.org/officeDocument/2006/relationships/hyperlink" Target="https://mentor.ieee.org/802.11/dcn/24/11-24-0880-00-00bn-cbf-recap-and-way-forward.ppt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4/11-24-0856-00-00bn-further-discussions-on-in-device-coexistence.pptx" TargetMode="External"/><Relationship Id="rId3" Type="http://schemas.openxmlformats.org/officeDocument/2006/relationships/hyperlink" Target="https://mentor.ieee.org/802.11/dcn/24/11-24-0831-02-00bn-periodic-idc-use-cases-and-considerations-for-signaling.pptx" TargetMode="External"/><Relationship Id="rId7" Type="http://schemas.openxmlformats.org/officeDocument/2006/relationships/hyperlink" Target="https://mentor.ieee.org/802.11/dcn/24/11-24-0420-02-00bn-enabling-flexible-coexistence-operation.pptx" TargetMode="External"/><Relationship Id="rId2" Type="http://schemas.openxmlformats.org/officeDocument/2006/relationships/hyperlink" Target="https://mentor.ieee.org/802.11/dcn/23/11-23-0816-01-0uhr-enhancements-for-latency-sensitive-traffic-and-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78-05-00bn-coex-enhancement-for-xr-use-cases.pptx" TargetMode="External"/><Relationship Id="rId5" Type="http://schemas.openxmlformats.org/officeDocument/2006/relationships/hyperlink" Target="https://mentor.ieee.org/802.11/dcn/23/11-23-2002-02-00bn-in-device-coexistence-and-interference-follow-up.pptx" TargetMode="External"/><Relationship Id="rId4" Type="http://schemas.openxmlformats.org/officeDocument/2006/relationships/hyperlink" Target="https://mentor.ieee.org/802.11/dcn/23/11-23-1934-00-00bn-in-device-interference-mitigation-follow-up.ppt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a:t>
            </a:r>
          </a:p>
          <a:p>
            <a:pPr marL="0" indent="0"/>
            <a:r>
              <a:rPr lang="en-US" sz="1600" dirty="0"/>
              <a:t>Result: </a:t>
            </a:r>
            <a:r>
              <a:rPr lang="en-US" sz="1600" dirty="0">
                <a:highlight>
                  <a:srgbClr val="00FF00"/>
                </a:highlight>
              </a:rPr>
              <a:t>199(+1)Y, 7N</a:t>
            </a:r>
            <a:r>
              <a:rPr lang="en-US" sz="1600">
                <a:highlight>
                  <a:srgbClr val="00FF00"/>
                </a:highlight>
              </a:rPr>
              <a:t>, 28A </a:t>
            </a:r>
            <a:r>
              <a:rPr lang="en-US" sz="1600" dirty="0">
                <a:highlight>
                  <a:srgbClr val="00FF00"/>
                </a:highlight>
              </a:rPr>
              <a:t>(pass)</a:t>
            </a:r>
            <a:r>
              <a:rPr lang="en-US" sz="1600" dirty="0"/>
              <a: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a:t>
            </a:r>
          </a:p>
          <a:p>
            <a:pPr>
              <a:buFont typeface="Arial" panose="020B0604020202020204" pitchFamily="34" charset="0"/>
              <a:buChar char="•"/>
            </a:pPr>
            <a:r>
              <a:rPr lang="en-US" sz="2000" dirty="0"/>
              <a:t>Result: </a:t>
            </a:r>
            <a:r>
              <a:rPr lang="en-US" sz="2000" dirty="0">
                <a:highlight>
                  <a:srgbClr val="FF0000"/>
                </a:highlight>
              </a:rPr>
              <a:t>115Y, 72N, 55A (fails)</a:t>
            </a:r>
            <a:r>
              <a:rPr lang="en-US" sz="2000" dirty="0"/>
              <a:t>.</a:t>
            </a:r>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0118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1957-C865-611D-1A28-4F330F3F07B1}"/>
              </a:ext>
            </a:extLst>
          </p:cNvPr>
          <p:cNvSpPr>
            <a:spLocks noGrp="1"/>
          </p:cNvSpPr>
          <p:nvPr>
            <p:ph type="title"/>
          </p:nvPr>
        </p:nvSpPr>
        <p:spPr/>
        <p:txBody>
          <a:bodyPr/>
          <a:lstStyle/>
          <a:p>
            <a:r>
              <a:rPr lang="en-US" dirty="0"/>
              <a:t>Motion 21 (PHY)</a:t>
            </a:r>
          </a:p>
        </p:txBody>
      </p:sp>
      <p:sp>
        <p:nvSpPr>
          <p:cNvPr id="3" name="Content Placeholder 2">
            <a:extLst>
              <a:ext uri="{FF2B5EF4-FFF2-40B4-BE49-F238E27FC236}">
                <a16:creationId xmlns:a16="http://schemas.microsoft.com/office/drawing/2014/main" id="{F301AA04-CB99-A7E4-7C50-BBF7DBA2BB65}"/>
              </a:ext>
            </a:extLst>
          </p:cNvPr>
          <p:cNvSpPr>
            <a:spLocks noGrp="1"/>
          </p:cNvSpPr>
          <p:nvPr>
            <p:ph idx="1"/>
          </p:nvPr>
        </p:nvSpPr>
        <p:spPr/>
        <p:txBody>
          <a:bodyPr/>
          <a:lstStyle/>
          <a:p>
            <a:r>
              <a:rPr lang="en-US" sz="2000" dirty="0"/>
              <a:t>Move to add the following text to the TGbn SFD:</a:t>
            </a:r>
          </a:p>
          <a:p>
            <a:pPr>
              <a:buFont typeface="Arial" panose="020B0604020202020204" pitchFamily="34" charset="0"/>
              <a:buChar char="•"/>
            </a:pPr>
            <a:r>
              <a:rPr lang="en-US" sz="2000" dirty="0"/>
              <a:t>If a DRU for a PPDU occupies more than one 20 MHz channel, then the L-STF, L-LTF, L-SIG, and RL-SIG fields are duplicated over all the 20 MHz channels which are occupied by the DRU.</a:t>
            </a:r>
          </a:p>
          <a:p>
            <a:pPr>
              <a:buFont typeface="Arial" panose="020B0604020202020204" pitchFamily="34" charset="0"/>
              <a:buChar char="•"/>
            </a:pPr>
            <a:endParaRPr lang="en-US" sz="2000" dirty="0"/>
          </a:p>
          <a:p>
            <a:r>
              <a:rPr lang="en-US" sz="2000" dirty="0"/>
              <a:t>Move: 		Second:</a:t>
            </a:r>
          </a:p>
          <a:p>
            <a:r>
              <a:rPr lang="en-US" sz="2000" dirty="0"/>
              <a:t>Discussion:</a:t>
            </a:r>
          </a:p>
          <a:p>
            <a:r>
              <a:rPr lang="en-US" sz="2000" dirty="0"/>
              <a:t>Result:</a:t>
            </a:r>
          </a:p>
          <a:p>
            <a:pPr marL="0" indent="0"/>
            <a:endParaRPr lang="en-US" sz="1800" b="0" dirty="0"/>
          </a:p>
          <a:p>
            <a:pPr marL="0" indent="0"/>
            <a:endParaRPr lang="en-US" sz="1800" b="0" dirty="0"/>
          </a:p>
          <a:p>
            <a:pPr marL="0" indent="0"/>
            <a:r>
              <a:rPr lang="en-US" sz="1800" b="0" dirty="0"/>
              <a:t>Reference documents: [</a:t>
            </a:r>
            <a:r>
              <a:rPr lang="en-US" sz="1800" b="0" dirty="0">
                <a:hlinkClick r:id="rId2"/>
              </a:rPr>
              <a:t>24/0736r1</a:t>
            </a:r>
            <a:r>
              <a:rPr lang="en-US" sz="1800" b="0" dirty="0"/>
              <a:t>]. SP result: 51Y, 2N, 15A.</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FEC571D-A37C-9F47-2C4C-FF25BD23DC6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FC9DF38-8CA6-902F-F367-F579C758F0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97CEEB-1384-EBF6-2A52-435296F77AA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17046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1231D-FE26-01C7-E474-A26F30DA55A5}"/>
              </a:ext>
            </a:extLst>
          </p:cNvPr>
          <p:cNvSpPr>
            <a:spLocks noGrp="1"/>
          </p:cNvSpPr>
          <p:nvPr>
            <p:ph type="title"/>
          </p:nvPr>
        </p:nvSpPr>
        <p:spPr>
          <a:xfrm>
            <a:off x="685800" y="685800"/>
            <a:ext cx="7770813" cy="1065213"/>
          </a:xfrm>
        </p:spPr>
        <p:txBody>
          <a:bodyPr/>
          <a:lstStyle/>
          <a:p>
            <a:r>
              <a:rPr lang="en-US" dirty="0"/>
              <a:t>Motion 22 (PHY)</a:t>
            </a:r>
          </a:p>
        </p:txBody>
      </p:sp>
      <p:sp>
        <p:nvSpPr>
          <p:cNvPr id="3" name="Content Placeholder 2">
            <a:extLst>
              <a:ext uri="{FF2B5EF4-FFF2-40B4-BE49-F238E27FC236}">
                <a16:creationId xmlns:a16="http://schemas.microsoft.com/office/drawing/2014/main" id="{8EC7BE96-1300-8D47-DD5E-86960F861740}"/>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“PHY version identifier” is set to 1 in U-SIG for UHR PPDUs?</a:t>
            </a:r>
          </a:p>
          <a:p>
            <a:endParaRPr lang="en-US" sz="2000" dirty="0"/>
          </a:p>
          <a:p>
            <a:r>
              <a:rPr lang="en-US" sz="2000" dirty="0"/>
              <a:t>Move: 		Second:</a:t>
            </a:r>
          </a:p>
          <a:p>
            <a:r>
              <a:rPr lang="en-US" sz="2000" dirty="0"/>
              <a:t>Discussion:</a:t>
            </a:r>
          </a:p>
          <a:p>
            <a:r>
              <a:rPr lang="en-US" sz="2000" dirty="0"/>
              <a:t>Result:</a:t>
            </a:r>
          </a:p>
          <a:p>
            <a:pPr marL="0" indent="0"/>
            <a:endParaRPr lang="en-US" sz="2000" b="0" dirty="0"/>
          </a:p>
          <a:p>
            <a:pPr marL="0" indent="0"/>
            <a:endParaRPr lang="en-US" sz="2000" b="0" dirty="0"/>
          </a:p>
          <a:p>
            <a:pPr marL="0" indent="0"/>
            <a:endParaRPr lang="en-US" sz="2000" b="0" dirty="0"/>
          </a:p>
          <a:p>
            <a:pPr marL="0" indent="0"/>
            <a:endParaRPr lang="en-US" sz="2000" b="0" dirty="0"/>
          </a:p>
          <a:p>
            <a:pPr marL="0" indent="0"/>
            <a:r>
              <a:rPr lang="en-US" sz="2000" b="0" dirty="0"/>
              <a:t>Reference documents: [</a:t>
            </a:r>
            <a:r>
              <a:rPr lang="en-US" sz="2000" b="0" dirty="0">
                <a:hlinkClick r:id="rId2"/>
              </a:rPr>
              <a:t>24/0876r0</a:t>
            </a:r>
            <a:r>
              <a:rPr lang="en-US" sz="2000" b="0" dirty="0"/>
              <a:t>]. SP result: 112Y, 4N, 17A.</a:t>
            </a:r>
          </a:p>
        </p:txBody>
      </p:sp>
      <p:sp>
        <p:nvSpPr>
          <p:cNvPr id="4" name="Slide Number Placeholder 3">
            <a:extLst>
              <a:ext uri="{FF2B5EF4-FFF2-40B4-BE49-F238E27FC236}">
                <a16:creationId xmlns:a16="http://schemas.microsoft.com/office/drawing/2014/main" id="{915531BA-146A-1444-9A44-08C6D30A3F9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5ABCA-0F0D-B4BC-E303-B8422814FF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EE80D8-0E99-5572-08EE-502637167E45}"/>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9597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DF63-389B-B35C-2C9C-6AF087F95108}"/>
              </a:ext>
            </a:extLst>
          </p:cNvPr>
          <p:cNvSpPr>
            <a:spLocks noGrp="1"/>
          </p:cNvSpPr>
          <p:nvPr>
            <p:ph type="title"/>
          </p:nvPr>
        </p:nvSpPr>
        <p:spPr>
          <a:xfrm>
            <a:off x="685800" y="685800"/>
            <a:ext cx="7770813" cy="1065213"/>
          </a:xfrm>
        </p:spPr>
        <p:txBody>
          <a:bodyPr/>
          <a:lstStyle/>
          <a:p>
            <a:r>
              <a:rPr lang="en-US" dirty="0"/>
              <a:t>Motion 23 (PHY)</a:t>
            </a:r>
          </a:p>
        </p:txBody>
      </p:sp>
      <p:sp>
        <p:nvSpPr>
          <p:cNvPr id="3" name="Content Placeholder 2">
            <a:extLst>
              <a:ext uri="{FF2B5EF4-FFF2-40B4-BE49-F238E27FC236}">
                <a16:creationId xmlns:a16="http://schemas.microsoft.com/office/drawing/2014/main" id="{7F7B2ADB-5FEB-8860-158C-080EF6C370A3}"/>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unequal modulation over different spatial streams</a:t>
            </a:r>
          </a:p>
          <a:p>
            <a:r>
              <a:rPr lang="en-US" sz="2000" dirty="0"/>
              <a:t> </a:t>
            </a:r>
          </a:p>
          <a:p>
            <a:r>
              <a:rPr lang="en-US" sz="2000" dirty="0"/>
              <a:t>Move: 		Second:</a:t>
            </a:r>
          </a:p>
          <a:p>
            <a:r>
              <a:rPr lang="en-US" sz="2000" dirty="0"/>
              <a:t>Discussion:</a:t>
            </a:r>
          </a:p>
          <a:p>
            <a:r>
              <a:rPr lang="en-US" sz="2000" dirty="0"/>
              <a:t>Result:</a:t>
            </a:r>
          </a:p>
          <a:p>
            <a:endParaRPr lang="en-US" sz="2000" dirty="0"/>
          </a:p>
          <a:p>
            <a:endParaRPr lang="en-US" sz="2000" dirty="0"/>
          </a:p>
          <a:p>
            <a:endParaRPr lang="en-US" sz="2000" dirty="0"/>
          </a:p>
          <a:p>
            <a:r>
              <a:rPr lang="en-US" sz="2000" b="0" dirty="0"/>
              <a:t>Reference documents: [</a:t>
            </a:r>
            <a:r>
              <a:rPr lang="en-US" sz="2000" b="0" dirty="0">
                <a:hlinkClick r:id="rId2"/>
              </a:rPr>
              <a:t>24/0474r2</a:t>
            </a:r>
            <a:r>
              <a:rPr lang="en-US" sz="2000" b="0" dirty="0"/>
              <a:t>]. SP result: 116Y, 4N, 9A.</a:t>
            </a:r>
          </a:p>
        </p:txBody>
      </p:sp>
      <p:sp>
        <p:nvSpPr>
          <p:cNvPr id="4" name="Slide Number Placeholder 3">
            <a:extLst>
              <a:ext uri="{FF2B5EF4-FFF2-40B4-BE49-F238E27FC236}">
                <a16:creationId xmlns:a16="http://schemas.microsoft.com/office/drawing/2014/main" id="{B526699F-5784-F5DB-9D6B-23BB1F1A19D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9892184-EACF-1D51-F040-EE6F0A1CB3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860859-BAB2-1442-BB29-4CF4A13146CB}"/>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68945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0F90-7BD3-FE42-4639-B7ADD486DC5F}"/>
              </a:ext>
            </a:extLst>
          </p:cNvPr>
          <p:cNvSpPr>
            <a:spLocks noGrp="1"/>
          </p:cNvSpPr>
          <p:nvPr>
            <p:ph type="title"/>
          </p:nvPr>
        </p:nvSpPr>
        <p:spPr>
          <a:xfrm>
            <a:off x="685800" y="685800"/>
            <a:ext cx="7770813" cy="1065213"/>
          </a:xfrm>
        </p:spPr>
        <p:txBody>
          <a:bodyPr/>
          <a:lstStyle/>
          <a:p>
            <a:r>
              <a:rPr lang="en-US" dirty="0"/>
              <a:t>Motion 24 (PHY)</a:t>
            </a:r>
          </a:p>
        </p:txBody>
      </p:sp>
      <p:sp>
        <p:nvSpPr>
          <p:cNvPr id="3" name="Content Placeholder 2">
            <a:extLst>
              <a:ext uri="{FF2B5EF4-FFF2-40B4-BE49-F238E27FC236}">
                <a16:creationId xmlns:a16="http://schemas.microsoft.com/office/drawing/2014/main" id="{CD7994BE-3270-D566-D299-46332DA3D504}"/>
              </a:ext>
            </a:extLst>
          </p:cNvPr>
          <p:cNvSpPr>
            <a:spLocks noGrp="1"/>
          </p:cNvSpPr>
          <p:nvPr>
            <p:ph idx="1"/>
          </p:nvPr>
        </p:nvSpPr>
        <p:spPr>
          <a:xfrm>
            <a:off x="685800" y="1981200"/>
            <a:ext cx="7770813" cy="4113213"/>
          </a:xfrm>
        </p:spPr>
        <p:txBody>
          <a:bodyPr/>
          <a:lstStyle/>
          <a:p>
            <a:r>
              <a:rPr lang="en-US" sz="1800" dirty="0"/>
              <a:t>Move to include the following in the 11bn SFD:</a:t>
            </a:r>
          </a:p>
          <a:p>
            <a:pPr>
              <a:buFont typeface="Arial" panose="020B0604020202020204" pitchFamily="34" charset="0"/>
              <a:buChar char="•"/>
            </a:pPr>
            <a:r>
              <a:rPr lang="en-US" sz="1800" dirty="0"/>
              <a:t>Define Enhanced Long Range (ELR) PPDU and potentially other Range Extension mechanisms.</a:t>
            </a:r>
            <a:br>
              <a:rPr lang="en-US" sz="1800" dirty="0"/>
            </a:br>
            <a:endParaRPr lang="en-US" sz="1800" dirty="0"/>
          </a:p>
          <a:p>
            <a:r>
              <a:rPr lang="en-US" sz="1800" dirty="0"/>
              <a:t>Move: 		Second:</a:t>
            </a:r>
          </a:p>
          <a:p>
            <a:r>
              <a:rPr lang="en-US" sz="1800" dirty="0"/>
              <a:t>Discussion:</a:t>
            </a:r>
          </a:p>
          <a:p>
            <a:r>
              <a:rPr lang="en-US" sz="1800" dirty="0"/>
              <a:t>Result:</a:t>
            </a:r>
          </a:p>
          <a:p>
            <a:endParaRPr lang="en-US" sz="1800" dirty="0"/>
          </a:p>
          <a:p>
            <a:endParaRPr lang="en-US" sz="1800" dirty="0"/>
          </a:p>
          <a:p>
            <a:endParaRPr lang="en-US" sz="1800" dirty="0"/>
          </a:p>
          <a:p>
            <a:endParaRPr lang="en-US" sz="1800" dirty="0"/>
          </a:p>
          <a:p>
            <a:r>
              <a:rPr lang="en-US" sz="1800" b="0" dirty="0"/>
              <a:t>Reference documents: [</a:t>
            </a:r>
            <a:r>
              <a:rPr lang="en-US" sz="1800" b="0" dirty="0">
                <a:hlinkClick r:id="rId2"/>
              </a:rPr>
              <a:t>24/0873r2</a:t>
            </a:r>
            <a:r>
              <a:rPr lang="en-US" sz="1800" b="0" dirty="0"/>
              <a:t>]. SP result: 118Y, 7N, 16A.</a:t>
            </a:r>
          </a:p>
          <a:p>
            <a:endParaRPr lang="en-US" sz="1800" dirty="0"/>
          </a:p>
        </p:txBody>
      </p:sp>
      <p:sp>
        <p:nvSpPr>
          <p:cNvPr id="4" name="Slide Number Placeholder 3">
            <a:extLst>
              <a:ext uri="{FF2B5EF4-FFF2-40B4-BE49-F238E27FC236}">
                <a16:creationId xmlns:a16="http://schemas.microsoft.com/office/drawing/2014/main" id="{F874DB2F-7943-E297-7A45-38BF4D52F4B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30DB7E-C041-F62F-FFF7-159D65DFCA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C4309BB-FEC8-3CF3-DBE3-A8A1B87669AF}"/>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110227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BCFB-125E-0CB7-7C85-FDB95EAE86E8}"/>
              </a:ext>
            </a:extLst>
          </p:cNvPr>
          <p:cNvSpPr>
            <a:spLocks noGrp="1"/>
          </p:cNvSpPr>
          <p:nvPr>
            <p:ph type="title"/>
          </p:nvPr>
        </p:nvSpPr>
        <p:spPr>
          <a:xfrm>
            <a:off x="685800" y="685800"/>
            <a:ext cx="7770813" cy="1065213"/>
          </a:xfrm>
        </p:spPr>
        <p:txBody>
          <a:bodyPr/>
          <a:lstStyle/>
          <a:p>
            <a:r>
              <a:rPr lang="en-US" dirty="0"/>
              <a:t>Motion 25 (PHY)</a:t>
            </a:r>
          </a:p>
        </p:txBody>
      </p:sp>
      <p:sp>
        <p:nvSpPr>
          <p:cNvPr id="3" name="Content Placeholder 2">
            <a:extLst>
              <a:ext uri="{FF2B5EF4-FFF2-40B4-BE49-F238E27FC236}">
                <a16:creationId xmlns:a16="http://schemas.microsoft.com/office/drawing/2014/main" id="{A83D9EA5-D797-D894-AD41-DCA5BE4AF806}"/>
              </a:ext>
            </a:extLst>
          </p:cNvPr>
          <p:cNvSpPr>
            <a:spLocks noGrp="1"/>
          </p:cNvSpPr>
          <p:nvPr>
            <p:ph idx="1"/>
          </p:nvPr>
        </p:nvSpPr>
        <p:spPr>
          <a:xfrm>
            <a:off x="685800" y="1981200"/>
            <a:ext cx="7770813" cy="4113213"/>
          </a:xfrm>
        </p:spPr>
        <p:txBody>
          <a:bodyPr/>
          <a:lstStyle/>
          <a:p>
            <a:r>
              <a:rPr lang="en-US" sz="2000" dirty="0"/>
              <a:t>Move to include the following in the 11bn SFD:</a:t>
            </a:r>
          </a:p>
          <a:p>
            <a:pPr>
              <a:buFont typeface="Arial" panose="020B0604020202020204" pitchFamily="34" charset="0"/>
              <a:buChar char="•"/>
            </a:pPr>
            <a:r>
              <a:rPr lang="en-US" sz="2000" dirty="0"/>
              <a:t>Define LDPC codeword length larger than 1944, including 2x1944</a:t>
            </a:r>
          </a:p>
          <a:p>
            <a:endParaRPr lang="en-US" sz="2000" dirty="0"/>
          </a:p>
          <a:p>
            <a:r>
              <a:rPr lang="en-US" sz="2000" dirty="0"/>
              <a:t>Move: 		Second:</a:t>
            </a:r>
          </a:p>
          <a:p>
            <a:r>
              <a:rPr lang="en-US" sz="2000" dirty="0"/>
              <a:t>Discussion:</a:t>
            </a:r>
          </a:p>
          <a:p>
            <a:r>
              <a:rPr lang="en-US" sz="2000" dirty="0"/>
              <a:t>Result:</a:t>
            </a:r>
          </a:p>
          <a:p>
            <a:endParaRPr lang="en-US" sz="2000" dirty="0"/>
          </a:p>
          <a:p>
            <a:endParaRPr lang="en-US" sz="2000" dirty="0"/>
          </a:p>
          <a:p>
            <a:endParaRPr lang="en-US" sz="2000" dirty="0"/>
          </a:p>
          <a:p>
            <a:r>
              <a:rPr lang="en-US" sz="2000" b="0" dirty="0"/>
              <a:t>Reference documents: [</a:t>
            </a:r>
            <a:r>
              <a:rPr lang="en-US" sz="2000" b="0" dirty="0">
                <a:hlinkClick r:id="rId2"/>
              </a:rPr>
              <a:t>24/1985r5</a:t>
            </a:r>
            <a:r>
              <a:rPr lang="en-US" sz="2000" b="0" dirty="0"/>
              <a:t>]. SP result: 113Y, 3N, 20A.</a:t>
            </a:r>
          </a:p>
          <a:p>
            <a:endParaRPr lang="en-US" sz="2000" dirty="0"/>
          </a:p>
        </p:txBody>
      </p:sp>
      <p:sp>
        <p:nvSpPr>
          <p:cNvPr id="4" name="Slide Number Placeholder 3">
            <a:extLst>
              <a:ext uri="{FF2B5EF4-FFF2-40B4-BE49-F238E27FC236}">
                <a16:creationId xmlns:a16="http://schemas.microsoft.com/office/drawing/2014/main" id="{5C216A40-B676-FBAB-394C-31A63F1E3F4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F1FAA10-969C-8CC5-2CE2-257339F6612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83EFBC-2808-5EBD-2852-8DA71BF942A0}"/>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366167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26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r>
              <a:rPr lang="en-US" sz="1600" dirty="0"/>
              <a:t>Move to add the following text to the TGbn SFD:</a:t>
            </a:r>
          </a:p>
          <a:p>
            <a:pPr>
              <a:buFont typeface="Arial" panose="020B0604020202020204" pitchFamily="34" charset="0"/>
              <a:buChar char="•"/>
            </a:pPr>
            <a:r>
              <a:rPr lang="en-US" sz="1600" dirty="0"/>
              <a:t>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400" dirty="0"/>
              <a:t>Details on what context can be transferred and what context can be renegotiated are TBD</a:t>
            </a:r>
          </a:p>
          <a:p>
            <a:pPr lvl="1">
              <a:buFont typeface="Arial" panose="020B0604020202020204" pitchFamily="34" charset="0"/>
              <a:buChar char="•"/>
            </a:pPr>
            <a:r>
              <a:rPr lang="en-US" sz="1400" dirty="0"/>
              <a:t>How to transfer the context is TBD.</a:t>
            </a:r>
          </a:p>
          <a:p>
            <a:r>
              <a:rPr lang="en-US" sz="1600" dirty="0"/>
              <a:t>Move: 		Second:</a:t>
            </a:r>
          </a:p>
          <a:p>
            <a:r>
              <a:rPr lang="en-US" sz="1600" dirty="0"/>
              <a:t>Discussion:</a:t>
            </a:r>
          </a:p>
          <a:p>
            <a:r>
              <a:rPr lang="en-US" sz="1600" dirty="0"/>
              <a:t>Result:</a:t>
            </a:r>
          </a:p>
          <a:p>
            <a:endParaRPr lang="en-US" sz="1600" dirty="0"/>
          </a:p>
          <a:p>
            <a:r>
              <a:rPr lang="en-US" sz="1600" b="0" dirty="0"/>
              <a:t>Note: Reference documents:[</a:t>
            </a:r>
            <a:r>
              <a:rPr lang="en-US" sz="1600" b="0" dirty="0">
                <a:hlinkClick r:id="rId2"/>
              </a:rPr>
              <a:t>23/1971</a:t>
            </a:r>
            <a:r>
              <a:rPr lang="en-US" sz="1600" b="0" dirty="0"/>
              <a:t>, </a:t>
            </a:r>
            <a:r>
              <a:rPr lang="en-US" sz="1600" b="0" dirty="0">
                <a:hlinkClick r:id="rId3"/>
              </a:rPr>
              <a:t>23/1996</a:t>
            </a:r>
            <a:r>
              <a:rPr lang="en-US" sz="1600" b="0" dirty="0"/>
              <a:t>, </a:t>
            </a:r>
            <a:r>
              <a:rPr lang="en-US" sz="1600" b="0" dirty="0">
                <a:hlinkClick r:id="rId4"/>
              </a:rPr>
              <a:t>24/0052</a:t>
            </a:r>
            <a:r>
              <a:rPr lang="en-US" sz="1600" b="0" dirty="0"/>
              <a:t>, </a:t>
            </a:r>
            <a:r>
              <a:rPr lang="en-US" sz="1600" b="0" dirty="0">
                <a:hlinkClick r:id="rId5"/>
              </a:rPr>
              <a:t>24/0083</a:t>
            </a:r>
            <a:r>
              <a:rPr lang="en-US" sz="1600" b="0" dirty="0"/>
              <a:t>, </a:t>
            </a:r>
            <a:r>
              <a:rPr lang="en-US" sz="1600" b="0" dirty="0">
                <a:hlinkClick r:id="rId6"/>
              </a:rPr>
              <a:t>24/0101</a:t>
            </a:r>
            <a:r>
              <a:rPr lang="en-US" sz="1600" b="0" dirty="0"/>
              <a:t>, </a:t>
            </a:r>
            <a:r>
              <a:rPr lang="en-US" sz="1600" b="0" dirty="0">
                <a:hlinkClick r:id="rId7"/>
              </a:rPr>
              <a:t>24/0396</a:t>
            </a:r>
            <a:r>
              <a:rPr lang="en-US" sz="1600" b="0" dirty="0"/>
              <a:t>, </a:t>
            </a:r>
            <a:r>
              <a:rPr lang="en-US" sz="1600" b="0" dirty="0">
                <a:hlinkClick r:id="rId8"/>
              </a:rPr>
              <a:t>24/0412</a:t>
            </a:r>
            <a:r>
              <a:rPr lang="en-US" sz="1600" b="0" dirty="0"/>
              <a:t>, </a:t>
            </a:r>
            <a:r>
              <a:rPr lang="en-US" sz="1600" b="0" dirty="0">
                <a:hlinkClick r:id="rId9"/>
              </a:rPr>
              <a:t>24/0679</a:t>
            </a:r>
            <a:r>
              <a:rPr lang="en-US" sz="1600" b="0" dirty="0"/>
              <a:t>]. SP result: 153Y, 22N, 37A.</a:t>
            </a:r>
          </a:p>
          <a:p>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4648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EF1302D-AF1D-69BA-9A7A-CF3125F59DB8}"/>
              </a:ext>
            </a:extLst>
          </p:cNvPr>
          <p:cNvSpPr>
            <a:spLocks noGrp="1"/>
          </p:cNvSpPr>
          <p:nvPr>
            <p:ph type="title"/>
          </p:nvPr>
        </p:nvSpPr>
        <p:spPr/>
        <p:txBody>
          <a:bodyPr/>
          <a:lstStyle/>
          <a:p>
            <a:r>
              <a:rPr lang="en-US" dirty="0"/>
              <a:t>Motion 27 (MAC)</a:t>
            </a:r>
          </a:p>
        </p:txBody>
      </p:sp>
      <p:sp>
        <p:nvSpPr>
          <p:cNvPr id="3" name="Content Placeholder 2">
            <a:extLst>
              <a:ext uri="{FF2B5EF4-FFF2-40B4-BE49-F238E27FC236}">
                <a16:creationId xmlns:a16="http://schemas.microsoft.com/office/drawing/2014/main" id="{08F09288-6E98-C717-1CAF-727DE9C9452A}"/>
              </a:ext>
            </a:extLst>
          </p:cNvPr>
          <p:cNvSpPr>
            <a:spLocks noGrp="1"/>
          </p:cNvSpPr>
          <p:nvPr>
            <p:ph idx="1"/>
          </p:nvPr>
        </p:nvSpPr>
        <p:spPr>
          <a:xfrm>
            <a:off x="685800" y="1981200"/>
            <a:ext cx="7770813" cy="4494213"/>
          </a:xfrm>
        </p:spPr>
        <p:txBody>
          <a:bodyPr/>
          <a:lstStyle/>
          <a:p>
            <a:r>
              <a:rPr lang="en-US" sz="1400" dirty="0"/>
              <a:t>Move to add the following text to the TGbn SFD:</a:t>
            </a:r>
          </a:p>
          <a:p>
            <a:pPr>
              <a:buFont typeface="Arial" panose="020B0604020202020204" pitchFamily="34" charset="0"/>
              <a:buChar char="•"/>
            </a:pPr>
            <a:r>
              <a:rPr lang="en-US" sz="1400" dirty="0"/>
              <a:t> As part of the seamless roaming procedure, during roaming,</a:t>
            </a:r>
          </a:p>
          <a:p>
            <a:pPr marL="800100" lvl="1">
              <a:buFont typeface="Arial" panose="020B0604020202020204" pitchFamily="34" charset="0"/>
              <a:buChar char="•"/>
            </a:pPr>
            <a:r>
              <a:rPr lang="en-US" sz="1200" dirty="0"/>
              <a:t>after the request/response exchange that initiates notification of the DS mapping change from the current AP MLD to the target AP MLD,</a:t>
            </a:r>
          </a:p>
          <a:p>
            <a:pPr marL="1200150" lvl="2" indent="-285750">
              <a:buFont typeface="Arial" panose="020B0604020202020204" pitchFamily="34" charset="0"/>
              <a:buChar char="•"/>
            </a:pPr>
            <a:r>
              <a:rPr lang="en-US" sz="1200" dirty="0"/>
              <a:t>The current AP MLD may deliver buffered DL data frames for a TBD period of time.</a:t>
            </a:r>
          </a:p>
          <a:p>
            <a:pPr marL="1200150" lvl="2" indent="-285750">
              <a:buFont typeface="Arial" panose="020B0604020202020204" pitchFamily="34" charset="0"/>
              <a:buChar char="•"/>
            </a:pPr>
            <a:r>
              <a:rPr lang="en-US" sz="1200" dirty="0"/>
              <a:t>The non-AP MLD may retrieve buffered DL data frames from the current AP MLD</a:t>
            </a:r>
          </a:p>
          <a:p>
            <a:pPr marL="1200150" lvl="2" indent="-285750">
              <a:buFont typeface="Arial" panose="020B0604020202020204" pitchFamily="34" charset="0"/>
              <a:buChar char="•"/>
            </a:pPr>
            <a:r>
              <a:rPr lang="en-US" sz="1200" dirty="0"/>
              <a:t>The non-AP MLD may send UL data to target AP MLD.</a:t>
            </a:r>
          </a:p>
          <a:p>
            <a:pPr marL="1200150" lvl="2" indent="-285750">
              <a:buFont typeface="Arial" panose="020B0604020202020204" pitchFamily="34" charset="0"/>
              <a:buChar char="•"/>
            </a:pPr>
            <a:r>
              <a:rPr lang="en-US" sz="1200" dirty="0"/>
              <a:t>It is assumed that the target AP MLD is able to deliver data frames to non-AP MLD after the DS mapping change</a:t>
            </a:r>
          </a:p>
          <a:p>
            <a:pPr marL="800100" lvl="1">
              <a:buFont typeface="Arial" panose="020B0604020202020204" pitchFamily="34" charset="0"/>
              <a:buChar char="•"/>
            </a:pPr>
            <a:r>
              <a:rPr lang="en-US" sz="1200" dirty="0"/>
              <a:t>The current AP MLD may forward DL data to the target AP MLD.</a:t>
            </a:r>
          </a:p>
          <a:p>
            <a:pPr lvl="2">
              <a:buFont typeface="Arial" panose="020B0604020202020204" pitchFamily="34" charset="0"/>
              <a:buChar char="•"/>
            </a:pPr>
            <a:r>
              <a:rPr lang="en-US" sz="1200" dirty="0"/>
              <a:t>When and how to initiate the forwarding of DL data is TBD</a:t>
            </a:r>
          </a:p>
          <a:p>
            <a:r>
              <a:rPr lang="en-US" sz="1400" dirty="0"/>
              <a:t>Move: 		Second:</a:t>
            </a:r>
          </a:p>
          <a:p>
            <a:r>
              <a:rPr lang="en-US" sz="1400" dirty="0"/>
              <a:t>Discussion:</a:t>
            </a:r>
          </a:p>
          <a:p>
            <a:r>
              <a:rPr lang="en-US" sz="1400" dirty="0"/>
              <a:t>Result:</a:t>
            </a:r>
          </a:p>
          <a:p>
            <a:endParaRPr lang="en-US" sz="1400" b="0" dirty="0"/>
          </a:p>
          <a:p>
            <a:r>
              <a:rPr lang="en-US" sz="1400" b="0" dirty="0"/>
              <a:t>Reference documents:[</a:t>
            </a:r>
            <a:r>
              <a:rPr lang="en-US" sz="1400" b="0" i="1" dirty="0">
                <a:solidFill>
                  <a:srgbClr val="64B4FA"/>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9"/>
              </a:rPr>
              <a:t>24/0679</a:t>
            </a:r>
            <a:r>
              <a:rPr lang="en-US" sz="1400" b="0" i="1" dirty="0">
                <a:solidFill>
                  <a:srgbClr val="222222"/>
                </a:solidFill>
                <a:effectLst/>
                <a:highlight>
                  <a:srgbClr val="FFFFFF"/>
                </a:highlight>
              </a:rPr>
              <a:t>]</a:t>
            </a:r>
            <a:r>
              <a:rPr lang="en-US" sz="1400" b="0" dirty="0"/>
              <a:t>]. SP result: Y:136, N:11, and A:32.</a:t>
            </a:r>
          </a:p>
          <a:p>
            <a:endParaRPr lang="en-US" sz="1400" dirty="0"/>
          </a:p>
        </p:txBody>
      </p:sp>
      <p:sp>
        <p:nvSpPr>
          <p:cNvPr id="4" name="Slide Number Placeholder 3">
            <a:extLst>
              <a:ext uri="{FF2B5EF4-FFF2-40B4-BE49-F238E27FC236}">
                <a16:creationId xmlns:a16="http://schemas.microsoft.com/office/drawing/2014/main" id="{5E504FD3-ED8D-FA13-F8E2-632655824D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9B559F2-4028-3035-B29B-54F496BBB9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FAC397F-3198-AF8F-F97C-F649F0F1251E}"/>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28995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3AFB35A-003D-623B-2D8C-4D919D328287}"/>
              </a:ext>
            </a:extLst>
          </p:cNvPr>
          <p:cNvSpPr>
            <a:spLocks noGrp="1"/>
          </p:cNvSpPr>
          <p:nvPr>
            <p:ph type="title"/>
          </p:nvPr>
        </p:nvSpPr>
        <p:spPr/>
        <p:txBody>
          <a:bodyPr/>
          <a:lstStyle/>
          <a:p>
            <a:r>
              <a:rPr lang="en-US" dirty="0"/>
              <a:t>Motion 28 (MAC)</a:t>
            </a:r>
          </a:p>
        </p:txBody>
      </p:sp>
      <p:sp>
        <p:nvSpPr>
          <p:cNvPr id="3" name="Content Placeholder 2">
            <a:extLst>
              <a:ext uri="{FF2B5EF4-FFF2-40B4-BE49-F238E27FC236}">
                <a16:creationId xmlns:a16="http://schemas.microsoft.com/office/drawing/2014/main" id="{590FEE84-82BD-180A-84E8-F2F98016DDFC}"/>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in 11bn that a non-AP MLD can gather information on candidate AP MLD(s) over the DS via the current AP MLD</a:t>
            </a:r>
          </a:p>
          <a:p>
            <a:pPr>
              <a:buFont typeface="Arial" panose="020B0604020202020204" pitchFamily="34" charset="0"/>
              <a:buChar char="•"/>
            </a:pPr>
            <a:endParaRPr lang="en-US" sz="2000" dirty="0"/>
          </a:p>
          <a:p>
            <a:r>
              <a:rPr lang="en-US" sz="2000" dirty="0"/>
              <a:t>Move: 		Second:</a:t>
            </a:r>
          </a:p>
          <a:p>
            <a:r>
              <a:rPr lang="en-US" sz="2000" dirty="0"/>
              <a:t>Discussion:</a:t>
            </a:r>
          </a:p>
          <a:p>
            <a:r>
              <a:rPr lang="en-US" sz="2000" dirty="0"/>
              <a:t>Result:</a:t>
            </a:r>
          </a:p>
          <a:p>
            <a:pPr marL="0" indent="0"/>
            <a:endParaRPr lang="en-US" sz="2000" dirty="0"/>
          </a:p>
          <a:p>
            <a:pPr marL="0" indent="0"/>
            <a:r>
              <a:rPr lang="en-US" sz="1800" b="0" dirty="0"/>
              <a:t>Reference documents:[</a:t>
            </a:r>
            <a:r>
              <a:rPr lang="en-US" sz="1800" b="0" dirty="0">
                <a:hlinkClick r:id="rId2"/>
              </a:rPr>
              <a:t>24/0349r3</a:t>
            </a:r>
            <a:r>
              <a:rPr lang="en-US" sz="1800" b="0" dirty="0"/>
              <a:t>, </a:t>
            </a:r>
            <a:r>
              <a:rPr lang="en-US" sz="1800" b="0" dirty="0">
                <a:hlinkClick r:id="rId3"/>
              </a:rPr>
              <a:t>24/0679r1</a:t>
            </a:r>
            <a:r>
              <a:rPr lang="en-US" sz="1800" b="0" dirty="0"/>
              <a:t>]. SP result: 125Y, 34N, 38A.</a:t>
            </a:r>
          </a:p>
          <a:p>
            <a:pPr marL="0" indent="0"/>
            <a:endParaRPr lang="en-US" sz="2000" dirty="0"/>
          </a:p>
        </p:txBody>
      </p:sp>
      <p:sp>
        <p:nvSpPr>
          <p:cNvPr id="4" name="Slide Number Placeholder 3">
            <a:extLst>
              <a:ext uri="{FF2B5EF4-FFF2-40B4-BE49-F238E27FC236}">
                <a16:creationId xmlns:a16="http://schemas.microsoft.com/office/drawing/2014/main" id="{20458DA6-0B58-D989-7AE7-CAEBD0449D6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631ED9C-4C4D-26BB-5158-385D77E768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29AE8CD-D8A5-43CA-A62C-09EBA1D4ED6F}"/>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2954827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A966-E34D-7D0E-3C4E-BB867C47140D}"/>
              </a:ext>
            </a:extLst>
          </p:cNvPr>
          <p:cNvSpPr>
            <a:spLocks noGrp="1"/>
          </p:cNvSpPr>
          <p:nvPr>
            <p:ph type="title"/>
          </p:nvPr>
        </p:nvSpPr>
        <p:spPr>
          <a:xfrm>
            <a:off x="685800" y="685800"/>
            <a:ext cx="7770813" cy="1065213"/>
          </a:xfrm>
        </p:spPr>
        <p:txBody>
          <a:bodyPr/>
          <a:lstStyle/>
          <a:p>
            <a:r>
              <a:rPr lang="en-US" dirty="0"/>
              <a:t>Motion 29 (MAC)</a:t>
            </a:r>
          </a:p>
        </p:txBody>
      </p:sp>
      <p:sp>
        <p:nvSpPr>
          <p:cNvPr id="3" name="Content Placeholder 2">
            <a:extLst>
              <a:ext uri="{FF2B5EF4-FFF2-40B4-BE49-F238E27FC236}">
                <a16:creationId xmlns:a16="http://schemas.microsoft.com/office/drawing/2014/main" id="{0AFAC86B-A42F-1BE6-9AA0-C22A60006DB3}"/>
              </a:ext>
            </a:extLst>
          </p:cNvPr>
          <p:cNvSpPr>
            <a:spLocks noGrp="1"/>
          </p:cNvSpPr>
          <p:nvPr>
            <p:ph idx="1"/>
          </p:nvPr>
        </p:nvSpPr>
        <p:spPr>
          <a:xfrm>
            <a:off x="685800" y="1981200"/>
            <a:ext cx="7770813" cy="4113213"/>
          </a:xfrm>
        </p:spPr>
        <p:txBody>
          <a:bodyPr/>
          <a:lstStyle/>
          <a:p>
            <a:r>
              <a:rPr lang="en-US" sz="1400" dirty="0"/>
              <a:t>Move to add the following text to the TGbn SFD:</a:t>
            </a:r>
          </a:p>
          <a:p>
            <a:r>
              <a:rPr lang="en-US" sz="1400" dirty="0"/>
              <a:t>•      Define a multi-AP Coordinated Spatial Reuse at </a:t>
            </a:r>
            <a:r>
              <a:rPr lang="en-US" sz="1400" dirty="0" err="1"/>
              <a:t>TxOP</a:t>
            </a:r>
            <a:r>
              <a:rPr lang="en-US" sz="1400" dirty="0"/>
              <a:t>-level with power control</a:t>
            </a:r>
          </a:p>
          <a:p>
            <a:r>
              <a:rPr lang="en-US" sz="1400" dirty="0"/>
              <a:t>•      Define multi-AP Coordinated Beamforming</a:t>
            </a:r>
          </a:p>
          <a:p>
            <a:r>
              <a:rPr lang="en-US" sz="1400" dirty="0"/>
              <a:t>•      Other multi-AP coordination modes are TBD</a:t>
            </a:r>
          </a:p>
          <a:p>
            <a:endParaRPr lang="en-US" sz="1400" dirty="0"/>
          </a:p>
          <a:p>
            <a:r>
              <a:rPr lang="en-US" sz="1400" dirty="0"/>
              <a:t>Move: 		Second:</a:t>
            </a:r>
          </a:p>
          <a:p>
            <a:r>
              <a:rPr lang="en-US" sz="1400" dirty="0"/>
              <a:t>Discussion:</a:t>
            </a:r>
          </a:p>
          <a:p>
            <a:r>
              <a:rPr lang="en-US" sz="1400" dirty="0"/>
              <a:t>Result:</a:t>
            </a:r>
          </a:p>
          <a:p>
            <a:endParaRPr lang="en-US" sz="1400" dirty="0"/>
          </a:p>
          <a:p>
            <a:r>
              <a:rPr lang="en-US" sz="1400" b="0" dirty="0"/>
              <a:t>Reference documents:[</a:t>
            </a:r>
            <a:r>
              <a:rPr lang="en-US" sz="1400" b="0" dirty="0">
                <a:hlinkClick r:id="rId2"/>
              </a:rPr>
              <a:t>22/1822r0</a:t>
            </a:r>
            <a:r>
              <a:rPr lang="en-US" sz="1400" b="0" dirty="0"/>
              <a:t>, </a:t>
            </a:r>
            <a:r>
              <a:rPr lang="en-US" sz="1400" b="0" dirty="0">
                <a:hlinkClick r:id="rId3"/>
              </a:rPr>
              <a:t>23/0325r0</a:t>
            </a:r>
            <a:r>
              <a:rPr lang="en-US" sz="1400" b="0" dirty="0"/>
              <a:t>, </a:t>
            </a:r>
            <a:r>
              <a:rPr lang="en-US" sz="1400" b="0" dirty="0">
                <a:hlinkClick r:id="rId4"/>
              </a:rPr>
              <a:t>23/0776r1</a:t>
            </a:r>
            <a:r>
              <a:rPr lang="en-US" sz="1400" b="0" dirty="0"/>
              <a:t>, </a:t>
            </a:r>
            <a:r>
              <a:rPr lang="en-US" sz="1400" b="0" dirty="0">
                <a:hlinkClick r:id="rId5"/>
              </a:rPr>
              <a:t>23/1023r2</a:t>
            </a:r>
            <a:r>
              <a:rPr lang="en-US" sz="1400" b="0" dirty="0"/>
              <a:t>, </a:t>
            </a:r>
            <a:r>
              <a:rPr lang="en-US" sz="1400" b="0" dirty="0">
                <a:hlinkClick r:id="rId6"/>
              </a:rPr>
              <a:t>23/1037r0</a:t>
            </a:r>
            <a:r>
              <a:rPr lang="en-US" sz="1400" b="0" dirty="0"/>
              <a:t>, </a:t>
            </a:r>
            <a:r>
              <a:rPr lang="en-US" sz="1400" b="0" dirty="0">
                <a:hlinkClick r:id="rId7"/>
              </a:rPr>
              <a:t>23/1832r0</a:t>
            </a:r>
            <a:r>
              <a:rPr lang="en-US" sz="1400" b="0" dirty="0"/>
              <a:t>,  </a:t>
            </a:r>
            <a:r>
              <a:rPr lang="en-US" sz="1400" b="0" dirty="0">
                <a:hlinkClick r:id="rId8"/>
              </a:rPr>
              <a:t>23/1917r0</a:t>
            </a:r>
            <a:r>
              <a:rPr lang="en-US" sz="1400" b="0" dirty="0"/>
              <a:t>, 24/0095r0, </a:t>
            </a:r>
            <a:r>
              <a:rPr lang="en-US" sz="1400" b="0" dirty="0">
                <a:hlinkClick r:id="rId9"/>
              </a:rPr>
              <a:t>24/0529r0</a:t>
            </a:r>
            <a:r>
              <a:rPr lang="en-US" sz="1400" b="0" dirty="0"/>
              <a:t>, </a:t>
            </a:r>
            <a:r>
              <a:rPr lang="en-US" sz="1400" b="0" dirty="0">
                <a:hlinkClick r:id="rId10"/>
              </a:rPr>
              <a:t>24/0577r0</a:t>
            </a:r>
            <a:r>
              <a:rPr lang="en-US" sz="1400" b="0" dirty="0"/>
              <a:t>, </a:t>
            </a:r>
            <a:r>
              <a:rPr lang="en-US" sz="1400" b="0" dirty="0">
                <a:hlinkClick r:id="rId11"/>
              </a:rPr>
              <a:t>24/0635r0</a:t>
            </a:r>
            <a:r>
              <a:rPr lang="en-US" sz="1400" b="0" dirty="0"/>
              <a:t>, </a:t>
            </a:r>
            <a:r>
              <a:rPr lang="en-US" sz="1400" b="0" dirty="0">
                <a:hlinkClick r:id="rId12"/>
              </a:rPr>
              <a:t>24/0639r0</a:t>
            </a:r>
            <a:r>
              <a:rPr lang="en-US" sz="1400" b="0" dirty="0"/>
              <a:t>, </a:t>
            </a:r>
            <a:r>
              <a:rPr lang="en-US" sz="1400" b="0" dirty="0">
                <a:hlinkClick r:id="rId13"/>
              </a:rPr>
              <a:t>24/0839r1</a:t>
            </a:r>
            <a:r>
              <a:rPr lang="en-US" sz="1400" b="0" dirty="0"/>
              <a:t>, </a:t>
            </a:r>
            <a:r>
              <a:rPr lang="en-US" sz="1400" b="0" dirty="0">
                <a:hlinkClick r:id="rId14"/>
              </a:rPr>
              <a:t>24/0880r0</a:t>
            </a:r>
            <a:r>
              <a:rPr lang="en-US" sz="1400" b="0" dirty="0"/>
              <a:t>, </a:t>
            </a:r>
            <a:r>
              <a:rPr lang="en-US" sz="1400" b="0" dirty="0">
                <a:hlinkClick r:id="rId15"/>
              </a:rPr>
              <a:t>24/1204r0</a:t>
            </a:r>
            <a:r>
              <a:rPr lang="en-US" sz="1400" b="0" dirty="0"/>
              <a:t>, </a:t>
            </a:r>
            <a:r>
              <a:rPr lang="en-US" sz="1400" b="0" dirty="0">
                <a:hlinkClick r:id="rId16"/>
              </a:rPr>
              <a:t>24/1211r1</a:t>
            </a:r>
            <a:r>
              <a:rPr lang="en-US" sz="1400" b="0" dirty="0"/>
              <a:t>]. SP result: 173Y, 27N, 28A.</a:t>
            </a:r>
          </a:p>
          <a:p>
            <a:endParaRPr lang="en-US" sz="1400" dirty="0"/>
          </a:p>
        </p:txBody>
      </p:sp>
      <p:sp>
        <p:nvSpPr>
          <p:cNvPr id="4" name="Slide Number Placeholder 3">
            <a:extLst>
              <a:ext uri="{FF2B5EF4-FFF2-40B4-BE49-F238E27FC236}">
                <a16:creationId xmlns:a16="http://schemas.microsoft.com/office/drawing/2014/main" id="{88104E73-5B44-131C-C552-90703728363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B636D6C2-9895-A414-6B86-1ECB7720ED0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B6B37D5-DF42-75B6-2025-2AAF6176C110}"/>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200098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800" dirty="0"/>
              <a:t>Move to include in the 11bn SFD:</a:t>
            </a:r>
          </a:p>
          <a:p>
            <a:pPr lvl="1"/>
            <a:r>
              <a:rPr lang="en-US" sz="1600" dirty="0"/>
              <a:t>define a mechanism for a non-AP STA to report unavailability at </a:t>
            </a:r>
            <a:r>
              <a:rPr lang="en-US" sz="1600" dirty="0" err="1"/>
              <a:t>TxOP</a:t>
            </a:r>
            <a:r>
              <a:rPr lang="en-US" sz="1600" dirty="0"/>
              <a:t> level and define or reuse/update existing mechanism for a non-AP STA to report long term (periodic) unavailability</a:t>
            </a:r>
          </a:p>
          <a:p>
            <a:r>
              <a:rPr lang="en-US" sz="1800" dirty="0"/>
              <a:t>Move: 		Second:</a:t>
            </a:r>
          </a:p>
          <a:p>
            <a:r>
              <a:rPr lang="en-US" sz="1800" dirty="0"/>
              <a:t>Discussion:</a:t>
            </a:r>
          </a:p>
          <a:p>
            <a:r>
              <a:rPr lang="en-US" sz="1800" dirty="0"/>
              <a:t>Result:</a:t>
            </a:r>
          </a:p>
          <a:p>
            <a:endParaRPr lang="en-US" sz="1800" dirty="0"/>
          </a:p>
          <a:p>
            <a:r>
              <a:rPr lang="en-US" sz="1800" b="0" dirty="0"/>
              <a:t>Reference documents:[</a:t>
            </a:r>
            <a:r>
              <a:rPr lang="en-US" sz="1800" b="0" dirty="0">
                <a:hlinkClick r:id="rId2"/>
              </a:rPr>
              <a:t>23/0816</a:t>
            </a:r>
            <a:r>
              <a:rPr lang="en-US" sz="1800" b="0" dirty="0"/>
              <a:t>, </a:t>
            </a:r>
            <a:r>
              <a:rPr lang="en-US" sz="1800" b="0" dirty="0">
                <a:hlinkClick r:id="rId3"/>
              </a:rPr>
              <a:t>24/0831</a:t>
            </a:r>
            <a:r>
              <a:rPr lang="en-US" sz="1800" b="0" dirty="0"/>
              <a:t>, </a:t>
            </a:r>
            <a:r>
              <a:rPr lang="en-US" sz="1800" b="0" dirty="0">
                <a:hlinkClick r:id="rId4"/>
              </a:rPr>
              <a:t>23/1934</a:t>
            </a:r>
            <a:r>
              <a:rPr lang="en-US" sz="1800" b="0" dirty="0"/>
              <a:t>, </a:t>
            </a:r>
            <a:r>
              <a:rPr lang="en-US" sz="1800" b="0" dirty="0">
                <a:hlinkClick r:id="rId5"/>
              </a:rPr>
              <a:t>23/2002</a:t>
            </a:r>
            <a:r>
              <a:rPr lang="en-US" sz="1800" b="0" dirty="0"/>
              <a:t>, </a:t>
            </a:r>
            <a:r>
              <a:rPr lang="en-US" sz="1800" b="0" dirty="0">
                <a:hlinkClick r:id="rId6"/>
              </a:rPr>
              <a:t>23/2078</a:t>
            </a:r>
            <a:r>
              <a:rPr lang="en-US" sz="1800" b="0" dirty="0"/>
              <a:t>, </a:t>
            </a:r>
            <a:r>
              <a:rPr lang="en-US" sz="1800" b="0" dirty="0">
                <a:hlinkClick r:id="rId7"/>
              </a:rPr>
              <a:t>24/0420</a:t>
            </a:r>
            <a:r>
              <a:rPr lang="en-US" sz="1800" b="0" dirty="0"/>
              <a:t>, </a:t>
            </a:r>
          </a:p>
          <a:p>
            <a:r>
              <a:rPr lang="en-US" sz="1800" b="0" dirty="0">
                <a:hlinkClick r:id="rId8"/>
              </a:rPr>
              <a:t>24/0856</a:t>
            </a:r>
            <a:r>
              <a:rPr lang="en-US" sz="1800" b="0" dirty="0"/>
              <a:t>]. SP result: 164Y, 24N, 33A.</a:t>
            </a:r>
          </a:p>
          <a:p>
            <a:r>
              <a:rPr lang="en-US" sz="18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135535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Do you agree to define a mechanism in 802.11bn that enables a non-AP STA to indicate that it does not have pending traffic to deliver during the current ongoing TWT SP.</a:t>
            </a:r>
          </a:p>
          <a:p>
            <a:pPr>
              <a:buFont typeface="Arial" panose="020B0604020202020204" pitchFamily="34" charset="0"/>
              <a:buChar char="•"/>
            </a:pPr>
            <a:r>
              <a:rPr lang="en-US" sz="1400" dirty="0"/>
              <a:t>NOTE 1 – The exact signaling mechanism is TBD</a:t>
            </a:r>
          </a:p>
          <a:p>
            <a:pPr>
              <a:buFont typeface="Arial" panose="020B0604020202020204" pitchFamily="34" charset="0"/>
              <a:buChar char="•"/>
            </a:pPr>
            <a:r>
              <a:rPr lang="en-US" sz="1400" dirty="0"/>
              <a:t>NOTE 2 – The SP does not propose changing the SP termination mechanism/signaling itself. As per current spec, a TWT SP may be terminated by an AP as specified in 26.8.5</a:t>
            </a:r>
          </a:p>
          <a:p>
            <a:pPr>
              <a:buFont typeface="Arial" panose="020B0604020202020204" pitchFamily="34" charset="0"/>
              <a:buChar char="•"/>
            </a:pPr>
            <a:r>
              <a:rPr lang="en-US" sz="1400" dirty="0"/>
              <a:t>NOTE 3 – It is optional for the non-AP STA to provide such an indication</a:t>
            </a:r>
          </a:p>
          <a:p>
            <a:endParaRPr lang="en-US" sz="1600" dirty="0"/>
          </a:p>
          <a:p>
            <a:r>
              <a:rPr lang="en-US" sz="1600" dirty="0"/>
              <a:t>Move: 		Second:</a:t>
            </a:r>
          </a:p>
          <a:p>
            <a:r>
              <a:rPr lang="en-US" sz="1600" dirty="0"/>
              <a:t>Discussion:</a:t>
            </a:r>
          </a:p>
          <a:p>
            <a:r>
              <a:rPr lang="en-US" sz="1600" dirty="0"/>
              <a:t>Result:</a:t>
            </a:r>
          </a:p>
          <a:p>
            <a:endParaRPr lang="en-US" sz="1600" dirty="0"/>
          </a:p>
          <a:p>
            <a:pPr algn="l"/>
            <a:r>
              <a:rPr lang="en-US" sz="1600" b="0" dirty="0"/>
              <a:t>Reference documents:[</a:t>
            </a:r>
            <a:r>
              <a:rPr lang="en-US" sz="1600" b="0" i="0" dirty="0">
                <a:solidFill>
                  <a:srgbClr val="1155CC"/>
                </a:solidFill>
                <a:effectLst/>
                <a:highlight>
                  <a:srgbClr val="FFFFFF"/>
                </a:highlight>
                <a:latin typeface="Helvetica Neue"/>
                <a:hlinkClick r:id="rId2"/>
              </a:rPr>
              <a:t>24/408r0</a:t>
            </a:r>
            <a:r>
              <a:rPr lang="en-US" sz="1600" b="0" dirty="0"/>
              <a:t>]. SP result: 147Y,46N, 67A.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3285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277298</TotalTime>
  <Words>3710</Words>
  <Application>Microsoft Office PowerPoint</Application>
  <PresentationFormat>On-screen Show (4:3)</PresentationFormat>
  <Paragraphs>469</Paragraphs>
  <Slides>37</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Arial Black</vt:lpstr>
      <vt:lpstr>Arial Unicode MS</vt:lpstr>
      <vt:lpstr>Helvetica Neue</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lpstr>Motions on July 18th</vt:lpstr>
      <vt:lpstr>Motion 21 (PHY)</vt:lpstr>
      <vt:lpstr>Motion 22 (PHY)</vt:lpstr>
      <vt:lpstr>Motion 23 (PHY)</vt:lpstr>
      <vt:lpstr>Motion 24 (PHY)</vt:lpstr>
      <vt:lpstr>Motion 25 (PHY)</vt:lpstr>
      <vt:lpstr>Motion 26 (MAC)</vt:lpstr>
      <vt:lpstr>Motion 27 (MAC)</vt:lpstr>
      <vt:lpstr>Motion 28 (MAC)</vt:lpstr>
      <vt:lpstr>Motion 29 (MAC)</vt:lpstr>
      <vt:lpstr>Motion 30 (MAC)</vt:lpstr>
      <vt:lpstr>Motion 31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2024-07-18T19:52:35Z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