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6" r:id="rId2"/>
    <p:sldId id="258" r:id="rId3"/>
    <p:sldId id="277" r:id="rId4"/>
    <p:sldId id="279" r:id="rId5"/>
    <p:sldId id="278" r:id="rId6"/>
    <p:sldId id="259" r:id="rId7"/>
    <p:sldId id="262" r:id="rId8"/>
    <p:sldId id="263" r:id="rId9"/>
    <p:sldId id="264" r:id="rId10"/>
    <p:sldId id="270" r:id="rId11"/>
    <p:sldId id="265" r:id="rId12"/>
    <p:sldId id="268" r:id="rId13"/>
    <p:sldId id="269" r:id="rId14"/>
    <p:sldId id="267" r:id="rId15"/>
    <p:sldId id="280" r:id="rId16"/>
    <p:sldId id="286" r:id="rId17"/>
    <p:sldId id="282" r:id="rId18"/>
    <p:sldId id="287" r:id="rId19"/>
    <p:sldId id="281" r:id="rId20"/>
    <p:sldId id="284" r:id="rId21"/>
    <p:sldId id="260" r:id="rId22"/>
    <p:sldId id="285" r:id="rId23"/>
    <p:sldId id="271" r:id="rId24"/>
    <p:sldId id="272" r:id="rId2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2A098D-9B8A-994A-4434-DB1F8C3F4172}" name="Wook Bong Lee" initials="" userId="S::wookbong.lee@apple.com::76792eb8-cc2a-44cb-9355-e60de07d3e38" providerId="AD"/>
  <p188:author id="{2FCBD1A4-DF9F-8A4B-DC1A-703B7BB6ED2D}" name="Anuj Batra" initials="" userId="S::anuj.batra@apple.com::89f78797-077a-4152-8471-8f5c1be260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uj Batra" initials="" lastIdx="9" clrIdx="0">
    <p:extLst>
      <p:ext uri="{19B8F6BF-5375-455C-9EA6-DF929625EA0E}">
        <p15:presenceInfo xmlns:p15="http://schemas.microsoft.com/office/powerpoint/2012/main" userId="S::anuj.batra@apple.com::89f78797-077a-4152-8471-8f5c1be260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3" autoAdjust="0"/>
    <p:restoredTop sz="95351"/>
  </p:normalViewPr>
  <p:slideViewPr>
    <p:cSldViewPr>
      <p:cViewPr varScale="1">
        <p:scale>
          <a:sx n="57" d="100"/>
          <a:sy n="57" d="100"/>
        </p:scale>
        <p:origin x="184" y="116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1/16/24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10</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84726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11</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84408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12</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7142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13</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00751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14</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81855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16</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910422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18</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56994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20</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58992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21</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49933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22</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013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2</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23</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56611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24</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09796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1513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4</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00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5</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98470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6</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05522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7</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50482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8</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29572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9</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0023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2024</a:t>
            </a:r>
            <a:endParaRPr lang="en-GB" dirty="0"/>
          </a:p>
        </p:txBody>
      </p:sp>
      <p:sp>
        <p:nvSpPr>
          <p:cNvPr id="5" name="Footer Placeholder 4"/>
          <p:cNvSpPr>
            <a:spLocks noGrp="1"/>
          </p:cNvSpPr>
          <p:nvPr>
            <p:ph type="ftr" idx="11"/>
          </p:nvPr>
        </p:nvSpPr>
        <p:spPr/>
        <p:txBody>
          <a:bodyPr/>
          <a:lstStyle>
            <a:lvl1pPr>
              <a:defRPr/>
            </a:lvl1pPr>
          </a:lstStyle>
          <a:p>
            <a:r>
              <a:rPr lang="en-GB" dirty="0" err="1"/>
              <a:t>Wook</a:t>
            </a:r>
            <a:r>
              <a:rPr lang="en-GB" dirty="0"/>
              <a:t> Bong Lee, Apple</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err="1"/>
              <a:t>Wook</a:t>
            </a:r>
            <a:r>
              <a:rPr lang="en-GB" dirty="0"/>
              <a:t> Bong Lee, Apple</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March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March 2023</a:t>
            </a:r>
            <a:endParaRPr lang="en-GB" dirty="0"/>
          </a:p>
        </p:txBody>
      </p:sp>
      <p:sp>
        <p:nvSpPr>
          <p:cNvPr id="5" name="Footer Placeholder 4"/>
          <p:cNvSpPr>
            <a:spLocks noGrp="1"/>
          </p:cNvSpPr>
          <p:nvPr>
            <p:ph type="ftr" idx="11"/>
          </p:nvPr>
        </p:nvSpPr>
        <p:spPr/>
        <p:txBody>
          <a:bodyPr/>
          <a:lstStyle>
            <a:lvl1pPr>
              <a:defRPr/>
            </a:lvl1pPr>
          </a:lstStyle>
          <a:p>
            <a:r>
              <a:rPr lang="en-GB" dirty="0" err="1"/>
              <a:t>Wook</a:t>
            </a:r>
            <a:r>
              <a:rPr lang="en-GB" dirty="0"/>
              <a:t> Bong Lee, Apple</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March 2023</a:t>
            </a:r>
            <a:endParaRPr lang="en-GB" dirty="0"/>
          </a:p>
        </p:txBody>
      </p:sp>
      <p:sp>
        <p:nvSpPr>
          <p:cNvPr id="6" name="Footer Placeholder 5"/>
          <p:cNvSpPr>
            <a:spLocks noGrp="1"/>
          </p:cNvSpPr>
          <p:nvPr>
            <p:ph type="ftr" idx="11"/>
          </p:nvPr>
        </p:nvSpPr>
        <p:spPr/>
        <p:txBody>
          <a:bodyPr/>
          <a:lstStyle>
            <a:lvl1pPr>
              <a:defRPr/>
            </a:lvl1pPr>
          </a:lstStyle>
          <a:p>
            <a:r>
              <a:rPr lang="en-GB" dirty="0" err="1"/>
              <a:t>Wook</a:t>
            </a:r>
            <a:r>
              <a:rPr lang="en-GB" dirty="0"/>
              <a:t> Bong Lee, Apple</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March 2023</a:t>
            </a:r>
            <a:endParaRPr lang="en-GB" dirty="0"/>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dirty="0" err="1"/>
              <a:t>Wook</a:t>
            </a:r>
            <a:r>
              <a:rPr lang="en-GB" dirty="0"/>
              <a:t> Bong Lee, Apple</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March 2023</a:t>
            </a:r>
            <a:endParaRPr lang="en-GB" dirty="0"/>
          </a:p>
        </p:txBody>
      </p:sp>
      <p:sp>
        <p:nvSpPr>
          <p:cNvPr id="4" name="Footer Placeholder 3"/>
          <p:cNvSpPr>
            <a:spLocks noGrp="1"/>
          </p:cNvSpPr>
          <p:nvPr>
            <p:ph type="ftr" idx="11"/>
          </p:nvPr>
        </p:nvSpPr>
        <p:spPr/>
        <p:txBody>
          <a:bodyPr/>
          <a:lstStyle>
            <a:lvl1pPr>
              <a:defRPr/>
            </a:lvl1pPr>
          </a:lstStyle>
          <a:p>
            <a:r>
              <a:rPr lang="en-GB" dirty="0" err="1"/>
              <a:t>Wook</a:t>
            </a:r>
            <a:r>
              <a:rPr lang="en-GB" dirty="0"/>
              <a:t> Bong Lee, Apple</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March 2023</a:t>
            </a:r>
            <a:endParaRPr lang="en-GB" dirty="0"/>
          </a:p>
        </p:txBody>
      </p:sp>
      <p:sp>
        <p:nvSpPr>
          <p:cNvPr id="3" name="Footer Placeholder 2"/>
          <p:cNvSpPr>
            <a:spLocks noGrp="1"/>
          </p:cNvSpPr>
          <p:nvPr>
            <p:ph type="ftr" idx="11"/>
          </p:nvPr>
        </p:nvSpPr>
        <p:spPr/>
        <p:txBody>
          <a:bodyPr/>
          <a:lstStyle>
            <a:lvl1pPr>
              <a:defRPr/>
            </a:lvl1pPr>
          </a:lstStyle>
          <a:p>
            <a:r>
              <a:rPr lang="en-GB" dirty="0" err="1"/>
              <a:t>Wook</a:t>
            </a:r>
            <a:r>
              <a:rPr lang="en-GB" dirty="0"/>
              <a:t> Bong Lee, Apple</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March 2023</a:t>
            </a:r>
            <a:endParaRPr lang="en-GB" dirty="0"/>
          </a:p>
        </p:txBody>
      </p:sp>
      <p:sp>
        <p:nvSpPr>
          <p:cNvPr id="5" name="Footer Placeholder 4"/>
          <p:cNvSpPr>
            <a:spLocks noGrp="1"/>
          </p:cNvSpPr>
          <p:nvPr>
            <p:ph type="ftr" idx="11"/>
          </p:nvPr>
        </p:nvSpPr>
        <p:spPr/>
        <p:txBody>
          <a:bodyPr/>
          <a:lstStyle>
            <a:lvl1pPr>
              <a:defRPr/>
            </a:lvl1pPr>
          </a:lstStyle>
          <a:p>
            <a:r>
              <a:rPr lang="en-GB" dirty="0" err="1"/>
              <a:t>Wook</a:t>
            </a:r>
            <a:r>
              <a:rPr lang="en-GB" dirty="0"/>
              <a:t> Bong Lee, Apple</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March 2023</a:t>
            </a:r>
            <a:endParaRPr lang="en-GB" dirty="0"/>
          </a:p>
        </p:txBody>
      </p:sp>
      <p:sp>
        <p:nvSpPr>
          <p:cNvPr id="5" name="Footer Placeholder 4"/>
          <p:cNvSpPr>
            <a:spLocks noGrp="1"/>
          </p:cNvSpPr>
          <p:nvPr>
            <p:ph type="ftr" idx="11"/>
          </p:nvPr>
        </p:nvSpPr>
        <p:spPr/>
        <p:txBody>
          <a:bodyPr/>
          <a:lstStyle>
            <a:lvl1pPr>
              <a:defRPr/>
            </a:lvl1pPr>
          </a:lstStyle>
          <a:p>
            <a:r>
              <a:rPr lang="en-GB" dirty="0" err="1"/>
              <a:t>Wook</a:t>
            </a:r>
            <a:r>
              <a:rPr lang="en-GB" dirty="0"/>
              <a:t> Bong Lee, Apple</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err="1"/>
              <a:t>Wook</a:t>
            </a:r>
            <a:r>
              <a:rPr lang="en-GB" dirty="0"/>
              <a:t> Bong Lee, Apple</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802.11-24/0114r1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Thoughts on Power Control for CSR</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2024-01-12</a:t>
            </a:r>
          </a:p>
        </p:txBody>
      </p:sp>
      <p:sp>
        <p:nvSpPr>
          <p:cNvPr id="6" name="Date Placeholder 3"/>
          <p:cNvSpPr>
            <a:spLocks noGrp="1"/>
          </p:cNvSpPr>
          <p:nvPr>
            <p:ph type="dt" idx="10"/>
          </p:nvPr>
        </p:nvSpPr>
        <p:spPr/>
        <p:txBody>
          <a:bodyPr/>
          <a:lstStyle/>
          <a:p>
            <a:r>
              <a:rPr lang="en-US" dirty="0"/>
              <a:t>January 2024</a:t>
            </a:r>
            <a:endParaRPr lang="en-GB" dirty="0"/>
          </a:p>
        </p:txBody>
      </p:sp>
      <p:sp>
        <p:nvSpPr>
          <p:cNvPr id="7" name="Footer Placeholder 4"/>
          <p:cNvSpPr>
            <a:spLocks noGrp="1"/>
          </p:cNvSpPr>
          <p:nvPr>
            <p:ph type="ftr" idx="11"/>
          </p:nvPr>
        </p:nvSpPr>
        <p:spPr/>
        <p:txBody>
          <a:bodyPr/>
          <a:lstStyle/>
          <a:p>
            <a:r>
              <a:rPr lang="en-GB" dirty="0" err="1"/>
              <a:t>Wook</a:t>
            </a:r>
            <a:r>
              <a:rPr lang="en-GB" dirty="0"/>
              <a:t> Bong Lee, Apple</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2760046409"/>
              </p:ext>
            </p:extLst>
          </p:nvPr>
        </p:nvGraphicFramePr>
        <p:xfrm>
          <a:off x="993775" y="2490788"/>
          <a:ext cx="10272713" cy="2333625"/>
        </p:xfrm>
        <a:graphic>
          <a:graphicData uri="http://schemas.openxmlformats.org/presentationml/2006/ole">
            <mc:AlternateContent xmlns:mc="http://schemas.openxmlformats.org/markup-compatibility/2006">
              <mc:Choice xmlns:v="urn:schemas-microsoft-com:vml" Requires="v">
                <p:oleObj name="Document" r:id="rId3" imgW="10439400" imgH="2387600" progId="Word.Document.8">
                  <p:embed/>
                </p:oleObj>
              </mc:Choice>
              <mc:Fallback>
                <p:oleObj name="Document" r:id="rId3" imgW="10439400" imgH="2387600" progId="Word.Document.8">
                  <p:embed/>
                  <p:pic>
                    <p:nvPicPr>
                      <p:cNvPr id="0" name="Picture 3"/>
                      <p:cNvPicPr>
                        <a:picLocks noChangeAspect="1" noChangeArrowheads="1"/>
                      </p:cNvPicPr>
                      <p:nvPr/>
                    </p:nvPicPr>
                    <p:blipFill>
                      <a:blip r:embed="rId4"/>
                      <a:srcRect/>
                      <a:stretch>
                        <a:fillRect/>
                      </a:stretch>
                    </p:blipFill>
                    <p:spPr bwMode="auto">
                      <a:xfrm>
                        <a:off x="993775" y="2490788"/>
                        <a:ext cx="10272713" cy="2333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14401" y="685801"/>
            <a:ext cx="10361084" cy="1065213"/>
          </a:xfrm>
        </p:spPr>
        <p:txBody>
          <a:bodyPr wrap="square" anchor="ct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Simulation Scenarios</a:t>
            </a:r>
          </a:p>
        </p:txBody>
      </p:sp>
      <p:sp>
        <p:nvSpPr>
          <p:cNvPr id="5122" name="Rectangle 2"/>
          <p:cNvSpPr>
            <a:spLocks noGrp="1" noChangeArrowheads="1"/>
          </p:cNvSpPr>
          <p:nvPr>
            <p:ph sz="half" idx="1"/>
          </p:nvPr>
        </p:nvSpPr>
        <p:spPr>
          <a:xfrm>
            <a:off x="6400799" y="5410200"/>
            <a:ext cx="4723343" cy="763589"/>
          </a:xfrm>
        </p:spPr>
        <p:txBody>
          <a:bodyPr wrap="square" anchor="t">
            <a:noAutofit/>
          </a:bodyPr>
          <a:lstStyle/>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200" b="0" dirty="0"/>
              <a:t>Frequency Reuse 4 (20 MHz): </a:t>
            </a:r>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200" b="0" dirty="0"/>
              <a:t>APs use four different channels. The illustration depicts APs with the same channel. Simulation is done only with APs with the same channel. </a:t>
            </a:r>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200" b="0" dirty="0"/>
              <a:t>STAs are within BSS radios (R=0.375D) and associated with the closest BSS</a:t>
            </a:r>
            <a:endParaRPr kumimoji="0" lang="en-US" sz="1200" b="0" i="0" u="none" strike="noStrike" kern="0" cap="none" spc="0" normalizeH="0" baseline="0" noProof="0" dirty="0">
              <a:ln>
                <a:noFill/>
              </a:ln>
              <a:effectLst/>
              <a:uLnTx/>
              <a:uFillTx/>
            </a:endParaRPr>
          </a:p>
        </p:txBody>
      </p:sp>
      <p:pic>
        <p:nvPicPr>
          <p:cNvPr id="7" name="Picture 6" descr="A screenshot of a computer screen&#10;&#10;Description automatically generated">
            <a:extLst>
              <a:ext uri="{FF2B5EF4-FFF2-40B4-BE49-F238E27FC236}">
                <a16:creationId xmlns:a16="http://schemas.microsoft.com/office/drawing/2014/main" id="{2CF213DE-287E-88ED-42D2-9C7DB4935177}"/>
              </a:ext>
            </a:extLst>
          </p:cNvPr>
          <p:cNvPicPr>
            <a:picLocks noChangeAspect="1"/>
          </p:cNvPicPr>
          <p:nvPr/>
        </p:nvPicPr>
        <p:blipFill>
          <a:blip r:embed="rId3"/>
          <a:stretch>
            <a:fillRect/>
          </a:stretch>
        </p:blipFill>
        <p:spPr>
          <a:xfrm>
            <a:off x="6400800" y="1371600"/>
            <a:ext cx="4113213" cy="4113213"/>
          </a:xfrm>
          <a:prstGeom prst="rect">
            <a:avLst/>
          </a:prstGeom>
          <a:noFill/>
        </p:spPr>
      </p:pic>
      <p:sp>
        <p:nvSpPr>
          <p:cNvPr id="4" name="Date Placeholder 3"/>
          <p:cNvSpPr>
            <a:spLocks noGrp="1"/>
          </p:cNvSpPr>
          <p:nvPr>
            <p:ph type="dt" idx="10"/>
          </p:nvPr>
        </p:nvSpPr>
        <p:spPr>
          <a:xfrm>
            <a:off x="929217" y="333375"/>
            <a:ext cx="2499764" cy="273050"/>
          </a:xfrm>
        </p:spPr>
        <p:txBody>
          <a:bodyPr wrap="square" anchor="b">
            <a:normAutofit/>
          </a:bodyPr>
          <a:lstStyle/>
          <a:p>
            <a:pPr>
              <a:lnSpc>
                <a:spcPct val="90000"/>
              </a:lnSpc>
              <a:spcAft>
                <a:spcPts val="600"/>
              </a:spcAft>
            </a:pPr>
            <a:r>
              <a:rPr lang="en-US" dirty="0"/>
              <a:t>December 2023</a:t>
            </a:r>
            <a:endParaRPr lang="en-GB"/>
          </a:p>
        </p:txBody>
      </p:sp>
      <p:sp>
        <p:nvSpPr>
          <p:cNvPr id="5" name="Footer Placeholder 4"/>
          <p:cNvSpPr>
            <a:spLocks noGrp="1"/>
          </p:cNvSpPr>
          <p:nvPr>
            <p:ph type="ftr" idx="11"/>
          </p:nvPr>
        </p:nvSpPr>
        <p:spPr>
          <a:xfrm>
            <a:off x="7143757" y="6475414"/>
            <a:ext cx="4246027" cy="180975"/>
          </a:xfrm>
        </p:spPr>
        <p:txBody>
          <a:bodyPr wrap="square" anchor="t">
            <a:normAutofit/>
          </a:bodyPr>
          <a:lstStyle/>
          <a:p>
            <a:pPr>
              <a:lnSpc>
                <a:spcPct val="90000"/>
              </a:lnSpc>
              <a:spcAft>
                <a:spcPts val="600"/>
              </a:spcAft>
            </a:pPr>
            <a:r>
              <a:rPr lang="en-GB" dirty="0" err="1"/>
              <a:t>Wook</a:t>
            </a:r>
            <a:r>
              <a:rPr lang="en-GB" dirty="0"/>
              <a:t> Bong Lee, Apple</a:t>
            </a:r>
            <a:endParaRPr lang="en-GB"/>
          </a:p>
        </p:txBody>
      </p:sp>
      <p:sp>
        <p:nvSpPr>
          <p:cNvPr id="6" name="Slide Number Placeholder 5"/>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B3165115-9078-433B-A278-1F5ED971F63A}" type="slidenum">
              <a:rPr lang="en-GB"/>
              <a:pPr>
                <a:spcAft>
                  <a:spcPts val="600"/>
                </a:spcAft>
              </a:pPr>
              <a:t>10</a:t>
            </a:fld>
            <a:endParaRPr lang="en-GB"/>
          </a:p>
        </p:txBody>
      </p:sp>
      <p:pic>
        <p:nvPicPr>
          <p:cNvPr id="8" name="Picture 7">
            <a:extLst>
              <a:ext uri="{FF2B5EF4-FFF2-40B4-BE49-F238E27FC236}">
                <a16:creationId xmlns:a16="http://schemas.microsoft.com/office/drawing/2014/main" id="{74B56F30-F084-8CD1-8D10-472B5D0393E6}"/>
              </a:ext>
            </a:extLst>
          </p:cNvPr>
          <p:cNvPicPr>
            <a:picLocks noChangeAspect="1"/>
          </p:cNvPicPr>
          <p:nvPr/>
        </p:nvPicPr>
        <p:blipFill>
          <a:blip r:embed="rId4"/>
          <a:stretch>
            <a:fillRect/>
          </a:stretch>
        </p:blipFill>
        <p:spPr>
          <a:xfrm>
            <a:off x="987552" y="1371600"/>
            <a:ext cx="4113213" cy="4113213"/>
          </a:xfrm>
          <a:prstGeom prst="rect">
            <a:avLst/>
          </a:prstGeom>
          <a:noFill/>
        </p:spPr>
      </p:pic>
      <p:sp>
        <p:nvSpPr>
          <p:cNvPr id="9" name="Rectangle 2">
            <a:extLst>
              <a:ext uri="{FF2B5EF4-FFF2-40B4-BE49-F238E27FC236}">
                <a16:creationId xmlns:a16="http://schemas.microsoft.com/office/drawing/2014/main" id="{8D795E65-E22E-7671-089F-C16F428ED3D1}"/>
              </a:ext>
            </a:extLst>
          </p:cNvPr>
          <p:cNvSpPr txBox="1">
            <a:spLocks noChangeArrowheads="1"/>
          </p:cNvSpPr>
          <p:nvPr/>
        </p:nvSpPr>
        <p:spPr bwMode="auto">
          <a:xfrm>
            <a:off x="1067858" y="5486400"/>
            <a:ext cx="4032907" cy="76358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normAutofit fontScale="77500" lnSpcReduction="20000"/>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8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mn-lt"/>
                <a:ea typeface="+mn-ea"/>
              </a:defRPr>
            </a:lvl9pPr>
          </a:lstStyle>
          <a:p>
            <a:pPr marL="0" indent="0">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b="0" dirty="0"/>
              <a:t>Frequency Reuse 1 (80 MHz): </a:t>
            </a:r>
          </a:p>
          <a:p>
            <a:pPr marL="0" indent="0">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b="0" dirty="0"/>
              <a:t>All BSSs are using the same channel</a:t>
            </a:r>
          </a:p>
          <a:p>
            <a:pPr marL="0" indent="0">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b="0" dirty="0"/>
              <a:t>STAs are within BSS radios (R=0.75D) and associated with the closest BSS</a:t>
            </a:r>
            <a:endParaRPr kumimoji="0" lang="en-US" sz="1600" b="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38551461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Common Simulation Assumptions (1/3)</a:t>
            </a:r>
          </a:p>
        </p:txBody>
      </p:sp>
      <p:sp>
        <p:nvSpPr>
          <p:cNvPr id="5122" name="Rectangle 2"/>
          <p:cNvSpPr>
            <a:spLocks noGrp="1" noChangeArrowheads="1"/>
          </p:cNvSpPr>
          <p:nvPr>
            <p:ph idx="1"/>
          </p:nvPr>
        </p:nvSpPr>
        <p:spPr>
          <a:xfrm>
            <a:off x="914401" y="1981201"/>
            <a:ext cx="10361084" cy="4267199"/>
          </a:xfrm>
          <a:ln/>
        </p:spPr>
        <p:txBody>
          <a:bodyPr>
            <a:normAutofit lnSpcReduction="10000"/>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PHY level simulation</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Downlink full buffer traffic</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All PPDUs are aligned</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All BSSs can hear each other</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There is no collision</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There is no SIG error</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There is no MAC overhead</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Number of antennas: AP (</a:t>
            </a:r>
            <a:r>
              <a:rPr lang="en-US" sz="1800" dirty="0" err="1"/>
              <a:t>Ntx</a:t>
            </a:r>
            <a:r>
              <a:rPr lang="en-US" sz="1800" dirty="0"/>
              <a:t>) = 4, non-AP STA (</a:t>
            </a:r>
            <a:r>
              <a:rPr lang="en-US" sz="1800" dirty="0" err="1"/>
              <a:t>Nrx</a:t>
            </a:r>
            <a:r>
              <a:rPr lang="en-US" sz="1800" dirty="0"/>
              <a:t>) = 2, </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Maximum </a:t>
            </a:r>
            <a:r>
              <a:rPr lang="en-US" sz="1800" dirty="0" err="1"/>
              <a:t>Nss</a:t>
            </a:r>
            <a:r>
              <a:rPr lang="en-US" sz="1800" dirty="0"/>
              <a:t> = 2 for each non-AP STA with maximum MCS = 11</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5 GHz and channel B (both for fading channel and path loss)</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Ideal beamforming (SU/MU/CBF depending on scheme and scheduler decision) is assumed</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All evaluated BSSs have the same bandwidth on the same channel</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11</a:t>
            </a:fld>
            <a:endParaRPr lang="en-GB"/>
          </a:p>
        </p:txBody>
      </p:sp>
      <p:sp>
        <p:nvSpPr>
          <p:cNvPr id="5" name="Footer Placeholder 4"/>
          <p:cNvSpPr>
            <a:spLocks noGrp="1"/>
          </p:cNvSpPr>
          <p:nvPr>
            <p:ph type="ftr" idx="14"/>
          </p:nvPr>
        </p:nvSpPr>
        <p:spPr/>
        <p:txBody>
          <a:bodyPr/>
          <a:lstStyle/>
          <a:p>
            <a:r>
              <a:rPr lang="en-GB" dirty="0" err="1"/>
              <a:t>Wook</a:t>
            </a:r>
            <a:r>
              <a:rPr lang="en-GB" dirty="0"/>
              <a:t> Bong Lee, Apple</a:t>
            </a:r>
          </a:p>
        </p:txBody>
      </p:sp>
      <p:sp>
        <p:nvSpPr>
          <p:cNvPr id="4" name="Date Placeholder 3"/>
          <p:cNvSpPr>
            <a:spLocks noGrp="1"/>
          </p:cNvSpPr>
          <p:nvPr>
            <p:ph type="dt" idx="15"/>
          </p:nvPr>
        </p:nvSpPr>
        <p:spPr/>
        <p:txBody>
          <a:bodyPr/>
          <a:lstStyle/>
          <a:p>
            <a:r>
              <a:rPr lang="en-US" dirty="0"/>
              <a:t>December 2023</a:t>
            </a:r>
            <a:endParaRPr lang="en-GB" dirty="0"/>
          </a:p>
        </p:txBody>
      </p:sp>
    </p:spTree>
    <p:extLst>
      <p:ext uri="{BB962C8B-B14F-4D97-AF65-F5344CB8AC3E}">
        <p14:creationId xmlns:p14="http://schemas.microsoft.com/office/powerpoint/2010/main" val="15185873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Common Simulation Assumptions (2/3)</a:t>
            </a:r>
          </a:p>
        </p:txBody>
      </p:sp>
      <p:sp>
        <p:nvSpPr>
          <p:cNvPr id="5122" name="Rectangle 2"/>
          <p:cNvSpPr>
            <a:spLocks noGrp="1" noChangeArrowheads="1"/>
          </p:cNvSpPr>
          <p:nvPr>
            <p:ph idx="1"/>
          </p:nvPr>
        </p:nvSpPr>
        <p:spPr>
          <a:xfrm>
            <a:off x="914401" y="1981201"/>
            <a:ext cx="10361084" cy="4267199"/>
          </a:xfrm>
          <a:ln/>
        </p:spPr>
        <p:txBody>
          <a:bodyPr>
            <a:normAutofit lnSpcReduction="10000"/>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AP to AP distance: 27.3 meters (D=27.3)</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AP’s maximum power: from 10 to 30 dBm</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cs typeface="+mn-cs"/>
              </a:rPr>
              <a:t>10 dBm: PD at far AP, i.e. RSSI of -82 dBm at the diagonal AP</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cs typeface="+mn-cs"/>
              </a:rPr>
              <a:t>30 dBm: ED at far AP, i.e. RSSI of -62 dBm at the diagonal AP </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100 drops, and each drop contains</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cs typeface="+mn-cs"/>
              </a:rPr>
              <a:t>200 packets of initialization to settle link adaptation and feedback </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cs typeface="+mn-cs"/>
              </a:rPr>
              <a:t>500 packets of data transmission: 5 </a:t>
            </a:r>
            <a:r>
              <a:rPr lang="en-US" sz="1800" dirty="0" err="1">
                <a:cs typeface="+mn-cs"/>
              </a:rPr>
              <a:t>ms</a:t>
            </a:r>
            <a:r>
              <a:rPr lang="en-US" sz="1800" dirty="0">
                <a:cs typeface="+mn-cs"/>
              </a:rPr>
              <a:t> PPDU length, all PPDUs are aligned </a:t>
            </a:r>
          </a:p>
          <a:p>
            <a:pPr marL="341313" lvl="1" indent="-341313">
              <a:spcBef>
                <a:spcPts val="6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a:cs typeface="+mn-cs"/>
              </a:rPr>
              <a:t>Time-varying channel </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cs typeface="+mn-cs"/>
              </a:rPr>
              <a:t>It is generated by an interpolation of two independent channels at every 800 </a:t>
            </a:r>
            <a:r>
              <a:rPr lang="en-US" sz="1800" dirty="0" err="1">
                <a:cs typeface="+mn-cs"/>
              </a:rPr>
              <a:t>ms</a:t>
            </a:r>
            <a:endParaRPr lang="en-US" sz="1800" dirty="0">
              <a:cs typeface="+mn-cs"/>
            </a:endParaRP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cs typeface="+mn-cs"/>
              </a:rPr>
              <a:t>There are about -40dB changes in frequency domain every 5 </a:t>
            </a:r>
            <a:r>
              <a:rPr lang="en-US" sz="1800" dirty="0" err="1">
                <a:cs typeface="+mn-cs"/>
              </a:rPr>
              <a:t>ms</a:t>
            </a:r>
            <a:r>
              <a:rPr lang="en-US" sz="1800" dirty="0">
                <a:cs typeface="+mn-cs"/>
              </a:rPr>
              <a:t> </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cs typeface="+mn-cs"/>
              </a:rPr>
              <a:t>This is no channel variation within a PPDU </a:t>
            </a: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Baseline (legacy)</a:t>
            </a:r>
          </a:p>
          <a:p>
            <a:pPr marL="800100"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cs typeface="+mn-cs"/>
              </a:rPr>
              <a:t>A single AP transmits to a single STA (SU-MIMO) or two STAs (MU-MIMO)</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12</a:t>
            </a:fld>
            <a:endParaRPr lang="en-GB"/>
          </a:p>
        </p:txBody>
      </p:sp>
      <p:sp>
        <p:nvSpPr>
          <p:cNvPr id="5" name="Footer Placeholder 4"/>
          <p:cNvSpPr>
            <a:spLocks noGrp="1"/>
          </p:cNvSpPr>
          <p:nvPr>
            <p:ph type="ftr" idx="14"/>
          </p:nvPr>
        </p:nvSpPr>
        <p:spPr/>
        <p:txBody>
          <a:bodyPr/>
          <a:lstStyle/>
          <a:p>
            <a:r>
              <a:rPr lang="en-GB" dirty="0" err="1"/>
              <a:t>Wook</a:t>
            </a:r>
            <a:r>
              <a:rPr lang="en-GB" dirty="0"/>
              <a:t> Bong Lee, Apple</a:t>
            </a:r>
          </a:p>
        </p:txBody>
      </p:sp>
      <p:sp>
        <p:nvSpPr>
          <p:cNvPr id="4" name="Date Placeholder 3"/>
          <p:cNvSpPr>
            <a:spLocks noGrp="1"/>
          </p:cNvSpPr>
          <p:nvPr>
            <p:ph type="dt" idx="15"/>
          </p:nvPr>
        </p:nvSpPr>
        <p:spPr/>
        <p:txBody>
          <a:bodyPr/>
          <a:lstStyle/>
          <a:p>
            <a:r>
              <a:rPr lang="en-US" dirty="0"/>
              <a:t>December 2023</a:t>
            </a:r>
            <a:endParaRPr lang="en-GB" dirty="0"/>
          </a:p>
        </p:txBody>
      </p:sp>
    </p:spTree>
    <p:extLst>
      <p:ext uri="{BB962C8B-B14F-4D97-AF65-F5344CB8AC3E}">
        <p14:creationId xmlns:p14="http://schemas.microsoft.com/office/powerpoint/2010/main" val="1699297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Common Simulation Assumptions (3/3)</a:t>
            </a:r>
          </a:p>
        </p:txBody>
      </p:sp>
      <p:sp>
        <p:nvSpPr>
          <p:cNvPr id="5122" name="Rectangle 2"/>
          <p:cNvSpPr>
            <a:spLocks noGrp="1" noChangeArrowheads="1"/>
          </p:cNvSpPr>
          <p:nvPr>
            <p:ph idx="1"/>
          </p:nvPr>
        </p:nvSpPr>
        <p:spPr>
          <a:xfrm>
            <a:off x="914401" y="1981201"/>
            <a:ext cx="10361084" cy="4267199"/>
          </a:xfrm>
          <a:ln/>
        </p:spPr>
        <p:txBody>
          <a:bodyPr>
            <a:normAutofit lnSpcReduction="10000"/>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Link adaptation/Fast feedback</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APs select MCS and NSS (best among [2 2]/[2 1]/[1 2]/[1 1]/[2 0]/[0 2]/[1 0]/[0 1] streams) based on long term SNR + SINR adjustment (initially set to a certain value based on the mode of operation)</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A non-AP STA feeds back effective SINR of the received PPDU</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AP updates SINR adjustment (= Effective SINR (feedback by a non-AP STA) - SINR used by AP when selecting MCS and </a:t>
            </a:r>
            <a:r>
              <a:rPr lang="en-US" sz="1800" dirty="0" err="1"/>
              <a:t>Nss</a:t>
            </a:r>
            <a:r>
              <a:rPr lang="en-US" sz="1800" dirty="0"/>
              <a:t> of the PPDU) </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Note that for different PHY parameters (e.g. CSR/CBF/MU-MIMO, </a:t>
            </a:r>
            <a:r>
              <a:rPr lang="en-US" sz="1800" dirty="0" err="1"/>
              <a:t>Nss</a:t>
            </a:r>
            <a:r>
              <a:rPr lang="en-US" sz="1800" dirty="0"/>
              <a:t>, </a:t>
            </a:r>
            <a:r>
              <a:rPr lang="en-US" sz="1800" dirty="0" err="1"/>
              <a:t>Nss,tot</a:t>
            </a:r>
            <a:r>
              <a:rPr lang="en-US" sz="1800" dirty="0"/>
              <a:t>, </a:t>
            </a:r>
            <a:r>
              <a:rPr lang="en-US" sz="1800" dirty="0" err="1"/>
              <a:t>etc</a:t>
            </a:r>
            <a:r>
              <a:rPr lang="en-US" sz="1800" dirty="0"/>
              <a:t>), AP needs to maintain different SINR adjustments: AP maintains feedback information for each PHY parameter</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For MU-MIMO, pairs are maintained within a drop unless the link adaptation chooses to fall back to SU</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If the estimated SINR is below the required SINR for MCS0, Nss1, AP will not transmit to the STA except for the victim STA(s)</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If victim STA(s) can’t be served, then remove one of the shared AP (the closest AP to the sharing AP first, randomly between two closest APs)</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13</a:t>
            </a:fld>
            <a:endParaRPr lang="en-GB"/>
          </a:p>
        </p:txBody>
      </p:sp>
      <p:sp>
        <p:nvSpPr>
          <p:cNvPr id="5" name="Footer Placeholder 4"/>
          <p:cNvSpPr>
            <a:spLocks noGrp="1"/>
          </p:cNvSpPr>
          <p:nvPr>
            <p:ph type="ftr" idx="14"/>
          </p:nvPr>
        </p:nvSpPr>
        <p:spPr/>
        <p:txBody>
          <a:bodyPr/>
          <a:lstStyle/>
          <a:p>
            <a:r>
              <a:rPr lang="en-GB" dirty="0" err="1"/>
              <a:t>Wook</a:t>
            </a:r>
            <a:r>
              <a:rPr lang="en-GB" dirty="0"/>
              <a:t> Bong Lee, Apple</a:t>
            </a:r>
          </a:p>
        </p:txBody>
      </p:sp>
      <p:sp>
        <p:nvSpPr>
          <p:cNvPr id="4" name="Date Placeholder 3"/>
          <p:cNvSpPr>
            <a:spLocks noGrp="1"/>
          </p:cNvSpPr>
          <p:nvPr>
            <p:ph type="dt" idx="15"/>
          </p:nvPr>
        </p:nvSpPr>
        <p:spPr/>
        <p:txBody>
          <a:bodyPr/>
          <a:lstStyle/>
          <a:p>
            <a:r>
              <a:rPr lang="en-US" dirty="0"/>
              <a:t>December 2023</a:t>
            </a:r>
            <a:endParaRPr lang="en-GB" dirty="0"/>
          </a:p>
        </p:txBody>
      </p:sp>
    </p:spTree>
    <p:extLst>
      <p:ext uri="{BB962C8B-B14F-4D97-AF65-F5344CB8AC3E}">
        <p14:creationId xmlns:p14="http://schemas.microsoft.com/office/powerpoint/2010/main" val="25856031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Simulation Results: Reuse 1, 4 STAs per AP</a:t>
            </a:r>
          </a:p>
        </p:txBody>
      </p:sp>
      <p:sp>
        <p:nvSpPr>
          <p:cNvPr id="5122" name="Rectangle 2"/>
          <p:cNvSpPr>
            <a:spLocks noGrp="1" noChangeArrowheads="1"/>
          </p:cNvSpPr>
          <p:nvPr>
            <p:ph idx="1"/>
          </p:nvPr>
        </p:nvSpPr>
        <p:spPr>
          <a:xfrm>
            <a:off x="4906108" y="1853835"/>
            <a:ext cx="4695092" cy="4341808"/>
          </a:xfrm>
          <a:ln/>
        </p:spPr>
        <p:txBody>
          <a:bodyPr>
            <a:normAutofit fontScale="92500"/>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A scheme without power control performs much better than a scheme with power control</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As observed in others’ contributions, CSR with power control provides less gain as the transmit power of AP increases</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This is due to the interference level from the sharing AP to shared APs increases while the shared AP’s transmit power is determined by path loss of the shared AP and victim STA(s) which is fixed regardless of the maximum transmit power of the AP (or sharing AP’s transmit power)</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A CSR with power control was proposed for fairness</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If an AP selects victim STAs properly and another AP shares its TXOP as well, then there seems no fairness issue as shown in per STA throughput in the next slide </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14</a:t>
            </a:fld>
            <a:endParaRPr lang="en-GB"/>
          </a:p>
        </p:txBody>
      </p:sp>
      <p:sp>
        <p:nvSpPr>
          <p:cNvPr id="5" name="Footer Placeholder 4"/>
          <p:cNvSpPr>
            <a:spLocks noGrp="1"/>
          </p:cNvSpPr>
          <p:nvPr>
            <p:ph type="ftr" idx="14"/>
          </p:nvPr>
        </p:nvSpPr>
        <p:spPr/>
        <p:txBody>
          <a:bodyPr/>
          <a:lstStyle/>
          <a:p>
            <a:r>
              <a:rPr lang="en-GB" dirty="0" err="1"/>
              <a:t>Wook</a:t>
            </a:r>
            <a:r>
              <a:rPr lang="en-GB" dirty="0"/>
              <a:t> Bong Lee, Apple</a:t>
            </a:r>
          </a:p>
        </p:txBody>
      </p:sp>
      <p:sp>
        <p:nvSpPr>
          <p:cNvPr id="4" name="Date Placeholder 3"/>
          <p:cNvSpPr>
            <a:spLocks noGrp="1"/>
          </p:cNvSpPr>
          <p:nvPr>
            <p:ph type="dt" idx="15"/>
          </p:nvPr>
        </p:nvSpPr>
        <p:spPr/>
        <p:txBody>
          <a:bodyPr/>
          <a:lstStyle/>
          <a:p>
            <a:r>
              <a:rPr lang="en-US" dirty="0"/>
              <a:t>December 2023</a:t>
            </a:r>
            <a:endParaRPr lang="en-GB" dirty="0"/>
          </a:p>
        </p:txBody>
      </p:sp>
      <p:pic>
        <p:nvPicPr>
          <p:cNvPr id="2" name="Picture 1">
            <a:extLst>
              <a:ext uri="{FF2B5EF4-FFF2-40B4-BE49-F238E27FC236}">
                <a16:creationId xmlns:a16="http://schemas.microsoft.com/office/drawing/2014/main" id="{B81888DC-0DF7-4737-DC60-0C951429A06B}"/>
              </a:ext>
            </a:extLst>
          </p:cNvPr>
          <p:cNvPicPr>
            <a:picLocks noChangeAspect="1"/>
          </p:cNvPicPr>
          <p:nvPr/>
        </p:nvPicPr>
        <p:blipFill>
          <a:blip r:embed="rId3"/>
          <a:stretch>
            <a:fillRect/>
          </a:stretch>
        </p:blipFill>
        <p:spPr>
          <a:xfrm>
            <a:off x="9448800" y="3897922"/>
            <a:ext cx="2743200" cy="2743200"/>
          </a:xfrm>
          <a:prstGeom prst="rect">
            <a:avLst/>
          </a:prstGeom>
          <a:noFill/>
        </p:spPr>
      </p:pic>
      <p:sp>
        <p:nvSpPr>
          <p:cNvPr id="14" name="TextBox 13">
            <a:extLst>
              <a:ext uri="{FF2B5EF4-FFF2-40B4-BE49-F238E27FC236}">
                <a16:creationId xmlns:a16="http://schemas.microsoft.com/office/drawing/2014/main" id="{83FCFA99-73F2-1FD9-A428-236EFAE8A852}"/>
              </a:ext>
            </a:extLst>
          </p:cNvPr>
          <p:cNvSpPr txBox="1"/>
          <p:nvPr/>
        </p:nvSpPr>
        <p:spPr>
          <a:xfrm>
            <a:off x="1727449" y="5345668"/>
            <a:ext cx="1676400" cy="369332"/>
          </a:xfrm>
          <a:prstGeom prst="rect">
            <a:avLst/>
          </a:prstGeom>
          <a:noFill/>
        </p:spPr>
        <p:txBody>
          <a:bodyPr wrap="square" rtlCol="0">
            <a:spAutoFit/>
          </a:bodyPr>
          <a:lstStyle/>
          <a:p>
            <a:r>
              <a:rPr lang="en-US" sz="1800" dirty="0">
                <a:solidFill>
                  <a:schemeClr val="tx1"/>
                </a:solidFill>
              </a:rPr>
              <a:t>4 STAs per AP</a:t>
            </a:r>
          </a:p>
        </p:txBody>
      </p:sp>
      <p:pic>
        <p:nvPicPr>
          <p:cNvPr id="9" name="Picture 8">
            <a:extLst>
              <a:ext uri="{FF2B5EF4-FFF2-40B4-BE49-F238E27FC236}">
                <a16:creationId xmlns:a16="http://schemas.microsoft.com/office/drawing/2014/main" id="{0AEEF52E-9781-D4CA-4BD7-27C96D866F84}"/>
              </a:ext>
            </a:extLst>
          </p:cNvPr>
          <p:cNvPicPr>
            <a:picLocks noChangeAspect="1"/>
          </p:cNvPicPr>
          <p:nvPr/>
        </p:nvPicPr>
        <p:blipFill>
          <a:blip r:embed="rId4"/>
          <a:stretch>
            <a:fillRect/>
          </a:stretch>
        </p:blipFill>
        <p:spPr>
          <a:xfrm>
            <a:off x="0" y="1828800"/>
            <a:ext cx="4876800" cy="3657600"/>
          </a:xfrm>
          <a:prstGeom prst="rect">
            <a:avLst/>
          </a:prstGeom>
        </p:spPr>
      </p:pic>
    </p:spTree>
    <p:extLst>
      <p:ext uri="{BB962C8B-B14F-4D97-AF65-F5344CB8AC3E}">
        <p14:creationId xmlns:p14="http://schemas.microsoft.com/office/powerpoint/2010/main" val="34287698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FA01-79F6-F22C-F0F8-C29ADEBC83D6}"/>
              </a:ext>
            </a:extLst>
          </p:cNvPr>
          <p:cNvSpPr>
            <a:spLocks noGrp="1"/>
          </p:cNvSpPr>
          <p:nvPr>
            <p:ph type="title"/>
          </p:nvPr>
        </p:nvSpPr>
        <p:spPr/>
        <p:txBody>
          <a:bodyPr/>
          <a:lstStyle/>
          <a:p>
            <a:r>
              <a:rPr lang="en-US" dirty="0"/>
              <a:t>Per STA Throughput: Reuse 1, 4 STAs per AP</a:t>
            </a:r>
          </a:p>
        </p:txBody>
      </p:sp>
      <p:sp>
        <p:nvSpPr>
          <p:cNvPr id="4" name="Slide Number Placeholder 3">
            <a:extLst>
              <a:ext uri="{FF2B5EF4-FFF2-40B4-BE49-F238E27FC236}">
                <a16:creationId xmlns:a16="http://schemas.microsoft.com/office/drawing/2014/main" id="{5AF76518-4C94-9FFE-422A-555FCA6FFDE5}"/>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F09210EE-DE61-16E5-E304-301E16820234}"/>
              </a:ext>
            </a:extLst>
          </p:cNvPr>
          <p:cNvSpPr>
            <a:spLocks noGrp="1"/>
          </p:cNvSpPr>
          <p:nvPr>
            <p:ph type="ftr" idx="14"/>
          </p:nvPr>
        </p:nvSpPr>
        <p:spPr/>
        <p:txBody>
          <a:bodyPr/>
          <a:lstStyle/>
          <a:p>
            <a:r>
              <a:rPr lang="en-GB"/>
              <a:t>Wook Bong Lee, Apple</a:t>
            </a:r>
            <a:endParaRPr lang="en-GB" dirty="0"/>
          </a:p>
        </p:txBody>
      </p:sp>
      <p:sp>
        <p:nvSpPr>
          <p:cNvPr id="6" name="Date Placeholder 5">
            <a:extLst>
              <a:ext uri="{FF2B5EF4-FFF2-40B4-BE49-F238E27FC236}">
                <a16:creationId xmlns:a16="http://schemas.microsoft.com/office/drawing/2014/main" id="{1506AD52-C551-383E-D91B-703610770D30}"/>
              </a:ext>
            </a:extLst>
          </p:cNvPr>
          <p:cNvSpPr>
            <a:spLocks noGrp="1"/>
          </p:cNvSpPr>
          <p:nvPr>
            <p:ph type="dt" idx="15"/>
          </p:nvPr>
        </p:nvSpPr>
        <p:spPr/>
        <p:txBody>
          <a:bodyPr/>
          <a:lstStyle/>
          <a:p>
            <a:r>
              <a:rPr lang="en-US"/>
              <a:t>March 2023</a:t>
            </a:r>
            <a:endParaRPr lang="en-GB" dirty="0"/>
          </a:p>
        </p:txBody>
      </p:sp>
      <p:pic>
        <p:nvPicPr>
          <p:cNvPr id="3" name="Picture 2">
            <a:extLst>
              <a:ext uri="{FF2B5EF4-FFF2-40B4-BE49-F238E27FC236}">
                <a16:creationId xmlns:a16="http://schemas.microsoft.com/office/drawing/2014/main" id="{241451AC-555F-448C-2AD0-0F9C39CDD90B}"/>
              </a:ext>
            </a:extLst>
          </p:cNvPr>
          <p:cNvPicPr>
            <a:picLocks noChangeAspect="1"/>
          </p:cNvPicPr>
          <p:nvPr/>
        </p:nvPicPr>
        <p:blipFill>
          <a:blip r:embed="rId2"/>
          <a:stretch>
            <a:fillRect/>
          </a:stretch>
        </p:blipFill>
        <p:spPr>
          <a:xfrm>
            <a:off x="-2114" y="1709983"/>
            <a:ext cx="6096000" cy="4572000"/>
          </a:xfrm>
          <a:prstGeom prst="rect">
            <a:avLst/>
          </a:prstGeom>
        </p:spPr>
      </p:pic>
      <p:pic>
        <p:nvPicPr>
          <p:cNvPr id="7" name="Picture 6">
            <a:extLst>
              <a:ext uri="{FF2B5EF4-FFF2-40B4-BE49-F238E27FC236}">
                <a16:creationId xmlns:a16="http://schemas.microsoft.com/office/drawing/2014/main" id="{43FF42C6-89EA-AE8D-6EB7-C9094E5E5569}"/>
              </a:ext>
            </a:extLst>
          </p:cNvPr>
          <p:cNvPicPr>
            <a:picLocks noChangeAspect="1"/>
          </p:cNvPicPr>
          <p:nvPr/>
        </p:nvPicPr>
        <p:blipFill>
          <a:blip r:embed="rId3"/>
          <a:stretch>
            <a:fillRect/>
          </a:stretch>
        </p:blipFill>
        <p:spPr>
          <a:xfrm>
            <a:off x="6093886" y="1709983"/>
            <a:ext cx="6096000" cy="4572000"/>
          </a:xfrm>
          <a:prstGeom prst="rect">
            <a:avLst/>
          </a:prstGeom>
        </p:spPr>
      </p:pic>
    </p:spTree>
    <p:extLst>
      <p:ext uri="{BB962C8B-B14F-4D97-AF65-F5344CB8AC3E}">
        <p14:creationId xmlns:p14="http://schemas.microsoft.com/office/powerpoint/2010/main" val="2431506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Simulation Results: Reuse 1, 16 STAs per AP</a:t>
            </a:r>
          </a:p>
        </p:txBody>
      </p:sp>
      <p:sp>
        <p:nvSpPr>
          <p:cNvPr id="5122" name="Rectangle 2"/>
          <p:cNvSpPr>
            <a:spLocks noGrp="1" noChangeArrowheads="1"/>
          </p:cNvSpPr>
          <p:nvPr>
            <p:ph idx="1"/>
          </p:nvPr>
        </p:nvSpPr>
        <p:spPr>
          <a:xfrm>
            <a:off x="4906108" y="1853835"/>
            <a:ext cx="4695092" cy="4341808"/>
          </a:xfrm>
          <a:ln/>
        </p:spPr>
        <p:txBody>
          <a:bodyPr>
            <a:normAutofit/>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A scheme without power control performs much better than a scheme with power control</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A scheme without power control works better as there are more center STAs</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A CSR with power control performs slightly worse than the case with 4 STAs per APs </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The reason for this is as follows</a:t>
            </a:r>
          </a:p>
          <a:p>
            <a:pPr marL="741363" lvl="1" indent="-341313">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200" dirty="0"/>
              <a:t>As there are more STAs in sharing AP, the transmit power level of shared APs will vary more and thus makes link adaptation difficult even with fast feedback</a:t>
            </a:r>
          </a:p>
          <a:p>
            <a:pPr marL="741363" lvl="1" indent="-341313">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200" dirty="0"/>
              <a:t>In the simulation, a STA to serve in shared AP as well as sharing AP is selected randomly</a:t>
            </a:r>
          </a:p>
          <a:p>
            <a:pPr marL="741363" lvl="1" indent="-341313">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200" dirty="0"/>
              <a:t>Shared APs may choose a good SNR STA to serve but it gives much more opportunity to good SNR STAs (fairness issue), and it still is not a general solution as shown in reuse 4 results in slide 18</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16</a:t>
            </a:fld>
            <a:endParaRPr lang="en-GB"/>
          </a:p>
        </p:txBody>
      </p:sp>
      <p:sp>
        <p:nvSpPr>
          <p:cNvPr id="5" name="Footer Placeholder 4"/>
          <p:cNvSpPr>
            <a:spLocks noGrp="1"/>
          </p:cNvSpPr>
          <p:nvPr>
            <p:ph type="ftr" idx="14"/>
          </p:nvPr>
        </p:nvSpPr>
        <p:spPr/>
        <p:txBody>
          <a:bodyPr/>
          <a:lstStyle/>
          <a:p>
            <a:r>
              <a:rPr lang="en-GB" dirty="0" err="1"/>
              <a:t>Wook</a:t>
            </a:r>
            <a:r>
              <a:rPr lang="en-GB" dirty="0"/>
              <a:t> Bong Lee, Apple</a:t>
            </a:r>
          </a:p>
        </p:txBody>
      </p:sp>
      <p:sp>
        <p:nvSpPr>
          <p:cNvPr id="4" name="Date Placeholder 3"/>
          <p:cNvSpPr>
            <a:spLocks noGrp="1"/>
          </p:cNvSpPr>
          <p:nvPr>
            <p:ph type="dt" idx="15"/>
          </p:nvPr>
        </p:nvSpPr>
        <p:spPr/>
        <p:txBody>
          <a:bodyPr/>
          <a:lstStyle/>
          <a:p>
            <a:r>
              <a:rPr lang="en-US" dirty="0"/>
              <a:t>December 2023</a:t>
            </a:r>
            <a:endParaRPr lang="en-GB" dirty="0"/>
          </a:p>
        </p:txBody>
      </p:sp>
      <p:pic>
        <p:nvPicPr>
          <p:cNvPr id="2" name="Picture 1">
            <a:extLst>
              <a:ext uri="{FF2B5EF4-FFF2-40B4-BE49-F238E27FC236}">
                <a16:creationId xmlns:a16="http://schemas.microsoft.com/office/drawing/2014/main" id="{B81888DC-0DF7-4737-DC60-0C951429A06B}"/>
              </a:ext>
            </a:extLst>
          </p:cNvPr>
          <p:cNvPicPr>
            <a:picLocks noChangeAspect="1"/>
          </p:cNvPicPr>
          <p:nvPr/>
        </p:nvPicPr>
        <p:blipFill>
          <a:blip r:embed="rId3"/>
          <a:stretch>
            <a:fillRect/>
          </a:stretch>
        </p:blipFill>
        <p:spPr>
          <a:xfrm>
            <a:off x="9448800" y="3897922"/>
            <a:ext cx="2743200" cy="2743200"/>
          </a:xfrm>
          <a:prstGeom prst="rect">
            <a:avLst/>
          </a:prstGeom>
          <a:noFill/>
        </p:spPr>
      </p:pic>
      <p:sp>
        <p:nvSpPr>
          <p:cNvPr id="7" name="TextBox 6">
            <a:extLst>
              <a:ext uri="{FF2B5EF4-FFF2-40B4-BE49-F238E27FC236}">
                <a16:creationId xmlns:a16="http://schemas.microsoft.com/office/drawing/2014/main" id="{DEECFF13-069D-E99F-25D8-787E02F45B74}"/>
              </a:ext>
            </a:extLst>
          </p:cNvPr>
          <p:cNvSpPr txBox="1"/>
          <p:nvPr/>
        </p:nvSpPr>
        <p:spPr>
          <a:xfrm>
            <a:off x="1728216" y="5349240"/>
            <a:ext cx="1676400" cy="369332"/>
          </a:xfrm>
          <a:prstGeom prst="rect">
            <a:avLst/>
          </a:prstGeom>
          <a:noFill/>
        </p:spPr>
        <p:txBody>
          <a:bodyPr wrap="square" rtlCol="0">
            <a:spAutoFit/>
          </a:bodyPr>
          <a:lstStyle/>
          <a:p>
            <a:r>
              <a:rPr lang="en-US" sz="1800" dirty="0">
                <a:solidFill>
                  <a:schemeClr val="tx1"/>
                </a:solidFill>
              </a:rPr>
              <a:t>16 STAs per AP</a:t>
            </a:r>
          </a:p>
        </p:txBody>
      </p:sp>
      <p:pic>
        <p:nvPicPr>
          <p:cNvPr id="10" name="Picture 9">
            <a:extLst>
              <a:ext uri="{FF2B5EF4-FFF2-40B4-BE49-F238E27FC236}">
                <a16:creationId xmlns:a16="http://schemas.microsoft.com/office/drawing/2014/main" id="{47272372-6774-F405-060E-990128D61B59}"/>
              </a:ext>
            </a:extLst>
          </p:cNvPr>
          <p:cNvPicPr>
            <a:picLocks noChangeAspect="1"/>
          </p:cNvPicPr>
          <p:nvPr/>
        </p:nvPicPr>
        <p:blipFill>
          <a:blip r:embed="rId4"/>
          <a:stretch>
            <a:fillRect/>
          </a:stretch>
        </p:blipFill>
        <p:spPr>
          <a:xfrm>
            <a:off x="0" y="1828800"/>
            <a:ext cx="4876800" cy="3657600"/>
          </a:xfrm>
          <a:prstGeom prst="rect">
            <a:avLst/>
          </a:prstGeom>
        </p:spPr>
      </p:pic>
    </p:spTree>
    <p:extLst>
      <p:ext uri="{BB962C8B-B14F-4D97-AF65-F5344CB8AC3E}">
        <p14:creationId xmlns:p14="http://schemas.microsoft.com/office/powerpoint/2010/main" val="27917629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FA01-79F6-F22C-F0F8-C29ADEBC83D6}"/>
              </a:ext>
            </a:extLst>
          </p:cNvPr>
          <p:cNvSpPr>
            <a:spLocks noGrp="1"/>
          </p:cNvSpPr>
          <p:nvPr>
            <p:ph type="title"/>
          </p:nvPr>
        </p:nvSpPr>
        <p:spPr/>
        <p:txBody>
          <a:bodyPr/>
          <a:lstStyle/>
          <a:p>
            <a:r>
              <a:rPr lang="en-US" dirty="0"/>
              <a:t>Per STA Throughput: Reuse 1, 16 STAs per AP</a:t>
            </a:r>
            <a:endParaRPr lang="en-US" sz="3600" dirty="0"/>
          </a:p>
        </p:txBody>
      </p:sp>
      <p:sp>
        <p:nvSpPr>
          <p:cNvPr id="4" name="Slide Number Placeholder 3">
            <a:extLst>
              <a:ext uri="{FF2B5EF4-FFF2-40B4-BE49-F238E27FC236}">
                <a16:creationId xmlns:a16="http://schemas.microsoft.com/office/drawing/2014/main" id="{5AF76518-4C94-9FFE-422A-555FCA6FFDE5}"/>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F09210EE-DE61-16E5-E304-301E16820234}"/>
              </a:ext>
            </a:extLst>
          </p:cNvPr>
          <p:cNvSpPr>
            <a:spLocks noGrp="1"/>
          </p:cNvSpPr>
          <p:nvPr>
            <p:ph type="ftr" idx="14"/>
          </p:nvPr>
        </p:nvSpPr>
        <p:spPr/>
        <p:txBody>
          <a:bodyPr/>
          <a:lstStyle/>
          <a:p>
            <a:r>
              <a:rPr lang="en-GB"/>
              <a:t>Wook Bong Lee, Apple</a:t>
            </a:r>
            <a:endParaRPr lang="en-GB" dirty="0"/>
          </a:p>
        </p:txBody>
      </p:sp>
      <p:sp>
        <p:nvSpPr>
          <p:cNvPr id="6" name="Date Placeholder 5">
            <a:extLst>
              <a:ext uri="{FF2B5EF4-FFF2-40B4-BE49-F238E27FC236}">
                <a16:creationId xmlns:a16="http://schemas.microsoft.com/office/drawing/2014/main" id="{1506AD52-C551-383E-D91B-703610770D30}"/>
              </a:ext>
            </a:extLst>
          </p:cNvPr>
          <p:cNvSpPr>
            <a:spLocks noGrp="1"/>
          </p:cNvSpPr>
          <p:nvPr>
            <p:ph type="dt" idx="15"/>
          </p:nvPr>
        </p:nvSpPr>
        <p:spPr/>
        <p:txBody>
          <a:bodyPr/>
          <a:lstStyle/>
          <a:p>
            <a:r>
              <a:rPr lang="en-US"/>
              <a:t>March 2023</a:t>
            </a:r>
            <a:endParaRPr lang="en-GB" dirty="0"/>
          </a:p>
        </p:txBody>
      </p:sp>
      <p:pic>
        <p:nvPicPr>
          <p:cNvPr id="3" name="Picture 2">
            <a:extLst>
              <a:ext uri="{FF2B5EF4-FFF2-40B4-BE49-F238E27FC236}">
                <a16:creationId xmlns:a16="http://schemas.microsoft.com/office/drawing/2014/main" id="{C7FD7CD2-5A78-3429-BEEE-698123EC886C}"/>
              </a:ext>
            </a:extLst>
          </p:cNvPr>
          <p:cNvPicPr>
            <a:picLocks noChangeAspect="1"/>
          </p:cNvPicPr>
          <p:nvPr/>
        </p:nvPicPr>
        <p:blipFill>
          <a:blip r:embed="rId2"/>
          <a:stretch>
            <a:fillRect/>
          </a:stretch>
        </p:blipFill>
        <p:spPr>
          <a:xfrm>
            <a:off x="0" y="1751014"/>
            <a:ext cx="6096000" cy="4572000"/>
          </a:xfrm>
          <a:prstGeom prst="rect">
            <a:avLst/>
          </a:prstGeom>
        </p:spPr>
      </p:pic>
      <p:pic>
        <p:nvPicPr>
          <p:cNvPr id="10" name="Picture 9">
            <a:extLst>
              <a:ext uri="{FF2B5EF4-FFF2-40B4-BE49-F238E27FC236}">
                <a16:creationId xmlns:a16="http://schemas.microsoft.com/office/drawing/2014/main" id="{A1558E18-FC53-3A88-EE48-56FA9CD418C0}"/>
              </a:ext>
            </a:extLst>
          </p:cNvPr>
          <p:cNvPicPr>
            <a:picLocks noChangeAspect="1"/>
          </p:cNvPicPr>
          <p:nvPr/>
        </p:nvPicPr>
        <p:blipFill>
          <a:blip r:embed="rId3"/>
          <a:stretch>
            <a:fillRect/>
          </a:stretch>
        </p:blipFill>
        <p:spPr>
          <a:xfrm>
            <a:off x="6093886" y="1751014"/>
            <a:ext cx="6096000" cy="4572000"/>
          </a:xfrm>
          <a:prstGeom prst="rect">
            <a:avLst/>
          </a:prstGeom>
        </p:spPr>
      </p:pic>
    </p:spTree>
    <p:extLst>
      <p:ext uri="{BB962C8B-B14F-4D97-AF65-F5344CB8AC3E}">
        <p14:creationId xmlns:p14="http://schemas.microsoft.com/office/powerpoint/2010/main" val="1548799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Simulation Results: Reuse 4, 4 STAs per AP</a:t>
            </a:r>
          </a:p>
        </p:txBody>
      </p:sp>
      <p:sp>
        <p:nvSpPr>
          <p:cNvPr id="5122" name="Rectangle 2"/>
          <p:cNvSpPr>
            <a:spLocks noGrp="1" noChangeArrowheads="1"/>
          </p:cNvSpPr>
          <p:nvPr>
            <p:ph idx="1"/>
          </p:nvPr>
        </p:nvSpPr>
        <p:spPr>
          <a:xfrm>
            <a:off x="4906108" y="1853835"/>
            <a:ext cx="4695092" cy="4341808"/>
          </a:xfrm>
          <a:ln/>
        </p:spPr>
        <p:txBody>
          <a:bodyPr>
            <a:normAutofit fontScale="92500"/>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A CSR with power control provides more gain than reuse 1 case but is still worse than a CSR without power control because we assume that the sharing AP sets each shared AP’s signal power to be not greater than the noise level at the victim STAs. Some optimization may increase the gain at the cost of </a:t>
            </a:r>
            <a:r>
              <a:rPr lang="en-US" sz="1600"/>
              <a:t>higher complexity</a:t>
            </a:r>
            <a:endParaRPr lang="en-US" sz="1600" dirty="0"/>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For legacy or a CSR without power control performance are similar for different transmit power level as SINR is saturated</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However, the performance of a CSR with power control is getting worse as the interference level from the sharing AP to the shared APs increases</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A CBF does not provide gain in this scenario as there is no room for improving SINR and all transmission is done with MU-MIMO (mostly 3-4 streams within a BSS)</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18</a:t>
            </a:fld>
            <a:endParaRPr lang="en-GB"/>
          </a:p>
        </p:txBody>
      </p:sp>
      <p:sp>
        <p:nvSpPr>
          <p:cNvPr id="5" name="Footer Placeholder 4"/>
          <p:cNvSpPr>
            <a:spLocks noGrp="1"/>
          </p:cNvSpPr>
          <p:nvPr>
            <p:ph type="ftr" idx="14"/>
          </p:nvPr>
        </p:nvSpPr>
        <p:spPr/>
        <p:txBody>
          <a:bodyPr/>
          <a:lstStyle/>
          <a:p>
            <a:r>
              <a:rPr lang="en-GB" dirty="0" err="1"/>
              <a:t>Wook</a:t>
            </a:r>
            <a:r>
              <a:rPr lang="en-GB" dirty="0"/>
              <a:t> Bong Lee, Apple</a:t>
            </a:r>
          </a:p>
        </p:txBody>
      </p:sp>
      <p:sp>
        <p:nvSpPr>
          <p:cNvPr id="4" name="Date Placeholder 3"/>
          <p:cNvSpPr>
            <a:spLocks noGrp="1"/>
          </p:cNvSpPr>
          <p:nvPr>
            <p:ph type="dt" idx="15"/>
          </p:nvPr>
        </p:nvSpPr>
        <p:spPr/>
        <p:txBody>
          <a:bodyPr/>
          <a:lstStyle/>
          <a:p>
            <a:r>
              <a:rPr lang="en-US" dirty="0"/>
              <a:t>December 2023</a:t>
            </a:r>
            <a:endParaRPr lang="en-GB" dirty="0"/>
          </a:p>
        </p:txBody>
      </p:sp>
      <p:sp>
        <p:nvSpPr>
          <p:cNvPr id="9" name="TextBox 8">
            <a:extLst>
              <a:ext uri="{FF2B5EF4-FFF2-40B4-BE49-F238E27FC236}">
                <a16:creationId xmlns:a16="http://schemas.microsoft.com/office/drawing/2014/main" id="{C8830EED-CBB7-DD02-5829-BF764B35655E}"/>
              </a:ext>
            </a:extLst>
          </p:cNvPr>
          <p:cNvSpPr txBox="1"/>
          <p:nvPr/>
        </p:nvSpPr>
        <p:spPr>
          <a:xfrm>
            <a:off x="1728216" y="5349240"/>
            <a:ext cx="1676400" cy="369332"/>
          </a:xfrm>
          <a:prstGeom prst="rect">
            <a:avLst/>
          </a:prstGeom>
          <a:noFill/>
        </p:spPr>
        <p:txBody>
          <a:bodyPr wrap="square" rtlCol="0">
            <a:spAutoFit/>
          </a:bodyPr>
          <a:lstStyle/>
          <a:p>
            <a:r>
              <a:rPr lang="en-US" sz="1800" dirty="0">
                <a:solidFill>
                  <a:schemeClr val="tx1"/>
                </a:solidFill>
              </a:rPr>
              <a:t>4 STAs per AP</a:t>
            </a:r>
          </a:p>
        </p:txBody>
      </p:sp>
      <p:pic>
        <p:nvPicPr>
          <p:cNvPr id="11" name="Picture 10" descr="A screenshot of a computer screen&#10;&#10;Description automatically generated">
            <a:extLst>
              <a:ext uri="{FF2B5EF4-FFF2-40B4-BE49-F238E27FC236}">
                <a16:creationId xmlns:a16="http://schemas.microsoft.com/office/drawing/2014/main" id="{F259747C-D9D8-2BC4-BEF6-567ABDCE7D08}"/>
              </a:ext>
            </a:extLst>
          </p:cNvPr>
          <p:cNvPicPr>
            <a:picLocks noChangeAspect="1"/>
          </p:cNvPicPr>
          <p:nvPr/>
        </p:nvPicPr>
        <p:blipFill>
          <a:blip r:embed="rId3"/>
          <a:stretch>
            <a:fillRect/>
          </a:stretch>
        </p:blipFill>
        <p:spPr>
          <a:xfrm>
            <a:off x="9518904" y="3886200"/>
            <a:ext cx="2743200" cy="2743200"/>
          </a:xfrm>
          <a:prstGeom prst="rect">
            <a:avLst/>
          </a:prstGeom>
          <a:noFill/>
        </p:spPr>
      </p:pic>
      <p:pic>
        <p:nvPicPr>
          <p:cNvPr id="12" name="Picture 11">
            <a:extLst>
              <a:ext uri="{FF2B5EF4-FFF2-40B4-BE49-F238E27FC236}">
                <a16:creationId xmlns:a16="http://schemas.microsoft.com/office/drawing/2014/main" id="{0F6F6CEB-FFAB-D21F-5D06-0734113697B8}"/>
              </a:ext>
            </a:extLst>
          </p:cNvPr>
          <p:cNvPicPr>
            <a:picLocks noChangeAspect="1"/>
          </p:cNvPicPr>
          <p:nvPr/>
        </p:nvPicPr>
        <p:blipFill>
          <a:blip r:embed="rId4"/>
          <a:stretch>
            <a:fillRect/>
          </a:stretch>
        </p:blipFill>
        <p:spPr>
          <a:xfrm>
            <a:off x="0" y="1828800"/>
            <a:ext cx="4876800" cy="3657600"/>
          </a:xfrm>
          <a:prstGeom prst="rect">
            <a:avLst/>
          </a:prstGeom>
        </p:spPr>
      </p:pic>
    </p:spTree>
    <p:extLst>
      <p:ext uri="{BB962C8B-B14F-4D97-AF65-F5344CB8AC3E}">
        <p14:creationId xmlns:p14="http://schemas.microsoft.com/office/powerpoint/2010/main" val="3809054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FA01-79F6-F22C-F0F8-C29ADEBC83D6}"/>
              </a:ext>
            </a:extLst>
          </p:cNvPr>
          <p:cNvSpPr>
            <a:spLocks noGrp="1"/>
          </p:cNvSpPr>
          <p:nvPr>
            <p:ph type="title"/>
          </p:nvPr>
        </p:nvSpPr>
        <p:spPr/>
        <p:txBody>
          <a:bodyPr/>
          <a:lstStyle/>
          <a:p>
            <a:r>
              <a:rPr lang="en-US" dirty="0"/>
              <a:t>Per STA Throughput: Reuse 4, 4 STAs per AP</a:t>
            </a:r>
          </a:p>
        </p:txBody>
      </p:sp>
      <p:sp>
        <p:nvSpPr>
          <p:cNvPr id="4" name="Slide Number Placeholder 3">
            <a:extLst>
              <a:ext uri="{FF2B5EF4-FFF2-40B4-BE49-F238E27FC236}">
                <a16:creationId xmlns:a16="http://schemas.microsoft.com/office/drawing/2014/main" id="{5AF76518-4C94-9FFE-422A-555FCA6FFDE5}"/>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F09210EE-DE61-16E5-E304-301E16820234}"/>
              </a:ext>
            </a:extLst>
          </p:cNvPr>
          <p:cNvSpPr>
            <a:spLocks noGrp="1"/>
          </p:cNvSpPr>
          <p:nvPr>
            <p:ph type="ftr" idx="14"/>
          </p:nvPr>
        </p:nvSpPr>
        <p:spPr/>
        <p:txBody>
          <a:bodyPr/>
          <a:lstStyle/>
          <a:p>
            <a:r>
              <a:rPr lang="en-GB"/>
              <a:t>Wook Bong Lee, Apple</a:t>
            </a:r>
            <a:endParaRPr lang="en-GB" dirty="0"/>
          </a:p>
        </p:txBody>
      </p:sp>
      <p:sp>
        <p:nvSpPr>
          <p:cNvPr id="6" name="Date Placeholder 5">
            <a:extLst>
              <a:ext uri="{FF2B5EF4-FFF2-40B4-BE49-F238E27FC236}">
                <a16:creationId xmlns:a16="http://schemas.microsoft.com/office/drawing/2014/main" id="{1506AD52-C551-383E-D91B-703610770D30}"/>
              </a:ext>
            </a:extLst>
          </p:cNvPr>
          <p:cNvSpPr>
            <a:spLocks noGrp="1"/>
          </p:cNvSpPr>
          <p:nvPr>
            <p:ph type="dt" idx="15"/>
          </p:nvPr>
        </p:nvSpPr>
        <p:spPr/>
        <p:txBody>
          <a:bodyPr/>
          <a:lstStyle/>
          <a:p>
            <a:r>
              <a:rPr lang="en-US"/>
              <a:t>March 2023</a:t>
            </a:r>
            <a:endParaRPr lang="en-GB" dirty="0"/>
          </a:p>
        </p:txBody>
      </p:sp>
      <p:pic>
        <p:nvPicPr>
          <p:cNvPr id="3" name="Picture 2">
            <a:extLst>
              <a:ext uri="{FF2B5EF4-FFF2-40B4-BE49-F238E27FC236}">
                <a16:creationId xmlns:a16="http://schemas.microsoft.com/office/drawing/2014/main" id="{2474B1EE-A15E-3A25-27CF-0574228F772D}"/>
              </a:ext>
            </a:extLst>
          </p:cNvPr>
          <p:cNvPicPr>
            <a:picLocks noChangeAspect="1"/>
          </p:cNvPicPr>
          <p:nvPr/>
        </p:nvPicPr>
        <p:blipFill>
          <a:blip r:embed="rId2"/>
          <a:stretch>
            <a:fillRect/>
          </a:stretch>
        </p:blipFill>
        <p:spPr>
          <a:xfrm>
            <a:off x="20434" y="1645920"/>
            <a:ext cx="6096000" cy="4572000"/>
          </a:xfrm>
          <a:prstGeom prst="rect">
            <a:avLst/>
          </a:prstGeom>
        </p:spPr>
      </p:pic>
      <p:pic>
        <p:nvPicPr>
          <p:cNvPr id="10" name="Picture 9">
            <a:extLst>
              <a:ext uri="{FF2B5EF4-FFF2-40B4-BE49-F238E27FC236}">
                <a16:creationId xmlns:a16="http://schemas.microsoft.com/office/drawing/2014/main" id="{DB8A3909-31AA-1F66-7179-13BDCF35713D}"/>
              </a:ext>
            </a:extLst>
          </p:cNvPr>
          <p:cNvPicPr>
            <a:picLocks noChangeAspect="1"/>
          </p:cNvPicPr>
          <p:nvPr/>
        </p:nvPicPr>
        <p:blipFill>
          <a:blip r:embed="rId3"/>
          <a:stretch>
            <a:fillRect/>
          </a:stretch>
        </p:blipFill>
        <p:spPr>
          <a:xfrm>
            <a:off x="6096000" y="1645920"/>
            <a:ext cx="6096000" cy="4572000"/>
          </a:xfrm>
          <a:prstGeom prst="rect">
            <a:avLst/>
          </a:prstGeom>
        </p:spPr>
      </p:pic>
    </p:spTree>
    <p:extLst>
      <p:ext uri="{BB962C8B-B14F-4D97-AF65-F5344CB8AC3E}">
        <p14:creationId xmlns:p14="http://schemas.microsoft.com/office/powerpoint/2010/main" val="193827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Introduction</a:t>
            </a:r>
          </a:p>
        </p:txBody>
      </p:sp>
      <p:sp>
        <p:nvSpPr>
          <p:cNvPr id="5122" name="Rectangle 2"/>
          <p:cNvSpPr>
            <a:spLocks noGrp="1" noChangeArrowheads="1"/>
          </p:cNvSpPr>
          <p:nvPr>
            <p:ph idx="1"/>
          </p:nvPr>
        </p:nvSpPr>
        <p:spPr>
          <a:xfrm>
            <a:off x="914401" y="1981201"/>
            <a:ext cx="10361084" cy="4267199"/>
          </a:xfrm>
          <a:ln/>
        </p:spPr>
        <p:txBody>
          <a:bodyPr>
            <a:normAutofit fontScale="92500"/>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Coordinated Spatial Reuse (CSR) is a technology being considered for UHR</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In [1-2], authors show gains of CSR</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In [3], authors show gains of CSR and CBF</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In [4], authors proposed a sharing AP to control the transmit power of shared APs</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In [5], authors proposed a non-AP STA to measure neighboring APs’ signal level (e.g. RSSI) </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In this contribution, we compared two different schemes, with and without transmit power control, and shared our concern on transmit power control for CSR</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2</a:t>
            </a:fld>
            <a:endParaRPr lang="en-GB"/>
          </a:p>
        </p:txBody>
      </p:sp>
      <p:sp>
        <p:nvSpPr>
          <p:cNvPr id="5" name="Footer Placeholder 4"/>
          <p:cNvSpPr>
            <a:spLocks noGrp="1"/>
          </p:cNvSpPr>
          <p:nvPr>
            <p:ph type="ftr" idx="14"/>
          </p:nvPr>
        </p:nvSpPr>
        <p:spPr/>
        <p:txBody>
          <a:bodyPr/>
          <a:lstStyle/>
          <a:p>
            <a:r>
              <a:rPr lang="en-GB" dirty="0" err="1"/>
              <a:t>Wook</a:t>
            </a:r>
            <a:r>
              <a:rPr lang="en-GB" dirty="0"/>
              <a:t> Bong Lee, Apple</a:t>
            </a:r>
          </a:p>
        </p:txBody>
      </p:sp>
      <p:sp>
        <p:nvSpPr>
          <p:cNvPr id="4" name="Date Placeholder 3"/>
          <p:cNvSpPr>
            <a:spLocks noGrp="1"/>
          </p:cNvSpPr>
          <p:nvPr>
            <p:ph type="dt" idx="15"/>
          </p:nvPr>
        </p:nvSpPr>
        <p:spPr/>
        <p:txBody>
          <a:bodyPr/>
          <a:lstStyle/>
          <a:p>
            <a:r>
              <a:rPr lang="en-US" dirty="0"/>
              <a:t>January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Discussions (1/3)</a:t>
            </a:r>
          </a:p>
        </p:txBody>
      </p:sp>
      <p:sp>
        <p:nvSpPr>
          <p:cNvPr id="5122" name="Rectangle 2"/>
          <p:cNvSpPr>
            <a:spLocks noGrp="1" noChangeArrowheads="1"/>
          </p:cNvSpPr>
          <p:nvPr>
            <p:ph idx="1"/>
          </p:nvPr>
        </p:nvSpPr>
        <p:spPr>
          <a:xfrm>
            <a:off x="914401" y="1981201"/>
            <a:ext cx="10361084" cy="4267199"/>
          </a:xfrm>
          <a:ln/>
        </p:spPr>
        <p:txBody>
          <a:bodyPr>
            <a:normAutofit/>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A CSR scheme with power control has several problems</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Performance</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It may not perform better than a scheme without power control depending on the power control algorithm</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Also optimizing transmit power control is not simple</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For example, </a:t>
            </a:r>
          </a:p>
          <a:p>
            <a:pPr lvl="2"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If a sharing AP uses fixed power while a shared AP reduces its power to maintain MCS level at the sharing AP (fairness constraint), then the sharing AP’s performance could be bad as interference from sharing AP could be too high</a:t>
            </a:r>
          </a:p>
          <a:p>
            <a:pPr lvl="2"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If a joint power control algorithm is used (power control for both shared AP and sharing AP), then there could be a fairness issue </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20</a:t>
            </a:fld>
            <a:endParaRPr lang="en-GB"/>
          </a:p>
        </p:txBody>
      </p:sp>
      <p:sp>
        <p:nvSpPr>
          <p:cNvPr id="5" name="Footer Placeholder 4"/>
          <p:cNvSpPr>
            <a:spLocks noGrp="1"/>
          </p:cNvSpPr>
          <p:nvPr>
            <p:ph type="ftr" idx="14"/>
          </p:nvPr>
        </p:nvSpPr>
        <p:spPr/>
        <p:txBody>
          <a:bodyPr/>
          <a:lstStyle/>
          <a:p>
            <a:r>
              <a:rPr lang="en-GB" dirty="0" err="1"/>
              <a:t>Wook</a:t>
            </a:r>
            <a:r>
              <a:rPr lang="en-GB" dirty="0"/>
              <a:t> Bong Lee, Apple</a:t>
            </a:r>
          </a:p>
        </p:txBody>
      </p:sp>
      <p:sp>
        <p:nvSpPr>
          <p:cNvPr id="4" name="Date Placeholder 3"/>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34359926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Discussions (2/3)</a:t>
            </a:r>
          </a:p>
        </p:txBody>
      </p:sp>
      <p:sp>
        <p:nvSpPr>
          <p:cNvPr id="5122" name="Rectangle 2"/>
          <p:cNvSpPr>
            <a:spLocks noGrp="1" noChangeArrowheads="1"/>
          </p:cNvSpPr>
          <p:nvPr>
            <p:ph idx="1"/>
          </p:nvPr>
        </p:nvSpPr>
        <p:spPr>
          <a:xfrm>
            <a:off x="914401" y="1981201"/>
            <a:ext cx="10361084" cy="4267199"/>
          </a:xfrm>
          <a:ln/>
        </p:spPr>
        <p:txBody>
          <a:bodyPr>
            <a:normAutofit fontScale="92500" lnSpcReduction="20000"/>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Hidden node problem</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Even if it transmits a control frame to reserve a medium, OBSS STA or devices in power save may miss the control frame </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Results and discussions in [6, 7] show that the probability of successfully decoded preambles of OBSS is low due to multiple sources of transmissions</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If the actual transmission’s transmit power is low, then OBSS STA’s transmission may overlap in time</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a:p>
            <a:pPr marL="341313" marR="0" lvl="0" indent="-341313" algn="l" defTabSz="449263" rtl="0" eaLnBrk="1" fontAlgn="base" latinLnBrk="0" hangingPunct="1">
              <a:lnSpc>
                <a:spcPct val="100000"/>
              </a:lnSpc>
              <a:spcBef>
                <a:spcPts val="600"/>
              </a:spcBef>
              <a:spcAft>
                <a:spcPct val="0"/>
              </a:spcAft>
              <a:buClr>
                <a:srgbClr val="000000"/>
              </a:buClr>
              <a:buSzPct val="100000"/>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400" b="1" i="0" u="none" strike="noStrike" kern="0" cap="none" spc="0" normalizeH="0" baseline="0" noProof="0" dirty="0">
                <a:ln>
                  <a:noFill/>
                </a:ln>
                <a:solidFill>
                  <a:srgbClr val="000000"/>
                </a:solidFill>
                <a:effectLst/>
                <a:uLnTx/>
                <a:uFillTx/>
                <a:latin typeface="Times New Roman"/>
                <a:ea typeface="MS Gothic"/>
                <a:cs typeface="+mn-cs"/>
              </a:rPr>
              <a:t>Limitation of PHY simulation</a:t>
            </a:r>
          </a:p>
          <a:p>
            <a:pPr lvl="1">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In many simulations, authors assume the network is synchronized</a:t>
            </a:r>
          </a:p>
          <a:p>
            <a:pPr lvl="1">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As discussed in [6, 7], due to multiple sources of transmissions, the network often becomes asynchronized, and thus the network already operates on an aggressive CCA level in a dense environment</a:t>
            </a:r>
          </a:p>
          <a:p>
            <a:pPr lvl="1">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Thus, it is better to evaluate CSR using a network simulator</a:t>
            </a:r>
          </a:p>
          <a:p>
            <a:pPr lvl="1">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21</a:t>
            </a:fld>
            <a:endParaRPr lang="en-GB"/>
          </a:p>
        </p:txBody>
      </p:sp>
      <p:sp>
        <p:nvSpPr>
          <p:cNvPr id="5" name="Footer Placeholder 4"/>
          <p:cNvSpPr>
            <a:spLocks noGrp="1"/>
          </p:cNvSpPr>
          <p:nvPr>
            <p:ph type="ftr" idx="14"/>
          </p:nvPr>
        </p:nvSpPr>
        <p:spPr/>
        <p:txBody>
          <a:bodyPr/>
          <a:lstStyle/>
          <a:p>
            <a:r>
              <a:rPr lang="en-GB" dirty="0" err="1"/>
              <a:t>Wook</a:t>
            </a:r>
            <a:r>
              <a:rPr lang="en-GB" dirty="0"/>
              <a:t> Bong Lee, Apple</a:t>
            </a:r>
          </a:p>
        </p:txBody>
      </p:sp>
      <p:sp>
        <p:nvSpPr>
          <p:cNvPr id="4" name="Date Placeholder 3"/>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22408369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Discussions (3/3)</a:t>
            </a:r>
          </a:p>
        </p:txBody>
      </p:sp>
      <p:sp>
        <p:nvSpPr>
          <p:cNvPr id="5122" name="Rectangle 2"/>
          <p:cNvSpPr>
            <a:spLocks noGrp="1" noChangeArrowheads="1"/>
          </p:cNvSpPr>
          <p:nvPr>
            <p:ph idx="1"/>
          </p:nvPr>
        </p:nvSpPr>
        <p:spPr>
          <a:xfrm>
            <a:off x="914401" y="1981201"/>
            <a:ext cx="10361084" cy="4267199"/>
          </a:xfrm>
          <a:ln/>
        </p:spPr>
        <p:txBody>
          <a:bodyPr>
            <a:normAutofit lnSpcReduction="10000"/>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Link Adaptation</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It complicates link adaptation due to varying signal and interference level</a:t>
            </a:r>
            <a:endParaRPr lang="en-US" dirty="0">
              <a:sym typeface="Wingdings" pitchFamily="2" charset="2"/>
            </a:endParaRP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It suffers from inaccuracy of RSSI measurements, e.g. ±3dB in class A device </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Non-AP STA feedback</a:t>
            </a:r>
          </a:p>
          <a:p>
            <a:pPr lvl="1">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Most power control algorithm requires knowing the interference level between non-AP STA and neighboring AP</a:t>
            </a:r>
          </a:p>
          <a:p>
            <a:pPr lvl="1">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It makes a non-AP STA consume more power by measuring non-serving APs’ RSSI</a:t>
            </a:r>
          </a:p>
          <a:p>
            <a:pPr lvl="1">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It is better to improve efficiency by a scheme not require feedback</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latin typeface="Times New Roman"/>
              <a:ea typeface="MS Gothic"/>
            </a:endParaRPr>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a:ea typeface="MS Gothic"/>
              </a:rPr>
              <a:t>Note that a scheme without power control does not require a (periodic) report of non-AP STA measurement of neighboring BSS</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22</a:t>
            </a:fld>
            <a:endParaRPr lang="en-GB"/>
          </a:p>
        </p:txBody>
      </p:sp>
      <p:sp>
        <p:nvSpPr>
          <p:cNvPr id="5" name="Footer Placeholder 4"/>
          <p:cNvSpPr>
            <a:spLocks noGrp="1"/>
          </p:cNvSpPr>
          <p:nvPr>
            <p:ph type="ftr" idx="14"/>
          </p:nvPr>
        </p:nvSpPr>
        <p:spPr/>
        <p:txBody>
          <a:bodyPr/>
          <a:lstStyle/>
          <a:p>
            <a:r>
              <a:rPr lang="en-GB" dirty="0" err="1"/>
              <a:t>Wook</a:t>
            </a:r>
            <a:r>
              <a:rPr lang="en-GB" dirty="0"/>
              <a:t> Bong Lee, Apple</a:t>
            </a:r>
          </a:p>
        </p:txBody>
      </p:sp>
      <p:sp>
        <p:nvSpPr>
          <p:cNvPr id="4" name="Date Placeholder 3"/>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36141163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Conclusion</a:t>
            </a:r>
          </a:p>
        </p:txBody>
      </p:sp>
      <p:sp>
        <p:nvSpPr>
          <p:cNvPr id="5122" name="Rectangle 2"/>
          <p:cNvSpPr>
            <a:spLocks noGrp="1" noChangeArrowheads="1"/>
          </p:cNvSpPr>
          <p:nvPr>
            <p:ph idx="1"/>
          </p:nvPr>
        </p:nvSpPr>
        <p:spPr>
          <a:xfrm>
            <a:off x="914401" y="1981201"/>
            <a:ext cx="10361084" cy="4267199"/>
          </a:xfrm>
          <a:ln/>
        </p:spPr>
        <p:txBody>
          <a:bodyPr>
            <a:normAutofit fontScale="92500" lnSpcReduction="10000"/>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2400" b="1" i="0" u="none" strike="noStrike" kern="0" cap="none" spc="0" normalizeH="0" baseline="0" noProof="0" dirty="0">
                <a:ln>
                  <a:noFill/>
                </a:ln>
                <a:solidFill>
                  <a:srgbClr val="000000"/>
                </a:solidFill>
                <a:effectLst/>
                <a:uLnTx/>
                <a:uFillTx/>
                <a:latin typeface="Times New Roman"/>
                <a:ea typeface="MS Gothic"/>
                <a:cs typeface="+mn-cs"/>
              </a:rPr>
              <a:t>We have identified several problems in a CSR scheme with transmit power</a:t>
            </a:r>
            <a:r>
              <a:rPr lang="en-US" dirty="0">
                <a:latin typeface="Times New Roman"/>
                <a:ea typeface="MS Gothic"/>
              </a:rPr>
              <a:t> control</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Performance depends on power control algorithm which could be complex for optimization</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Creates hidden nodes</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Difficulty in link adaptation </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Makes non-AP STA to consume more power</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latin typeface="Times New Roman"/>
              <a:ea typeface="MS Gothic"/>
            </a:endParaRP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Times New Roman"/>
                <a:ea typeface="MS Gothic"/>
              </a:rPr>
              <a:t>Also, we have identified a limitation of PHY level simulation (network synchronization assumption) which has been done in many studies</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Times New Roman"/>
                <a:ea typeface="MS Gothic"/>
              </a:rPr>
              <a:t>It is recommended to study CSR more with system-level simulators with more realistic simulation scenarios such as in [8]</a:t>
            </a: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23</a:t>
            </a:fld>
            <a:endParaRPr lang="en-GB"/>
          </a:p>
        </p:txBody>
      </p:sp>
      <p:sp>
        <p:nvSpPr>
          <p:cNvPr id="5" name="Footer Placeholder 4"/>
          <p:cNvSpPr>
            <a:spLocks noGrp="1"/>
          </p:cNvSpPr>
          <p:nvPr>
            <p:ph type="ftr" idx="14"/>
          </p:nvPr>
        </p:nvSpPr>
        <p:spPr/>
        <p:txBody>
          <a:bodyPr/>
          <a:lstStyle/>
          <a:p>
            <a:r>
              <a:rPr lang="en-GB" dirty="0" err="1"/>
              <a:t>Wook</a:t>
            </a:r>
            <a:r>
              <a:rPr lang="en-GB" dirty="0"/>
              <a:t> Bong Lee, Apple</a:t>
            </a:r>
          </a:p>
        </p:txBody>
      </p:sp>
      <p:sp>
        <p:nvSpPr>
          <p:cNvPr id="4" name="Date Placeholder 3"/>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3833522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5122" name="Rectangle 2"/>
          <p:cNvSpPr>
            <a:spLocks noGrp="1" noChangeArrowheads="1"/>
          </p:cNvSpPr>
          <p:nvPr>
            <p:ph idx="1"/>
          </p:nvPr>
        </p:nvSpPr>
        <p:spPr>
          <a:xfrm>
            <a:off x="914401" y="1981201"/>
            <a:ext cx="10361084" cy="4267199"/>
          </a:xfrm>
          <a:ln/>
        </p:spPr>
        <p:txBody>
          <a:bodyPr>
            <a:normAutofit fontScale="92500"/>
          </a:bodyPr>
          <a:lstStyle/>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[1] 11-23/1023r2, “Coordinated Spatial Reuse in a 4 AP Topology”</a:t>
            </a:r>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[2] 11-23/1037r0, “Performance of Coordinated Spatial Reuse”</a:t>
            </a:r>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[3] 11-23/776r1, “Performance of C-BF and C-SR”</a:t>
            </a:r>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[4] 11-23/1868r2, “Coordinated Spatial Reuse Design”</a:t>
            </a:r>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[5] 11-23/1917r0, “Coordinated Spatial Reuse”</a:t>
            </a:r>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[6] 11-15/367r0, “OBSS Preamble Detection”</a:t>
            </a:r>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[7] 11-14/1420r1, “The Impact of Preamble Error on MAC System Performance”</a:t>
            </a:r>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[8] 11-14/980r16, “</a:t>
            </a:r>
            <a:r>
              <a:rPr lang="en-US" dirty="0" err="1"/>
              <a:t>TGax</a:t>
            </a:r>
            <a:r>
              <a:rPr lang="en-US" dirty="0"/>
              <a:t> Simulation Scenarios” </a:t>
            </a:r>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 </a:t>
            </a: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24</a:t>
            </a:fld>
            <a:endParaRPr lang="en-GB"/>
          </a:p>
        </p:txBody>
      </p:sp>
      <p:sp>
        <p:nvSpPr>
          <p:cNvPr id="5" name="Footer Placeholder 4"/>
          <p:cNvSpPr>
            <a:spLocks noGrp="1"/>
          </p:cNvSpPr>
          <p:nvPr>
            <p:ph type="ftr" idx="14"/>
          </p:nvPr>
        </p:nvSpPr>
        <p:spPr/>
        <p:txBody>
          <a:bodyPr/>
          <a:lstStyle/>
          <a:p>
            <a:r>
              <a:rPr lang="en-GB" dirty="0" err="1"/>
              <a:t>Wook</a:t>
            </a:r>
            <a:r>
              <a:rPr lang="en-GB" dirty="0"/>
              <a:t> Bong Lee, Apple</a:t>
            </a:r>
          </a:p>
        </p:txBody>
      </p:sp>
      <p:sp>
        <p:nvSpPr>
          <p:cNvPr id="4" name="Date Placeholder 3"/>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38499130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Results From Other Contributions (1/3)</a:t>
            </a:r>
          </a:p>
        </p:txBody>
      </p:sp>
      <p:sp>
        <p:nvSpPr>
          <p:cNvPr id="5122" name="Rectangle 2"/>
          <p:cNvSpPr>
            <a:spLocks noGrp="1" noChangeArrowheads="1"/>
          </p:cNvSpPr>
          <p:nvPr>
            <p:ph idx="1"/>
          </p:nvPr>
        </p:nvSpPr>
        <p:spPr>
          <a:xfrm>
            <a:off x="914401" y="1981201"/>
            <a:ext cx="7391399" cy="1204911"/>
          </a:xfrm>
          <a:ln/>
        </p:spPr>
        <p:txBody>
          <a:bodyPr>
            <a:normAutofit fontScale="92500" lnSpcReduction="10000"/>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700" dirty="0"/>
              <a:t>In [1], a CSR scheme with fairness constraint is evaluated</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500" dirty="0"/>
              <a:t>The Sharing AP will limit the amount of SINR reduction allowed </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700" dirty="0"/>
              <a:t>3-30% gain is observed for scenario in right above figure</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700" dirty="0"/>
              <a:t>23-53% gain is observed for scenario in right below figure</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 name="Footer Placeholder 4"/>
          <p:cNvSpPr>
            <a:spLocks noGrp="1"/>
          </p:cNvSpPr>
          <p:nvPr>
            <p:ph type="ftr" idx="14"/>
          </p:nvPr>
        </p:nvSpPr>
        <p:spPr/>
        <p:txBody>
          <a:bodyPr/>
          <a:lstStyle/>
          <a:p>
            <a:r>
              <a:rPr lang="en-GB" dirty="0" err="1"/>
              <a:t>Wook</a:t>
            </a:r>
            <a:r>
              <a:rPr lang="en-GB" dirty="0"/>
              <a:t> Bong Lee, Apple</a:t>
            </a:r>
          </a:p>
        </p:txBody>
      </p:sp>
      <p:sp>
        <p:nvSpPr>
          <p:cNvPr id="4" name="Date Placeholder 3"/>
          <p:cNvSpPr>
            <a:spLocks noGrp="1"/>
          </p:cNvSpPr>
          <p:nvPr>
            <p:ph type="dt" idx="15"/>
          </p:nvPr>
        </p:nvSpPr>
        <p:spPr/>
        <p:txBody>
          <a:bodyPr/>
          <a:lstStyle/>
          <a:p>
            <a:r>
              <a:rPr lang="en-US" dirty="0"/>
              <a:t>December 2023</a:t>
            </a:r>
            <a:endParaRPr lang="en-GB" dirty="0"/>
          </a:p>
        </p:txBody>
      </p:sp>
      <p:graphicFrame>
        <p:nvGraphicFramePr>
          <p:cNvPr id="2" name="Table 1">
            <a:extLst>
              <a:ext uri="{FF2B5EF4-FFF2-40B4-BE49-F238E27FC236}">
                <a16:creationId xmlns:a16="http://schemas.microsoft.com/office/drawing/2014/main" id="{FA726EAC-4C05-0541-E3E0-BFAB072036C0}"/>
              </a:ext>
            </a:extLst>
          </p:cNvPr>
          <p:cNvGraphicFramePr>
            <a:graphicFrameLocks noGrp="1"/>
          </p:cNvGraphicFramePr>
          <p:nvPr/>
        </p:nvGraphicFramePr>
        <p:xfrm>
          <a:off x="1676400" y="3276600"/>
          <a:ext cx="5333999" cy="2743204"/>
        </p:xfrm>
        <a:graphic>
          <a:graphicData uri="http://schemas.openxmlformats.org/drawingml/2006/table">
            <a:tbl>
              <a:tblPr/>
              <a:tblGrid>
                <a:gridCol w="1705762">
                  <a:extLst>
                    <a:ext uri="{9D8B030D-6E8A-4147-A177-3AD203B41FA5}">
                      <a16:colId xmlns:a16="http://schemas.microsoft.com/office/drawing/2014/main" val="1003163034"/>
                    </a:ext>
                  </a:extLst>
                </a:gridCol>
                <a:gridCol w="492853">
                  <a:extLst>
                    <a:ext uri="{9D8B030D-6E8A-4147-A177-3AD203B41FA5}">
                      <a16:colId xmlns:a16="http://schemas.microsoft.com/office/drawing/2014/main" val="1701836447"/>
                    </a:ext>
                  </a:extLst>
                </a:gridCol>
                <a:gridCol w="492853">
                  <a:extLst>
                    <a:ext uri="{9D8B030D-6E8A-4147-A177-3AD203B41FA5}">
                      <a16:colId xmlns:a16="http://schemas.microsoft.com/office/drawing/2014/main" val="475379884"/>
                    </a:ext>
                  </a:extLst>
                </a:gridCol>
                <a:gridCol w="492853">
                  <a:extLst>
                    <a:ext uri="{9D8B030D-6E8A-4147-A177-3AD203B41FA5}">
                      <a16:colId xmlns:a16="http://schemas.microsoft.com/office/drawing/2014/main" val="294712676"/>
                    </a:ext>
                  </a:extLst>
                </a:gridCol>
                <a:gridCol w="492853">
                  <a:extLst>
                    <a:ext uri="{9D8B030D-6E8A-4147-A177-3AD203B41FA5}">
                      <a16:colId xmlns:a16="http://schemas.microsoft.com/office/drawing/2014/main" val="1623642486"/>
                    </a:ext>
                  </a:extLst>
                </a:gridCol>
                <a:gridCol w="492853">
                  <a:extLst>
                    <a:ext uri="{9D8B030D-6E8A-4147-A177-3AD203B41FA5}">
                      <a16:colId xmlns:a16="http://schemas.microsoft.com/office/drawing/2014/main" val="3721110407"/>
                    </a:ext>
                  </a:extLst>
                </a:gridCol>
                <a:gridCol w="492853">
                  <a:extLst>
                    <a:ext uri="{9D8B030D-6E8A-4147-A177-3AD203B41FA5}">
                      <a16:colId xmlns:a16="http://schemas.microsoft.com/office/drawing/2014/main" val="1075222729"/>
                    </a:ext>
                  </a:extLst>
                </a:gridCol>
                <a:gridCol w="671119">
                  <a:extLst>
                    <a:ext uri="{9D8B030D-6E8A-4147-A177-3AD203B41FA5}">
                      <a16:colId xmlns:a16="http://schemas.microsoft.com/office/drawing/2014/main" val="2219886701"/>
                    </a:ext>
                  </a:extLst>
                </a:gridCol>
              </a:tblGrid>
              <a:tr h="208609">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6">
                  <a:txBody>
                    <a:bodyPr/>
                    <a:lstStyle/>
                    <a:p>
                      <a:pPr algn="ctr" fontAlgn="b"/>
                      <a:r>
                        <a:rPr lang="en-US" sz="1100" b="1" i="0" u="none" strike="noStrike">
                          <a:solidFill>
                            <a:srgbClr val="000000"/>
                          </a:solidFill>
                          <a:effectLst/>
                          <a:latin typeface="Calibri" panose="020F0502020204030204" pitchFamily="34" charset="0"/>
                        </a:rPr>
                        <a:t>Midpoint SNR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14465217"/>
                  </a:ext>
                </a:extLst>
              </a:tr>
              <a:tr h="208609">
                <a:tc>
                  <a:txBody>
                    <a:bodyPr/>
                    <a:lstStyle/>
                    <a:p>
                      <a:pPr algn="l" fontAlgn="b"/>
                      <a:r>
                        <a:rPr lang="en-US" sz="1100" b="1" i="0" u="none" strike="noStrike" dirty="0">
                          <a:solidFill>
                            <a:srgbClr val="000000"/>
                          </a:solidFill>
                          <a:effectLst/>
                          <a:latin typeface="Calibri" panose="020F0502020204030204" pitchFamily="34" charset="0"/>
                        </a:rPr>
                        <a:t>% CSR Gain vs TDMA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100" b="1" i="0" u="none" strike="noStrike">
                          <a:solidFill>
                            <a:srgbClr val="000000"/>
                          </a:solidFill>
                          <a:effectLst/>
                          <a:latin typeface="Calibri" panose="020F0502020204030204" pitchFamily="34" charset="0"/>
                        </a:rPr>
                        <a:t>1K 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3">
                  <a:txBody>
                    <a:bodyPr/>
                    <a:lstStyle/>
                    <a:p>
                      <a:pPr algn="ctr" fontAlgn="b"/>
                      <a:r>
                        <a:rPr lang="en-US" sz="1100" b="1" i="0" u="none" strike="noStrike">
                          <a:solidFill>
                            <a:srgbClr val="000000"/>
                          </a:solidFill>
                          <a:effectLst/>
                          <a:latin typeface="Calibri" panose="020F0502020204030204" pitchFamily="34" charset="0"/>
                        </a:rPr>
                        <a:t>4K 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61283116"/>
                  </a:ext>
                </a:extLst>
              </a:tr>
              <a:tr h="208609">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28.5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33.5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1" i="0" u="none" strike="noStrike">
                          <a:solidFill>
                            <a:srgbClr val="000000"/>
                          </a:solidFill>
                          <a:effectLst/>
                          <a:latin typeface="Calibri" panose="020F0502020204030204" pitchFamily="34" charset="0"/>
                        </a:rPr>
                        <a:t>28.5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1" i="0" u="none" strike="noStrike">
                          <a:solidFill>
                            <a:srgbClr val="000000"/>
                          </a:solidFill>
                          <a:effectLst/>
                          <a:latin typeface="Calibri" panose="020F0502020204030204" pitchFamily="34" charset="0"/>
                        </a:rPr>
                        <a:t>33.5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272965"/>
                  </a:ext>
                </a:extLst>
              </a:tr>
              <a:tr h="208609">
                <a:tc>
                  <a:txBody>
                    <a:bodyPr/>
                    <a:lstStyle/>
                    <a:p>
                      <a:pPr algn="l" fontAlgn="b"/>
                      <a:r>
                        <a:rPr lang="en-US" sz="1100" b="0" i="0" u="none" strike="noStrike">
                          <a:solidFill>
                            <a:srgbClr val="000000"/>
                          </a:solidFill>
                          <a:effectLst/>
                          <a:latin typeface="Calibri" panose="020F0502020204030204" pitchFamily="34" charset="0"/>
                        </a:rPr>
                        <a:t>20M 1x1-1ss AWGN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6DCE4"/>
                    </a:solidFill>
                  </a:tcPr>
                </a:tc>
                <a:extLst>
                  <a:ext uri="{0D108BD9-81ED-4DB2-BD59-A6C34878D82A}">
                    <a16:rowId xmlns:a16="http://schemas.microsoft.com/office/drawing/2014/main" val="1375923555"/>
                  </a:ext>
                </a:extLst>
              </a:tr>
              <a:tr h="208609">
                <a:tc>
                  <a:txBody>
                    <a:bodyPr/>
                    <a:lstStyle/>
                    <a:p>
                      <a:pPr algn="l" fontAlgn="b"/>
                      <a:r>
                        <a:rPr lang="en-US" sz="1100" b="0" i="0" u="none" strike="noStrike">
                          <a:solidFill>
                            <a:srgbClr val="000000"/>
                          </a:solidFill>
                          <a:effectLst/>
                          <a:latin typeface="Calibri" panose="020F0502020204030204" pitchFamily="34" charset="0"/>
                        </a:rPr>
                        <a:t>80M 1x1-1ss AWGN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extLst>
                  <a:ext uri="{0D108BD9-81ED-4DB2-BD59-A6C34878D82A}">
                    <a16:rowId xmlns:a16="http://schemas.microsoft.com/office/drawing/2014/main" val="2570224662"/>
                  </a:ext>
                </a:extLst>
              </a:tr>
              <a:tr h="208609">
                <a:tc>
                  <a:txBody>
                    <a:bodyPr/>
                    <a:lstStyle/>
                    <a:p>
                      <a:pPr algn="l" fontAlgn="b"/>
                      <a:r>
                        <a:rPr lang="en-US" sz="1100" b="0" i="0" u="none" strike="noStrike" dirty="0">
                          <a:solidFill>
                            <a:srgbClr val="000000"/>
                          </a:solidFill>
                          <a:effectLst/>
                          <a:latin typeface="Calibri" panose="020F0502020204030204" pitchFamily="34" charset="0"/>
                        </a:rPr>
                        <a:t>20M 1x1-1ss B-LOS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extLst>
                  <a:ext uri="{0D108BD9-81ED-4DB2-BD59-A6C34878D82A}">
                    <a16:rowId xmlns:a16="http://schemas.microsoft.com/office/drawing/2014/main" val="965709672"/>
                  </a:ext>
                </a:extLst>
              </a:tr>
              <a:tr h="208609">
                <a:tc>
                  <a:txBody>
                    <a:bodyPr/>
                    <a:lstStyle/>
                    <a:p>
                      <a:pPr algn="l" fontAlgn="b"/>
                      <a:r>
                        <a:rPr lang="en-US" sz="1100" b="0" i="0" u="none" strike="noStrike">
                          <a:solidFill>
                            <a:srgbClr val="000000"/>
                          </a:solidFill>
                          <a:effectLst/>
                          <a:latin typeface="Calibri" panose="020F0502020204030204" pitchFamily="34" charset="0"/>
                        </a:rPr>
                        <a:t>80M 1x1-1ss B-LOS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R=3/4*D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extLst>
                  <a:ext uri="{0D108BD9-81ED-4DB2-BD59-A6C34878D82A}">
                    <a16:rowId xmlns:a16="http://schemas.microsoft.com/office/drawing/2014/main" val="1171425587"/>
                  </a:ext>
                </a:extLst>
              </a:tr>
              <a:tr h="208609">
                <a:tc>
                  <a:txBody>
                    <a:bodyPr/>
                    <a:lstStyle/>
                    <a:p>
                      <a:pPr algn="l" fontAlgn="b"/>
                      <a:r>
                        <a:rPr lang="en-US" sz="1100" b="0" i="0" u="none" strike="noStrike">
                          <a:solidFill>
                            <a:srgbClr val="000000"/>
                          </a:solidFill>
                          <a:effectLst/>
                          <a:latin typeface="Calibri" panose="020F0502020204030204" pitchFamily="34" charset="0"/>
                        </a:rPr>
                        <a:t>20M 1x1-1ss D-NLOS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extLst>
                  <a:ext uri="{0D108BD9-81ED-4DB2-BD59-A6C34878D82A}">
                    <a16:rowId xmlns:a16="http://schemas.microsoft.com/office/drawing/2014/main" val="1601540166"/>
                  </a:ext>
                </a:extLst>
              </a:tr>
              <a:tr h="208609">
                <a:tc>
                  <a:txBody>
                    <a:bodyPr/>
                    <a:lstStyle/>
                    <a:p>
                      <a:pPr algn="l" fontAlgn="b"/>
                      <a:r>
                        <a:rPr lang="en-US" sz="1100" b="0" i="0" u="none" strike="noStrike">
                          <a:solidFill>
                            <a:srgbClr val="000000"/>
                          </a:solidFill>
                          <a:effectLst/>
                          <a:latin typeface="Calibri" panose="020F0502020204030204" pitchFamily="34" charset="0"/>
                        </a:rPr>
                        <a:t>20M 2x2-2ss B-LOS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extLst>
                  <a:ext uri="{0D108BD9-81ED-4DB2-BD59-A6C34878D82A}">
                    <a16:rowId xmlns:a16="http://schemas.microsoft.com/office/drawing/2014/main" val="3505497915"/>
                  </a:ext>
                </a:extLst>
              </a:tr>
              <a:tr h="219038">
                <a:tc>
                  <a:txBody>
                    <a:bodyPr/>
                    <a:lstStyle/>
                    <a:p>
                      <a:pPr algn="l" fontAlgn="b"/>
                      <a:r>
                        <a:rPr lang="en-US" sz="1100" b="0" i="0" u="none" strike="noStrike">
                          <a:solidFill>
                            <a:srgbClr val="000000"/>
                          </a:solidFill>
                          <a:effectLst/>
                          <a:latin typeface="Calibri" panose="020F0502020204030204" pitchFamily="34" charset="0"/>
                        </a:rPr>
                        <a:t>80M 2x2-2ss B-LOS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570868844"/>
                  </a:ext>
                </a:extLst>
              </a:tr>
              <a:tr h="219038">
                <a:tc>
                  <a:txBody>
                    <a:bodyPr/>
                    <a:lstStyle/>
                    <a:p>
                      <a:pPr algn="l" fontAlgn="b"/>
                      <a:r>
                        <a:rPr lang="en-US" sz="1100" b="0" i="0" u="none" strike="noStrike">
                          <a:solidFill>
                            <a:srgbClr val="000000"/>
                          </a:solidFill>
                          <a:effectLst/>
                          <a:latin typeface="Calibri" panose="020F0502020204030204" pitchFamily="34" charset="0"/>
                        </a:rPr>
                        <a:t>20M 1x1-1ss AWGN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1206111721"/>
                  </a:ext>
                </a:extLst>
              </a:tr>
              <a:tr h="208609">
                <a:tc>
                  <a:txBody>
                    <a:bodyPr/>
                    <a:lstStyle/>
                    <a:p>
                      <a:pPr algn="l" fontAlgn="b"/>
                      <a:r>
                        <a:rPr lang="en-US" sz="1100" b="0" i="0" u="none" strike="noStrike">
                          <a:solidFill>
                            <a:srgbClr val="000000"/>
                          </a:solidFill>
                          <a:effectLst/>
                          <a:latin typeface="Calibri" panose="020F0502020204030204" pitchFamily="34" charset="0"/>
                        </a:rPr>
                        <a:t>20M 1x1-1ss D-NLOS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R=3/8*D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0CECE"/>
                    </a:solidFill>
                  </a:tcPr>
                </a:tc>
                <a:extLst>
                  <a:ext uri="{0D108BD9-81ED-4DB2-BD59-A6C34878D82A}">
                    <a16:rowId xmlns:a16="http://schemas.microsoft.com/office/drawing/2014/main" val="2140061156"/>
                  </a:ext>
                </a:extLst>
              </a:tr>
              <a:tr h="219038">
                <a:tc>
                  <a:txBody>
                    <a:bodyPr/>
                    <a:lstStyle/>
                    <a:p>
                      <a:pPr algn="l" fontAlgn="b"/>
                      <a:r>
                        <a:rPr lang="en-US" sz="1100" b="0" i="0" u="none" strike="noStrike">
                          <a:solidFill>
                            <a:srgbClr val="000000"/>
                          </a:solidFill>
                          <a:effectLst/>
                          <a:latin typeface="Calibri" panose="020F0502020204030204" pitchFamily="34" charset="0"/>
                        </a:rPr>
                        <a:t>20M 2x2-2ss B-LOS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999528269"/>
                  </a:ext>
                </a:extLst>
              </a:tr>
            </a:tbl>
          </a:graphicData>
        </a:graphic>
      </p:graphicFrame>
      <p:pic>
        <p:nvPicPr>
          <p:cNvPr id="20" name="Picture 19">
            <a:extLst>
              <a:ext uri="{FF2B5EF4-FFF2-40B4-BE49-F238E27FC236}">
                <a16:creationId xmlns:a16="http://schemas.microsoft.com/office/drawing/2014/main" id="{F2596DE8-F968-8515-BFA3-49ECA1A595B3}"/>
              </a:ext>
            </a:extLst>
          </p:cNvPr>
          <p:cNvPicPr>
            <a:picLocks noChangeAspect="1"/>
          </p:cNvPicPr>
          <p:nvPr/>
        </p:nvPicPr>
        <p:blipFill>
          <a:blip r:embed="rId3"/>
          <a:stretch>
            <a:fillRect/>
          </a:stretch>
        </p:blipFill>
        <p:spPr>
          <a:xfrm>
            <a:off x="8513064" y="1527048"/>
            <a:ext cx="3130420" cy="5029200"/>
          </a:xfrm>
          <a:prstGeom prst="rect">
            <a:avLst/>
          </a:prstGeom>
        </p:spPr>
      </p:pic>
      <p:sp>
        <p:nvSpPr>
          <p:cNvPr id="21" name="TextBox 20">
            <a:extLst>
              <a:ext uri="{FF2B5EF4-FFF2-40B4-BE49-F238E27FC236}">
                <a16:creationId xmlns:a16="http://schemas.microsoft.com/office/drawing/2014/main" id="{FC9D616F-EB0D-321F-3E78-36631D4EA6E8}"/>
              </a:ext>
            </a:extLst>
          </p:cNvPr>
          <p:cNvSpPr txBox="1"/>
          <p:nvPr/>
        </p:nvSpPr>
        <p:spPr>
          <a:xfrm>
            <a:off x="1189461" y="6019804"/>
            <a:ext cx="5854305" cy="523220"/>
          </a:xfrm>
          <a:prstGeom prst="rect">
            <a:avLst/>
          </a:prstGeom>
          <a:noFill/>
        </p:spPr>
        <p:txBody>
          <a:bodyPr wrap="square" rtlCol="0">
            <a:spAutoFit/>
          </a:bodyPr>
          <a:lstStyle/>
          <a:p>
            <a:pPr marL="400050" lvl="1"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400" dirty="0">
                <a:solidFill>
                  <a:schemeClr val="tx1"/>
                </a:solidFill>
              </a:rPr>
              <a:t>Midpoint SNR 22.5 dB </a:t>
            </a:r>
            <a:r>
              <a:rPr lang="en-US" altLang="ja-JP" sz="1400" dirty="0">
                <a:solidFill>
                  <a:schemeClr val="tx1"/>
                </a:solidFill>
                <a:sym typeface="Wingdings" pitchFamily="2" charset="2"/>
              </a:rPr>
              <a:t> -82 dBm RSSI @ far AP</a:t>
            </a:r>
          </a:p>
          <a:p>
            <a:pPr marL="400050" lvl="1" inden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400" dirty="0">
                <a:solidFill>
                  <a:schemeClr val="tx1"/>
                </a:solidFill>
              </a:rPr>
              <a:t>Midpoint SNR </a:t>
            </a:r>
            <a:r>
              <a:rPr lang="en-US" altLang="ja-JP" sz="1400" dirty="0">
                <a:solidFill>
                  <a:schemeClr val="tx1"/>
                </a:solidFill>
                <a:sym typeface="Wingdings" pitchFamily="2" charset="2"/>
              </a:rPr>
              <a:t>42.5 dB  -62 dBm RSSI @ far AP </a:t>
            </a:r>
            <a:endParaRPr lang="en-US" sz="1200" dirty="0">
              <a:solidFill>
                <a:schemeClr val="tx1"/>
              </a:solidFill>
            </a:endParaRPr>
          </a:p>
        </p:txBody>
      </p:sp>
    </p:spTree>
    <p:extLst>
      <p:ext uri="{BB962C8B-B14F-4D97-AF65-F5344CB8AC3E}">
        <p14:creationId xmlns:p14="http://schemas.microsoft.com/office/powerpoint/2010/main" val="18538308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Results From Other Contributions (2/3)</a:t>
            </a:r>
          </a:p>
        </p:txBody>
      </p:sp>
      <p:sp>
        <p:nvSpPr>
          <p:cNvPr id="5122" name="Rectangle 2"/>
          <p:cNvSpPr>
            <a:spLocks noGrp="1" noChangeArrowheads="1"/>
          </p:cNvSpPr>
          <p:nvPr>
            <p:ph idx="1"/>
          </p:nvPr>
        </p:nvSpPr>
        <p:spPr>
          <a:xfrm>
            <a:off x="914401" y="1981201"/>
            <a:ext cx="7597777" cy="1135455"/>
          </a:xfrm>
          <a:ln/>
        </p:spPr>
        <p:txBody>
          <a:bodyPr>
            <a:normAutofit fontScale="70000" lnSpcReduction="20000"/>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300" dirty="0"/>
              <a:t>In [2], a CSR scheme with fairness constraint (CSR-</a:t>
            </a:r>
            <a:r>
              <a:rPr lang="en-US" sz="2300" dirty="0" err="1"/>
              <a:t>MCSmax</a:t>
            </a:r>
            <a:r>
              <a:rPr lang="en-US" sz="2300" dirty="0"/>
              <a:t>) is evaluated</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The shared AP can’t reduce throughput of the sharing AP</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300" dirty="0"/>
              <a:t>5-29% gain is observed for scenario in right above figure</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300" dirty="0"/>
              <a:t>75-90% gain is observed for scenario in right below figure</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800" dirty="0"/>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4</a:t>
            </a:fld>
            <a:endParaRPr lang="en-GB"/>
          </a:p>
        </p:txBody>
      </p:sp>
      <p:sp>
        <p:nvSpPr>
          <p:cNvPr id="5" name="Footer Placeholder 4"/>
          <p:cNvSpPr>
            <a:spLocks noGrp="1"/>
          </p:cNvSpPr>
          <p:nvPr>
            <p:ph type="ftr" idx="14"/>
          </p:nvPr>
        </p:nvSpPr>
        <p:spPr/>
        <p:txBody>
          <a:bodyPr/>
          <a:lstStyle/>
          <a:p>
            <a:r>
              <a:rPr lang="en-GB" dirty="0" err="1"/>
              <a:t>Wook</a:t>
            </a:r>
            <a:r>
              <a:rPr lang="en-GB" dirty="0"/>
              <a:t> Bong Lee, Apple</a:t>
            </a:r>
          </a:p>
        </p:txBody>
      </p:sp>
      <p:sp>
        <p:nvSpPr>
          <p:cNvPr id="4" name="Date Placeholder 3"/>
          <p:cNvSpPr>
            <a:spLocks noGrp="1"/>
          </p:cNvSpPr>
          <p:nvPr>
            <p:ph type="dt" idx="15"/>
          </p:nvPr>
        </p:nvSpPr>
        <p:spPr/>
        <p:txBody>
          <a:bodyPr/>
          <a:lstStyle/>
          <a:p>
            <a:r>
              <a:rPr lang="en-US" dirty="0"/>
              <a:t>December 2023</a:t>
            </a:r>
            <a:endParaRPr lang="en-GB" dirty="0"/>
          </a:p>
        </p:txBody>
      </p:sp>
      <p:pic>
        <p:nvPicPr>
          <p:cNvPr id="8" name="Picture 7">
            <a:extLst>
              <a:ext uri="{FF2B5EF4-FFF2-40B4-BE49-F238E27FC236}">
                <a16:creationId xmlns:a16="http://schemas.microsoft.com/office/drawing/2014/main" id="{1FEEE93E-E63E-0BFA-AC70-44F8FE411B7E}"/>
              </a:ext>
            </a:extLst>
          </p:cNvPr>
          <p:cNvPicPr>
            <a:picLocks noChangeAspect="1"/>
          </p:cNvPicPr>
          <p:nvPr/>
        </p:nvPicPr>
        <p:blipFill>
          <a:blip r:embed="rId3"/>
          <a:stretch>
            <a:fillRect/>
          </a:stretch>
        </p:blipFill>
        <p:spPr>
          <a:xfrm>
            <a:off x="8512178" y="1523999"/>
            <a:ext cx="3026943" cy="5029200"/>
          </a:xfrm>
          <a:prstGeom prst="rect">
            <a:avLst/>
          </a:prstGeom>
        </p:spPr>
      </p:pic>
      <p:pic>
        <p:nvPicPr>
          <p:cNvPr id="10" name="Picture 9">
            <a:extLst>
              <a:ext uri="{FF2B5EF4-FFF2-40B4-BE49-F238E27FC236}">
                <a16:creationId xmlns:a16="http://schemas.microsoft.com/office/drawing/2014/main" id="{63EAE651-069C-A90E-AFB6-2C6A852940C5}"/>
              </a:ext>
            </a:extLst>
          </p:cNvPr>
          <p:cNvPicPr>
            <a:picLocks noChangeAspect="1"/>
          </p:cNvPicPr>
          <p:nvPr/>
        </p:nvPicPr>
        <p:blipFill>
          <a:blip r:embed="rId4"/>
          <a:stretch>
            <a:fillRect/>
          </a:stretch>
        </p:blipFill>
        <p:spPr>
          <a:xfrm>
            <a:off x="914400" y="3230164"/>
            <a:ext cx="3897094" cy="3074989"/>
          </a:xfrm>
          <a:prstGeom prst="rect">
            <a:avLst/>
          </a:prstGeom>
        </p:spPr>
      </p:pic>
      <p:pic>
        <p:nvPicPr>
          <p:cNvPr id="9" name="Picture 8">
            <a:extLst>
              <a:ext uri="{FF2B5EF4-FFF2-40B4-BE49-F238E27FC236}">
                <a16:creationId xmlns:a16="http://schemas.microsoft.com/office/drawing/2014/main" id="{7EDCBB4D-7167-E516-3A64-EC47E0F0F9C0}"/>
              </a:ext>
            </a:extLst>
          </p:cNvPr>
          <p:cNvPicPr>
            <a:picLocks noChangeAspect="1"/>
          </p:cNvPicPr>
          <p:nvPr/>
        </p:nvPicPr>
        <p:blipFill>
          <a:blip r:embed="rId5"/>
          <a:stretch>
            <a:fillRect/>
          </a:stretch>
        </p:blipFill>
        <p:spPr>
          <a:xfrm>
            <a:off x="4541976" y="3230164"/>
            <a:ext cx="3912382" cy="3131742"/>
          </a:xfrm>
          <a:prstGeom prst="rect">
            <a:avLst/>
          </a:prstGeom>
        </p:spPr>
      </p:pic>
    </p:spTree>
    <p:extLst>
      <p:ext uri="{BB962C8B-B14F-4D97-AF65-F5344CB8AC3E}">
        <p14:creationId xmlns:p14="http://schemas.microsoft.com/office/powerpoint/2010/main" val="25020875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Results From Other Contributions (3/3)</a:t>
            </a:r>
          </a:p>
        </p:txBody>
      </p:sp>
      <p:sp>
        <p:nvSpPr>
          <p:cNvPr id="5122" name="Rectangle 2"/>
          <p:cNvSpPr>
            <a:spLocks noGrp="1" noChangeArrowheads="1"/>
          </p:cNvSpPr>
          <p:nvPr>
            <p:ph idx="1"/>
          </p:nvPr>
        </p:nvSpPr>
        <p:spPr>
          <a:xfrm>
            <a:off x="914401" y="1981200"/>
            <a:ext cx="5181599" cy="4067913"/>
          </a:xfrm>
          <a:ln/>
        </p:spPr>
        <p:txBody>
          <a:bodyPr>
            <a:normAutofit/>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In [3], CSR and CBF scheme with full power transmission at sharing AP and shared AP is evaluated</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18-91% gain (depending on STA’s SNR and interference level) is observed in two AP with one STA per AP</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16-98% gain (depending on STA’s SNR and interference level) is observed in two AP with two STA per AP</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dirty="0"/>
              <a:t>Detail results is captured in appendix</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42-262% gain (depending on STA’s SNR and interference level) is observed in four AP with one STA per AP</a:t>
            </a:r>
          </a:p>
          <a:p>
            <a:pPr marL="742950" marR="0" lvl="1" indent="-342900" algn="l" defTabSz="449263" rtl="0" eaLnBrk="1" fontAlgn="base" latinLnBrk="0" hangingPunct="1">
              <a:lnSpc>
                <a:spcPct val="100000"/>
              </a:lnSpc>
              <a:spcBef>
                <a:spcPts val="500"/>
              </a:spcBef>
              <a:spcAft>
                <a:spcPct val="0"/>
              </a:spcAft>
              <a:buClr>
                <a:srgbClr val="000000"/>
              </a:buClr>
              <a:buSzPct val="1000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400" b="0" i="0" u="none" strike="noStrike" kern="0" cap="none" spc="0" normalizeH="0" baseline="0" noProof="0" dirty="0">
                <a:ln>
                  <a:noFill/>
                </a:ln>
                <a:solidFill>
                  <a:srgbClr val="000000"/>
                </a:solidFill>
                <a:effectLst/>
                <a:uLnTx/>
                <a:uFillTx/>
                <a:latin typeface="Times New Roman"/>
                <a:ea typeface="MS Gothic"/>
              </a:rPr>
              <a:t>Detail results is captured in appendix</a:t>
            </a:r>
            <a:endParaRPr lang="en-US" sz="1400" dirty="0"/>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200" dirty="0"/>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5</a:t>
            </a:fld>
            <a:endParaRPr lang="en-GB"/>
          </a:p>
        </p:txBody>
      </p:sp>
      <p:sp>
        <p:nvSpPr>
          <p:cNvPr id="5" name="Footer Placeholder 4"/>
          <p:cNvSpPr>
            <a:spLocks noGrp="1"/>
          </p:cNvSpPr>
          <p:nvPr>
            <p:ph type="ftr" idx="14"/>
          </p:nvPr>
        </p:nvSpPr>
        <p:spPr/>
        <p:txBody>
          <a:bodyPr/>
          <a:lstStyle/>
          <a:p>
            <a:r>
              <a:rPr lang="en-GB" dirty="0" err="1"/>
              <a:t>Wook</a:t>
            </a:r>
            <a:r>
              <a:rPr lang="en-GB" dirty="0"/>
              <a:t> Bong Lee, Apple</a:t>
            </a:r>
          </a:p>
        </p:txBody>
      </p:sp>
      <p:sp>
        <p:nvSpPr>
          <p:cNvPr id="4" name="Date Placeholder 3"/>
          <p:cNvSpPr>
            <a:spLocks noGrp="1"/>
          </p:cNvSpPr>
          <p:nvPr>
            <p:ph type="dt" idx="15"/>
          </p:nvPr>
        </p:nvSpPr>
        <p:spPr/>
        <p:txBody>
          <a:bodyPr/>
          <a:lstStyle/>
          <a:p>
            <a:r>
              <a:rPr lang="en-US" dirty="0"/>
              <a:t>December 2023</a:t>
            </a:r>
            <a:endParaRPr lang="en-GB" dirty="0"/>
          </a:p>
        </p:txBody>
      </p:sp>
      <p:pic>
        <p:nvPicPr>
          <p:cNvPr id="14" name="Picture 13">
            <a:extLst>
              <a:ext uri="{FF2B5EF4-FFF2-40B4-BE49-F238E27FC236}">
                <a16:creationId xmlns:a16="http://schemas.microsoft.com/office/drawing/2014/main" id="{59EA3054-8CE3-8C5B-BEBC-7FB06426962E}"/>
              </a:ext>
            </a:extLst>
          </p:cNvPr>
          <p:cNvPicPr>
            <a:picLocks noChangeAspect="1"/>
          </p:cNvPicPr>
          <p:nvPr/>
        </p:nvPicPr>
        <p:blipFill>
          <a:blip r:embed="rId3"/>
          <a:stretch>
            <a:fillRect/>
          </a:stretch>
        </p:blipFill>
        <p:spPr>
          <a:xfrm>
            <a:off x="6392111" y="2546578"/>
            <a:ext cx="5499585" cy="2741383"/>
          </a:xfrm>
          <a:prstGeom prst="rect">
            <a:avLst/>
          </a:prstGeom>
          <a:solidFill>
            <a:srgbClr val="FFFFFF"/>
          </a:solidFill>
        </p:spPr>
      </p:pic>
      <p:sp>
        <p:nvSpPr>
          <p:cNvPr id="19" name="TextBox 18">
            <a:extLst>
              <a:ext uri="{FF2B5EF4-FFF2-40B4-BE49-F238E27FC236}">
                <a16:creationId xmlns:a16="http://schemas.microsoft.com/office/drawing/2014/main" id="{5E79B4DE-7C94-A895-CE90-A21A2768895A}"/>
              </a:ext>
            </a:extLst>
          </p:cNvPr>
          <p:cNvSpPr txBox="1"/>
          <p:nvPr/>
        </p:nvSpPr>
        <p:spPr>
          <a:xfrm>
            <a:off x="8075112" y="2154746"/>
            <a:ext cx="2133581" cy="307777"/>
          </a:xfrm>
          <a:prstGeom prst="rect">
            <a:avLst/>
          </a:prstGeom>
          <a:noFill/>
        </p:spPr>
        <p:txBody>
          <a:bodyPr wrap="square" rtlCol="0">
            <a:spAutoFit/>
          </a:bodyPr>
          <a:lstStyle/>
          <a:p>
            <a:r>
              <a:rPr lang="en-US" sz="1400" dirty="0">
                <a:solidFill>
                  <a:schemeClr val="tx1"/>
                </a:solidFill>
              </a:rPr>
              <a:t>Two AP, one STA per AP</a:t>
            </a:r>
          </a:p>
        </p:txBody>
      </p:sp>
      <p:sp>
        <p:nvSpPr>
          <p:cNvPr id="23" name="TextBox 22">
            <a:extLst>
              <a:ext uri="{FF2B5EF4-FFF2-40B4-BE49-F238E27FC236}">
                <a16:creationId xmlns:a16="http://schemas.microsoft.com/office/drawing/2014/main" id="{33E5207B-4115-3A78-2C9D-FC724409E294}"/>
              </a:ext>
            </a:extLst>
          </p:cNvPr>
          <p:cNvSpPr txBox="1"/>
          <p:nvPr/>
        </p:nvSpPr>
        <p:spPr>
          <a:xfrm>
            <a:off x="6392110" y="5404634"/>
            <a:ext cx="5499585" cy="738664"/>
          </a:xfrm>
          <a:prstGeom prst="rect">
            <a:avLst/>
          </a:prstGeom>
          <a:noFill/>
        </p:spPr>
        <p:txBody>
          <a:bodyPr wrap="square" rtlCol="0">
            <a:spAutoFit/>
          </a:bodyPr>
          <a:lstStyle/>
          <a:p>
            <a:r>
              <a:rPr lang="en-US" sz="1400" dirty="0">
                <a:solidFill>
                  <a:schemeClr val="tx1"/>
                </a:solidFill>
              </a:rPr>
              <a:t>X is pathloss difference between serving AP and neighboring AP</a:t>
            </a:r>
          </a:p>
          <a:p>
            <a:r>
              <a:rPr lang="en-US" sz="1400" dirty="0">
                <a:solidFill>
                  <a:schemeClr val="tx1"/>
                </a:solidFill>
              </a:rPr>
              <a:t>Rows with white color is for the gain of CSR over TDMA. Purple color is for the gain of CBF over TDMA.</a:t>
            </a:r>
          </a:p>
        </p:txBody>
      </p:sp>
    </p:spTree>
    <p:extLst>
      <p:ext uri="{BB962C8B-B14F-4D97-AF65-F5344CB8AC3E}">
        <p14:creationId xmlns:p14="http://schemas.microsoft.com/office/powerpoint/2010/main" val="3556133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rPr>
              <a:t>Evaluated Scheme: A Scheme with Power Control</a:t>
            </a:r>
          </a:p>
        </p:txBody>
      </p:sp>
      <p:sp>
        <p:nvSpPr>
          <p:cNvPr id="5122" name="Rectangle 2"/>
          <p:cNvSpPr>
            <a:spLocks noGrp="1" noChangeArrowheads="1"/>
          </p:cNvSpPr>
          <p:nvPr>
            <p:ph idx="1"/>
          </p:nvPr>
        </p:nvSpPr>
        <p:spPr>
          <a:xfrm>
            <a:off x="914401" y="1981201"/>
            <a:ext cx="10361084" cy="4267199"/>
          </a:xfrm>
          <a:ln/>
        </p:spPr>
        <p:txBody>
          <a:bodyPr>
            <a:normAutofit/>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CSR scheme with fairness constraint [1]</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ja-JP" sz="1800" dirty="0"/>
              <a:t>Sharing AP will always transmit during its TXOP, and the sharing AP will limit the amount of SINR reduction allowed</a:t>
            </a:r>
            <a:r>
              <a:rPr lang="en-US" sz="1800" dirty="0"/>
              <a:t> </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6</a:t>
            </a:fld>
            <a:endParaRPr lang="en-GB"/>
          </a:p>
        </p:txBody>
      </p:sp>
      <p:sp>
        <p:nvSpPr>
          <p:cNvPr id="5" name="Footer Placeholder 4"/>
          <p:cNvSpPr>
            <a:spLocks noGrp="1"/>
          </p:cNvSpPr>
          <p:nvPr>
            <p:ph type="ftr" idx="14"/>
          </p:nvPr>
        </p:nvSpPr>
        <p:spPr/>
        <p:txBody>
          <a:bodyPr/>
          <a:lstStyle/>
          <a:p>
            <a:r>
              <a:rPr lang="en-GB" dirty="0" err="1"/>
              <a:t>Wook</a:t>
            </a:r>
            <a:r>
              <a:rPr lang="en-GB" dirty="0"/>
              <a:t> Bong Lee, Apple</a:t>
            </a:r>
          </a:p>
        </p:txBody>
      </p:sp>
      <p:sp>
        <p:nvSpPr>
          <p:cNvPr id="4" name="Date Placeholder 3"/>
          <p:cNvSpPr>
            <a:spLocks noGrp="1"/>
          </p:cNvSpPr>
          <p:nvPr>
            <p:ph type="dt" idx="15"/>
          </p:nvPr>
        </p:nvSpPr>
        <p:spPr/>
        <p:txBody>
          <a:bodyPr/>
          <a:lstStyle/>
          <a:p>
            <a:r>
              <a:rPr lang="en-US" dirty="0"/>
              <a:t>December 2023</a:t>
            </a:r>
            <a:endParaRPr lang="en-GB" dirty="0"/>
          </a:p>
        </p:txBody>
      </p:sp>
      <p:pic>
        <p:nvPicPr>
          <p:cNvPr id="2" name="Picture 1">
            <a:extLst>
              <a:ext uri="{FF2B5EF4-FFF2-40B4-BE49-F238E27FC236}">
                <a16:creationId xmlns:a16="http://schemas.microsoft.com/office/drawing/2014/main" id="{69417D6F-1850-70EA-F43D-77ABEA5822D0}"/>
              </a:ext>
            </a:extLst>
          </p:cNvPr>
          <p:cNvPicPr>
            <a:picLocks noChangeAspect="1"/>
          </p:cNvPicPr>
          <p:nvPr/>
        </p:nvPicPr>
        <p:blipFill>
          <a:blip r:embed="rId3"/>
          <a:stretch>
            <a:fillRect/>
          </a:stretch>
        </p:blipFill>
        <p:spPr>
          <a:xfrm>
            <a:off x="911088" y="3124200"/>
            <a:ext cx="11025875" cy="2362199"/>
          </a:xfrm>
          <a:prstGeom prst="rect">
            <a:avLst/>
          </a:prstGeom>
        </p:spPr>
      </p:pic>
      <p:sp>
        <p:nvSpPr>
          <p:cNvPr id="3" name="TextBox 2">
            <a:extLst>
              <a:ext uri="{FF2B5EF4-FFF2-40B4-BE49-F238E27FC236}">
                <a16:creationId xmlns:a16="http://schemas.microsoft.com/office/drawing/2014/main" id="{FB41EBD4-7734-F905-5160-1CD096DC0D22}"/>
              </a:ext>
            </a:extLst>
          </p:cNvPr>
          <p:cNvSpPr txBox="1"/>
          <p:nvPr/>
        </p:nvSpPr>
        <p:spPr>
          <a:xfrm>
            <a:off x="1030818" y="5638800"/>
            <a:ext cx="9525000" cy="830997"/>
          </a:xfrm>
          <a:prstGeom prst="rect">
            <a:avLst/>
          </a:prstGeom>
          <a:noFill/>
        </p:spPr>
        <p:txBody>
          <a:bodyPr wrap="square" rtlCol="0">
            <a:spAutoFit/>
          </a:bodyPr>
          <a:lstStyle/>
          <a:p>
            <a:r>
              <a:rPr lang="en-US" sz="1600" dirty="0">
                <a:solidFill>
                  <a:schemeClr val="tx1"/>
                </a:solidFill>
              </a:rPr>
              <a:t>Sharing AP: TXOP holder</a:t>
            </a:r>
          </a:p>
          <a:p>
            <a:r>
              <a:rPr lang="en-US" sz="1600" dirty="0">
                <a:solidFill>
                  <a:schemeClr val="tx1"/>
                </a:solidFill>
              </a:rPr>
              <a:t>Shared AP: AP which is allowed to transmit during the TXOP by the sharing AP</a:t>
            </a:r>
          </a:p>
          <a:p>
            <a:r>
              <a:rPr lang="en-US" sz="1600" dirty="0">
                <a:solidFill>
                  <a:schemeClr val="tx1"/>
                </a:solidFill>
              </a:rPr>
              <a:t>Victim STA(s): selected STA(s) for the sharing AP</a:t>
            </a:r>
            <a:endParaRPr lang="en-US" sz="2000" dirty="0">
              <a:solidFill>
                <a:schemeClr val="tx1"/>
              </a:solidFill>
            </a:endParaRPr>
          </a:p>
        </p:txBody>
      </p:sp>
    </p:spTree>
    <p:extLst>
      <p:ext uri="{BB962C8B-B14F-4D97-AF65-F5344CB8AC3E}">
        <p14:creationId xmlns:p14="http://schemas.microsoft.com/office/powerpoint/2010/main" val="29942897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rPr>
              <a:t>A Scheme with Power Control: </a:t>
            </a:r>
            <a:br>
              <a:rPr lang="en-GB" dirty="0">
                <a:solidFill>
                  <a:schemeClr val="tx1"/>
                </a:solidFill>
              </a:rPr>
            </a:br>
            <a:r>
              <a:rPr lang="en-GB" dirty="0">
                <a:solidFill>
                  <a:schemeClr val="tx1"/>
                </a:solidFill>
              </a:rPr>
              <a:t>High-level Concept for Simulation</a:t>
            </a:r>
          </a:p>
        </p:txBody>
      </p:sp>
      <p:sp>
        <p:nvSpPr>
          <p:cNvPr id="5122" name="Rectangle 2"/>
          <p:cNvSpPr>
            <a:spLocks noGrp="1" noChangeArrowheads="1"/>
          </p:cNvSpPr>
          <p:nvPr>
            <p:ph idx="1"/>
          </p:nvPr>
        </p:nvSpPr>
        <p:spPr>
          <a:xfrm>
            <a:off x="914401" y="1981201"/>
            <a:ext cx="10361084" cy="4267199"/>
          </a:xfrm>
          <a:ln/>
        </p:spPr>
        <p:txBody>
          <a:bodyPr>
            <a:normAutofit/>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An AP grabs a medium and selects a STA</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dirty="0">
                <a:latin typeface="Times New Roman"/>
                <a:ea typeface="MS Gothic"/>
              </a:rPr>
              <a:t>The AP becomes a sharing AP, the STA become a victim STA</a:t>
            </a:r>
          </a:p>
          <a:p>
            <a:pPr marL="742950" marR="0" lvl="1" indent="-342900" algn="l" defTabSz="449263" rtl="0" eaLnBrk="1" fontAlgn="base" latinLnBrk="0" hangingPunct="1">
              <a:lnSpc>
                <a:spcPct val="100000"/>
              </a:lnSpc>
              <a:spcBef>
                <a:spcPts val="500"/>
              </a:spcBef>
              <a:spcAft>
                <a:spcPct val="0"/>
              </a:spcAft>
              <a:buClr>
                <a:srgbClr val="000000"/>
              </a:buClr>
              <a:buSzPct val="1000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800" b="0" i="0" u="none" strike="noStrike" kern="0" cap="none" spc="0" normalizeH="0" baseline="0" noProof="0" dirty="0">
                <a:ln>
                  <a:noFill/>
                </a:ln>
                <a:solidFill>
                  <a:srgbClr val="000000"/>
                </a:solidFill>
                <a:effectLst/>
                <a:uLnTx/>
                <a:uFillTx/>
                <a:latin typeface="Times New Roman"/>
                <a:ea typeface="MS Gothic"/>
              </a:rPr>
              <a:t>If the selected STA has a MU-MIMO pair, then the MU-MIMO pair STA becomes a victim STA as well</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800" dirty="0">
              <a:latin typeface="Times New Roman"/>
              <a:ea typeface="MS Gothic"/>
            </a:endParaRP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The sharing AP sets each shared AP’s signal power to be not greater than the noise level at the victim STAs</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This is done based on periodic OBSS RSSI measurement by non-AP STAs</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This results in maximum 8.5 dB SINR degradation (including ±3 dB RSSI measurement error and maximum 3 shared APs) at the victim STA(s)</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7</a:t>
            </a:fld>
            <a:endParaRPr lang="en-GB"/>
          </a:p>
        </p:txBody>
      </p:sp>
      <p:sp>
        <p:nvSpPr>
          <p:cNvPr id="5" name="Footer Placeholder 4"/>
          <p:cNvSpPr>
            <a:spLocks noGrp="1"/>
          </p:cNvSpPr>
          <p:nvPr>
            <p:ph type="ftr" idx="14"/>
          </p:nvPr>
        </p:nvSpPr>
        <p:spPr/>
        <p:txBody>
          <a:bodyPr/>
          <a:lstStyle/>
          <a:p>
            <a:r>
              <a:rPr lang="en-GB" dirty="0" err="1"/>
              <a:t>Wook</a:t>
            </a:r>
            <a:r>
              <a:rPr lang="en-GB" dirty="0"/>
              <a:t> Bong Lee, Apple</a:t>
            </a:r>
          </a:p>
        </p:txBody>
      </p:sp>
      <p:sp>
        <p:nvSpPr>
          <p:cNvPr id="4" name="Date Placeholder 3"/>
          <p:cNvSpPr>
            <a:spLocks noGrp="1"/>
          </p:cNvSpPr>
          <p:nvPr>
            <p:ph type="dt" idx="15"/>
          </p:nvPr>
        </p:nvSpPr>
        <p:spPr/>
        <p:txBody>
          <a:bodyPr/>
          <a:lstStyle/>
          <a:p>
            <a:r>
              <a:rPr lang="en-US" dirty="0"/>
              <a:t>December 2023</a:t>
            </a:r>
            <a:endParaRPr lang="en-GB" dirty="0"/>
          </a:p>
        </p:txBody>
      </p:sp>
    </p:spTree>
    <p:extLst>
      <p:ext uri="{BB962C8B-B14F-4D97-AF65-F5344CB8AC3E}">
        <p14:creationId xmlns:p14="http://schemas.microsoft.com/office/powerpoint/2010/main" val="22815054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rPr>
              <a:t>Evaluated Scheme: A Scheme without</a:t>
            </a:r>
            <a:r>
              <a:rPr lang="en-GB" dirty="0"/>
              <a:t> Power Control</a:t>
            </a:r>
          </a:p>
        </p:txBody>
      </p:sp>
      <p:sp>
        <p:nvSpPr>
          <p:cNvPr id="5122" name="Rectangle 2"/>
          <p:cNvSpPr>
            <a:spLocks noGrp="1" noChangeArrowheads="1"/>
          </p:cNvSpPr>
          <p:nvPr>
            <p:ph idx="1"/>
          </p:nvPr>
        </p:nvSpPr>
        <p:spPr>
          <a:xfrm>
            <a:off x="914401" y="1981201"/>
            <a:ext cx="10361084" cy="4267199"/>
          </a:xfrm>
          <a:ln/>
        </p:spPr>
        <p:txBody>
          <a:bodyPr>
            <a:normAutofit/>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CSR for center STAs and CBF for other STAs</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chemeClr val="tx1"/>
                </a:solidFill>
              </a:rPr>
              <a:t>A center STA is an STA with high RSSI for the serving AP</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Sharing AP and shared APs use its maximum transmit power</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8</a:t>
            </a:fld>
            <a:endParaRPr lang="en-GB"/>
          </a:p>
        </p:txBody>
      </p:sp>
      <p:sp>
        <p:nvSpPr>
          <p:cNvPr id="5" name="Footer Placeholder 4"/>
          <p:cNvSpPr>
            <a:spLocks noGrp="1"/>
          </p:cNvSpPr>
          <p:nvPr>
            <p:ph type="ftr" idx="14"/>
          </p:nvPr>
        </p:nvSpPr>
        <p:spPr/>
        <p:txBody>
          <a:bodyPr/>
          <a:lstStyle/>
          <a:p>
            <a:r>
              <a:rPr lang="en-GB" dirty="0" err="1"/>
              <a:t>Wook</a:t>
            </a:r>
            <a:r>
              <a:rPr lang="en-GB" dirty="0"/>
              <a:t> Bong Lee, Apple</a:t>
            </a:r>
          </a:p>
        </p:txBody>
      </p:sp>
      <p:sp>
        <p:nvSpPr>
          <p:cNvPr id="4" name="Date Placeholder 3"/>
          <p:cNvSpPr>
            <a:spLocks noGrp="1"/>
          </p:cNvSpPr>
          <p:nvPr>
            <p:ph type="dt" idx="15"/>
          </p:nvPr>
        </p:nvSpPr>
        <p:spPr/>
        <p:txBody>
          <a:bodyPr/>
          <a:lstStyle/>
          <a:p>
            <a:r>
              <a:rPr lang="en-US" dirty="0"/>
              <a:t>December 2023</a:t>
            </a:r>
            <a:endParaRPr lang="en-GB" dirty="0"/>
          </a:p>
        </p:txBody>
      </p:sp>
      <p:pic>
        <p:nvPicPr>
          <p:cNvPr id="2" name="Picture 1">
            <a:extLst>
              <a:ext uri="{FF2B5EF4-FFF2-40B4-BE49-F238E27FC236}">
                <a16:creationId xmlns:a16="http://schemas.microsoft.com/office/drawing/2014/main" id="{8A9DDDE0-568A-3A1D-EAFB-E61B89D69BB7}"/>
              </a:ext>
            </a:extLst>
          </p:cNvPr>
          <p:cNvPicPr>
            <a:picLocks noChangeAspect="1"/>
          </p:cNvPicPr>
          <p:nvPr/>
        </p:nvPicPr>
        <p:blipFill>
          <a:blip r:embed="rId3"/>
          <a:stretch>
            <a:fillRect/>
          </a:stretch>
        </p:blipFill>
        <p:spPr>
          <a:xfrm>
            <a:off x="914400" y="3419271"/>
            <a:ext cx="10762488" cy="2295729"/>
          </a:xfrm>
          <a:prstGeom prst="rect">
            <a:avLst/>
          </a:prstGeom>
        </p:spPr>
      </p:pic>
    </p:spTree>
    <p:extLst>
      <p:ext uri="{BB962C8B-B14F-4D97-AF65-F5344CB8AC3E}">
        <p14:creationId xmlns:p14="http://schemas.microsoft.com/office/powerpoint/2010/main" val="613654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 Scheme without Power Control</a:t>
            </a:r>
            <a:r>
              <a:rPr lang="en-US" dirty="0">
                <a:latin typeface="Times New Roman"/>
                <a:ea typeface="MS Gothic"/>
              </a:rPr>
              <a:t>: </a:t>
            </a:r>
            <a:br>
              <a:rPr lang="en-US" dirty="0">
                <a:latin typeface="Times New Roman"/>
                <a:ea typeface="MS Gothic"/>
              </a:rPr>
            </a:br>
            <a:r>
              <a:rPr lang="en-GB" dirty="0"/>
              <a:t>High-level Concept for Simulation</a:t>
            </a:r>
          </a:p>
        </p:txBody>
      </p:sp>
      <p:sp>
        <p:nvSpPr>
          <p:cNvPr id="5122" name="Rectangle 2"/>
          <p:cNvSpPr>
            <a:spLocks noGrp="1" noChangeArrowheads="1"/>
          </p:cNvSpPr>
          <p:nvPr>
            <p:ph idx="1"/>
          </p:nvPr>
        </p:nvSpPr>
        <p:spPr>
          <a:xfrm>
            <a:off x="914401" y="1981201"/>
            <a:ext cx="10361084" cy="4267199"/>
          </a:xfrm>
          <a:ln/>
        </p:spPr>
        <p:txBody>
          <a:bodyPr>
            <a:normAutofit fontScale="77500" lnSpcReduction="20000"/>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An AP grabs a medium and selects a STA</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Times New Roman"/>
                <a:ea typeface="MS Gothic"/>
              </a:rPr>
              <a:t>The AP becomes a sharing AP, the STA become a victim STA</a:t>
            </a:r>
          </a:p>
          <a:p>
            <a:pPr marL="742950" marR="0" lvl="1" indent="-342900" algn="l" defTabSz="449263" rtl="0" eaLnBrk="1" fontAlgn="base" latinLnBrk="0" hangingPunct="1">
              <a:lnSpc>
                <a:spcPct val="100000"/>
              </a:lnSpc>
              <a:spcBef>
                <a:spcPts val="500"/>
              </a:spcBef>
              <a:spcAft>
                <a:spcPct val="0"/>
              </a:spcAft>
              <a:buClr>
                <a:srgbClr val="000000"/>
              </a:buClr>
              <a:buSzPct val="1000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000" b="0" i="0" u="none" strike="noStrike" kern="0" cap="none" spc="0" normalizeH="0" baseline="0" noProof="0" dirty="0">
                <a:ln>
                  <a:noFill/>
                </a:ln>
                <a:solidFill>
                  <a:srgbClr val="000000"/>
                </a:solidFill>
                <a:effectLst/>
                <a:uLnTx/>
                <a:uFillTx/>
                <a:latin typeface="Times New Roman"/>
                <a:ea typeface="MS Gothic"/>
              </a:rPr>
              <a:t>If the selected STA has a MU-MIMO pair, then the MU-MIMO pair STA becomes a victim STA as well</a:t>
            </a:r>
          </a:p>
          <a:p>
            <a:pPr marL="742950" marR="0" lvl="1" indent="-342900" algn="l" defTabSz="449263" rtl="0" eaLnBrk="1" fontAlgn="base" latinLnBrk="0" hangingPunct="1">
              <a:lnSpc>
                <a:spcPct val="100000"/>
              </a:lnSpc>
              <a:spcBef>
                <a:spcPts val="500"/>
              </a:spcBef>
              <a:spcAft>
                <a:spcPct val="0"/>
              </a:spcAft>
              <a:buClr>
                <a:srgbClr val="000000"/>
              </a:buClr>
              <a:buSzPct val="1000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US" sz="2000" b="0" i="0" u="none" strike="noStrike" kern="0" cap="none" spc="0" normalizeH="0" baseline="0" noProof="0" dirty="0">
              <a:ln>
                <a:noFill/>
              </a:ln>
              <a:solidFill>
                <a:srgbClr val="000000"/>
              </a:solidFill>
              <a:effectLst/>
              <a:uLnTx/>
              <a:uFillTx/>
              <a:latin typeface="Times New Roman"/>
              <a:ea typeface="MS Gothic"/>
            </a:endParaRP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If the victim STA(s) are center STA(s), then </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100" dirty="0">
                <a:latin typeface="Times New Roman"/>
                <a:ea typeface="MS Gothic"/>
              </a:rPr>
              <a:t>The shared APs select its center STA(s) for transmission </a:t>
            </a:r>
          </a:p>
          <a:p>
            <a:pPr lvl="2"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900" dirty="0">
                <a:latin typeface="Times New Roman"/>
                <a:ea typeface="MS Gothic"/>
              </a:rPr>
              <a:t>If there is no center STA in a shared AP, then there is no transmission by the shared AP</a:t>
            </a:r>
          </a:p>
          <a:p>
            <a:pPr lvl="2"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If the center STA has a MU-MIMO pair (another center STA), then the shared AP performs MU-MIMO</a:t>
            </a:r>
          </a:p>
          <a:p>
            <a:pPr lvl="2"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If the victim STA(s) are not center STA(s), then</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100" dirty="0">
                <a:latin typeface="Times New Roman"/>
                <a:ea typeface="MS Gothic"/>
              </a:rPr>
              <a:t>The sharing AP performs CBF with a shared AP that has the CBF pair of the selected STA(s)</a:t>
            </a:r>
          </a:p>
          <a:p>
            <a:pPr lvl="1"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100" dirty="0">
                <a:latin typeface="Times New Roman"/>
                <a:ea typeface="MS Gothic"/>
              </a:rPr>
              <a:t>For CBF, we have evaluated two cases</a:t>
            </a:r>
          </a:p>
          <a:p>
            <a:pPr lvl="2"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900" dirty="0">
                <a:latin typeface="Times New Roman"/>
                <a:ea typeface="MS Gothic"/>
              </a:rPr>
              <a:t>CBF (local CSI) is that a non-AP STA feed backs MU Exclusive Beamforming Report (V matrix and delta SNR) for its own AP and the paired AP </a:t>
            </a:r>
          </a:p>
          <a:p>
            <a:pPr lvl="2" indent="-342900">
              <a:buFont typeface="System Font Regula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900" dirty="0">
                <a:latin typeface="Times New Roman"/>
                <a:ea typeface="MS Gothic"/>
              </a:rPr>
              <a:t>CBF (full CSI) is that a non-AP STA feed backs MU Exclusive Beamforming Report as well as U matrix for its own AP and the paired AP</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9</a:t>
            </a:fld>
            <a:endParaRPr lang="en-GB"/>
          </a:p>
        </p:txBody>
      </p:sp>
      <p:sp>
        <p:nvSpPr>
          <p:cNvPr id="5" name="Footer Placeholder 4"/>
          <p:cNvSpPr>
            <a:spLocks noGrp="1"/>
          </p:cNvSpPr>
          <p:nvPr>
            <p:ph type="ftr" idx="14"/>
          </p:nvPr>
        </p:nvSpPr>
        <p:spPr/>
        <p:txBody>
          <a:bodyPr/>
          <a:lstStyle/>
          <a:p>
            <a:r>
              <a:rPr lang="en-GB" dirty="0" err="1"/>
              <a:t>Wook</a:t>
            </a:r>
            <a:r>
              <a:rPr lang="en-GB" dirty="0"/>
              <a:t> Bong Lee, Apple</a:t>
            </a:r>
          </a:p>
        </p:txBody>
      </p:sp>
      <p:sp>
        <p:nvSpPr>
          <p:cNvPr id="4" name="Date Placeholder 3"/>
          <p:cNvSpPr>
            <a:spLocks noGrp="1"/>
          </p:cNvSpPr>
          <p:nvPr>
            <p:ph type="dt" idx="15"/>
          </p:nvPr>
        </p:nvSpPr>
        <p:spPr/>
        <p:txBody>
          <a:bodyPr/>
          <a:lstStyle/>
          <a:p>
            <a:r>
              <a:rPr lang="en-US" dirty="0"/>
              <a:t>December 2023</a:t>
            </a:r>
            <a:endParaRPr lang="en-GB" dirty="0"/>
          </a:p>
        </p:txBody>
      </p:sp>
    </p:spTree>
    <p:extLst>
      <p:ext uri="{BB962C8B-B14F-4D97-AF65-F5344CB8AC3E}">
        <p14:creationId xmlns:p14="http://schemas.microsoft.com/office/powerpoint/2010/main" val="9757305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36342</TotalTime>
  <Words>3134</Words>
  <Application>Microsoft Macintosh PowerPoint</Application>
  <PresentationFormat>Widescreen</PresentationFormat>
  <Paragraphs>432</Paragraphs>
  <Slides>24</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 Unicode MS</vt:lpstr>
      <vt:lpstr>System Font Regular</vt:lpstr>
      <vt:lpstr>Arial</vt:lpstr>
      <vt:lpstr>Calibri</vt:lpstr>
      <vt:lpstr>Times New Roman</vt:lpstr>
      <vt:lpstr>Wingdings</vt:lpstr>
      <vt:lpstr>Office Theme</vt:lpstr>
      <vt:lpstr>Document</vt:lpstr>
      <vt:lpstr>Thoughts on Power Control for CSR</vt:lpstr>
      <vt:lpstr>Introduction</vt:lpstr>
      <vt:lpstr>Results From Other Contributions (1/3)</vt:lpstr>
      <vt:lpstr>Results From Other Contributions (2/3)</vt:lpstr>
      <vt:lpstr>Results From Other Contributions (3/3)</vt:lpstr>
      <vt:lpstr>Evaluated Scheme: A Scheme with Power Control</vt:lpstr>
      <vt:lpstr>A Scheme with Power Control:  High-level Concept for Simulation</vt:lpstr>
      <vt:lpstr>Evaluated Scheme: A Scheme without Power Control</vt:lpstr>
      <vt:lpstr>A Scheme without Power Control:  High-level Concept for Simulation</vt:lpstr>
      <vt:lpstr>Simulation Scenarios</vt:lpstr>
      <vt:lpstr>Common Simulation Assumptions (1/3)</vt:lpstr>
      <vt:lpstr>Common Simulation Assumptions (2/3)</vt:lpstr>
      <vt:lpstr>Common Simulation Assumptions (3/3)</vt:lpstr>
      <vt:lpstr>Simulation Results: Reuse 1, 4 STAs per AP</vt:lpstr>
      <vt:lpstr>Per STA Throughput: Reuse 1, 4 STAs per AP</vt:lpstr>
      <vt:lpstr>Simulation Results: Reuse 1, 16 STAs per AP</vt:lpstr>
      <vt:lpstr>Per STA Throughput: Reuse 1, 16 STAs per AP</vt:lpstr>
      <vt:lpstr>Simulation Results: Reuse 4, 4 STAs per AP</vt:lpstr>
      <vt:lpstr>Per STA Throughput: Reuse 4, 4 STAs per AP</vt:lpstr>
      <vt:lpstr>Discussions (1/3)</vt:lpstr>
      <vt:lpstr>Discussions (2/3)</vt:lpstr>
      <vt:lpstr>Discussions (3/3)</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Wook Bong Lee</dc:creator>
  <cp:lastModifiedBy>Wook Bong Lee</cp:lastModifiedBy>
  <cp:revision>127</cp:revision>
  <cp:lastPrinted>1601-01-01T00:00:00Z</cp:lastPrinted>
  <dcterms:created xsi:type="dcterms:W3CDTF">2023-03-29T21:45:11Z</dcterms:created>
  <dcterms:modified xsi:type="dcterms:W3CDTF">2024-01-16T12:49:36Z</dcterms:modified>
</cp:coreProperties>
</file>