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75" r:id="rId5"/>
    <p:sldId id="277" r:id="rId6"/>
    <p:sldId id="272" r:id="rId7"/>
    <p:sldId id="278" r:id="rId8"/>
    <p:sldId id="279" r:id="rId9"/>
    <p:sldId id="263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62" d="100"/>
          <a:sy n="162" d="100"/>
        </p:scale>
        <p:origin x="165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Efficient Coordinated Spatial Reuse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869DC155-52D8-8ADF-3FF1-3EE11F5839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39785"/>
              </p:ext>
            </p:extLst>
          </p:nvPr>
        </p:nvGraphicFramePr>
        <p:xfrm>
          <a:off x="696913" y="2344738"/>
          <a:ext cx="8066087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43510" imgH="2893328" progId="Word.Document.8">
                  <p:embed/>
                </p:oleObj>
              </mc:Choice>
              <mc:Fallback>
                <p:oleObj name="Document" r:id="rId3" imgW="8343510" imgH="289332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344738"/>
                        <a:ext cx="8066087" cy="279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zh-CN" sz="1600" b="0" dirty="0"/>
              <a:t>[1] https://mentor.ieee.org/802.11/dcn/23/11-23-0908-00-0uhr-efficient-coordinated-spatial-reuse.pptx</a:t>
            </a:r>
          </a:p>
          <a:p>
            <a:r>
              <a:rPr lang="en-US" altLang="zh-CN" sz="1600" b="0" dirty="0"/>
              <a:t>[2] https://mentor.ieee.org/802.11/dcn/23/11-23-0668-02-0uhr-coordinated-measurement.pptx</a:t>
            </a:r>
          </a:p>
          <a:p>
            <a:r>
              <a:rPr lang="en-US" altLang="zh-CN" sz="1600" b="0" dirty="0"/>
              <a:t>[3] https://mentor.ieee.org/802.11/dcn/23/11-23-1832-00-00bn-multi-ap-coordinated-spatial-reuse.pptx</a:t>
            </a:r>
          </a:p>
          <a:p>
            <a:r>
              <a:rPr lang="en-US" altLang="zh-CN" sz="1600" b="0" dirty="0"/>
              <a:t>[4] https://mentor.ieee.org/802.11/dcn/23/11-23-0854-00-0uhr-obtaining-obss-channel-information-for-multi-ap-operation.pptx</a:t>
            </a:r>
          </a:p>
          <a:p>
            <a:r>
              <a:rPr lang="en-US" altLang="zh-CN" sz="1600" b="0" dirty="0"/>
              <a:t>[5] </a:t>
            </a:r>
            <a:r>
              <a:rPr lang="en-US" sz="1600" b="0" dirty="0"/>
              <a:t>https://mentor.ieee.org/802.11/dcn/20/11-20-0576-00-00be-coordinated-spatial-reuse-protocol.pptx</a:t>
            </a:r>
            <a:endParaRPr lang="en-US" sz="12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In [1], we proposed an efficient C-SR protocol that doesn’t require the Sharing AP or Shared AP to collect RSSI reports from STAs or other APs.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In this contribution, we generalize the initial idea for broader use cases.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General </a:t>
            </a:r>
            <a:r>
              <a:rPr lang="en-GB"/>
              <a:t>Procedure for C-SR</a:t>
            </a:r>
            <a:endParaRPr lang="en-GB" dirty="0"/>
          </a:p>
        </p:txBody>
      </p:sp>
      <p:cxnSp>
        <p:nvCxnSpPr>
          <p:cNvPr id="9" name="直接连接符 5">
            <a:extLst>
              <a:ext uri="{FF2B5EF4-FFF2-40B4-BE49-F238E27FC236}">
                <a16:creationId xmlns:a16="http://schemas.microsoft.com/office/drawing/2014/main" id="{EE1723D0-800F-5E81-C754-A20F8684C8AD}"/>
              </a:ext>
            </a:extLst>
          </p:cNvPr>
          <p:cNvCxnSpPr>
            <a:cxnSpLocks/>
          </p:cNvCxnSpPr>
          <p:nvPr/>
        </p:nvCxnSpPr>
        <p:spPr bwMode="auto">
          <a:xfrm>
            <a:off x="1919947" y="2218115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6">
            <a:extLst>
              <a:ext uri="{FF2B5EF4-FFF2-40B4-BE49-F238E27FC236}">
                <a16:creationId xmlns:a16="http://schemas.microsoft.com/office/drawing/2014/main" id="{A4E57C0D-9B82-D802-3FEA-736861269DD5}"/>
              </a:ext>
            </a:extLst>
          </p:cNvPr>
          <p:cNvCxnSpPr>
            <a:cxnSpLocks/>
          </p:cNvCxnSpPr>
          <p:nvPr/>
        </p:nvCxnSpPr>
        <p:spPr bwMode="auto">
          <a:xfrm>
            <a:off x="1919947" y="2827715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文本框 8">
            <a:extLst>
              <a:ext uri="{FF2B5EF4-FFF2-40B4-BE49-F238E27FC236}">
                <a16:creationId xmlns:a16="http://schemas.microsoft.com/office/drawing/2014/main" id="{E3E20F07-757C-E872-2866-6345F0402356}"/>
              </a:ext>
            </a:extLst>
          </p:cNvPr>
          <p:cNvSpPr txBox="1"/>
          <p:nvPr/>
        </p:nvSpPr>
        <p:spPr>
          <a:xfrm>
            <a:off x="624547" y="179678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(sharing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连接符 11">
            <a:extLst>
              <a:ext uri="{FF2B5EF4-FFF2-40B4-BE49-F238E27FC236}">
                <a16:creationId xmlns:a16="http://schemas.microsoft.com/office/drawing/2014/main" id="{74CBB84F-D5F8-B7DF-3486-A5878971D962}"/>
              </a:ext>
            </a:extLst>
          </p:cNvPr>
          <p:cNvCxnSpPr/>
          <p:nvPr/>
        </p:nvCxnSpPr>
        <p:spPr bwMode="auto">
          <a:xfrm>
            <a:off x="1919947" y="3444802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3">
            <a:extLst>
              <a:ext uri="{FF2B5EF4-FFF2-40B4-BE49-F238E27FC236}">
                <a16:creationId xmlns:a16="http://schemas.microsoft.com/office/drawing/2014/main" id="{112BEBB5-24A3-0991-D2EE-E5E944B1ADAD}"/>
              </a:ext>
            </a:extLst>
          </p:cNvPr>
          <p:cNvCxnSpPr/>
          <p:nvPr/>
        </p:nvCxnSpPr>
        <p:spPr bwMode="auto">
          <a:xfrm>
            <a:off x="1919947" y="4036008"/>
            <a:ext cx="64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文本框 15">
            <a:extLst>
              <a:ext uri="{FF2B5EF4-FFF2-40B4-BE49-F238E27FC236}">
                <a16:creationId xmlns:a16="http://schemas.microsoft.com/office/drawing/2014/main" id="{069AAA83-F0A9-FA24-3A3D-D1C0E2C37CB3}"/>
              </a:ext>
            </a:extLst>
          </p:cNvPr>
          <p:cNvSpPr txBox="1"/>
          <p:nvPr/>
        </p:nvSpPr>
        <p:spPr>
          <a:xfrm>
            <a:off x="548347" y="23713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  (shared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文本框 16">
            <a:extLst>
              <a:ext uri="{FF2B5EF4-FFF2-40B4-BE49-F238E27FC236}">
                <a16:creationId xmlns:a16="http://schemas.microsoft.com/office/drawing/2014/main" id="{4B7B34C0-C7C5-2B2F-2844-EF908EF2EC81}"/>
              </a:ext>
            </a:extLst>
          </p:cNvPr>
          <p:cNvSpPr txBox="1"/>
          <p:nvPr/>
        </p:nvSpPr>
        <p:spPr>
          <a:xfrm>
            <a:off x="243547" y="298313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AP1)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文本框 17">
            <a:extLst>
              <a:ext uri="{FF2B5EF4-FFF2-40B4-BE49-F238E27FC236}">
                <a16:creationId xmlns:a16="http://schemas.microsoft.com/office/drawing/2014/main" id="{A28D647E-9B87-99A1-497B-D317EB8B037B}"/>
              </a:ext>
            </a:extLst>
          </p:cNvPr>
          <p:cNvSpPr txBox="1"/>
          <p:nvPr/>
        </p:nvSpPr>
        <p:spPr>
          <a:xfrm>
            <a:off x="243547" y="365500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AP2)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矩形 9">
            <a:extLst>
              <a:ext uri="{FF2B5EF4-FFF2-40B4-BE49-F238E27FC236}">
                <a16:creationId xmlns:a16="http://schemas.microsoft.com/office/drawing/2014/main" id="{0463DA81-D573-6BEF-2B80-BB3C474EAE87}"/>
              </a:ext>
            </a:extLst>
          </p:cNvPr>
          <p:cNvSpPr/>
          <p:nvPr/>
        </p:nvSpPr>
        <p:spPr bwMode="auto">
          <a:xfrm>
            <a:off x="2746517" y="1829628"/>
            <a:ext cx="2239709" cy="22063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9F4476F-4AE8-51DD-799C-456FA5E5CE2C}"/>
              </a:ext>
            </a:extLst>
          </p:cNvPr>
          <p:cNvSpPr txBox="1"/>
          <p:nvPr/>
        </p:nvSpPr>
        <p:spPr>
          <a:xfrm>
            <a:off x="2723773" y="2371305"/>
            <a:ext cx="2046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Interference Measurement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Phase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862AA1-0602-31D4-DF3F-305411F222B7}"/>
              </a:ext>
            </a:extLst>
          </p:cNvPr>
          <p:cNvSpPr txBox="1"/>
          <p:nvPr/>
        </p:nvSpPr>
        <p:spPr>
          <a:xfrm>
            <a:off x="787423" y="4366737"/>
            <a:ext cx="79652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Interference measurement phase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sharing/shared APs measure interference or pathloss to each other’s target STA.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Transmission phase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Initiated by the sharing AP. The sharing AP controls the transmit power and MCS of the shared APs.</a:t>
            </a:r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4F0EFE5B-AC6F-4118-A736-E635F791CE20}"/>
              </a:ext>
            </a:extLst>
          </p:cNvPr>
          <p:cNvSpPr/>
          <p:nvPr/>
        </p:nvSpPr>
        <p:spPr bwMode="auto">
          <a:xfrm>
            <a:off x="5880121" y="1842731"/>
            <a:ext cx="2239709" cy="22063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2FE57C-B5D7-085D-208A-7143776CA8FE}"/>
              </a:ext>
            </a:extLst>
          </p:cNvPr>
          <p:cNvSpPr txBox="1"/>
          <p:nvPr/>
        </p:nvSpPr>
        <p:spPr>
          <a:xfrm>
            <a:off x="6000760" y="2371305"/>
            <a:ext cx="20517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Transmission Phase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2BA6C-EA28-8679-7FBA-D2CCE5FB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Measurement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0E075-30BF-DF03-D8A8-FAA688AD7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An </a:t>
            </a:r>
            <a:r>
              <a:rPr lang="en-US" sz="2000" dirty="0"/>
              <a:t>interference measurement phase </a:t>
            </a:r>
            <a:r>
              <a:rPr lang="en-US" sz="2000" b="0" dirty="0"/>
              <a:t>can be one of the following.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 RSSI measurement report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channel sounding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measurement procedure [2] </a:t>
            </a:r>
          </a:p>
          <a:p>
            <a:pPr marL="0" indent="0"/>
            <a:r>
              <a:rPr lang="en-US" sz="2000" b="0" dirty="0"/>
              <a:t>Regardless of the interference measurement phase, a sharing AP obtains an estimate of cross interference of all APs and STAs participating in the C-SR transmission phase. It uses these estimates to determine the </a:t>
            </a:r>
            <a:r>
              <a:rPr lang="en-US" sz="2000" dirty="0"/>
              <a:t>transmit powers </a:t>
            </a:r>
            <a:r>
              <a:rPr lang="en-US" sz="2000" b="0" dirty="0"/>
              <a:t>of the shared APs.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62414-151F-C2CC-4825-612B109CF6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E4127-3869-72F2-7BED-3B0DDB2FDE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3566B2-562E-9C70-DFFD-396210E4C3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3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11666-E8A3-EC65-C054-64DE3A81D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44453-D2E3-78D8-E20A-8C9F4330F7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5651C9-4A79-ADE5-B06D-0DAC161102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64B26-8B7C-6E41-84DD-5C7FF3B3A17E}"/>
              </a:ext>
            </a:extLst>
          </p:cNvPr>
          <p:cNvSpPr/>
          <p:nvPr/>
        </p:nvSpPr>
        <p:spPr bwMode="auto">
          <a:xfrm>
            <a:off x="5295540" y="1532700"/>
            <a:ext cx="2781659" cy="25982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ADE179-22C1-E282-1476-37CDAD319EC0}"/>
              </a:ext>
            </a:extLst>
          </p:cNvPr>
          <p:cNvSpPr/>
          <p:nvPr/>
        </p:nvSpPr>
        <p:spPr bwMode="auto">
          <a:xfrm>
            <a:off x="2073183" y="1524000"/>
            <a:ext cx="2317094" cy="25982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C622BE-24DA-2FDC-E8EC-19626925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Efficient C-SR transmission method (1/3)</a:t>
            </a:r>
          </a:p>
        </p:txBody>
      </p:sp>
      <p:cxnSp>
        <p:nvCxnSpPr>
          <p:cNvPr id="11" name="直接连接符 5">
            <a:extLst>
              <a:ext uri="{FF2B5EF4-FFF2-40B4-BE49-F238E27FC236}">
                <a16:creationId xmlns:a16="http://schemas.microsoft.com/office/drawing/2014/main" id="{1B0592AB-CFAF-44F4-8B67-B1A74F40D499}"/>
              </a:ext>
            </a:extLst>
          </p:cNvPr>
          <p:cNvCxnSpPr>
            <a:cxnSpLocks/>
          </p:cNvCxnSpPr>
          <p:nvPr/>
        </p:nvCxnSpPr>
        <p:spPr bwMode="auto">
          <a:xfrm>
            <a:off x="1765232" y="2126113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6">
            <a:extLst>
              <a:ext uri="{FF2B5EF4-FFF2-40B4-BE49-F238E27FC236}">
                <a16:creationId xmlns:a16="http://schemas.microsoft.com/office/drawing/2014/main" id="{BA764944-9D5A-7248-2B06-C12B292D8C90}"/>
              </a:ext>
            </a:extLst>
          </p:cNvPr>
          <p:cNvCxnSpPr>
            <a:cxnSpLocks/>
          </p:cNvCxnSpPr>
          <p:nvPr/>
        </p:nvCxnSpPr>
        <p:spPr bwMode="auto">
          <a:xfrm>
            <a:off x="1765232" y="2735713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文本框 8">
            <a:extLst>
              <a:ext uri="{FF2B5EF4-FFF2-40B4-BE49-F238E27FC236}">
                <a16:creationId xmlns:a16="http://schemas.microsoft.com/office/drawing/2014/main" id="{B6F71DA7-8C72-9B34-C29B-98612B98351C}"/>
              </a:ext>
            </a:extLst>
          </p:cNvPr>
          <p:cNvSpPr txBox="1"/>
          <p:nvPr/>
        </p:nvSpPr>
        <p:spPr>
          <a:xfrm>
            <a:off x="469832" y="170478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(sharing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直接连接符 11">
            <a:extLst>
              <a:ext uri="{FF2B5EF4-FFF2-40B4-BE49-F238E27FC236}">
                <a16:creationId xmlns:a16="http://schemas.microsoft.com/office/drawing/2014/main" id="{DD558D83-403D-2AF7-78DF-D3563FB1F089}"/>
              </a:ext>
            </a:extLst>
          </p:cNvPr>
          <p:cNvCxnSpPr>
            <a:cxnSpLocks/>
          </p:cNvCxnSpPr>
          <p:nvPr/>
        </p:nvCxnSpPr>
        <p:spPr bwMode="auto">
          <a:xfrm>
            <a:off x="1765232" y="3352800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3">
            <a:extLst>
              <a:ext uri="{FF2B5EF4-FFF2-40B4-BE49-F238E27FC236}">
                <a16:creationId xmlns:a16="http://schemas.microsoft.com/office/drawing/2014/main" id="{324E37AF-642B-B8C3-6483-D108DBAFF8D2}"/>
              </a:ext>
            </a:extLst>
          </p:cNvPr>
          <p:cNvCxnSpPr>
            <a:cxnSpLocks/>
          </p:cNvCxnSpPr>
          <p:nvPr/>
        </p:nvCxnSpPr>
        <p:spPr bwMode="auto">
          <a:xfrm>
            <a:off x="1765232" y="3944006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0A99B5D0-A0FA-0E67-BFDD-434CA8A7E800}"/>
              </a:ext>
            </a:extLst>
          </p:cNvPr>
          <p:cNvSpPr txBox="1"/>
          <p:nvPr/>
        </p:nvSpPr>
        <p:spPr>
          <a:xfrm>
            <a:off x="393632" y="22793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  (shared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9E0237D-F103-3618-2489-588BC30AF00C}"/>
              </a:ext>
            </a:extLst>
          </p:cNvPr>
          <p:cNvSpPr txBox="1"/>
          <p:nvPr/>
        </p:nvSpPr>
        <p:spPr>
          <a:xfrm>
            <a:off x="908924" y="2728272"/>
            <a:ext cx="1164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AP1)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51C652F-762E-7A9A-C3DC-B25AFE1CE961}"/>
              </a:ext>
            </a:extLst>
          </p:cNvPr>
          <p:cNvSpPr txBox="1"/>
          <p:nvPr/>
        </p:nvSpPr>
        <p:spPr>
          <a:xfrm>
            <a:off x="859968" y="3434885"/>
            <a:ext cx="1004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AP2)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矩形 7">
            <a:extLst>
              <a:ext uri="{FF2B5EF4-FFF2-40B4-BE49-F238E27FC236}">
                <a16:creationId xmlns:a16="http://schemas.microsoft.com/office/drawing/2014/main" id="{3F556351-AC43-9BCD-3422-D4E3A1206CE2}"/>
              </a:ext>
            </a:extLst>
          </p:cNvPr>
          <p:cNvSpPr/>
          <p:nvPr/>
        </p:nvSpPr>
        <p:spPr bwMode="auto">
          <a:xfrm>
            <a:off x="5428121" y="1736238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9">
            <a:extLst>
              <a:ext uri="{FF2B5EF4-FFF2-40B4-BE49-F238E27FC236}">
                <a16:creationId xmlns:a16="http://schemas.microsoft.com/office/drawing/2014/main" id="{0DF6E966-2DB6-66AF-4A59-0A58B554476E}"/>
              </a:ext>
            </a:extLst>
          </p:cNvPr>
          <p:cNvSpPr/>
          <p:nvPr/>
        </p:nvSpPr>
        <p:spPr bwMode="auto">
          <a:xfrm>
            <a:off x="6147567" y="1736238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 Frame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10">
            <a:extLst>
              <a:ext uri="{FF2B5EF4-FFF2-40B4-BE49-F238E27FC236}">
                <a16:creationId xmlns:a16="http://schemas.microsoft.com/office/drawing/2014/main" id="{4D15A4FC-04A3-4035-E9C5-3B8E4A99F915}"/>
              </a:ext>
            </a:extLst>
          </p:cNvPr>
          <p:cNvSpPr/>
          <p:nvPr/>
        </p:nvSpPr>
        <p:spPr bwMode="auto">
          <a:xfrm>
            <a:off x="6147567" y="2348071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DL Data 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2" name="矩形 12">
            <a:extLst>
              <a:ext uri="{FF2B5EF4-FFF2-40B4-BE49-F238E27FC236}">
                <a16:creationId xmlns:a16="http://schemas.microsoft.com/office/drawing/2014/main" id="{A7830804-2866-5441-503E-1623B87815FC}"/>
              </a:ext>
            </a:extLst>
          </p:cNvPr>
          <p:cNvSpPr/>
          <p:nvPr/>
        </p:nvSpPr>
        <p:spPr bwMode="auto">
          <a:xfrm>
            <a:off x="7539555" y="2962925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14">
            <a:extLst>
              <a:ext uri="{FF2B5EF4-FFF2-40B4-BE49-F238E27FC236}">
                <a16:creationId xmlns:a16="http://schemas.microsoft.com/office/drawing/2014/main" id="{D38252F8-09BC-C90C-D8EC-7AF845B402CF}"/>
              </a:ext>
            </a:extLst>
          </p:cNvPr>
          <p:cNvSpPr/>
          <p:nvPr/>
        </p:nvSpPr>
        <p:spPr bwMode="auto">
          <a:xfrm>
            <a:off x="7539555" y="3554131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BA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DDE7D1-35A1-C52A-34F3-9D3764CF0FE0}"/>
              </a:ext>
            </a:extLst>
          </p:cNvPr>
          <p:cNvCxnSpPr>
            <a:cxnSpLocks/>
          </p:cNvCxnSpPr>
          <p:nvPr/>
        </p:nvCxnSpPr>
        <p:spPr bwMode="auto">
          <a:xfrm>
            <a:off x="5662667" y="2116668"/>
            <a:ext cx="0" cy="356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FFF50F6-D8AF-153A-1EB2-412A0D6E5F51}"/>
              </a:ext>
            </a:extLst>
          </p:cNvPr>
          <p:cNvSpPr txBox="1"/>
          <p:nvPr/>
        </p:nvSpPr>
        <p:spPr>
          <a:xfrm>
            <a:off x="5357818" y="2463432"/>
            <a:ext cx="970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MCS,ARIL </a:t>
            </a:r>
          </a:p>
        </p:txBody>
      </p:sp>
      <p:sp>
        <p:nvSpPr>
          <p:cNvPr id="26" name="矩形 7">
            <a:extLst>
              <a:ext uri="{FF2B5EF4-FFF2-40B4-BE49-F238E27FC236}">
                <a16:creationId xmlns:a16="http://schemas.microsoft.com/office/drawing/2014/main" id="{8CCC17D2-0172-72A1-6C63-74176A5692FD}"/>
              </a:ext>
            </a:extLst>
          </p:cNvPr>
          <p:cNvSpPr/>
          <p:nvPr/>
        </p:nvSpPr>
        <p:spPr bwMode="auto">
          <a:xfrm>
            <a:off x="2205749" y="1738590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9">
            <a:extLst>
              <a:ext uri="{FF2B5EF4-FFF2-40B4-BE49-F238E27FC236}">
                <a16:creationId xmlns:a16="http://schemas.microsoft.com/office/drawing/2014/main" id="{6F6DD555-28FF-031C-5FA3-79A2C253BFE6}"/>
              </a:ext>
            </a:extLst>
          </p:cNvPr>
          <p:cNvSpPr/>
          <p:nvPr/>
        </p:nvSpPr>
        <p:spPr bwMode="auto">
          <a:xfrm>
            <a:off x="2767135" y="1747050"/>
            <a:ext cx="67036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NDPA*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10">
            <a:extLst>
              <a:ext uri="{FF2B5EF4-FFF2-40B4-BE49-F238E27FC236}">
                <a16:creationId xmlns:a16="http://schemas.microsoft.com/office/drawing/2014/main" id="{141A627B-7CA5-D715-E5BC-4A846C82380A}"/>
              </a:ext>
            </a:extLst>
          </p:cNvPr>
          <p:cNvSpPr/>
          <p:nvPr/>
        </p:nvSpPr>
        <p:spPr bwMode="auto">
          <a:xfrm>
            <a:off x="2776157" y="2334068"/>
            <a:ext cx="66134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NDPA*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9">
            <a:extLst>
              <a:ext uri="{FF2B5EF4-FFF2-40B4-BE49-F238E27FC236}">
                <a16:creationId xmlns:a16="http://schemas.microsoft.com/office/drawing/2014/main" id="{6FFF8413-299B-B636-F20E-7A8E47B07AD9}"/>
              </a:ext>
            </a:extLst>
          </p:cNvPr>
          <p:cNvSpPr/>
          <p:nvPr/>
        </p:nvSpPr>
        <p:spPr bwMode="auto">
          <a:xfrm>
            <a:off x="3534169" y="2965069"/>
            <a:ext cx="492955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10">
            <a:extLst>
              <a:ext uri="{FF2B5EF4-FFF2-40B4-BE49-F238E27FC236}">
                <a16:creationId xmlns:a16="http://schemas.microsoft.com/office/drawing/2014/main" id="{0A174AAA-233B-4E1E-A0B4-BAE57EFD3686}"/>
              </a:ext>
            </a:extLst>
          </p:cNvPr>
          <p:cNvSpPr/>
          <p:nvPr/>
        </p:nvSpPr>
        <p:spPr bwMode="auto">
          <a:xfrm>
            <a:off x="3538592" y="3556275"/>
            <a:ext cx="48857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NDP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37D30-4035-DEB6-D77E-D2120AD18769}"/>
              </a:ext>
            </a:extLst>
          </p:cNvPr>
          <p:cNvSpPr txBox="1"/>
          <p:nvPr/>
        </p:nvSpPr>
        <p:spPr>
          <a:xfrm>
            <a:off x="3410345" y="2332627"/>
            <a:ext cx="886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measure X2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7ABA7C-0406-35FB-D3D9-55528132E0B0}"/>
              </a:ext>
            </a:extLst>
          </p:cNvPr>
          <p:cNvSpPr txBox="1"/>
          <p:nvPr/>
        </p:nvSpPr>
        <p:spPr>
          <a:xfrm>
            <a:off x="3396953" y="1763318"/>
            <a:ext cx="900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measure X1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2A2890-FAD0-3D06-D734-C4E1F4B9424D}"/>
              </a:ext>
            </a:extLst>
          </p:cNvPr>
          <p:cNvSpPr txBox="1"/>
          <p:nvPr/>
        </p:nvSpPr>
        <p:spPr>
          <a:xfrm>
            <a:off x="6054337" y="2136785"/>
            <a:ext cx="1485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TP=f(X2,ARIL)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2AC125-1448-0F65-FAE7-FFABBAB068CD}"/>
              </a:ext>
            </a:extLst>
          </p:cNvPr>
          <p:cNvSpPr txBox="1"/>
          <p:nvPr/>
        </p:nvSpPr>
        <p:spPr>
          <a:xfrm>
            <a:off x="1902659" y="4038600"/>
            <a:ext cx="2781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Interference Measurement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Phase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2D1467-CF5E-912C-F9D0-C7B9C98C8E48}"/>
              </a:ext>
            </a:extLst>
          </p:cNvPr>
          <p:cNvSpPr txBox="1"/>
          <p:nvPr/>
        </p:nvSpPr>
        <p:spPr>
          <a:xfrm>
            <a:off x="5679987" y="4119751"/>
            <a:ext cx="278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Transmission Phase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92CA84-1F58-BD64-B626-C75AA8D2B784}"/>
              </a:ext>
            </a:extLst>
          </p:cNvPr>
          <p:cNvSpPr txBox="1"/>
          <p:nvPr/>
        </p:nvSpPr>
        <p:spPr>
          <a:xfrm>
            <a:off x="393632" y="4756975"/>
            <a:ext cx="833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The MAP TF implicitly indicate TP for the shared AP by indicating acceptable interference level (ARIL) of its target STA (STA1).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The MAP TF also implicitly indicate the MCS of the shared AP by indicating an estimated interference level of the shared AP target STA (STA2).</a:t>
            </a:r>
          </a:p>
          <a:p>
            <a:pPr marL="1028700" lvl="1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Note: the sharing AP is required to know the Shared AP target STAs.</a:t>
            </a:r>
          </a:p>
        </p:txBody>
      </p:sp>
    </p:spTree>
    <p:extLst>
      <p:ext uri="{BB962C8B-B14F-4D97-AF65-F5344CB8AC3E}">
        <p14:creationId xmlns:p14="http://schemas.microsoft.com/office/powerpoint/2010/main" val="36457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4FD82-FA29-55C3-32F7-0D8E09C9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CFC7D-483E-5920-3212-5A6DE451FF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A2BEF-BA34-740C-BE36-FD6F69C008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9CA763-40D0-3DC6-B474-4C272BCF7A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cxnSp>
        <p:nvCxnSpPr>
          <p:cNvPr id="9" name="直接连接符 5">
            <a:extLst>
              <a:ext uri="{FF2B5EF4-FFF2-40B4-BE49-F238E27FC236}">
                <a16:creationId xmlns:a16="http://schemas.microsoft.com/office/drawing/2014/main" id="{BD34E2BD-02FC-F395-F44A-55DA10BF0BFB}"/>
              </a:ext>
            </a:extLst>
          </p:cNvPr>
          <p:cNvCxnSpPr>
            <a:cxnSpLocks/>
          </p:cNvCxnSpPr>
          <p:nvPr/>
        </p:nvCxnSpPr>
        <p:spPr bwMode="auto">
          <a:xfrm>
            <a:off x="1638264" y="2344735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6">
            <a:extLst>
              <a:ext uri="{FF2B5EF4-FFF2-40B4-BE49-F238E27FC236}">
                <a16:creationId xmlns:a16="http://schemas.microsoft.com/office/drawing/2014/main" id="{B9B514DC-C12B-0AC9-DD57-D16E8CEE985F}"/>
              </a:ext>
            </a:extLst>
          </p:cNvPr>
          <p:cNvCxnSpPr>
            <a:cxnSpLocks/>
          </p:cNvCxnSpPr>
          <p:nvPr/>
        </p:nvCxnSpPr>
        <p:spPr bwMode="auto">
          <a:xfrm>
            <a:off x="1638264" y="2954335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8">
            <a:extLst>
              <a:ext uri="{FF2B5EF4-FFF2-40B4-BE49-F238E27FC236}">
                <a16:creationId xmlns:a16="http://schemas.microsoft.com/office/drawing/2014/main" id="{3B8B15ED-0499-4D5A-C250-2D3D431F3642}"/>
              </a:ext>
            </a:extLst>
          </p:cNvPr>
          <p:cNvSpPr txBox="1"/>
          <p:nvPr/>
        </p:nvSpPr>
        <p:spPr>
          <a:xfrm>
            <a:off x="342864" y="192340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(sharing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928C4B0-F039-ED50-7F4B-BFFAE107F9AE}"/>
              </a:ext>
            </a:extLst>
          </p:cNvPr>
          <p:cNvCxnSpPr>
            <a:cxnSpLocks/>
          </p:cNvCxnSpPr>
          <p:nvPr/>
        </p:nvCxnSpPr>
        <p:spPr bwMode="auto">
          <a:xfrm>
            <a:off x="1638264" y="3571422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5">
            <a:extLst>
              <a:ext uri="{FF2B5EF4-FFF2-40B4-BE49-F238E27FC236}">
                <a16:creationId xmlns:a16="http://schemas.microsoft.com/office/drawing/2014/main" id="{AB3F2579-DA66-A022-91CC-9F487DA3D20E}"/>
              </a:ext>
            </a:extLst>
          </p:cNvPr>
          <p:cNvSpPr txBox="1"/>
          <p:nvPr/>
        </p:nvSpPr>
        <p:spPr>
          <a:xfrm>
            <a:off x="266664" y="249792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  (shared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文本框 16">
            <a:extLst>
              <a:ext uri="{FF2B5EF4-FFF2-40B4-BE49-F238E27FC236}">
                <a16:creationId xmlns:a16="http://schemas.microsoft.com/office/drawing/2014/main" id="{5157ECCB-D03C-D6B6-A359-039F7E511B55}"/>
              </a:ext>
            </a:extLst>
          </p:cNvPr>
          <p:cNvSpPr txBox="1"/>
          <p:nvPr/>
        </p:nvSpPr>
        <p:spPr>
          <a:xfrm>
            <a:off x="781956" y="2946894"/>
            <a:ext cx="1164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AP1)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文本框 17">
            <a:extLst>
              <a:ext uri="{FF2B5EF4-FFF2-40B4-BE49-F238E27FC236}">
                <a16:creationId xmlns:a16="http://schemas.microsoft.com/office/drawing/2014/main" id="{F559D7D8-F3CB-DCBE-263F-C3ED9BC72B55}"/>
              </a:ext>
            </a:extLst>
          </p:cNvPr>
          <p:cNvSpPr txBox="1"/>
          <p:nvPr/>
        </p:nvSpPr>
        <p:spPr>
          <a:xfrm>
            <a:off x="733000" y="3653507"/>
            <a:ext cx="1004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AP2)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矩形 7">
            <a:extLst>
              <a:ext uri="{FF2B5EF4-FFF2-40B4-BE49-F238E27FC236}">
                <a16:creationId xmlns:a16="http://schemas.microsoft.com/office/drawing/2014/main" id="{99F52BCB-48B7-5CF4-5097-8A9FA0C66FA1}"/>
              </a:ext>
            </a:extLst>
          </p:cNvPr>
          <p:cNvSpPr/>
          <p:nvPr/>
        </p:nvSpPr>
        <p:spPr bwMode="auto">
          <a:xfrm>
            <a:off x="5301153" y="1954860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9">
            <a:extLst>
              <a:ext uri="{FF2B5EF4-FFF2-40B4-BE49-F238E27FC236}">
                <a16:creationId xmlns:a16="http://schemas.microsoft.com/office/drawing/2014/main" id="{C811D650-13A0-0AEC-748A-B790AF6AD8C9}"/>
              </a:ext>
            </a:extLst>
          </p:cNvPr>
          <p:cNvSpPr/>
          <p:nvPr/>
        </p:nvSpPr>
        <p:spPr bwMode="auto">
          <a:xfrm>
            <a:off x="6020599" y="1954860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 Frame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0">
            <a:extLst>
              <a:ext uri="{FF2B5EF4-FFF2-40B4-BE49-F238E27FC236}">
                <a16:creationId xmlns:a16="http://schemas.microsoft.com/office/drawing/2014/main" id="{1390326A-922B-6442-246F-3E6B799BB840}"/>
              </a:ext>
            </a:extLst>
          </p:cNvPr>
          <p:cNvSpPr/>
          <p:nvPr/>
        </p:nvSpPr>
        <p:spPr bwMode="auto">
          <a:xfrm>
            <a:off x="6020599" y="2566693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DL Data 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矩形 12">
            <a:extLst>
              <a:ext uri="{FF2B5EF4-FFF2-40B4-BE49-F238E27FC236}">
                <a16:creationId xmlns:a16="http://schemas.microsoft.com/office/drawing/2014/main" id="{77F8DB15-DED5-3C0D-548E-392F3C2AA41A}"/>
              </a:ext>
            </a:extLst>
          </p:cNvPr>
          <p:cNvSpPr/>
          <p:nvPr/>
        </p:nvSpPr>
        <p:spPr bwMode="auto">
          <a:xfrm>
            <a:off x="7412587" y="3181547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14">
            <a:extLst>
              <a:ext uri="{FF2B5EF4-FFF2-40B4-BE49-F238E27FC236}">
                <a16:creationId xmlns:a16="http://schemas.microsoft.com/office/drawing/2014/main" id="{DE4C9445-28B9-2833-5A0F-DCBB455CE3BC}"/>
              </a:ext>
            </a:extLst>
          </p:cNvPr>
          <p:cNvSpPr/>
          <p:nvPr/>
        </p:nvSpPr>
        <p:spPr bwMode="auto">
          <a:xfrm>
            <a:off x="7412587" y="3772753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BA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2B764A5-F56F-2A5F-882D-304050D1D80C}"/>
              </a:ext>
            </a:extLst>
          </p:cNvPr>
          <p:cNvCxnSpPr>
            <a:cxnSpLocks/>
          </p:cNvCxnSpPr>
          <p:nvPr/>
        </p:nvCxnSpPr>
        <p:spPr bwMode="auto">
          <a:xfrm>
            <a:off x="5535699" y="2335290"/>
            <a:ext cx="0" cy="356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59E517F-118A-C33A-4718-8538E5C4C1D0}"/>
              </a:ext>
            </a:extLst>
          </p:cNvPr>
          <p:cNvSpPr txBox="1"/>
          <p:nvPr/>
        </p:nvSpPr>
        <p:spPr>
          <a:xfrm>
            <a:off x="4971348" y="1752375"/>
            <a:ext cx="1128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ARIL=-80 dBm </a:t>
            </a:r>
          </a:p>
        </p:txBody>
      </p:sp>
      <p:sp>
        <p:nvSpPr>
          <p:cNvPr id="24" name="矩形 7">
            <a:extLst>
              <a:ext uri="{FF2B5EF4-FFF2-40B4-BE49-F238E27FC236}">
                <a16:creationId xmlns:a16="http://schemas.microsoft.com/office/drawing/2014/main" id="{C2BF832D-8AC5-B477-5815-B3508F8AB874}"/>
              </a:ext>
            </a:extLst>
          </p:cNvPr>
          <p:cNvSpPr/>
          <p:nvPr/>
        </p:nvSpPr>
        <p:spPr bwMode="auto">
          <a:xfrm>
            <a:off x="2078781" y="1957212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矩形 9">
            <a:extLst>
              <a:ext uri="{FF2B5EF4-FFF2-40B4-BE49-F238E27FC236}">
                <a16:creationId xmlns:a16="http://schemas.microsoft.com/office/drawing/2014/main" id="{DFECCE0A-EA15-3D9A-002E-F858F506D698}"/>
              </a:ext>
            </a:extLst>
          </p:cNvPr>
          <p:cNvSpPr/>
          <p:nvPr/>
        </p:nvSpPr>
        <p:spPr bwMode="auto">
          <a:xfrm>
            <a:off x="2640167" y="1965672"/>
            <a:ext cx="67036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NDPA*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10">
            <a:extLst>
              <a:ext uri="{FF2B5EF4-FFF2-40B4-BE49-F238E27FC236}">
                <a16:creationId xmlns:a16="http://schemas.microsoft.com/office/drawing/2014/main" id="{D7DA8958-6245-4FD6-8AE9-44F672D6405A}"/>
              </a:ext>
            </a:extLst>
          </p:cNvPr>
          <p:cNvSpPr/>
          <p:nvPr/>
        </p:nvSpPr>
        <p:spPr bwMode="auto">
          <a:xfrm>
            <a:off x="2649189" y="2552690"/>
            <a:ext cx="66134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NDPA*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9">
            <a:extLst>
              <a:ext uri="{FF2B5EF4-FFF2-40B4-BE49-F238E27FC236}">
                <a16:creationId xmlns:a16="http://schemas.microsoft.com/office/drawing/2014/main" id="{123D88CF-CBFE-FF34-1379-9CCEE4D65D81}"/>
              </a:ext>
            </a:extLst>
          </p:cNvPr>
          <p:cNvSpPr/>
          <p:nvPr/>
        </p:nvSpPr>
        <p:spPr bwMode="auto">
          <a:xfrm>
            <a:off x="3407201" y="3183691"/>
            <a:ext cx="492955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10">
            <a:extLst>
              <a:ext uri="{FF2B5EF4-FFF2-40B4-BE49-F238E27FC236}">
                <a16:creationId xmlns:a16="http://schemas.microsoft.com/office/drawing/2014/main" id="{534F8670-491B-9457-3713-E73021E5E83D}"/>
              </a:ext>
            </a:extLst>
          </p:cNvPr>
          <p:cNvSpPr/>
          <p:nvPr/>
        </p:nvSpPr>
        <p:spPr bwMode="auto">
          <a:xfrm>
            <a:off x="3411624" y="3774897"/>
            <a:ext cx="48857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NDP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162BD3-25DF-4BED-1A57-24339CEC9C8E}"/>
              </a:ext>
            </a:extLst>
          </p:cNvPr>
          <p:cNvSpPr txBox="1"/>
          <p:nvPr/>
        </p:nvSpPr>
        <p:spPr>
          <a:xfrm>
            <a:off x="3345056" y="2620056"/>
            <a:ext cx="1107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X2 = -70 dBm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B1E161-02F0-1AAB-6E3F-716EDB7DA29B}"/>
              </a:ext>
            </a:extLst>
          </p:cNvPr>
          <p:cNvSpPr txBox="1"/>
          <p:nvPr/>
        </p:nvSpPr>
        <p:spPr>
          <a:xfrm>
            <a:off x="5927369" y="2355407"/>
            <a:ext cx="2038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TP=ARIL+20-X2= 10 dBm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BE92F6-EE0B-E5D0-58C2-1C00A1AA7EEF}"/>
              </a:ext>
            </a:extLst>
          </p:cNvPr>
          <p:cNvSpPr txBox="1"/>
          <p:nvPr/>
        </p:nvSpPr>
        <p:spPr>
          <a:xfrm>
            <a:off x="3369762" y="356337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20 dBm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43DB68-5FB7-B335-81D8-B818B9900947}"/>
              </a:ext>
            </a:extLst>
          </p:cNvPr>
          <p:cNvSpPr txBox="1"/>
          <p:nvPr/>
        </p:nvSpPr>
        <p:spPr>
          <a:xfrm>
            <a:off x="3291642" y="2439771"/>
            <a:ext cx="2364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AP2 – STA1 Pathloss =90 dB</a:t>
            </a:r>
          </a:p>
        </p:txBody>
      </p:sp>
      <p:cxnSp>
        <p:nvCxnSpPr>
          <p:cNvPr id="37" name="直接连接符 11">
            <a:extLst>
              <a:ext uri="{FF2B5EF4-FFF2-40B4-BE49-F238E27FC236}">
                <a16:creationId xmlns:a16="http://schemas.microsoft.com/office/drawing/2014/main" id="{F7FF2049-0C57-722D-E5D0-F420A49CA0D7}"/>
              </a:ext>
            </a:extLst>
          </p:cNvPr>
          <p:cNvCxnSpPr>
            <a:cxnSpLocks/>
          </p:cNvCxnSpPr>
          <p:nvPr/>
        </p:nvCxnSpPr>
        <p:spPr bwMode="auto">
          <a:xfrm>
            <a:off x="1644911" y="4153753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6755256-8012-D3C8-FD61-8E17EE833EB2}"/>
              </a:ext>
            </a:extLst>
          </p:cNvPr>
          <p:cNvSpPr txBox="1"/>
          <p:nvPr/>
        </p:nvSpPr>
        <p:spPr>
          <a:xfrm>
            <a:off x="5182400" y="2633892"/>
            <a:ext cx="1371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MCS, ARIL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E4D4ED-5512-FCA7-8CBA-C93B7A262DDF}"/>
              </a:ext>
            </a:extLst>
          </p:cNvPr>
          <p:cNvSpPr txBox="1"/>
          <p:nvPr/>
        </p:nvSpPr>
        <p:spPr>
          <a:xfrm>
            <a:off x="6171150" y="3179407"/>
            <a:ext cx="19454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IL = -80 dBm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3EB1C2-ECA7-45A9-254E-58C23F0A441F}"/>
              </a:ext>
            </a:extLst>
          </p:cNvPr>
          <p:cNvSpPr txBox="1"/>
          <p:nvPr/>
        </p:nvSpPr>
        <p:spPr>
          <a:xfrm>
            <a:off x="446780" y="4884800"/>
            <a:ext cx="82504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The example shows how the sharing AP can control the interference of the shared AP without directly indicating the transmit power.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The transmit power of the PPDU (NDP) where X2 was measured needs to be known by AP2. How to signal this is TBD. </a:t>
            </a:r>
          </a:p>
        </p:txBody>
      </p:sp>
    </p:spTree>
    <p:extLst>
      <p:ext uri="{BB962C8B-B14F-4D97-AF65-F5344CB8AC3E}">
        <p14:creationId xmlns:p14="http://schemas.microsoft.com/office/powerpoint/2010/main" val="48355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11666-E8A3-EC65-C054-64DE3A81D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44453-D2E3-78D8-E20A-8C9F4330F7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5651C9-4A79-ADE5-B06D-0DAC161102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64B26-8B7C-6E41-84DD-5C7FF3B3A17E}"/>
              </a:ext>
            </a:extLst>
          </p:cNvPr>
          <p:cNvSpPr/>
          <p:nvPr/>
        </p:nvSpPr>
        <p:spPr bwMode="auto">
          <a:xfrm>
            <a:off x="5295540" y="1532700"/>
            <a:ext cx="2781659" cy="25982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ADE179-22C1-E282-1476-37CDAD319EC0}"/>
              </a:ext>
            </a:extLst>
          </p:cNvPr>
          <p:cNvSpPr/>
          <p:nvPr/>
        </p:nvSpPr>
        <p:spPr bwMode="auto">
          <a:xfrm>
            <a:off x="2073183" y="1524000"/>
            <a:ext cx="2317094" cy="25982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C622BE-24DA-2FDC-E8EC-19626925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Efficient C-SR transmission method (2/3)</a:t>
            </a:r>
          </a:p>
        </p:txBody>
      </p:sp>
      <p:cxnSp>
        <p:nvCxnSpPr>
          <p:cNvPr id="11" name="直接连接符 5">
            <a:extLst>
              <a:ext uri="{FF2B5EF4-FFF2-40B4-BE49-F238E27FC236}">
                <a16:creationId xmlns:a16="http://schemas.microsoft.com/office/drawing/2014/main" id="{1B0592AB-CFAF-44F4-8B67-B1A74F40D499}"/>
              </a:ext>
            </a:extLst>
          </p:cNvPr>
          <p:cNvCxnSpPr>
            <a:cxnSpLocks/>
          </p:cNvCxnSpPr>
          <p:nvPr/>
        </p:nvCxnSpPr>
        <p:spPr bwMode="auto">
          <a:xfrm>
            <a:off x="1765232" y="2126113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6">
            <a:extLst>
              <a:ext uri="{FF2B5EF4-FFF2-40B4-BE49-F238E27FC236}">
                <a16:creationId xmlns:a16="http://schemas.microsoft.com/office/drawing/2014/main" id="{BA764944-9D5A-7248-2B06-C12B292D8C90}"/>
              </a:ext>
            </a:extLst>
          </p:cNvPr>
          <p:cNvCxnSpPr>
            <a:cxnSpLocks/>
          </p:cNvCxnSpPr>
          <p:nvPr/>
        </p:nvCxnSpPr>
        <p:spPr bwMode="auto">
          <a:xfrm>
            <a:off x="1765232" y="2735713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文本框 8">
            <a:extLst>
              <a:ext uri="{FF2B5EF4-FFF2-40B4-BE49-F238E27FC236}">
                <a16:creationId xmlns:a16="http://schemas.microsoft.com/office/drawing/2014/main" id="{B6F71DA7-8C72-9B34-C29B-98612B98351C}"/>
              </a:ext>
            </a:extLst>
          </p:cNvPr>
          <p:cNvSpPr txBox="1"/>
          <p:nvPr/>
        </p:nvSpPr>
        <p:spPr>
          <a:xfrm>
            <a:off x="469832" y="170478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(sharing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直接连接符 11">
            <a:extLst>
              <a:ext uri="{FF2B5EF4-FFF2-40B4-BE49-F238E27FC236}">
                <a16:creationId xmlns:a16="http://schemas.microsoft.com/office/drawing/2014/main" id="{DD558D83-403D-2AF7-78DF-D3563FB1F089}"/>
              </a:ext>
            </a:extLst>
          </p:cNvPr>
          <p:cNvCxnSpPr>
            <a:cxnSpLocks/>
          </p:cNvCxnSpPr>
          <p:nvPr/>
        </p:nvCxnSpPr>
        <p:spPr bwMode="auto">
          <a:xfrm>
            <a:off x="1765232" y="3352800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3">
            <a:extLst>
              <a:ext uri="{FF2B5EF4-FFF2-40B4-BE49-F238E27FC236}">
                <a16:creationId xmlns:a16="http://schemas.microsoft.com/office/drawing/2014/main" id="{324E37AF-642B-B8C3-6483-D108DBAFF8D2}"/>
              </a:ext>
            </a:extLst>
          </p:cNvPr>
          <p:cNvCxnSpPr>
            <a:cxnSpLocks/>
          </p:cNvCxnSpPr>
          <p:nvPr/>
        </p:nvCxnSpPr>
        <p:spPr bwMode="auto">
          <a:xfrm>
            <a:off x="1765232" y="3944006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0A99B5D0-A0FA-0E67-BFDD-434CA8A7E800}"/>
              </a:ext>
            </a:extLst>
          </p:cNvPr>
          <p:cNvSpPr txBox="1"/>
          <p:nvPr/>
        </p:nvSpPr>
        <p:spPr>
          <a:xfrm>
            <a:off x="393632" y="22793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  (shared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9E0237D-F103-3618-2489-588BC30AF00C}"/>
              </a:ext>
            </a:extLst>
          </p:cNvPr>
          <p:cNvSpPr txBox="1"/>
          <p:nvPr/>
        </p:nvSpPr>
        <p:spPr>
          <a:xfrm>
            <a:off x="908924" y="2728272"/>
            <a:ext cx="1164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AP1)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51C652F-762E-7A9A-C3DC-B25AFE1CE961}"/>
              </a:ext>
            </a:extLst>
          </p:cNvPr>
          <p:cNvSpPr txBox="1"/>
          <p:nvPr/>
        </p:nvSpPr>
        <p:spPr>
          <a:xfrm>
            <a:off x="859968" y="3434885"/>
            <a:ext cx="1004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AP2)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矩形 7">
            <a:extLst>
              <a:ext uri="{FF2B5EF4-FFF2-40B4-BE49-F238E27FC236}">
                <a16:creationId xmlns:a16="http://schemas.microsoft.com/office/drawing/2014/main" id="{3F556351-AC43-9BCD-3422-D4E3A1206CE2}"/>
              </a:ext>
            </a:extLst>
          </p:cNvPr>
          <p:cNvSpPr/>
          <p:nvPr/>
        </p:nvSpPr>
        <p:spPr bwMode="auto">
          <a:xfrm>
            <a:off x="5428121" y="1736238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9">
            <a:extLst>
              <a:ext uri="{FF2B5EF4-FFF2-40B4-BE49-F238E27FC236}">
                <a16:creationId xmlns:a16="http://schemas.microsoft.com/office/drawing/2014/main" id="{0DF6E966-2DB6-66AF-4A59-0A58B554476E}"/>
              </a:ext>
            </a:extLst>
          </p:cNvPr>
          <p:cNvSpPr/>
          <p:nvPr/>
        </p:nvSpPr>
        <p:spPr bwMode="auto">
          <a:xfrm>
            <a:off x="6147567" y="1736238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 Frame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10">
            <a:extLst>
              <a:ext uri="{FF2B5EF4-FFF2-40B4-BE49-F238E27FC236}">
                <a16:creationId xmlns:a16="http://schemas.microsoft.com/office/drawing/2014/main" id="{4D15A4FC-04A3-4035-E9C5-3B8E4A99F915}"/>
              </a:ext>
            </a:extLst>
          </p:cNvPr>
          <p:cNvSpPr/>
          <p:nvPr/>
        </p:nvSpPr>
        <p:spPr bwMode="auto">
          <a:xfrm>
            <a:off x="6147567" y="2348071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DL Data 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2" name="矩形 12">
            <a:extLst>
              <a:ext uri="{FF2B5EF4-FFF2-40B4-BE49-F238E27FC236}">
                <a16:creationId xmlns:a16="http://schemas.microsoft.com/office/drawing/2014/main" id="{A7830804-2866-5441-503E-1623B87815FC}"/>
              </a:ext>
            </a:extLst>
          </p:cNvPr>
          <p:cNvSpPr/>
          <p:nvPr/>
        </p:nvSpPr>
        <p:spPr bwMode="auto">
          <a:xfrm>
            <a:off x="7539555" y="2962925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14">
            <a:extLst>
              <a:ext uri="{FF2B5EF4-FFF2-40B4-BE49-F238E27FC236}">
                <a16:creationId xmlns:a16="http://schemas.microsoft.com/office/drawing/2014/main" id="{D38252F8-09BC-C90C-D8EC-7AF845B402CF}"/>
              </a:ext>
            </a:extLst>
          </p:cNvPr>
          <p:cNvSpPr/>
          <p:nvPr/>
        </p:nvSpPr>
        <p:spPr bwMode="auto">
          <a:xfrm>
            <a:off x="7539555" y="3554131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BA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DDE7D1-35A1-C52A-34F3-9D3764CF0FE0}"/>
              </a:ext>
            </a:extLst>
          </p:cNvPr>
          <p:cNvCxnSpPr>
            <a:cxnSpLocks/>
          </p:cNvCxnSpPr>
          <p:nvPr/>
        </p:nvCxnSpPr>
        <p:spPr bwMode="auto">
          <a:xfrm>
            <a:off x="5662667" y="2116668"/>
            <a:ext cx="0" cy="356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FFF50F6-D8AF-153A-1EB2-412A0D6E5F51}"/>
              </a:ext>
            </a:extLst>
          </p:cNvPr>
          <p:cNvSpPr txBox="1"/>
          <p:nvPr/>
        </p:nvSpPr>
        <p:spPr>
          <a:xfrm>
            <a:off x="5357818" y="2463432"/>
            <a:ext cx="970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ARIL </a:t>
            </a:r>
          </a:p>
        </p:txBody>
      </p:sp>
      <p:sp>
        <p:nvSpPr>
          <p:cNvPr id="26" name="矩形 7">
            <a:extLst>
              <a:ext uri="{FF2B5EF4-FFF2-40B4-BE49-F238E27FC236}">
                <a16:creationId xmlns:a16="http://schemas.microsoft.com/office/drawing/2014/main" id="{8CCC17D2-0172-72A1-6C63-74176A5692FD}"/>
              </a:ext>
            </a:extLst>
          </p:cNvPr>
          <p:cNvSpPr/>
          <p:nvPr/>
        </p:nvSpPr>
        <p:spPr bwMode="auto">
          <a:xfrm>
            <a:off x="2205749" y="1738590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TF*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9">
            <a:extLst>
              <a:ext uri="{FF2B5EF4-FFF2-40B4-BE49-F238E27FC236}">
                <a16:creationId xmlns:a16="http://schemas.microsoft.com/office/drawing/2014/main" id="{6F6DD555-28FF-031C-5FA3-79A2C253BFE6}"/>
              </a:ext>
            </a:extLst>
          </p:cNvPr>
          <p:cNvSpPr/>
          <p:nvPr/>
        </p:nvSpPr>
        <p:spPr bwMode="auto">
          <a:xfrm>
            <a:off x="2764868" y="2960970"/>
            <a:ext cx="67036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7ABA7C-0406-35FB-D3D9-55528132E0B0}"/>
              </a:ext>
            </a:extLst>
          </p:cNvPr>
          <p:cNvSpPr txBox="1"/>
          <p:nvPr/>
        </p:nvSpPr>
        <p:spPr>
          <a:xfrm>
            <a:off x="2702564" y="2361475"/>
            <a:ext cx="900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measure X2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2A2890-FAD0-3D06-D734-C4E1F4B9424D}"/>
              </a:ext>
            </a:extLst>
          </p:cNvPr>
          <p:cNvSpPr txBox="1"/>
          <p:nvPr/>
        </p:nvSpPr>
        <p:spPr>
          <a:xfrm>
            <a:off x="6054337" y="2136785"/>
            <a:ext cx="1485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TP=f(X2,ARIL)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2AC125-1448-0F65-FAE7-FFABBAB068CD}"/>
              </a:ext>
            </a:extLst>
          </p:cNvPr>
          <p:cNvSpPr txBox="1"/>
          <p:nvPr/>
        </p:nvSpPr>
        <p:spPr>
          <a:xfrm>
            <a:off x="2388103" y="4057593"/>
            <a:ext cx="2669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UL TB PPDU transmission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2D1467-CF5E-912C-F9D0-C7B9C98C8E48}"/>
              </a:ext>
            </a:extLst>
          </p:cNvPr>
          <p:cNvSpPr txBox="1"/>
          <p:nvPr/>
        </p:nvSpPr>
        <p:spPr>
          <a:xfrm>
            <a:off x="5679987" y="4119751"/>
            <a:ext cx="278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Transmission Phase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92CA84-1F58-BD64-B626-C75AA8D2B784}"/>
              </a:ext>
            </a:extLst>
          </p:cNvPr>
          <p:cNvSpPr txBox="1"/>
          <p:nvPr/>
        </p:nvSpPr>
        <p:spPr>
          <a:xfrm>
            <a:off x="393083" y="4680691"/>
            <a:ext cx="8333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In some cases, the Interference Measurement Phase may not be necessary [5]. For example, if a triggered UL transmission is followed by a DL transmission by the sharing AP.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The MAP TF implicitly indicate TP for the shared AP by indicating acceptable interference level (ARIL) of its target STA (STA1).</a:t>
            </a:r>
          </a:p>
          <a:p>
            <a:pPr marL="1028700" lvl="1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Note: the sharing AP doesn’t need to know the Shared AP target STAs. </a:t>
            </a:r>
          </a:p>
        </p:txBody>
      </p:sp>
    </p:spTree>
    <p:extLst>
      <p:ext uri="{BB962C8B-B14F-4D97-AF65-F5344CB8AC3E}">
        <p14:creationId xmlns:p14="http://schemas.microsoft.com/office/powerpoint/2010/main" val="381849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B433-6FE0-EF40-4740-B9D561FB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Efficient C-SR transmission method (3/3)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9BC94-2516-5EFF-43BF-B547B058D1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EA8F5-5DD2-1F94-169B-304DBCB74E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7DD955-B053-1721-F458-027C8330BF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D6A75-989F-6E36-3253-961C378D8629}"/>
              </a:ext>
            </a:extLst>
          </p:cNvPr>
          <p:cNvSpPr/>
          <p:nvPr/>
        </p:nvSpPr>
        <p:spPr bwMode="auto">
          <a:xfrm>
            <a:off x="5067361" y="1422530"/>
            <a:ext cx="3061402" cy="340687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872B9B-4F0B-0DAA-57AB-F07E7DBF495B}"/>
              </a:ext>
            </a:extLst>
          </p:cNvPr>
          <p:cNvSpPr/>
          <p:nvPr/>
        </p:nvSpPr>
        <p:spPr bwMode="auto">
          <a:xfrm>
            <a:off x="2127695" y="1676399"/>
            <a:ext cx="2317094" cy="315300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连接符 5">
            <a:extLst>
              <a:ext uri="{FF2B5EF4-FFF2-40B4-BE49-F238E27FC236}">
                <a16:creationId xmlns:a16="http://schemas.microsoft.com/office/drawing/2014/main" id="{5F9E99BF-2D90-852C-9427-63515CD19B1F}"/>
              </a:ext>
            </a:extLst>
          </p:cNvPr>
          <p:cNvCxnSpPr>
            <a:cxnSpLocks/>
          </p:cNvCxnSpPr>
          <p:nvPr/>
        </p:nvCxnSpPr>
        <p:spPr bwMode="auto">
          <a:xfrm>
            <a:off x="1816795" y="2154914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6">
            <a:extLst>
              <a:ext uri="{FF2B5EF4-FFF2-40B4-BE49-F238E27FC236}">
                <a16:creationId xmlns:a16="http://schemas.microsoft.com/office/drawing/2014/main" id="{BEC8D032-5DD1-E54D-CD5C-1C7B3F46F2E0}"/>
              </a:ext>
            </a:extLst>
          </p:cNvPr>
          <p:cNvCxnSpPr>
            <a:cxnSpLocks/>
          </p:cNvCxnSpPr>
          <p:nvPr/>
        </p:nvCxnSpPr>
        <p:spPr bwMode="auto">
          <a:xfrm>
            <a:off x="1816795" y="2764514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8">
            <a:extLst>
              <a:ext uri="{FF2B5EF4-FFF2-40B4-BE49-F238E27FC236}">
                <a16:creationId xmlns:a16="http://schemas.microsoft.com/office/drawing/2014/main" id="{3E2D2531-C634-2C93-ACAA-B42D37E58360}"/>
              </a:ext>
            </a:extLst>
          </p:cNvPr>
          <p:cNvSpPr txBox="1"/>
          <p:nvPr/>
        </p:nvSpPr>
        <p:spPr>
          <a:xfrm>
            <a:off x="490772" y="192166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(sharing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79CBF453-A1A1-7104-854B-D11471A0BE7D}"/>
              </a:ext>
            </a:extLst>
          </p:cNvPr>
          <p:cNvCxnSpPr>
            <a:cxnSpLocks/>
          </p:cNvCxnSpPr>
          <p:nvPr/>
        </p:nvCxnSpPr>
        <p:spPr bwMode="auto">
          <a:xfrm>
            <a:off x="1816795" y="3987970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5">
            <a:extLst>
              <a:ext uri="{FF2B5EF4-FFF2-40B4-BE49-F238E27FC236}">
                <a16:creationId xmlns:a16="http://schemas.microsoft.com/office/drawing/2014/main" id="{9C4F97A9-BFF8-2BCB-87E1-F764489ED728}"/>
              </a:ext>
            </a:extLst>
          </p:cNvPr>
          <p:cNvSpPr txBox="1"/>
          <p:nvPr/>
        </p:nvSpPr>
        <p:spPr>
          <a:xfrm>
            <a:off x="414572" y="249618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  (shared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文本框 16">
            <a:extLst>
              <a:ext uri="{FF2B5EF4-FFF2-40B4-BE49-F238E27FC236}">
                <a16:creationId xmlns:a16="http://schemas.microsoft.com/office/drawing/2014/main" id="{8CE64BB6-4C66-F9D4-67EE-28A94C91FB15}"/>
              </a:ext>
            </a:extLst>
          </p:cNvPr>
          <p:cNvSpPr txBox="1"/>
          <p:nvPr/>
        </p:nvSpPr>
        <p:spPr>
          <a:xfrm>
            <a:off x="960487" y="3363442"/>
            <a:ext cx="1164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STA1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AP1)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矩形 7">
            <a:extLst>
              <a:ext uri="{FF2B5EF4-FFF2-40B4-BE49-F238E27FC236}">
                <a16:creationId xmlns:a16="http://schemas.microsoft.com/office/drawing/2014/main" id="{C84263B5-4EC1-D765-E66E-5A9E34014FE2}"/>
              </a:ext>
            </a:extLst>
          </p:cNvPr>
          <p:cNvSpPr/>
          <p:nvPr/>
        </p:nvSpPr>
        <p:spPr bwMode="auto">
          <a:xfrm>
            <a:off x="5479684" y="1765039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9">
            <a:extLst>
              <a:ext uri="{FF2B5EF4-FFF2-40B4-BE49-F238E27FC236}">
                <a16:creationId xmlns:a16="http://schemas.microsoft.com/office/drawing/2014/main" id="{9CF8C6D6-B412-7187-37CE-2CEF09B268E7}"/>
              </a:ext>
            </a:extLst>
          </p:cNvPr>
          <p:cNvSpPr/>
          <p:nvPr/>
        </p:nvSpPr>
        <p:spPr bwMode="auto">
          <a:xfrm>
            <a:off x="6199130" y="1765039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 Frame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0">
            <a:extLst>
              <a:ext uri="{FF2B5EF4-FFF2-40B4-BE49-F238E27FC236}">
                <a16:creationId xmlns:a16="http://schemas.microsoft.com/office/drawing/2014/main" id="{CF197117-020A-D29B-3D9E-E8155A70554C}"/>
              </a:ext>
            </a:extLst>
          </p:cNvPr>
          <p:cNvSpPr/>
          <p:nvPr/>
        </p:nvSpPr>
        <p:spPr bwMode="auto">
          <a:xfrm>
            <a:off x="6199130" y="2376872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DL Data 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矩形 12">
            <a:extLst>
              <a:ext uri="{FF2B5EF4-FFF2-40B4-BE49-F238E27FC236}">
                <a16:creationId xmlns:a16="http://schemas.microsoft.com/office/drawing/2014/main" id="{FD39299F-149B-C4C6-D033-50DA8FE27598}"/>
              </a:ext>
            </a:extLst>
          </p:cNvPr>
          <p:cNvSpPr/>
          <p:nvPr/>
        </p:nvSpPr>
        <p:spPr bwMode="auto">
          <a:xfrm>
            <a:off x="7591118" y="3598095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2FCC59-D7B1-5E1F-DD64-07B53CA56742}"/>
              </a:ext>
            </a:extLst>
          </p:cNvPr>
          <p:cNvSpPr txBox="1"/>
          <p:nvPr/>
        </p:nvSpPr>
        <p:spPr>
          <a:xfrm>
            <a:off x="5473986" y="1393351"/>
            <a:ext cx="1557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ARIL 1 (or TP1)</a:t>
            </a:r>
          </a:p>
          <a:p>
            <a:r>
              <a:rPr lang="en-US" sz="1100" dirty="0">
                <a:solidFill>
                  <a:schemeClr val="tx1"/>
                </a:solidFill>
              </a:rPr>
              <a:t>ARIL 2 (or TP2)</a:t>
            </a:r>
          </a:p>
        </p:txBody>
      </p:sp>
      <p:sp>
        <p:nvSpPr>
          <p:cNvPr id="24" name="矩形 7">
            <a:extLst>
              <a:ext uri="{FF2B5EF4-FFF2-40B4-BE49-F238E27FC236}">
                <a16:creationId xmlns:a16="http://schemas.microsoft.com/office/drawing/2014/main" id="{5F827126-6E60-D88B-22E9-474CA9C812A5}"/>
              </a:ext>
            </a:extLst>
          </p:cNvPr>
          <p:cNvSpPr/>
          <p:nvPr/>
        </p:nvSpPr>
        <p:spPr bwMode="auto">
          <a:xfrm>
            <a:off x="2257312" y="1767391"/>
            <a:ext cx="492954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TF*</a:t>
            </a:r>
          </a:p>
        </p:txBody>
      </p:sp>
      <p:sp>
        <p:nvSpPr>
          <p:cNvPr id="25" name="矩形 9">
            <a:extLst>
              <a:ext uri="{FF2B5EF4-FFF2-40B4-BE49-F238E27FC236}">
                <a16:creationId xmlns:a16="http://schemas.microsoft.com/office/drawing/2014/main" id="{20499AA5-2109-6FEE-CD8F-62B95C667C29}"/>
              </a:ext>
            </a:extLst>
          </p:cNvPr>
          <p:cNvSpPr/>
          <p:nvPr/>
        </p:nvSpPr>
        <p:spPr bwMode="auto">
          <a:xfrm>
            <a:off x="2816431" y="3596140"/>
            <a:ext cx="67036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560377-618F-FE67-CC21-1600FF1E9C78}"/>
              </a:ext>
            </a:extLst>
          </p:cNvPr>
          <p:cNvSpPr txBox="1"/>
          <p:nvPr/>
        </p:nvSpPr>
        <p:spPr>
          <a:xfrm>
            <a:off x="2754127" y="2366684"/>
            <a:ext cx="12598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measure X21</a:t>
            </a:r>
          </a:p>
          <a:p>
            <a:r>
              <a:rPr lang="en-US" sz="1100" dirty="0">
                <a:solidFill>
                  <a:schemeClr val="tx1"/>
                </a:solidFill>
              </a:rPr>
              <a:t>measure X22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824305-8834-8AFC-AB1F-ED2952939BF7}"/>
              </a:ext>
            </a:extLst>
          </p:cNvPr>
          <p:cNvSpPr txBox="1"/>
          <p:nvPr/>
        </p:nvSpPr>
        <p:spPr>
          <a:xfrm>
            <a:off x="5606099" y="2140434"/>
            <a:ext cx="2794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min(f(X21,ARIL1),f(X22,ARIL2)) or TP1</a:t>
            </a:r>
          </a:p>
        </p:txBody>
      </p:sp>
      <p:cxnSp>
        <p:nvCxnSpPr>
          <p:cNvPr id="40" name="直接连接符 6">
            <a:extLst>
              <a:ext uri="{FF2B5EF4-FFF2-40B4-BE49-F238E27FC236}">
                <a16:creationId xmlns:a16="http://schemas.microsoft.com/office/drawing/2014/main" id="{61359CBD-6AAF-EF69-327A-1FBDFDAA60E3}"/>
              </a:ext>
            </a:extLst>
          </p:cNvPr>
          <p:cNvCxnSpPr>
            <a:cxnSpLocks/>
          </p:cNvCxnSpPr>
          <p:nvPr/>
        </p:nvCxnSpPr>
        <p:spPr bwMode="auto">
          <a:xfrm>
            <a:off x="1782612" y="3394297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文本框 15">
            <a:extLst>
              <a:ext uri="{FF2B5EF4-FFF2-40B4-BE49-F238E27FC236}">
                <a16:creationId xmlns:a16="http://schemas.microsoft.com/office/drawing/2014/main" id="{16622480-2109-0267-C320-D7D9F16815C0}"/>
              </a:ext>
            </a:extLst>
          </p:cNvPr>
          <p:cNvSpPr txBox="1"/>
          <p:nvPr/>
        </p:nvSpPr>
        <p:spPr>
          <a:xfrm>
            <a:off x="380389" y="312596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AP3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        (shared AP)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矩形 10">
            <a:extLst>
              <a:ext uri="{FF2B5EF4-FFF2-40B4-BE49-F238E27FC236}">
                <a16:creationId xmlns:a16="http://schemas.microsoft.com/office/drawing/2014/main" id="{99292C26-6311-D82F-F3B2-309635A7614E}"/>
              </a:ext>
            </a:extLst>
          </p:cNvPr>
          <p:cNvSpPr/>
          <p:nvPr/>
        </p:nvSpPr>
        <p:spPr bwMode="auto">
          <a:xfrm>
            <a:off x="6164947" y="3006655"/>
            <a:ext cx="1239588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DL Data 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84850D-3254-09E4-1EC6-D5C4F8C446EB}"/>
              </a:ext>
            </a:extLst>
          </p:cNvPr>
          <p:cNvSpPr txBox="1"/>
          <p:nvPr/>
        </p:nvSpPr>
        <p:spPr>
          <a:xfrm>
            <a:off x="2750266" y="3031766"/>
            <a:ext cx="1164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measure X31</a:t>
            </a:r>
          </a:p>
          <a:p>
            <a:r>
              <a:rPr lang="en-US" sz="1100" dirty="0">
                <a:solidFill>
                  <a:schemeClr val="tx1"/>
                </a:solidFill>
              </a:rPr>
              <a:t>measure X32</a:t>
            </a:r>
          </a:p>
        </p:txBody>
      </p:sp>
      <p:cxnSp>
        <p:nvCxnSpPr>
          <p:cNvPr id="46" name="直接连接符 11">
            <a:extLst>
              <a:ext uri="{FF2B5EF4-FFF2-40B4-BE49-F238E27FC236}">
                <a16:creationId xmlns:a16="http://schemas.microsoft.com/office/drawing/2014/main" id="{3BDADF81-980D-6E98-4249-2289E11A0B61}"/>
              </a:ext>
            </a:extLst>
          </p:cNvPr>
          <p:cNvCxnSpPr>
            <a:cxnSpLocks/>
          </p:cNvCxnSpPr>
          <p:nvPr/>
        </p:nvCxnSpPr>
        <p:spPr bwMode="auto">
          <a:xfrm>
            <a:off x="1837766" y="4738845"/>
            <a:ext cx="6388168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矩形 12">
            <a:extLst>
              <a:ext uri="{FF2B5EF4-FFF2-40B4-BE49-F238E27FC236}">
                <a16:creationId xmlns:a16="http://schemas.microsoft.com/office/drawing/2014/main" id="{BA07A3F0-BC5A-C588-6FBD-F0D1312863A9}"/>
              </a:ext>
            </a:extLst>
          </p:cNvPr>
          <p:cNvSpPr/>
          <p:nvPr/>
        </p:nvSpPr>
        <p:spPr bwMode="auto">
          <a:xfrm>
            <a:off x="7612089" y="4348970"/>
            <a:ext cx="47548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矩形 9">
            <a:extLst>
              <a:ext uri="{FF2B5EF4-FFF2-40B4-BE49-F238E27FC236}">
                <a16:creationId xmlns:a16="http://schemas.microsoft.com/office/drawing/2014/main" id="{67A1F066-A689-8A43-14CE-A92F35D5D851}"/>
              </a:ext>
            </a:extLst>
          </p:cNvPr>
          <p:cNvSpPr/>
          <p:nvPr/>
        </p:nvSpPr>
        <p:spPr bwMode="auto">
          <a:xfrm>
            <a:off x="2837402" y="4347015"/>
            <a:ext cx="670362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文本框 16">
            <a:extLst>
              <a:ext uri="{FF2B5EF4-FFF2-40B4-BE49-F238E27FC236}">
                <a16:creationId xmlns:a16="http://schemas.microsoft.com/office/drawing/2014/main" id="{D937CFCC-C461-FC9C-4360-2F50B5A9BAA3}"/>
              </a:ext>
            </a:extLst>
          </p:cNvPr>
          <p:cNvSpPr txBox="1"/>
          <p:nvPr/>
        </p:nvSpPr>
        <p:spPr>
          <a:xfrm>
            <a:off x="955012" y="4029259"/>
            <a:ext cx="1164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                            STA2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 (Associated with AP1)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091293-0B1B-380E-B06B-518D58B910AE}"/>
              </a:ext>
            </a:extLst>
          </p:cNvPr>
          <p:cNvSpPr txBox="1"/>
          <p:nvPr/>
        </p:nvSpPr>
        <p:spPr>
          <a:xfrm>
            <a:off x="403466" y="5457952"/>
            <a:ext cx="8616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The MAP TF may also indicate explicit transmit powers of shared APs if the sharing AP has recent data of beacon RSSI report from STA 1 and STA 2.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Otherwise, the MAP TF  implicitly indicates transmit powers using ARIL of its target STAs.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0661057-ECB3-A0A7-36B5-6179BBE5B55B}"/>
              </a:ext>
            </a:extLst>
          </p:cNvPr>
          <p:cNvSpPr txBox="1"/>
          <p:nvPr/>
        </p:nvSpPr>
        <p:spPr>
          <a:xfrm>
            <a:off x="5606099" y="2754780"/>
            <a:ext cx="26725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min(f(X31,ARIL1),f(X32,ARIL2)) or TP2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4783E6-D8AA-8EAD-79A2-1AD12E9C3381}"/>
              </a:ext>
            </a:extLst>
          </p:cNvPr>
          <p:cNvSpPr txBox="1"/>
          <p:nvPr/>
        </p:nvSpPr>
        <p:spPr>
          <a:xfrm>
            <a:off x="2500130" y="4748700"/>
            <a:ext cx="2669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UL TB PPDU transmission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2B9639-4EDA-0ACF-07A3-A4F2331A1035}"/>
              </a:ext>
            </a:extLst>
          </p:cNvPr>
          <p:cNvSpPr txBox="1"/>
          <p:nvPr/>
        </p:nvSpPr>
        <p:spPr>
          <a:xfrm>
            <a:off x="5678515" y="4715800"/>
            <a:ext cx="278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Transmission Phase</a:t>
            </a:r>
          </a:p>
        </p:txBody>
      </p:sp>
    </p:spTree>
    <p:extLst>
      <p:ext uri="{BB962C8B-B14F-4D97-AF65-F5344CB8AC3E}">
        <p14:creationId xmlns:p14="http://schemas.microsoft.com/office/powerpoint/2010/main" val="327567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In this contribution, we gave an update on efficient CSR protocol.</a:t>
            </a:r>
          </a:p>
          <a:p>
            <a:r>
              <a:rPr lang="en-US" dirty="0"/>
              <a:t>The proposed CSR protocol enables the sharing AP to initiate CSR efficiently without existing RSSI measurements from target STAs.</a:t>
            </a:r>
          </a:p>
          <a:p>
            <a:r>
              <a:rPr lang="en-US" dirty="0"/>
              <a:t>The efficiency of the protocol relies on implicit indication transmit power for the shared APs using acceptable receive interference parameter.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4872</TotalTime>
  <Words>1093</Words>
  <Application>Microsoft Office PowerPoint</Application>
  <PresentationFormat>On-screen Show (4:3)</PresentationFormat>
  <Paragraphs>207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Theme</vt:lpstr>
      <vt:lpstr>Document</vt:lpstr>
      <vt:lpstr>Efficient Coordinated Spatial Reuse Follow Up</vt:lpstr>
      <vt:lpstr>Abstract</vt:lpstr>
      <vt:lpstr>General Procedure for C-SR</vt:lpstr>
      <vt:lpstr>Interference Measurement Phase</vt:lpstr>
      <vt:lpstr>Efficient C-SR transmission method (1/3)</vt:lpstr>
      <vt:lpstr>Example</vt:lpstr>
      <vt:lpstr>Efficient C-SR transmission method (2/3)</vt:lpstr>
      <vt:lpstr>Efficient C-SR transmission method (3/3)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Leonardo Lanante</cp:lastModifiedBy>
  <cp:revision>219</cp:revision>
  <cp:lastPrinted>1601-01-01T00:00:00Z</cp:lastPrinted>
  <dcterms:created xsi:type="dcterms:W3CDTF">2022-11-03T21:42:38Z</dcterms:created>
  <dcterms:modified xsi:type="dcterms:W3CDTF">2024-01-13T20:34:57Z</dcterms:modified>
</cp:coreProperties>
</file>