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1033" r:id="rId4"/>
    <p:sldId id="262" r:id="rId5"/>
    <p:sldId id="274" r:id="rId6"/>
    <p:sldId id="1022" r:id="rId7"/>
    <p:sldId id="1020" r:id="rId8"/>
    <p:sldId id="1015" r:id="rId9"/>
    <p:sldId id="1021" r:id="rId10"/>
    <p:sldId id="1023" r:id="rId11"/>
    <p:sldId id="1024" r:id="rId12"/>
    <p:sldId id="1025" r:id="rId13"/>
    <p:sldId id="1026" r:id="rId14"/>
    <p:sldId id="1027" r:id="rId15"/>
    <p:sldId id="1028" r:id="rId16"/>
    <p:sldId id="1029" r:id="rId17"/>
    <p:sldId id="1031" r:id="rId18"/>
    <p:sldId id="1032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6B3E1-7FC4-4704-9F16-B99E465815FF}" v="8" dt="2024-01-29T23:25:21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227" autoAdjust="0"/>
  </p:normalViewPr>
  <p:slideViewPr>
    <p:cSldViewPr>
      <p:cViewPr varScale="1">
        <p:scale>
          <a:sx n="84" d="100"/>
          <a:sy n="84" d="100"/>
        </p:scale>
        <p:origin x="264" y="7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E596B3E1-7FC4-4704-9F16-B99E465815FF}"/>
    <pc:docChg chg="undo custSel modSld sldOrd modMainMaster">
      <pc:chgData name="Carlos Rios" userId="259fa1cc625225d5" providerId="LiveId" clId="{E596B3E1-7FC4-4704-9F16-B99E465815FF}" dt="2024-01-29T23:26:08.311" v="495" actId="20577"/>
      <pc:docMkLst>
        <pc:docMk/>
      </pc:docMkLst>
      <pc:sldChg chg="modSp mod">
        <pc:chgData name="Carlos Rios" userId="259fa1cc625225d5" providerId="LiveId" clId="{E596B3E1-7FC4-4704-9F16-B99E465815FF}" dt="2024-01-29T22:40:09.343" v="3" actId="20577"/>
        <pc:sldMkLst>
          <pc:docMk/>
          <pc:sldMk cId="0" sldId="256"/>
        </pc:sldMkLst>
        <pc:spChg chg="mod">
          <ac:chgData name="Carlos Rios" userId="259fa1cc625225d5" providerId="LiveId" clId="{E596B3E1-7FC4-4704-9F16-B99E465815FF}" dt="2024-01-29T22:40:09.343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Carlos Rios" userId="259fa1cc625225d5" providerId="LiveId" clId="{E596B3E1-7FC4-4704-9F16-B99E465815FF}" dt="2024-01-29T22:40:21.421" v="4" actId="20577"/>
        <pc:sldMkLst>
          <pc:docMk/>
          <pc:sldMk cId="0" sldId="257"/>
        </pc:sldMkLst>
        <pc:spChg chg="mod">
          <ac:chgData name="Carlos Rios" userId="259fa1cc625225d5" providerId="LiveId" clId="{E596B3E1-7FC4-4704-9F16-B99E465815FF}" dt="2024-01-29T22:40:21.421" v="4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Carlos Rios" userId="259fa1cc625225d5" providerId="LiveId" clId="{E596B3E1-7FC4-4704-9F16-B99E465815FF}" dt="2024-01-29T23:26:08.311" v="495" actId="20577"/>
        <pc:sldMkLst>
          <pc:docMk/>
          <pc:sldMk cId="0" sldId="264"/>
        </pc:sldMkLst>
        <pc:spChg chg="mod">
          <ac:chgData name="Carlos Rios" userId="259fa1cc625225d5" providerId="LiveId" clId="{E596B3E1-7FC4-4704-9F16-B99E465815FF}" dt="2024-01-29T23:26:08.311" v="495" actId="20577"/>
          <ac:spMkLst>
            <pc:docMk/>
            <pc:sldMk cId="0" sldId="264"/>
            <ac:spMk id="2" creationId="{00000000-0000-0000-0000-000000000000}"/>
          </ac:spMkLst>
        </pc:spChg>
      </pc:sldChg>
      <pc:sldChg chg="ord">
        <pc:chgData name="Carlos Rios" userId="259fa1cc625225d5" providerId="LiveId" clId="{E596B3E1-7FC4-4704-9F16-B99E465815FF}" dt="2024-01-29T23:09:52.609" v="347"/>
        <pc:sldMkLst>
          <pc:docMk/>
          <pc:sldMk cId="2577602218" sldId="1021"/>
        </pc:sldMkLst>
      </pc:sldChg>
      <pc:sldChg chg="modSp mod">
        <pc:chgData name="Carlos Rios" userId="259fa1cc625225d5" providerId="LiveId" clId="{E596B3E1-7FC4-4704-9F16-B99E465815FF}" dt="2024-01-29T23:09:15.405" v="345" actId="20577"/>
        <pc:sldMkLst>
          <pc:docMk/>
          <pc:sldMk cId="4046853377" sldId="1022"/>
        </pc:sldMkLst>
        <pc:spChg chg="mod">
          <ac:chgData name="Carlos Rios" userId="259fa1cc625225d5" providerId="LiveId" clId="{E596B3E1-7FC4-4704-9F16-B99E465815FF}" dt="2024-01-29T23:09:15.405" v="345" actId="20577"/>
          <ac:spMkLst>
            <pc:docMk/>
            <pc:sldMk cId="4046853377" sldId="1022"/>
            <ac:spMk id="9218" creationId="{00000000-0000-0000-0000-000000000000}"/>
          </ac:spMkLst>
        </pc:spChg>
      </pc:sldChg>
      <pc:sldChg chg="modSp mod">
        <pc:chgData name="Carlos Rios" userId="259fa1cc625225d5" providerId="LiveId" clId="{E596B3E1-7FC4-4704-9F16-B99E465815FF}" dt="2024-01-29T23:11:46.837" v="357" actId="20577"/>
        <pc:sldMkLst>
          <pc:docMk/>
          <pc:sldMk cId="1738719396" sldId="1023"/>
        </pc:sldMkLst>
        <pc:spChg chg="mod">
          <ac:chgData name="Carlos Rios" userId="259fa1cc625225d5" providerId="LiveId" clId="{E596B3E1-7FC4-4704-9F16-B99E465815FF}" dt="2024-01-29T23:11:46.837" v="357" actId="20577"/>
          <ac:spMkLst>
            <pc:docMk/>
            <pc:sldMk cId="1738719396" sldId="1023"/>
            <ac:spMk id="9218" creationId="{00000000-0000-0000-0000-000000000000}"/>
          </ac:spMkLst>
        </pc:spChg>
      </pc:sldChg>
      <pc:sldChg chg="addSp modSp mod">
        <pc:chgData name="Carlos Rios" userId="259fa1cc625225d5" providerId="LiveId" clId="{E596B3E1-7FC4-4704-9F16-B99E465815FF}" dt="2024-01-29T23:23:55.131" v="483" actId="1076"/>
        <pc:sldMkLst>
          <pc:docMk/>
          <pc:sldMk cId="2914656880" sldId="1024"/>
        </pc:sldMkLst>
        <pc:spChg chg="add mod">
          <ac:chgData name="Carlos Rios" userId="259fa1cc625225d5" providerId="LiveId" clId="{E596B3E1-7FC4-4704-9F16-B99E465815FF}" dt="2024-01-29T23:23:55.131" v="483" actId="1076"/>
          <ac:spMkLst>
            <pc:docMk/>
            <pc:sldMk cId="2914656880" sldId="1024"/>
            <ac:spMk id="4" creationId="{DC921EC1-A78A-4554-2094-0B67A8A09C60}"/>
          </ac:spMkLst>
        </pc:spChg>
      </pc:sldChg>
      <pc:sldChg chg="addSp modSp mod">
        <pc:chgData name="Carlos Rios" userId="259fa1cc625225d5" providerId="LiveId" clId="{E596B3E1-7FC4-4704-9F16-B99E465815FF}" dt="2024-01-29T23:24:04.432" v="485" actId="1076"/>
        <pc:sldMkLst>
          <pc:docMk/>
          <pc:sldMk cId="3143440126" sldId="1025"/>
        </pc:sldMkLst>
        <pc:spChg chg="add mod">
          <ac:chgData name="Carlos Rios" userId="259fa1cc625225d5" providerId="LiveId" clId="{E596B3E1-7FC4-4704-9F16-B99E465815FF}" dt="2024-01-29T23:24:04.432" v="485" actId="1076"/>
          <ac:spMkLst>
            <pc:docMk/>
            <pc:sldMk cId="3143440126" sldId="1025"/>
            <ac:spMk id="12" creationId="{76655A27-4F9E-8BC3-9324-4925D865CC77}"/>
          </ac:spMkLst>
        </pc:spChg>
      </pc:sldChg>
      <pc:sldChg chg="addSp modSp mod">
        <pc:chgData name="Carlos Rios" userId="259fa1cc625225d5" providerId="LiveId" clId="{E596B3E1-7FC4-4704-9F16-B99E465815FF}" dt="2024-01-29T23:24:17.221" v="491" actId="1035"/>
        <pc:sldMkLst>
          <pc:docMk/>
          <pc:sldMk cId="2909176466" sldId="1026"/>
        </pc:sldMkLst>
        <pc:spChg chg="add mod">
          <ac:chgData name="Carlos Rios" userId="259fa1cc625225d5" providerId="LiveId" clId="{E596B3E1-7FC4-4704-9F16-B99E465815FF}" dt="2024-01-29T23:24:17.221" v="491" actId="1035"/>
          <ac:spMkLst>
            <pc:docMk/>
            <pc:sldMk cId="2909176466" sldId="1026"/>
            <ac:spMk id="13" creationId="{A1AA18C7-F979-56F7-51CC-13FC4D222D8E}"/>
          </ac:spMkLst>
        </pc:spChg>
      </pc:sldChg>
      <pc:sldChg chg="addSp modSp">
        <pc:chgData name="Carlos Rios" userId="259fa1cc625225d5" providerId="LiveId" clId="{E596B3E1-7FC4-4704-9F16-B99E465815FF}" dt="2024-01-29T23:24:24.516" v="492"/>
        <pc:sldMkLst>
          <pc:docMk/>
          <pc:sldMk cId="1688631583" sldId="1027"/>
        </pc:sldMkLst>
        <pc:spChg chg="add mod">
          <ac:chgData name="Carlos Rios" userId="259fa1cc625225d5" providerId="LiveId" clId="{E596B3E1-7FC4-4704-9F16-B99E465815FF}" dt="2024-01-29T23:24:24.516" v="492"/>
          <ac:spMkLst>
            <pc:docMk/>
            <pc:sldMk cId="1688631583" sldId="1027"/>
            <ac:spMk id="14" creationId="{72F5B636-1E2B-2C0C-2EC1-3524605A1E96}"/>
          </ac:spMkLst>
        </pc:spChg>
      </pc:sldChg>
      <pc:sldChg chg="addSp modSp mod">
        <pc:chgData name="Carlos Rios" userId="259fa1cc625225d5" providerId="LiveId" clId="{E596B3E1-7FC4-4704-9F16-B99E465815FF}" dt="2024-01-29T23:23:12.592" v="480" actId="1076"/>
        <pc:sldMkLst>
          <pc:docMk/>
          <pc:sldMk cId="878864902" sldId="1028"/>
        </pc:sldMkLst>
        <pc:spChg chg="add mod">
          <ac:chgData name="Carlos Rios" userId="259fa1cc625225d5" providerId="LiveId" clId="{E596B3E1-7FC4-4704-9F16-B99E465815FF}" dt="2024-01-29T23:23:12.592" v="480" actId="1076"/>
          <ac:spMkLst>
            <pc:docMk/>
            <pc:sldMk cId="878864902" sldId="1028"/>
            <ac:spMk id="11" creationId="{A0F66600-76A2-541B-B0D5-04BC458B4D5D}"/>
          </ac:spMkLst>
        </pc:spChg>
        <pc:spChg chg="mod">
          <ac:chgData name="Carlos Rios" userId="259fa1cc625225d5" providerId="LiveId" clId="{E596B3E1-7FC4-4704-9F16-B99E465815FF}" dt="2024-01-29T23:20:33.784" v="428" actId="20577"/>
          <ac:spMkLst>
            <pc:docMk/>
            <pc:sldMk cId="878864902" sldId="1028"/>
            <ac:spMk id="9218" creationId="{00000000-0000-0000-0000-000000000000}"/>
          </ac:spMkLst>
        </pc:spChg>
      </pc:sldChg>
      <pc:sldChg chg="addSp modSp">
        <pc:chgData name="Carlos Rios" userId="259fa1cc625225d5" providerId="LiveId" clId="{E596B3E1-7FC4-4704-9F16-B99E465815FF}" dt="2024-01-29T23:23:36.943" v="481"/>
        <pc:sldMkLst>
          <pc:docMk/>
          <pc:sldMk cId="3594943012" sldId="1029"/>
        </pc:sldMkLst>
        <pc:spChg chg="add mod">
          <ac:chgData name="Carlos Rios" userId="259fa1cc625225d5" providerId="LiveId" clId="{E596B3E1-7FC4-4704-9F16-B99E465815FF}" dt="2024-01-29T23:23:36.943" v="481"/>
          <ac:spMkLst>
            <pc:docMk/>
            <pc:sldMk cId="3594943012" sldId="1029"/>
            <ac:spMk id="15" creationId="{DFA13F9C-6476-AEBB-E9DB-0F89B4BC8FB8}"/>
          </ac:spMkLst>
        </pc:spChg>
      </pc:sldChg>
      <pc:sldChg chg="modSp mod">
        <pc:chgData name="Carlos Rios" userId="259fa1cc625225d5" providerId="LiveId" clId="{E596B3E1-7FC4-4704-9F16-B99E465815FF}" dt="2024-01-29T23:25:25.081" v="494" actId="20577"/>
        <pc:sldMkLst>
          <pc:docMk/>
          <pc:sldMk cId="1554962912" sldId="1032"/>
        </pc:sldMkLst>
        <pc:spChg chg="mod">
          <ac:chgData name="Carlos Rios" userId="259fa1cc625225d5" providerId="LiveId" clId="{E596B3E1-7FC4-4704-9F16-B99E465815FF}" dt="2024-01-29T23:25:25.081" v="494" actId="20577"/>
          <ac:spMkLst>
            <pc:docMk/>
            <pc:sldMk cId="1554962912" sldId="1032"/>
            <ac:spMk id="2" creationId="{357FD5B7-DA2A-F4AE-48A7-7CC967D6D577}"/>
          </ac:spMkLst>
        </pc:spChg>
      </pc:sldChg>
      <pc:sldChg chg="modSp mod">
        <pc:chgData name="Carlos Rios" userId="259fa1cc625225d5" providerId="LiveId" clId="{E596B3E1-7FC4-4704-9F16-B99E465815FF}" dt="2024-01-29T22:44:04.605" v="50" actId="20577"/>
        <pc:sldMkLst>
          <pc:docMk/>
          <pc:sldMk cId="2147201096" sldId="1033"/>
        </pc:sldMkLst>
        <pc:spChg chg="mod">
          <ac:chgData name="Carlos Rios" userId="259fa1cc625225d5" providerId="LiveId" clId="{E596B3E1-7FC4-4704-9F16-B99E465815FF}" dt="2024-01-29T22:44:04.605" v="50" actId="20577"/>
          <ac:spMkLst>
            <pc:docMk/>
            <pc:sldMk cId="2147201096" sldId="1033"/>
            <ac:spMk id="9" creationId="{61585A01-2944-E790-1A97-26917632F1CB}"/>
          </ac:spMkLst>
        </pc:spChg>
      </pc:sldChg>
      <pc:sldMasterChg chg="modSp mod">
        <pc:chgData name="Carlos Rios" userId="259fa1cc625225d5" providerId="LiveId" clId="{E596B3E1-7FC4-4704-9F16-B99E465815FF}" dt="2024-01-29T22:39:45.881" v="1" actId="20577"/>
        <pc:sldMasterMkLst>
          <pc:docMk/>
          <pc:sldMasterMk cId="0" sldId="2147483648"/>
        </pc:sldMasterMkLst>
        <pc:spChg chg="mod">
          <ac:chgData name="Carlos Rios" userId="259fa1cc625225d5" providerId="LiveId" clId="{E596B3E1-7FC4-4704-9F16-B99E465815FF}" dt="2024-01-29T22:39:45.881" v="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8.png"/><Relationship Id="rId4" Type="http://schemas.openxmlformats.org/officeDocument/2006/relationships/image" Target="../media/image4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8.png"/><Relationship Id="rId5" Type="http://schemas.openxmlformats.org/officeDocument/2006/relationships/image" Target="../media/image47.png"/><Relationship Id="rId10" Type="http://schemas.openxmlformats.org/officeDocument/2006/relationships/image" Target="../media/image27.png"/><Relationship Id="rId4" Type="http://schemas.openxmlformats.org/officeDocument/2006/relationships/image" Target="../media/image46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63675"/>
            <a:ext cx="10475384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2024-01-29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entire DPWiFi TRX Validation Plan of Slide 9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following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DPWiFi-32 320 </a:t>
            </a:r>
            <a:r>
              <a:rPr lang="en-US" sz="1800" b="1" kern="0" dirty="0">
                <a:solidFill>
                  <a:schemeClr val="tx1"/>
                </a:solidFill>
                <a:effectLst/>
              </a:rPr>
              <a:t>MHz MCS13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EE9EC-C7C1-2873-9FF9-B2F49B25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02" y="3276600"/>
            <a:ext cx="7398279" cy="30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DPWiFi TRX Simulations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"/>
          <a:stretch/>
        </p:blipFill>
        <p:spPr>
          <a:xfrm>
            <a:off x="8402988" y="2408438"/>
            <a:ext cx="2188811" cy="402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3E90-1BEA-2513-F72E-B8A71856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61" y="1032603"/>
            <a:ext cx="2213130" cy="1294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88" y="1032604"/>
            <a:ext cx="2188811" cy="133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94" y="2373923"/>
            <a:ext cx="6861330" cy="4026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469E1-9CD7-9BBE-90C1-6D563E25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FBDD1D-1E20-4E4A-0B02-1A8B998F3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61A2B4-D42E-62BD-0F78-0FA594CA0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6FB2E2-52C1-8618-10B0-FBACB696F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21EC1-A78A-4554-2094-0B67A8A09C60}"/>
              </a:ext>
            </a:extLst>
          </p:cNvPr>
          <p:cNvSpPr txBox="1"/>
          <p:nvPr/>
        </p:nvSpPr>
        <p:spPr>
          <a:xfrm>
            <a:off x="4593700" y="2706862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05429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10" y="2418248"/>
            <a:ext cx="2209800" cy="4013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0" y="2384556"/>
            <a:ext cx="6861330" cy="4013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10" y="1045742"/>
            <a:ext cx="2362200" cy="12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910" y="1045742"/>
            <a:ext cx="2209800" cy="1255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40CF5-E72F-ECF9-9C30-8577386A2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70A73C-994E-BD67-6BB8-1083CBF24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FBBF9-9358-2BC6-2802-DC957DF2F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A4402-0224-39F5-7A9E-5A9BC87589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655A27-4F9E-8BC3-9324-4925D865CC77}"/>
              </a:ext>
            </a:extLst>
          </p:cNvPr>
          <p:cNvSpPr txBox="1"/>
          <p:nvPr/>
        </p:nvSpPr>
        <p:spPr>
          <a:xfrm>
            <a:off x="4593700" y="2672317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51" y="1037791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372941"/>
            <a:ext cx="2124047" cy="406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41291-C22F-31F7-3695-DE001163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4893"/>
            <a:ext cx="2124047" cy="127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BECC9-47B9-C73A-3F6D-305B4EF3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42047"/>
            <a:ext cx="6858000" cy="40924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B4A79-6564-CB46-144E-DA0271B62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80BB3-BA24-307E-6A0E-8ECEED1FD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88FBE-6313-431E-D49B-A95199651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42047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361EB-94CF-5D44-A6AB-E080CF4741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1114" y="2348136"/>
            <a:ext cx="542925" cy="228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AA18C7-F979-56F7-51CC-13FC4D222D8E}"/>
              </a:ext>
            </a:extLst>
          </p:cNvPr>
          <p:cNvSpPr txBox="1"/>
          <p:nvPr/>
        </p:nvSpPr>
        <p:spPr>
          <a:xfrm>
            <a:off x="4724400" y="2590800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354105"/>
            <a:ext cx="2209801" cy="404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42047"/>
            <a:ext cx="6858000" cy="406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58425"/>
            <a:ext cx="2224874" cy="1255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17"/>
          <a:stretch/>
        </p:blipFill>
        <p:spPr>
          <a:xfrm>
            <a:off x="8382000" y="1058425"/>
            <a:ext cx="2209800" cy="12553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3CE1F7-C03F-A321-4CF7-02274E017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67745-C62C-15CA-4D1A-3E43D6177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BFF84-43D9-F84F-7262-40AF09068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39104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9B67B-2A01-B803-CC0C-C239CE4672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20054"/>
            <a:ext cx="542925" cy="228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F5B636-1E2B-2C0C-2EC1-3524605A1E96}"/>
              </a:ext>
            </a:extLst>
          </p:cNvPr>
          <p:cNvSpPr txBox="1"/>
          <p:nvPr/>
        </p:nvSpPr>
        <p:spPr>
          <a:xfrm>
            <a:off x="4724400" y="2606633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       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66800"/>
            <a:ext cx="2209801" cy="124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57792"/>
            <a:ext cx="2209801" cy="125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8202-5785-A656-C525-D2EFC911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2359128"/>
            <a:ext cx="2177176" cy="404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0F5BD4-A031-1E90-5AF1-6F9CAE0F7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4DEFD-F7FF-302D-B0AF-A67E231CE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CE2DC-C4D2-BA0C-672E-364BD9877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8" y="2313810"/>
            <a:ext cx="714375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2EC7D-769A-BD04-9F9D-AE195896A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3020" y="2307227"/>
            <a:ext cx="542925" cy="228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F66600-76A2-541B-B0D5-04BC458B4D5D}"/>
              </a:ext>
            </a:extLst>
          </p:cNvPr>
          <p:cNvSpPr txBox="1"/>
          <p:nvPr/>
        </p:nvSpPr>
        <p:spPr>
          <a:xfrm>
            <a:off x="4724400" y="2606633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762757" y="6475414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1BDFB-94B9-5BBF-4BA3-915000F8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9" y="2354105"/>
            <a:ext cx="6857999" cy="404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3" y="1073009"/>
            <a:ext cx="2205615" cy="1240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6799"/>
            <a:ext cx="2205615" cy="12470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316B7-407D-1644-9DC9-2E85807D72B3}"/>
              </a:ext>
            </a:extLst>
          </p:cNvPr>
          <p:cNvGrpSpPr/>
          <p:nvPr/>
        </p:nvGrpSpPr>
        <p:grpSpPr>
          <a:xfrm>
            <a:off x="8382000" y="2364428"/>
            <a:ext cx="2188157" cy="4041671"/>
            <a:chOff x="8566834" y="2364428"/>
            <a:chExt cx="2188157" cy="4041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DE63BF-495D-541D-59BA-784B404B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6834" y="2364428"/>
              <a:ext cx="2188157" cy="40416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CD15FD-0C46-7282-5711-DB6D39FF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2465"/>
            <a:stretch/>
          </p:blipFill>
          <p:spPr>
            <a:xfrm>
              <a:off x="9987066" y="2735386"/>
              <a:ext cx="685800" cy="228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9FCA29-9F9D-4D6A-714D-BAA583809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6991D-3957-D5FA-37BA-6F9E19334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0C1A0-0354-790D-DF58-F2BB3D66F5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25" y="2353341"/>
            <a:ext cx="714375" cy="209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6E4BD8-E5A3-00CC-C31C-449A847A2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0196" y="2305050"/>
            <a:ext cx="542925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A13F9C-6476-AEBB-E9DB-0F89B4BC8FB8}"/>
              </a:ext>
            </a:extLst>
          </p:cNvPr>
          <p:cNvSpPr txBox="1"/>
          <p:nvPr/>
        </p:nvSpPr>
        <p:spPr>
          <a:xfrm>
            <a:off x="4724400" y="2606633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501298"/>
            <a:ext cx="10831066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Modeling-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Modeling-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tremendously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as even slight fog could crash an FWA link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Adaptive DPWiFi, however, comprehensively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Modeling-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simply “DPWiFi”) represents both an extraordinarily powerful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robust Fixed Wireless Access waveform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653742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Conclusions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68662"/>
              </p:ext>
            </p:extLst>
          </p:nvPr>
        </p:nvGraphicFramePr>
        <p:xfrm>
          <a:off x="1203714" y="1954586"/>
          <a:ext cx="10072828" cy="193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490654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MCS13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+ 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42" y="1905000"/>
            <a:ext cx="10363200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39725" indent="350838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that comprehensive modeling results are still pending, the fully completed corner-case MATLAB simulations (results presented herein) nevertheless </a:t>
            </a:r>
            <a:r>
              <a:rPr lang="en-GB" i="1" kern="0" dirty="0"/>
              <a:t>conclusively validate DPWiFi’s extraordinary, unprecedented and paradigm-shattering</a:t>
            </a:r>
            <a:r>
              <a:rPr lang="en-GB" kern="0" dirty="0"/>
              <a:t> claimed 92 Gbps-in-320 MHz performance. Furthermore, DPWiFi appears superbly resilient to propagation channel impairments.  DPWiFi thereby fully merits immediate, enthusiastic and unqualified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 dirty="0"/>
              <a:t>1.	23/1606r1 </a:t>
            </a:r>
            <a:r>
              <a:rPr lang="en-GB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			Carlos A Rios (Terabit Wireless Internet), 13-Sep-2023</a:t>
            </a:r>
          </a:p>
          <a:p>
            <a:pPr marL="463550" indent="-463550" defTabSz="884238">
              <a:buAutoNum type="arabicPeriod" startAt="2"/>
              <a:tabLst>
                <a:tab pos="1828800" algn="l"/>
              </a:tabLst>
            </a:pPr>
            <a:r>
              <a:rPr lang="en-GB" dirty="0"/>
              <a:t>23/1756r4 </a:t>
            </a:r>
            <a:r>
              <a:rPr lang="en-GB" u="sng" dirty="0"/>
              <a:t>MIMO Dynamic Polarization and Beamforming: Proposed</a:t>
            </a:r>
            <a:r>
              <a:rPr lang="en-GB" dirty="0"/>
              <a:t>	</a:t>
            </a:r>
            <a:r>
              <a:rPr lang="en-GB" u="sng" dirty="0"/>
              <a:t>IEEE802.11bn PHY</a:t>
            </a:r>
            <a:br>
              <a:rPr lang="en-GB" sz="2000" u="sng" dirty="0"/>
            </a:br>
            <a:r>
              <a:rPr lang="en-GB" sz="2000" dirty="0"/>
              <a:t>	Carlos A Rios (Terabit Wireless Internet), 16-Nov-2023</a:t>
            </a:r>
            <a:endParaRPr lang="en-GB" sz="20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690563">
              <a:tabLst>
                <a:tab pos="69056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6EC70-5CF3-97A8-E809-5FC09DAA9747}"/>
              </a:ext>
            </a:extLst>
          </p:cNvPr>
          <p:cNvSpPr txBox="1">
            <a:spLocks/>
          </p:cNvSpPr>
          <p:nvPr/>
        </p:nvSpPr>
        <p:spPr bwMode="auto">
          <a:xfrm>
            <a:off x="609600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Why DPWiFi for TGbn?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585A01-2944-E790-1A97-26917632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524000"/>
            <a:ext cx="10361084" cy="4113213"/>
          </a:xfrm>
        </p:spPr>
        <p:txBody>
          <a:bodyPr/>
          <a:lstStyle/>
          <a:p>
            <a:pPr marL="339725" marR="327025" indent="574675" defTabSz="460375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  <a:tab pos="914400" algn="l"/>
                <a:tab pos="973138" algn="l"/>
              </a:tabLst>
            </a:pPr>
            <a:r>
              <a:rPr lang="en-GB" sz="2000" dirty="0"/>
              <a:t>The P802.11bn PAR states that the defining TGbn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Ultra High Reliability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MAC/ PHY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requires one operating mode exhibiting at least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25%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higher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throughput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than the TGbe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Extremely High Throughput MAC/PHY.</a:t>
            </a:r>
            <a:r>
              <a:rPr lang="en-GB" sz="2000" dirty="0"/>
              <a:t>	</a:t>
            </a:r>
          </a:p>
          <a:p>
            <a:pPr marL="339725" marR="327025" indent="350838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690563" algn="l"/>
              </a:tabLst>
            </a:pPr>
            <a:r>
              <a:rPr lang="en-GB" sz="2000" dirty="0"/>
              <a:t>	In a DLoS channel, the TGbe EHT maximum Data Rate (MCS13, 320 MHz, 800 ns GI, 1 Stream) corresponds to 2.882 Gbps, while the proposed DPWiFi peak Data Rate (MCS13, 320 MHz, 800 ns GI, </a:t>
            </a:r>
            <a:r>
              <a:rPr lang="en-GB" sz="2000" i="1" dirty="0"/>
              <a:t>32</a:t>
            </a:r>
            <a:r>
              <a:rPr lang="en-GB" sz="2000" dirty="0"/>
              <a:t> Streams) clocks in at 92.224 Gbps. So, DPWiFi would deliver </a:t>
            </a:r>
            <a:r>
              <a:rPr lang="en-GB" sz="2000" i="1" dirty="0">
                <a:solidFill>
                  <a:srgbClr val="C00000"/>
                </a:solidFill>
              </a:rPr>
              <a:t>3200%</a:t>
            </a:r>
            <a:r>
              <a:rPr lang="en-GB" sz="2000" dirty="0"/>
              <a:t> higher throughput than TGbe.</a:t>
            </a:r>
          </a:p>
          <a:p>
            <a:pPr marL="339725" marR="327025" indent="574675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r>
              <a:rPr lang="en-GB" sz="2000" dirty="0"/>
              <a:t>Furthermore, DPWiFi </a:t>
            </a:r>
            <a:r>
              <a:rPr lang="en-GB" sz="2000" i="1" dirty="0"/>
              <a:t>Rate vs Range</a:t>
            </a:r>
            <a:r>
              <a:rPr lang="en-GB" sz="2000" dirty="0"/>
              <a:t> benefits even further from Ns-dependent extended range (= 10^[(10 log 32)/20] = 5.65) begat of its inherent Phased Array Beamforming gain. So, DPWiFi would deliver </a:t>
            </a:r>
            <a:r>
              <a:rPr lang="en-GB" sz="2000" i="1" dirty="0">
                <a:solidFill>
                  <a:srgbClr val="C00000"/>
                </a:solidFill>
              </a:rPr>
              <a:t>18,080%</a:t>
            </a:r>
            <a:r>
              <a:rPr lang="en-GB" sz="2000" dirty="0"/>
              <a:t> higher RvR than TGbe.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201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AP, 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Throughput,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Throughput,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Coverage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45" y="59815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1164211" y="1282414"/>
            <a:ext cx="9990575" cy="4751287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600988" y="43647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8588" y="3007357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15202" y="1411287"/>
            <a:ext cx="10767198" cy="5064127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The Fixed WiFi Access Dynamic Polarization MIMO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The FWA propagation channel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is an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with an upper bounded </a:t>
            </a:r>
            <a:r>
              <a:rPr lang="en-US" sz="1600" b="1" dirty="0">
                <a:solidFill>
                  <a:schemeClr val="tx1"/>
                </a:solidFill>
              </a:rPr>
              <a:t>n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&gt;&gt; 32</a:t>
            </a:r>
            <a:endParaRPr lang="en-US" sz="14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deterministic,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, i ≠ j) and uniform (i.e., r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r)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r (also the “Channel Dynamic Polarization Index” or  “ChDPI”), however, varies significantly with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impairments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distinct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“depolarization” impairment levels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is </a:t>
            </a:r>
            <a:r>
              <a:rPr lang="en-US" sz="1400" b="1" i="1" dirty="0">
                <a:solidFill>
                  <a:schemeClr val="tx1"/>
                </a:solidFill>
              </a:rPr>
              <a:t>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ropagation-induced </a:t>
            </a:r>
            <a:r>
              <a:rPr lang="en-US" sz="1400" b="1" i="1" dirty="0">
                <a:solidFill>
                  <a:schemeClr val="tx1"/>
                </a:solidFill>
              </a:rPr>
              <a:t>angular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Rx signal</a:t>
            </a:r>
            <a:r>
              <a:rPr lang="en-US" sz="1400" b="1" i="1" dirty="0">
                <a:solidFill>
                  <a:schemeClr val="tx1"/>
                </a:solidFill>
              </a:rPr>
              <a:t>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encounter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begat of reflection/diffraction from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</a:t>
            </a:r>
            <a:r>
              <a:rPr lang="en-US" sz="1400" b="1" i="1" dirty="0">
                <a:solidFill>
                  <a:schemeClr val="tx1"/>
                </a:solidFill>
              </a:rPr>
              <a:t>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Rising ChDp soon overwhelms the DPWiFi Rx PDMux, precluding MIMO co-channel self-interference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PDMux pre-configured for 0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ChDp, the Rx cannot fully demultiplex RF streams subjected to even minor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effects magnify even further with increasing DPWiFi link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C00000"/>
                </a:solidFill>
              </a:rPr>
              <a:t>DPWiFi MUST incorporate </a:t>
            </a:r>
            <a:r>
              <a:rPr lang="en-US" sz="1400" b="1" i="1" kern="0" dirty="0">
                <a:solidFill>
                  <a:srgbClr val="C00000"/>
                </a:solidFill>
                <a:effectLst/>
              </a:rPr>
              <a:t>channel </a:t>
            </a:r>
            <a:r>
              <a:rPr lang="en-US" sz="1400" b="1" i="1" dirty="0">
                <a:solidFill>
                  <a:srgbClr val="C00000"/>
                </a:solidFill>
              </a:rPr>
              <a:t>depolarization mitigation </a:t>
            </a:r>
            <a:r>
              <a:rPr lang="en-US" sz="1400" b="1" i="1" dirty="0">
                <a:solidFill>
                  <a:schemeClr val="tx1"/>
                </a:solidFill>
              </a:rPr>
              <a:t>(i.e., the receiver PDMux “RxDPI” needs track the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</a:t>
            </a:r>
            <a:r>
              <a:rPr lang="en-US" sz="1400" b="1" i="1" dirty="0">
                <a:solidFill>
                  <a:schemeClr val="tx1"/>
                </a:solidFill>
              </a:rPr>
              <a:t> ChDPI)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Ergo, a 2-step “Adaptive DPWiFi” construct for Fixed Wireless Access: 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“ADPWiFi” (Open Loop)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AP transmits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]-characterizing </a:t>
            </a:r>
            <a:r>
              <a:rPr lang="en-US" sz="1400" b="1" i="1" dirty="0">
                <a:solidFill>
                  <a:schemeClr val="tx1"/>
                </a:solidFill>
              </a:rPr>
              <a:t>“Training Sounding Packets (T)” every ~1ms to all associated DPWiFi Clients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Client processes T, measures true ChDp, determines actual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ADPWiFi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but with Rx PDMux RxDPI precisely tracking the constantly sampled ChDPI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7572-94A7-69BF-380E-E2C325FF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8" y="1302335"/>
            <a:ext cx="9395883" cy="4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2139</TotalTime>
  <Words>1737</Words>
  <Application>Microsoft Office PowerPoint</Application>
  <PresentationFormat>Widescreen</PresentationFormat>
  <Paragraphs>297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Times New Roman</vt:lpstr>
      <vt:lpstr>Verdana</vt:lpstr>
      <vt:lpstr>Office Theme</vt:lpstr>
      <vt:lpstr>Document</vt:lpstr>
      <vt:lpstr>DPWiFi MATLAB Validation</vt:lpstr>
      <vt:lpstr>Abstract</vt:lpstr>
      <vt:lpstr>PowerPoint Presentation</vt:lpstr>
      <vt:lpstr>Proposed DPWiFi PHY</vt:lpstr>
      <vt:lpstr>PowerPoint Presentation</vt:lpstr>
      <vt:lpstr>DPWiFi for Fixed Wireless Access</vt:lpstr>
      <vt:lpstr>PowerPoint Presentation</vt:lpstr>
      <vt:lpstr>PowerPoint Presentation</vt:lpstr>
      <vt:lpstr>DPWiFi TRX Validation Plan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14</cp:revision>
  <cp:lastPrinted>1601-01-01T00:00:00Z</cp:lastPrinted>
  <dcterms:created xsi:type="dcterms:W3CDTF">2024-01-15T15:24:42Z</dcterms:created>
  <dcterms:modified xsi:type="dcterms:W3CDTF">2024-01-29T23:26:17Z</dcterms:modified>
  <cp:category>Name, Affiliation</cp:category>
</cp:coreProperties>
</file>