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1033" r:id="rId4"/>
    <p:sldId id="262" r:id="rId5"/>
    <p:sldId id="274" r:id="rId6"/>
    <p:sldId id="1022" r:id="rId7"/>
    <p:sldId id="1021" r:id="rId8"/>
    <p:sldId id="1020" r:id="rId9"/>
    <p:sldId id="1015" r:id="rId10"/>
    <p:sldId id="1023" r:id="rId11"/>
    <p:sldId id="1024" r:id="rId12"/>
    <p:sldId id="1025" r:id="rId13"/>
    <p:sldId id="1026" r:id="rId14"/>
    <p:sldId id="1027" r:id="rId15"/>
    <p:sldId id="1028" r:id="rId16"/>
    <p:sldId id="1029" r:id="rId17"/>
    <p:sldId id="1031" r:id="rId18"/>
    <p:sldId id="1032" r:id="rId19"/>
    <p:sldId id="264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9" autoAdjust="0"/>
    <p:restoredTop sz="94660"/>
  </p:normalViewPr>
  <p:slideViewPr>
    <p:cSldViewPr>
      <p:cViewPr varScale="1">
        <p:scale>
          <a:sx n="90" d="100"/>
          <a:sy n="90" d="100"/>
        </p:scale>
        <p:origin x="258" y="7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7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8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5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5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9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802.11-24/0041r9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28.png"/><Relationship Id="rId4" Type="http://schemas.openxmlformats.org/officeDocument/2006/relationships/image" Target="../media/image34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28.png"/><Relationship Id="rId4" Type="http://schemas.openxmlformats.org/officeDocument/2006/relationships/image" Target="../media/image4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28.png"/><Relationship Id="rId5" Type="http://schemas.openxmlformats.org/officeDocument/2006/relationships/image" Target="../media/image47.png"/><Relationship Id="rId10" Type="http://schemas.openxmlformats.org/officeDocument/2006/relationships/image" Target="../media/image27.png"/><Relationship Id="rId4" Type="http://schemas.openxmlformats.org/officeDocument/2006/relationships/image" Target="../media/image46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463675"/>
            <a:ext cx="10475384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2024-01-18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200778"/>
            <a:ext cx="9749692" cy="5137301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TWI is currently executing the entire DPWiFi TRX Validation Plan of Slide 6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However,  the key “Will DPWiFi work for FWA?” question has already been settled:</a:t>
            </a:r>
          </a:p>
          <a:p>
            <a:pPr marL="231775" lvl="1" indent="0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Validation Plan items 1.15 and 2.15 comprise the most extreme DPWiFi-for-FWA corner case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That is, if DPWiFi-32 320 MHz MCS13 works subjected to the full range of channel impairments, then </a:t>
            </a:r>
            <a:br>
              <a:rPr lang="en-US" sz="1600" b="1" i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ALL OTHER DPWiFi MIMO order, bandwidth and MCS combinations will ALSO work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TWI HAS completed items 1.15/2.15 DP-32 320 MHz MCS13 MATLAB modeling, as summarized below</a:t>
            </a:r>
          </a:p>
          <a:p>
            <a:pPr marL="231775" lvl="2" indent="0"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DPWiFi-32 320 </a:t>
            </a:r>
            <a:r>
              <a:rPr lang="en-US" sz="1800" b="1" kern="0" dirty="0">
                <a:solidFill>
                  <a:schemeClr val="tx1"/>
                </a:solidFill>
                <a:effectLst/>
              </a:rPr>
              <a:t>MHz MCS13 TRX MATLAB Simulink Model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1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5EE9EC-C7C1-2873-9FF9-B2F49B25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02" y="3276600"/>
            <a:ext cx="7398279" cy="30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	DPWiFi TRX Simulations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1.1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0.0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F3C623-D025-2C47-9018-92B42FEB1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0"/>
          <a:stretch/>
        </p:blipFill>
        <p:spPr>
          <a:xfrm>
            <a:off x="8402988" y="2408438"/>
            <a:ext cx="2188811" cy="402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93E90-1BEA-2513-F72E-B8A71856D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61" y="1032603"/>
            <a:ext cx="2213130" cy="1294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E2F6C-9BB3-5C9D-5E1D-395E0532F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988" y="1032604"/>
            <a:ext cx="2188811" cy="1335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512AD-E380-C563-1B82-FC08F9EF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694" y="2373923"/>
            <a:ext cx="6861330" cy="40268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9469E1-9CD7-9BBE-90C1-6D563E252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FBDD1D-1E20-4E4A-0B02-1A8B998F30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61A2B4-D42E-62BD-0F78-0FA594CA0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62200"/>
            <a:ext cx="714375" cy="2095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6FB2E2-52C1-8618-10B0-FBACB696F3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73923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205429"/>
            <a:ext cx="10012779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1.2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31A40-28F6-8AD5-8807-3DBCFAD30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910" y="2418248"/>
            <a:ext cx="2209800" cy="4013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BEF75-ECB0-0601-586E-2C9475E3D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80" y="2384556"/>
            <a:ext cx="6861330" cy="4013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453624-BD85-A346-9BC5-57760DA4D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310" y="1045742"/>
            <a:ext cx="2362200" cy="1255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E4106A-2461-72A3-63C3-F9B2BDA9B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5910" y="1045742"/>
            <a:ext cx="2209800" cy="12553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F281A42-7559-786A-00E3-D3A5821D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40CF5-E72F-ECF9-9C30-8577386A2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70A73C-994E-BD67-6BB8-1083CBF24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3FBBF9-9358-2BC6-2802-DC957DF2FE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62200"/>
            <a:ext cx="714375" cy="209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A4402-0224-39F5-7A9E-5A9BC87589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73923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1.3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1.1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4B4561-3A27-7C19-696E-19520E7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51" y="1037791"/>
            <a:ext cx="2160683" cy="1295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2F96C-955D-B07C-97C1-66D58B4A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2372941"/>
            <a:ext cx="2124047" cy="406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41291-C22F-31F7-3695-DE001163F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64893"/>
            <a:ext cx="2124047" cy="1277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CBECC9-47B9-C73A-3F6D-305B4EF3B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342047"/>
            <a:ext cx="6858000" cy="409244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56138AF-8AC1-B23F-F962-16E51EA3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1B4A79-6564-CB46-144E-DA0271B62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80BB3-BA24-307E-6A0E-8ECEED1FD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E88FBE-6313-431E-D49B-A95199651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42047"/>
            <a:ext cx="714375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361EB-94CF-5D44-A6AB-E080CF4741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1114" y="2348136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7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1.4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MCS13, ChDp =  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0D4CC4-CFAA-9C44-BF03-BA860A76A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354105"/>
            <a:ext cx="2209801" cy="4046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6717B-DD14-CE0F-6CD3-EDFD8053B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342047"/>
            <a:ext cx="6858000" cy="4065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5ABAE-847E-7B50-5D33-7C12DF6AD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58425"/>
            <a:ext cx="2224874" cy="1255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CE9889-6459-7680-104E-481F5990C5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17"/>
          <a:stretch/>
        </p:blipFill>
        <p:spPr>
          <a:xfrm>
            <a:off x="8382000" y="1058425"/>
            <a:ext cx="2209800" cy="125538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636FD3-A923-605E-E1DB-16A560DD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3CE1F7-C03F-A321-4CF7-02274E017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67745-C62C-15CA-4D1A-3E43D6177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BFF84-43D9-F84F-7262-40AF09068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39104"/>
            <a:ext cx="714375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9B67B-2A01-B803-CC0C-C239CE4672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20054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31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1.5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539B43-CA5B-C982-1315-EFE3319B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54105"/>
            <a:ext cx="6858000" cy="4046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D44CF9-52EE-821E-AC43-B29DE5396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1066800"/>
            <a:ext cx="2209801" cy="1247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463BB6-CA2A-36D9-CD3F-8BF4E92D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57792"/>
            <a:ext cx="2209801" cy="1256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C8202-5785-A656-C525-D2EFC911C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2359128"/>
            <a:ext cx="2177176" cy="4041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02D6C9-FA91-288D-B75A-013E4014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0F5BD4-A031-1E90-5AF1-6F9CAE0F7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4DEFD-F7FF-302D-B0AF-A67E231CE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4CE2DC-C4D2-BA0C-672E-364BD9877A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8" y="2313810"/>
            <a:ext cx="714375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2EC7D-769A-BD04-9F9D-AE195896A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3020" y="2307227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6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1.6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45.0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762757" y="6475414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91BDFB-94B9-5BBF-4BA3-915000F8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09" y="2354105"/>
            <a:ext cx="6857999" cy="404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248C0-511D-0DFB-13D2-2D0E872C4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393" y="1073009"/>
            <a:ext cx="2205615" cy="1240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71E28E-134E-B861-8F36-D4CF5E1A4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66799"/>
            <a:ext cx="2205615" cy="12470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2EDF6A8-2140-DAA4-B763-08D10389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6316B7-407D-1644-9DC9-2E85807D72B3}"/>
              </a:ext>
            </a:extLst>
          </p:cNvPr>
          <p:cNvGrpSpPr/>
          <p:nvPr/>
        </p:nvGrpSpPr>
        <p:grpSpPr>
          <a:xfrm>
            <a:off x="8382000" y="2364428"/>
            <a:ext cx="2188157" cy="4041671"/>
            <a:chOff x="8566834" y="2364428"/>
            <a:chExt cx="2188157" cy="40416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DE63BF-495D-541D-59BA-784B404BC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6834" y="2364428"/>
              <a:ext cx="2188157" cy="404167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CD15FD-0C46-7282-5711-DB6D39FF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2465"/>
            <a:stretch/>
          </p:blipFill>
          <p:spPr>
            <a:xfrm>
              <a:off x="9987066" y="2735386"/>
              <a:ext cx="685800" cy="228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9FCA29-9F9D-4D6A-714D-BAA583809F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D6991D-3957-D5FA-37BA-6F9E19334D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0C1A0-0354-790D-DF58-F2BB3D66F5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625" y="2353341"/>
            <a:ext cx="714375" cy="209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6E4BD8-E5A3-00CC-C31C-449A847A2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0196" y="2305050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4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501298"/>
            <a:ext cx="10831066" cy="4805439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DPWiFi TRX Modeling- Salient Observations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11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 startAt="3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   DPWiFi TRX Modeling- Analysis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3.1   DPWiFi is </a:t>
            </a:r>
            <a:r>
              <a:rPr lang="en-US" sz="1600" i="1" dirty="0">
                <a:solidFill>
                  <a:schemeClr val="tx1"/>
                </a:solidFill>
              </a:rPr>
              <a:t>tremendously</a:t>
            </a:r>
            <a:r>
              <a:rPr lang="en-US" sz="1600" dirty="0">
                <a:solidFill>
                  <a:schemeClr val="tx1"/>
                </a:solidFill>
              </a:rPr>
              <a:t> sensitive to propagation channel depolarization, as even slight fog could crash an FWA link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3.2	 Adaptive DPWiFi, however, comprehensively mitigates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amount of channel depolarization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4.   DPWiFi TRX Modeling- Conclusions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Adaptive DPWiFi (henceforth simply “DPWiFi”) represents both an extraordinarily powerful </a:t>
            </a:r>
            <a:r>
              <a:rPr lang="en-US" sz="2000" i="1" dirty="0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robust TGbn Fixed Wireless Access solution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 </a:t>
            </a: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939F77-44FF-096E-ABE2-01BC1E0D6EA6}"/>
              </a:ext>
            </a:extLst>
          </p:cNvPr>
          <p:cNvSpPr txBox="1">
            <a:spLocks/>
          </p:cNvSpPr>
          <p:nvPr/>
        </p:nvSpPr>
        <p:spPr bwMode="auto">
          <a:xfrm>
            <a:off x="915458" y="653742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</a:rPr>
              <a:t>DPWiFi TRX Modeling Observations, Analysis and Conclusions</a:t>
            </a:r>
            <a:endParaRPr lang="en-GB" sz="2800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08E7E4-4DC8-9F2A-A5F2-3F30B88C0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68662"/>
              </p:ext>
            </p:extLst>
          </p:nvPr>
        </p:nvGraphicFramePr>
        <p:xfrm>
          <a:off x="1203714" y="1954586"/>
          <a:ext cx="10072828" cy="193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76">
                  <a:extLst>
                    <a:ext uri="{9D8B030D-6E8A-4147-A177-3AD203B41FA5}">
                      <a16:colId xmlns:a16="http://schemas.microsoft.com/office/drawing/2014/main" val="3383719489"/>
                    </a:ext>
                  </a:extLst>
                </a:gridCol>
                <a:gridCol w="1142897">
                  <a:extLst>
                    <a:ext uri="{9D8B030D-6E8A-4147-A177-3AD203B41FA5}">
                      <a16:colId xmlns:a16="http://schemas.microsoft.com/office/drawing/2014/main" val="3562564425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971918517"/>
                    </a:ext>
                  </a:extLst>
                </a:gridCol>
                <a:gridCol w="1193990">
                  <a:extLst>
                    <a:ext uri="{9D8B030D-6E8A-4147-A177-3AD203B41FA5}">
                      <a16:colId xmlns:a16="http://schemas.microsoft.com/office/drawing/2014/main" val="3595773982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2113293268"/>
                    </a:ext>
                  </a:extLst>
                </a:gridCol>
                <a:gridCol w="1565337">
                  <a:extLst>
                    <a:ext uri="{9D8B030D-6E8A-4147-A177-3AD203B41FA5}">
                      <a16:colId xmlns:a16="http://schemas.microsoft.com/office/drawing/2014/main" val="719426244"/>
                    </a:ext>
                  </a:extLst>
                </a:gridCol>
                <a:gridCol w="1791296">
                  <a:extLst>
                    <a:ext uri="{9D8B030D-6E8A-4147-A177-3AD203B41FA5}">
                      <a16:colId xmlns:a16="http://schemas.microsoft.com/office/drawing/2014/main" val="3295730057"/>
                    </a:ext>
                  </a:extLst>
                </a:gridCol>
              </a:tblGrid>
              <a:tr h="490654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TRX Performance in Impaired Propagation Channels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DPWiFi-32 320 MHz MCS13 vs Channel Depolarization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81923"/>
                  </a:ext>
                </a:extLst>
              </a:tr>
              <a:tr h="3679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Impairment</a:t>
                      </a:r>
                      <a:b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Depolarization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Mist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Rain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 + Foliage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Orthogonal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64525"/>
                  </a:ext>
                </a:extLst>
              </a:tr>
              <a:tr h="2984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DP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0.6124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0.7071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5034"/>
                  </a:ext>
                </a:extLst>
              </a:tr>
              <a:tr h="2984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57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7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69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5F63B57-CE17-C0D5-2178-116529CA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80" y="1066800"/>
            <a:ext cx="10363200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kern="0" dirty="0"/>
              <a:t>DPWiFi MATLAB Validation Summary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57FD5B7-DA2A-F4AE-48A7-7CC967D6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142" y="1905000"/>
            <a:ext cx="10363200" cy="304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39725" indent="350838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Granted that comprehensive modeling results are still pending, the fully completed corner-case MATLAB simulations (results presented herein) nevertheless </a:t>
            </a:r>
            <a:r>
              <a:rPr lang="en-GB" i="1" kern="0" dirty="0"/>
              <a:t>conclusively validate DPWiFi’s extraordinary, unprecedented and paradigm-shattering</a:t>
            </a:r>
            <a:r>
              <a:rPr lang="en-GB" kern="0" dirty="0"/>
              <a:t> 92 Gbps-in-320 MHz claimed performance. DPWiFi thereby fully merits enthusiastic, unqualified endorsement for adoption as a TGbn PHY. </a:t>
            </a:r>
          </a:p>
        </p:txBody>
      </p:sp>
    </p:spTree>
    <p:extLst>
      <p:ext uri="{BB962C8B-B14F-4D97-AF65-F5344CB8AC3E}">
        <p14:creationId xmlns:p14="http://schemas.microsoft.com/office/powerpoint/2010/main" val="155496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GB" dirty="0"/>
              <a:t>1.	23/1606r1 </a:t>
            </a:r>
            <a:r>
              <a:rPr lang="en-GB" u="sng" dirty="0"/>
              <a:t>Dynamic Polarization Multiplexing and Beamforming WLANs</a:t>
            </a:r>
            <a:br>
              <a:rPr lang="en-GB" sz="2000" u="sng" dirty="0"/>
            </a:br>
            <a:r>
              <a:rPr lang="en-GB" sz="2000" dirty="0"/>
              <a:t>			Carlos A Rios (Terabit Wireless Internet), 13-Sep-2023</a:t>
            </a:r>
          </a:p>
          <a:p>
            <a:pPr marL="463550" indent="-463550" defTabSz="884238">
              <a:buAutoNum type="arabicPeriod" startAt="2"/>
              <a:tabLst>
                <a:tab pos="1828800" algn="l"/>
              </a:tabLst>
            </a:pPr>
            <a:r>
              <a:rPr lang="en-GB" dirty="0"/>
              <a:t>23/1756r3 </a:t>
            </a:r>
            <a:r>
              <a:rPr lang="en-GB" u="sng" dirty="0"/>
              <a:t>MIMO Dynamic Polarization and Beamforming: Proposed</a:t>
            </a:r>
            <a:r>
              <a:rPr lang="en-GB" dirty="0"/>
              <a:t>	</a:t>
            </a:r>
            <a:r>
              <a:rPr lang="en-GB" u="sng" dirty="0"/>
              <a:t>IEEE802.11bn PHY</a:t>
            </a:r>
            <a:br>
              <a:rPr lang="en-GB" sz="2000" u="sng" dirty="0"/>
            </a:br>
            <a:r>
              <a:rPr lang="en-GB" sz="2000" dirty="0"/>
              <a:t>	Carlos A Rios (Terabit Wireless Internet), 16-Nov-2023</a:t>
            </a:r>
            <a:endParaRPr lang="en-GB" sz="20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690563">
              <a:tabLst>
                <a:tab pos="69056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During last November’s plenary TWI proposed “Dynamic Polarization MIMO Multiplexing and Beamforming” as a candidate PHY for the nascent TGbn standard. TWI has since MATLAB-modelled “DPWiFi” for the Fixed Wireless Access application, and key findings are summarized herein.  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6EC70-5CF3-97A8-E809-5FC09DAA9747}"/>
              </a:ext>
            </a:extLst>
          </p:cNvPr>
          <p:cNvSpPr txBox="1">
            <a:spLocks/>
          </p:cNvSpPr>
          <p:nvPr/>
        </p:nvSpPr>
        <p:spPr bwMode="auto">
          <a:xfrm>
            <a:off x="609600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 dirty="0"/>
              <a:t>Why DPWiFi for TGbn?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585A01-2944-E790-1A97-26917632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524000"/>
            <a:ext cx="10361084" cy="4113213"/>
          </a:xfrm>
        </p:spPr>
        <p:txBody>
          <a:bodyPr/>
          <a:lstStyle/>
          <a:p>
            <a:pPr marL="339725" marR="327025" indent="574675" defTabSz="460375">
              <a:lnSpc>
                <a:spcPct val="103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  <a:tab pos="914400" algn="l"/>
                <a:tab pos="973138" algn="l"/>
              </a:tabLst>
            </a:pPr>
            <a:r>
              <a:rPr lang="en-GB" sz="2000" dirty="0"/>
              <a:t>The P802.11bn PAR states that the defining TGbn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Ultra High Reliability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MAC/ PHY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requires one operating mode exhibiting at least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25%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higher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throughput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than the TGbe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Extremely High Throughput MAC/PHY.</a:t>
            </a:r>
            <a:r>
              <a:rPr lang="en-GB" sz="2000" dirty="0"/>
              <a:t>	</a:t>
            </a:r>
          </a:p>
          <a:p>
            <a:pPr marL="339725" marR="327025" indent="350838">
              <a:lnSpc>
                <a:spcPct val="103000"/>
              </a:lnSpc>
              <a:spcBef>
                <a:spcPts val="0"/>
              </a:spcBef>
              <a:spcAft>
                <a:spcPts val="600"/>
              </a:spcAft>
              <a:tabLst>
                <a:tab pos="690563" algn="l"/>
              </a:tabLst>
            </a:pPr>
            <a:r>
              <a:rPr lang="en-GB" sz="2000" dirty="0"/>
              <a:t>	In a DLOS channel, the TGbe EHT maximum Data Rate (MCS13, 320 MHz, 800 ns GI, 1 Stream) corresponds to 2.882 Gbps, while the proposed DPWiFi peak Data Rate (MCS13, 320 MHz, 800 ns GI, 32 Streams) clocks at 92.224 Gbps. So, DPWiFi DLOS operation would deliver </a:t>
            </a:r>
            <a:r>
              <a:rPr lang="en-GB" sz="2000" i="1" dirty="0">
                <a:solidFill>
                  <a:srgbClr val="C00000"/>
                </a:solidFill>
              </a:rPr>
              <a:t>3200%</a:t>
            </a:r>
            <a:r>
              <a:rPr lang="en-GB" sz="2000" dirty="0"/>
              <a:t> higher throughput than TGbe.</a:t>
            </a:r>
          </a:p>
          <a:p>
            <a:pPr marL="339725" marR="327025" indent="574675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  <a:tabLst>
                <a:tab pos="457200" algn="l"/>
              </a:tabLst>
            </a:pPr>
            <a:r>
              <a:rPr lang="en-GB" sz="2000" dirty="0"/>
              <a:t>Furthermore, the corresponding DLOS </a:t>
            </a:r>
            <a:r>
              <a:rPr lang="en-GB" sz="2000" i="1" dirty="0"/>
              <a:t>Rate vs Range</a:t>
            </a:r>
            <a:r>
              <a:rPr lang="en-GB" sz="2000" dirty="0"/>
              <a:t> enhancement benefits further from the DPWiFi Ns-dependent extended range (= 10^[(10 log Ns)/20] = 5.65 for 32 Streams) begat of the TWI candidate UHR’s inherent Beamforming gain. So, DPWiFi candidate TGbn operation would deliver </a:t>
            </a:r>
            <a:r>
              <a:rPr lang="en-GB" sz="2000" i="1" dirty="0">
                <a:solidFill>
                  <a:srgbClr val="C00000"/>
                </a:solidFill>
              </a:rPr>
              <a:t>18,080%</a:t>
            </a:r>
            <a:r>
              <a:rPr lang="en-GB" sz="2000" dirty="0"/>
              <a:t> higher RvR than TGbe.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7201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539240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AP, 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 5/6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80 GbE P2P Throughput, 28 km Free-Space Range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PMP Throughput, 79 km</a:t>
            </a:r>
            <a:r>
              <a:rPr lang="en-US" b="1" baseline="30000" dirty="0">
                <a:solidFill>
                  <a:schemeClr val="tx1"/>
                </a:solidFill>
              </a:rPr>
              <a:t>2 </a:t>
            </a:r>
            <a:r>
              <a:rPr lang="en-US" b="1" dirty="0">
                <a:solidFill>
                  <a:schemeClr val="tx1"/>
                </a:solidFill>
              </a:rPr>
              <a:t>Foliage-obstructed Coverage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Proposed DPWiFi PHY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656136"/>
            <a:ext cx="10589685" cy="410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Proposed DPWiFi TRX Architecture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75D30B3-4CE7-F6E5-28FA-29AD5AC1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345" y="5981549"/>
            <a:ext cx="3159618" cy="2447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A41493-3BAC-8AB8-1AB4-F04FABD62F99}"/>
              </a:ext>
            </a:extLst>
          </p:cNvPr>
          <p:cNvSpPr/>
          <p:nvPr/>
        </p:nvSpPr>
        <p:spPr bwMode="auto">
          <a:xfrm>
            <a:off x="5591529" y="2211457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3884B-11AD-9705-B72E-09AFF04AED86}"/>
              </a:ext>
            </a:extLst>
          </p:cNvPr>
          <p:cNvSpPr/>
          <p:nvPr/>
        </p:nvSpPr>
        <p:spPr bwMode="auto">
          <a:xfrm>
            <a:off x="5512134" y="2358505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EB1A45-91BF-6AEB-89EC-DFF014BB0BD1}"/>
              </a:ext>
            </a:extLst>
          </p:cNvPr>
          <p:cNvGrpSpPr/>
          <p:nvPr/>
        </p:nvGrpSpPr>
        <p:grpSpPr>
          <a:xfrm>
            <a:off x="929217" y="6248400"/>
            <a:ext cx="3485355" cy="276999"/>
            <a:chOff x="929217" y="6137017"/>
            <a:chExt cx="3485355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E2637F-5B70-AFEE-E4E6-9C96E1B1E6BF}"/>
                </a:ext>
              </a:extLst>
            </p:cNvPr>
            <p:cNvSpPr txBox="1"/>
            <p:nvPr/>
          </p:nvSpPr>
          <p:spPr>
            <a:xfrm>
              <a:off x="929217" y="6137017"/>
              <a:ext cx="3485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Post-Honolulu refinements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2506BF-A4BD-C608-3CA1-F0C3C073E355}"/>
                </a:ext>
              </a:extLst>
            </p:cNvPr>
            <p:cNvCxnSpPr/>
            <p:nvPr/>
          </p:nvCxnSpPr>
          <p:spPr bwMode="auto">
            <a:xfrm>
              <a:off x="1022667" y="6275516"/>
              <a:ext cx="500027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A7D8A9-BC6F-5AD6-F65F-5878F2F994AC}"/>
              </a:ext>
            </a:extLst>
          </p:cNvPr>
          <p:cNvGrpSpPr/>
          <p:nvPr/>
        </p:nvGrpSpPr>
        <p:grpSpPr>
          <a:xfrm>
            <a:off x="1164211" y="1282414"/>
            <a:ext cx="9990575" cy="4751287"/>
            <a:chOff x="585258" y="1259716"/>
            <a:chExt cx="10677525" cy="499234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2EA1DB-63B4-022B-E850-521B832DC895}"/>
                </a:ext>
              </a:extLst>
            </p:cNvPr>
            <p:cNvGrpSpPr/>
            <p:nvPr/>
          </p:nvGrpSpPr>
          <p:grpSpPr>
            <a:xfrm>
              <a:off x="585258" y="1259716"/>
              <a:ext cx="10677525" cy="4992343"/>
              <a:chOff x="585258" y="1259716"/>
              <a:chExt cx="10677525" cy="49923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D4E06BC-E1DF-5F33-BEFA-42D6982050B7}"/>
                  </a:ext>
                </a:extLst>
              </p:cNvPr>
              <p:cNvGrpSpPr/>
              <p:nvPr/>
            </p:nvGrpSpPr>
            <p:grpSpPr>
              <a:xfrm>
                <a:off x="585258" y="1259716"/>
                <a:ext cx="10677525" cy="4992343"/>
                <a:chOff x="585258" y="1259716"/>
                <a:chExt cx="10677525" cy="499234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BC839-553D-11F4-F667-BF99279662EA}"/>
                    </a:ext>
                  </a:extLst>
                </p:cNvPr>
                <p:cNvGrpSpPr/>
                <p:nvPr/>
              </p:nvGrpSpPr>
              <p:grpSpPr>
                <a:xfrm>
                  <a:off x="2845134" y="4921626"/>
                  <a:ext cx="8056027" cy="1330433"/>
                  <a:chOff x="2971800" y="4931541"/>
                  <a:chExt cx="8056027" cy="1330433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DF49327-A273-82C8-8A9B-36FFA40B62DF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0" y="4931541"/>
                    <a:ext cx="348535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Propagation Channel 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5F666F9-A304-9C77-240B-12021AD65A64}"/>
                      </a:ext>
                    </a:extLst>
                  </p:cNvPr>
                  <p:cNvSpPr txBox="1"/>
                  <p:nvPr/>
                </p:nvSpPr>
                <p:spPr>
                  <a:xfrm>
                    <a:off x="6451600" y="4935761"/>
                    <a:ext cx="42035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-1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Rx PDMX  </a:t>
                    </a:r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05E607BA-7834-1C5A-23EA-B3231AA3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71800" y="5265416"/>
                    <a:ext cx="3601037" cy="954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E58FFB68-73FB-8F16-4193-3DB58AF8D6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781800" y="5267411"/>
                    <a:ext cx="4246027" cy="9945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CEE4DD4F-B995-7DF3-1C08-97F3297C4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5258" y="1259716"/>
                  <a:ext cx="10677525" cy="367665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E98C2E1-53BD-6238-6867-AFFE732750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3131" r="44035"/>
              <a:stretch/>
            </p:blipFill>
            <p:spPr>
              <a:xfrm>
                <a:off x="990600" y="2819400"/>
                <a:ext cx="666312" cy="252774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C883BA-93E6-9527-E358-93ECA03D7400}"/>
                </a:ext>
              </a:extLst>
            </p:cNvPr>
            <p:cNvGrpSpPr/>
            <p:nvPr/>
          </p:nvGrpSpPr>
          <p:grpSpPr>
            <a:xfrm>
              <a:off x="9069562" y="2940698"/>
              <a:ext cx="503967" cy="1097902"/>
              <a:chOff x="11439222" y="4388498"/>
              <a:chExt cx="503967" cy="109790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CDD95C-3475-0A93-B1FF-5AEF2CC1E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39222" y="4523466"/>
                <a:ext cx="247363" cy="18219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9C85D6-97DC-16D3-BB69-A436013F6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0824" y="5231970"/>
                <a:ext cx="247363" cy="186480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4199F1-A832-1327-1516-60528BF9A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39905" y="4434826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97290C2-44CC-F0A4-BB12-124B21B70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4607440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CFFE808-3AAF-1281-C799-EC9031E3C1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53973" y="5140843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E6F2016-96C1-2796-2B80-097410A047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5319677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2083BC4-8EB0-9C04-3590-4B913DEAD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77059" y="4533429"/>
                <a:ext cx="166129" cy="1629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86561BB-86DE-4294-04A9-5ED320324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77059" y="5255501"/>
                <a:ext cx="166130" cy="162949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9CF3179-22BD-57F3-6278-0E9ADB26DD0D}"/>
                  </a:ext>
                </a:extLst>
              </p:cNvPr>
              <p:cNvSpPr/>
              <p:nvPr/>
            </p:nvSpPr>
            <p:spPr bwMode="auto">
              <a:xfrm>
                <a:off x="11439222" y="4388498"/>
                <a:ext cx="247363" cy="1097902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AC2720A-4D9E-CDFF-71CD-26872714E201}"/>
              </a:ext>
            </a:extLst>
          </p:cNvPr>
          <p:cNvSpPr/>
          <p:nvPr/>
        </p:nvSpPr>
        <p:spPr bwMode="auto">
          <a:xfrm rot="16200000">
            <a:off x="8600988" y="4364728"/>
            <a:ext cx="335740" cy="3493484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32198C-B474-36BE-5D05-E0761BEDE2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8588" y="3007357"/>
            <a:ext cx="578202" cy="2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15202" y="1411287"/>
            <a:ext cx="10767198" cy="4719639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The Fixed WiFi Access Propagation Channel </a:t>
            </a:r>
          </a:p>
          <a:p>
            <a:pPr marL="457200" lvl="1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propagation channel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is an n-dimensional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“Polarization Space”, with an upper bounded </a:t>
            </a:r>
            <a:r>
              <a:rPr lang="en-US" sz="1600" b="1" dirty="0">
                <a:solidFill>
                  <a:schemeClr val="tx1"/>
                </a:solidFill>
              </a:rPr>
              <a:t>n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&gt;&gt; 32</a:t>
            </a:r>
            <a:endParaRPr lang="en-US" sz="1400" b="1" i="1" kern="0" dirty="0">
              <a:solidFill>
                <a:schemeClr val="tx1"/>
              </a:solidFill>
              <a:effectLst/>
            </a:endParaRP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is non-singular, deterministic and scalar (i.e</a:t>
            </a:r>
            <a:r>
              <a:rPr lang="en-US" sz="1600" b="1" dirty="0">
                <a:solidFill>
                  <a:schemeClr val="tx1"/>
                </a:solidFill>
              </a:rPr>
              <a:t>.,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1, i = j;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r, i ≠ j)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r (also the “Channel Dynamic Polarization Index” or  “ChDPI”) varies with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impairments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comprises DLOS, nLOS and NLOS links, all susceptible to distinct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“depolarization” 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impairments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Depolarization (“ChDp”, 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) is </a:t>
            </a:r>
            <a:r>
              <a:rPr lang="en-US" sz="1400" b="1" i="1" dirty="0">
                <a:solidFill>
                  <a:schemeClr val="tx1"/>
                </a:solidFill>
              </a:rPr>
              <a:t>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ropagation-induced </a:t>
            </a:r>
            <a:r>
              <a:rPr lang="en-US" sz="1400" b="1" i="1" dirty="0">
                <a:solidFill>
                  <a:schemeClr val="tx1"/>
                </a:solidFill>
              </a:rPr>
              <a:t>angular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Rx signal</a:t>
            </a:r>
            <a:r>
              <a:rPr lang="en-US" sz="1400" b="1" i="1" dirty="0">
                <a:solidFill>
                  <a:schemeClr val="tx1"/>
                </a:solidFill>
              </a:rPr>
              <a:t> polarization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rotation wrt the Tx-impressed baseline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Direct Line of Sight TRXs experiencing atmospheric fog, rain, etc. encounter up to 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depolarization</a:t>
            </a: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near Line of Sight TRXs partially obstructed by foliage</a:t>
            </a:r>
            <a:r>
              <a:rPr lang="en-US" sz="1400" b="1" i="1" dirty="0">
                <a:solidFill>
                  <a:schemeClr val="tx1"/>
                </a:solidFill>
              </a:rPr>
              <a:t>,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landscape</a:t>
            </a:r>
            <a:r>
              <a:rPr lang="en-US" sz="1400" b="1" i="1" dirty="0">
                <a:solidFill>
                  <a:schemeClr val="tx1"/>
                </a:solidFill>
              </a:rPr>
              <a:t> or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400" b="1" i="1" dirty="0">
                <a:solidFill>
                  <a:schemeClr val="tx1"/>
                </a:solidFill>
              </a:rPr>
              <a:t>up to 15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400" b="1" i="1" dirty="0">
              <a:solidFill>
                <a:schemeClr val="tx1"/>
              </a:solidFill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Non Line of Sight TRX channels enduring reflection/diffraction by landscape, structures or vehicles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depolarize </a:t>
            </a:r>
            <a:r>
              <a:rPr lang="en-US" sz="1400" b="1" i="1" dirty="0">
                <a:solidFill>
                  <a:schemeClr val="tx1"/>
                </a:solidFill>
              </a:rPr>
              <a:t>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by up to 4</a:t>
            </a:r>
            <a:r>
              <a:rPr lang="en-US" sz="1400" b="1" i="1" dirty="0">
                <a:solidFill>
                  <a:schemeClr val="tx1"/>
                </a:solidFill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Rising ChDp soon overwhelms the DPWiFi Rx PDMux, precluding MIMO co-channel self-interference cancellation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Already severe depolarization consequences magnify even further with increasing DPWiFi link MCS and MIMO order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DPWiFi MUST incorporate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</a:t>
            </a:r>
            <a:r>
              <a:rPr lang="en-US" sz="1400" b="1" i="1" dirty="0">
                <a:solidFill>
                  <a:schemeClr val="tx1"/>
                </a:solidFill>
              </a:rPr>
              <a:t>depolarization mitigation (i.e., the receiver PDMux “RxDPI” needs track the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</a:t>
            </a:r>
            <a:r>
              <a:rPr lang="en-US" sz="1400" b="1" i="1" dirty="0">
                <a:solidFill>
                  <a:schemeClr val="tx1"/>
                </a:solidFill>
              </a:rPr>
              <a:t> ChDPI)</a:t>
            </a:r>
          </a:p>
          <a:p>
            <a:pPr marL="461962" lvl="2" indent="0">
              <a:spcBef>
                <a:spcPts val="0"/>
              </a:spcBef>
            </a:pPr>
            <a:endParaRPr lang="en-US" sz="1200" b="1" i="1" dirty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Ergo, a 2-step Fixed Wireless Access “Adaptive DPWiFi” solution:</a:t>
            </a:r>
            <a:endParaRPr lang="en-US" sz="2000" b="1" kern="0" dirty="0">
              <a:solidFill>
                <a:schemeClr val="tx1"/>
              </a:solidFill>
              <a:effectLst/>
            </a:endParaRP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(Open Loop)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Channel Sounding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FWA AP transmits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]-characterizing </a:t>
            </a:r>
            <a:r>
              <a:rPr lang="en-US" sz="1400" b="1" i="1" dirty="0">
                <a:solidFill>
                  <a:schemeClr val="tx1"/>
                </a:solidFill>
              </a:rPr>
              <a:t>“Training Packets (T)” every ~1ms to all associated STAs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Each FWA STA processes T, estimates ChDp, determines true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], computes its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and reconfigures its Rx PDMux to match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TRX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DPWiFi TRX as Honolulu-proposed, but with Rx PDMux RxDPI precisely tracking the constantly sampled ChDPI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for Fixed Wireless Access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53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19A9B-612A-8D36-A6ED-67AA1674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 Plan</a:t>
            </a:r>
            <a:endParaRPr lang="en-GB" sz="2800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B0F1AE-22A3-7EC2-0357-2F544BF962E6}"/>
              </a:ext>
            </a:extLst>
          </p:cNvPr>
          <p:cNvGrpSpPr/>
          <p:nvPr/>
        </p:nvGrpSpPr>
        <p:grpSpPr>
          <a:xfrm>
            <a:off x="932180" y="1230141"/>
            <a:ext cx="10361083" cy="4971894"/>
            <a:chOff x="1066800" y="1205706"/>
            <a:chExt cx="10010775" cy="45381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A8CFBB-1647-C40F-4495-1E0058696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118" y="1205706"/>
              <a:ext cx="9296400" cy="2105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B765CF-5210-0098-27D3-342594E2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457815"/>
              <a:ext cx="10010775" cy="2286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A9EF15-5F42-9D66-CA94-C089F49A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959" y="4532097"/>
            <a:ext cx="3854599" cy="1471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CE434-01AB-2F66-912A-9A6401F2C406}"/>
              </a:ext>
            </a:extLst>
          </p:cNvPr>
          <p:cNvSpPr txBox="1">
            <a:spLocks/>
          </p:cNvSpPr>
          <p:nvPr/>
        </p:nvSpPr>
        <p:spPr bwMode="auto">
          <a:xfrm>
            <a:off x="965200" y="6119009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GB" sz="1200" kern="0" dirty="0">
                <a:solidFill>
                  <a:srgbClr val="C00000"/>
                </a:solidFill>
              </a:rPr>
              <a:t>Note: See corresponding Validation Test results following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A34666-A469-C5B5-7460-AA584FEAFF7A}"/>
              </a:ext>
            </a:extLst>
          </p:cNvPr>
          <p:cNvGrpSpPr/>
          <p:nvPr/>
        </p:nvGrpSpPr>
        <p:grpSpPr>
          <a:xfrm>
            <a:off x="1029158" y="1182311"/>
            <a:ext cx="10001626" cy="2304057"/>
            <a:chOff x="1029158" y="1182311"/>
            <a:chExt cx="10001626" cy="23040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31A7EE-4EBC-A653-365A-9FEFCA08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158" y="1182311"/>
              <a:ext cx="10001626" cy="23040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D9788D-D236-051B-2540-60FB1D6C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374" y="1839518"/>
              <a:ext cx="3115226" cy="1481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60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F256B-84FD-E321-A641-07BDDB40DC29}"/>
              </a:ext>
            </a:extLst>
          </p:cNvPr>
          <p:cNvSpPr txBox="1"/>
          <p:nvPr/>
        </p:nvSpPr>
        <p:spPr>
          <a:xfrm>
            <a:off x="3048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Packet/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Data Packet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328065-2D8C-B455-C739-0589C69B8FEF}"/>
              </a:ext>
            </a:extLst>
          </p:cNvPr>
          <p:cNvSpPr txBox="1"/>
          <p:nvPr/>
        </p:nvSpPr>
        <p:spPr>
          <a:xfrm>
            <a:off x="16764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SPC/Modulators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73FEDC-F0FE-5005-1F09-6E1D249D47CA}"/>
              </a:ext>
            </a:extLst>
          </p:cNvPr>
          <p:cNvSpPr txBox="1"/>
          <p:nvPr/>
        </p:nvSpPr>
        <p:spPr>
          <a:xfrm>
            <a:off x="3048000" y="564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Walsh-Polarize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5D9B59-39CE-1E3F-5AA0-E62B6B3CA784}"/>
              </a:ext>
            </a:extLst>
          </p:cNvPr>
          <p:cNvSpPr txBox="1"/>
          <p:nvPr/>
        </p:nvSpPr>
        <p:spPr>
          <a:xfrm>
            <a:off x="4419600" y="5638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DPWiFi Channel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MIMO-Multiplexes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8485C2-4122-5CBF-B2EB-ADC4D63C6F7C}"/>
              </a:ext>
            </a:extLst>
          </p:cNvPr>
          <p:cNvSpPr txBox="1"/>
          <p:nvPr/>
        </p:nvSpPr>
        <p:spPr>
          <a:xfrm>
            <a:off x="55626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De-correlate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Training Streams/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Symbol Streams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7EBC4-2690-D7D3-2DE2-17529FC03736}"/>
              </a:ext>
            </a:extLst>
          </p:cNvPr>
          <p:cNvSpPr txBox="1"/>
          <p:nvPr/>
        </p:nvSpPr>
        <p:spPr>
          <a:xfrm>
            <a:off x="71628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DPDMux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Channel DPI/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 32x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Streams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B7A5F-9019-9D42-87CE-48C98D2EACB4}"/>
              </a:ext>
            </a:extLst>
          </p:cNvPr>
          <p:cNvSpPr txBox="1"/>
          <p:nvPr/>
        </p:nvSpPr>
        <p:spPr>
          <a:xfrm>
            <a:off x="8610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Demodulators/PSC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B9F6D-EC03-7E5C-5C6E-B49044C3D7C0}"/>
              </a:ext>
            </a:extLst>
          </p:cNvPr>
          <p:cNvSpPr txBox="1"/>
          <p:nvPr/>
        </p:nvSpPr>
        <p:spPr>
          <a:xfrm>
            <a:off x="9753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Sink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Accepts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77572-94A7-69BF-380E-E2C325FF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58" y="1302335"/>
            <a:ext cx="9395883" cy="40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6EFE9-9B34-9D71-7E05-5D909515F390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 Detail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8662A-208A-4E6F-F936-6515E0D1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1085737"/>
            <a:ext cx="6391275" cy="5178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14F60-1AA4-AC32-5AA0-04169664E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99441"/>
            <a:ext cx="3030695" cy="2175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691E2-E325-A6F8-5D7F-FCAF0559A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06467"/>
            <a:ext cx="3537753" cy="31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1953</TotalTime>
  <Words>1661</Words>
  <Application>Microsoft Office PowerPoint</Application>
  <PresentationFormat>Widescreen</PresentationFormat>
  <Paragraphs>290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Unicode MS</vt:lpstr>
      <vt:lpstr>Times New Roman</vt:lpstr>
      <vt:lpstr>Verdana</vt:lpstr>
      <vt:lpstr>Office Theme</vt:lpstr>
      <vt:lpstr>Document</vt:lpstr>
      <vt:lpstr>DPWiFi MATLAB Validation</vt:lpstr>
      <vt:lpstr>Abstract</vt:lpstr>
      <vt:lpstr>PowerPoint Presentation</vt:lpstr>
      <vt:lpstr>Proposed DPWiFi PHY</vt:lpstr>
      <vt:lpstr>PowerPoint Presentation</vt:lpstr>
      <vt:lpstr>DPWiFi for Fixed Wireless Access</vt:lpstr>
      <vt:lpstr>DPWiFi TRX Validation Plan</vt:lpstr>
      <vt:lpstr>PowerPoint Presentation</vt:lpstr>
      <vt:lpstr>PowerPoint Presentation</vt:lpstr>
      <vt:lpstr>DPWiFi TRX Validation</vt:lpstr>
      <vt:lpstr>DPWiFi TRX Modeling</vt:lpstr>
      <vt:lpstr>DPWiFi TRX Modeling</vt:lpstr>
      <vt:lpstr>DPWiFi TRX Modeling</vt:lpstr>
      <vt:lpstr>DPWiFi TRX Modeling</vt:lpstr>
      <vt:lpstr>DPWiFi TRX Modeling</vt:lpstr>
      <vt:lpstr>DPWiFi TRX Modeling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13</cp:revision>
  <cp:lastPrinted>1601-01-01T00:00:00Z</cp:lastPrinted>
  <dcterms:created xsi:type="dcterms:W3CDTF">2024-01-15T15:24:42Z</dcterms:created>
  <dcterms:modified xsi:type="dcterms:W3CDTF">2024-01-22T08:06:58Z</dcterms:modified>
  <cp:category>Name, Affiliation</cp:category>
</cp:coreProperties>
</file>