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56" r:id="rId2"/>
    <p:sldId id="257" r:id="rId3"/>
    <p:sldId id="268" r:id="rId4"/>
    <p:sldId id="302" r:id="rId5"/>
    <p:sldId id="269" r:id="rId6"/>
    <p:sldId id="260" r:id="rId7"/>
    <p:sldId id="261" r:id="rId8"/>
    <p:sldId id="262" r:id="rId9"/>
    <p:sldId id="263" r:id="rId10"/>
    <p:sldId id="283" r:id="rId11"/>
    <p:sldId id="284" r:id="rId12"/>
    <p:sldId id="287" r:id="rId13"/>
    <p:sldId id="288" r:id="rId14"/>
    <p:sldId id="289" r:id="rId15"/>
    <p:sldId id="295" r:id="rId16"/>
    <p:sldId id="294" r:id="rId17"/>
    <p:sldId id="293" r:id="rId18"/>
    <p:sldId id="304" r:id="rId19"/>
    <p:sldId id="2368" r:id="rId2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228" autoAdjust="0"/>
    <p:restoredTop sz="94660"/>
  </p:normalViewPr>
  <p:slideViewPr>
    <p:cSldViewPr>
      <p:cViewPr varScale="1">
        <p:scale>
          <a:sx n="159" d="100"/>
          <a:sy n="159" d="100"/>
        </p:scale>
        <p:origin x="222" y="150"/>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12/18/2023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283537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93103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9241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05794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802.11-23/2198r2</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907115" cy="3394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 December 2023</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0/11-20-0174-00-0arc-epd-and-lpd-terminology-misalignment-in-ieee-std-802-1-and-802-11.ppt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mentor.ieee.org/802.11/dcn/19/11-19-0106-00-000m-sta-and-ap.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www.ieee802.org/1/files/private/802-REVc-drafts/d1/P802-REVc-d1.2.pdf" TargetMode="External"/><Relationship Id="rId7" Type="http://schemas.openxmlformats.org/officeDocument/2006/relationships/hyperlink" Target="https://mentor.ieee.org/802.11/dcn/23/11-23-2199-00-0arc-epd-and-lpd-concepts.ppt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mentor.ieee.org/802.1/dcn/23/1-23-0022-08-Mntg-p802-revc-d1-1-comments-pdis.ods" TargetMode="External"/><Relationship Id="rId5" Type="http://schemas.openxmlformats.org/officeDocument/2006/relationships/hyperlink" Target="https://www.ieee802.org/1/files/private/802-REVc-drafts/d1/1-23-0037-00-Mntg-p802-revc-d1-1-comments-dis.pdf" TargetMode="External"/><Relationship Id="rId4" Type="http://schemas.openxmlformats.org/officeDocument/2006/relationships/hyperlink" Target="https://www.ieee802.org/1/files/private/802-REVc-drafts/d1/P802-REVc-d1.2CMP.pdf"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ARC-SC-agenda-December-18-2023</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2023-12-18</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1"/>
            <a:ext cx="10361084" cy="380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Agenda – 18 December 2023</a:t>
            </a:r>
            <a:endParaRPr lang="en-GB" dirty="0"/>
          </a:p>
        </p:txBody>
      </p:sp>
      <p:sp>
        <p:nvSpPr>
          <p:cNvPr id="4098" name="Rectangle 2"/>
          <p:cNvSpPr>
            <a:spLocks noGrp="1" noChangeArrowheads="1"/>
          </p:cNvSpPr>
          <p:nvPr>
            <p:ph idx="1"/>
          </p:nvPr>
        </p:nvSpPr>
        <p:spPr>
          <a:xfrm>
            <a:off x="914401" y="1295400"/>
            <a:ext cx="10361084" cy="5180014"/>
          </a:xfrm>
          <a:ln/>
        </p:spPr>
        <p:txBody>
          <a:bodyPr/>
          <a:lstStyle/>
          <a:p>
            <a:pPr marL="457200" indent="-457200">
              <a:lnSpc>
                <a:spcPct val="90000"/>
              </a:lnSpc>
              <a:spcBef>
                <a:spcPts val="300"/>
              </a:spcBef>
              <a:spcAft>
                <a:spcPts val="0"/>
              </a:spcAft>
              <a:buFont typeface="Arial" panose="020B0604020202020204" pitchFamily="34" charset="0"/>
              <a:buChar char="•"/>
              <a:defRPr/>
            </a:pPr>
            <a:r>
              <a:rPr lang="en-US" sz="2800" dirty="0"/>
              <a:t>Attendance, noises/recording, meeting protocol reminders</a:t>
            </a:r>
          </a:p>
          <a:p>
            <a:pPr marL="457200" indent="-457200">
              <a:lnSpc>
                <a:spcPct val="90000"/>
              </a:lnSpc>
              <a:spcBef>
                <a:spcPts val="300"/>
              </a:spcBef>
              <a:spcAft>
                <a:spcPts val="0"/>
              </a:spcAft>
              <a:buFont typeface="Arial" panose="020B0604020202020204" pitchFamily="34" charset="0"/>
              <a:buChar char="•"/>
              <a:defRPr/>
            </a:pPr>
            <a:r>
              <a:rPr lang="en-US" sz="2800" dirty="0"/>
              <a:t>Policies, duty to inform, participation rules</a:t>
            </a:r>
          </a:p>
          <a:p>
            <a:pPr marL="457200" indent="-457200">
              <a:lnSpc>
                <a:spcPct val="90000"/>
              </a:lnSpc>
              <a:spcBef>
                <a:spcPts val="300"/>
              </a:spcBef>
              <a:spcAft>
                <a:spcPts val="0"/>
              </a:spcAft>
              <a:buFont typeface="Arial" panose="020B0604020202020204" pitchFamily="34" charset="0"/>
              <a:buChar char="•"/>
              <a:defRPr/>
            </a:pPr>
            <a:r>
              <a:rPr lang="en-US" sz="2800" dirty="0">
                <a:solidFill>
                  <a:srgbClr val="000000"/>
                </a:solidFill>
              </a:rPr>
              <a:t>December/January plan reminder:</a:t>
            </a:r>
          </a:p>
          <a:p>
            <a:pPr marL="857250" lvl="1" indent="-457200">
              <a:lnSpc>
                <a:spcPct val="90000"/>
              </a:lnSpc>
              <a:spcBef>
                <a:spcPts val="300"/>
              </a:spcBef>
              <a:spcAft>
                <a:spcPts val="0"/>
              </a:spcAft>
              <a:buFont typeface="Arial" panose="020B0604020202020204" pitchFamily="34" charset="0"/>
              <a:buChar char="•"/>
              <a:defRPr/>
            </a:pPr>
            <a:r>
              <a:rPr lang="en-US" sz="2800" dirty="0"/>
              <a:t>Teleconferences on December 18 and January 8, to consider letter ballot on REV802</a:t>
            </a:r>
          </a:p>
          <a:p>
            <a:pPr marL="457200" indent="-457200">
              <a:lnSpc>
                <a:spcPct val="90000"/>
              </a:lnSpc>
              <a:spcBef>
                <a:spcPts val="300"/>
              </a:spcBef>
              <a:spcAft>
                <a:spcPts val="0"/>
              </a:spcAft>
              <a:buFont typeface="Arial" panose="020B0604020202020204" pitchFamily="34" charset="0"/>
              <a:buChar char="•"/>
              <a:defRPr/>
            </a:pPr>
            <a:r>
              <a:rPr lang="en-US" sz="2800" dirty="0"/>
              <a:t>New ARC topic is proposed (11-23/2207), to discuss definition of non-infrastructure BSS.  - 15 minutes</a:t>
            </a:r>
          </a:p>
          <a:p>
            <a:pPr marL="857250" lvl="1" indent="-457200">
              <a:lnSpc>
                <a:spcPct val="90000"/>
              </a:lnSpc>
              <a:spcBef>
                <a:spcPts val="300"/>
              </a:spcBef>
              <a:spcAft>
                <a:spcPts val="0"/>
              </a:spcAft>
              <a:buFont typeface="Arial" panose="020B0604020202020204" pitchFamily="34" charset="0"/>
              <a:buChar char="•"/>
              <a:defRPr/>
            </a:pPr>
            <a:r>
              <a:rPr lang="en-US" sz="2400" dirty="0"/>
              <a:t>May consider on January 8, if there is time, otherwise, at Jan F2F session.</a:t>
            </a:r>
          </a:p>
          <a:p>
            <a:pPr marL="857250" lvl="1" indent="-457200">
              <a:lnSpc>
                <a:spcPct val="90000"/>
              </a:lnSpc>
              <a:spcBef>
                <a:spcPts val="300"/>
              </a:spcBef>
              <a:spcAft>
                <a:spcPts val="0"/>
              </a:spcAft>
              <a:buFont typeface="Arial" panose="020B0604020202020204" pitchFamily="34" charset="0"/>
              <a:buChar char="•"/>
              <a:defRPr/>
            </a:pPr>
            <a:r>
              <a:rPr lang="en-US" sz="2400" dirty="0"/>
              <a:t>Two topics: Definition of non-infrastructure BSS; scope of Channel Usage</a:t>
            </a:r>
          </a:p>
          <a:p>
            <a:pPr marL="457200" indent="-457200">
              <a:lnSpc>
                <a:spcPct val="90000"/>
              </a:lnSpc>
              <a:spcBef>
                <a:spcPts val="300"/>
              </a:spcBef>
              <a:spcAft>
                <a:spcPts val="0"/>
              </a:spcAft>
              <a:buFont typeface="Arial" panose="020B0604020202020204" pitchFamily="34" charset="0"/>
              <a:buChar char="•"/>
              <a:defRPr/>
            </a:pPr>
            <a:r>
              <a:rPr lang="en-US" sz="2800" dirty="0"/>
              <a:t>REV802c updates – 802.11’s comments on D1.2</a:t>
            </a:r>
            <a:endParaRPr lang="en-US" sz="3200" dirty="0"/>
          </a:p>
          <a:p>
            <a:pPr marL="457200" indent="-457200">
              <a:lnSpc>
                <a:spcPct val="90000"/>
              </a:lnSpc>
              <a:spcBef>
                <a:spcPts val="300"/>
              </a:spcBef>
              <a:spcAft>
                <a:spcPts val="0"/>
              </a:spcAft>
              <a:buFont typeface="Arial" panose="020B0604020202020204" pitchFamily="34" charset="0"/>
              <a:buChar char="•"/>
              <a:defRPr/>
            </a:pPr>
            <a:r>
              <a:rPr lang="en-US" sz="2800" dirty="0"/>
              <a:t>Annex G and WBA liaison discussions to resume at January interim</a:t>
            </a:r>
          </a:p>
          <a:p>
            <a:pPr marL="457200" indent="-457200">
              <a:lnSpc>
                <a:spcPct val="90000"/>
              </a:lnSpc>
              <a:spcBef>
                <a:spcPts val="0"/>
              </a:spcBef>
              <a:spcAft>
                <a:spcPts val="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7725352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Other</a:t>
            </a:r>
            <a:endParaRPr lang="en-GB" dirty="0"/>
          </a:p>
        </p:txBody>
      </p:sp>
      <p:sp>
        <p:nvSpPr>
          <p:cNvPr id="4098" name="Rectangle 2"/>
          <p:cNvSpPr>
            <a:spLocks noGrp="1" noChangeArrowheads="1"/>
          </p:cNvSpPr>
          <p:nvPr>
            <p:ph idx="1"/>
          </p:nvPr>
        </p:nvSpPr>
        <p:spPr>
          <a:xfrm>
            <a:off x="914401" y="1754185"/>
            <a:ext cx="10361084" cy="4570415"/>
          </a:xfrm>
          <a:ln/>
        </p:spPr>
        <p:txBody>
          <a:bodyPr/>
          <a:lstStyle/>
          <a:p>
            <a:pPr marL="0" lvl="2" indent="0">
              <a:spcBef>
                <a:spcPts val="300"/>
              </a:spcBef>
              <a:spcAft>
                <a:spcPts val="0"/>
              </a:spcAft>
              <a:buNone/>
              <a:defRPr/>
            </a:pPr>
            <a:r>
              <a:rPr lang="en-US" altLang="en-US" sz="2400" b="1" dirty="0"/>
              <a:t>Other items being tracked (but not actively worked unless/until contributions):</a:t>
            </a:r>
          </a:p>
          <a:p>
            <a:pPr marL="685800" lvl="2" indent="-342900">
              <a:lnSpc>
                <a:spcPct val="90000"/>
              </a:lnSpc>
              <a:buFont typeface="Arial" pitchFamily="34" charset="0"/>
              <a:buChar char="•"/>
              <a:defRPr/>
            </a:pPr>
            <a:r>
              <a:rPr lang="en-US" sz="2000" b="1" dirty="0"/>
              <a:t>Related to IEEE Std 802 updates (slide 20):</a:t>
            </a:r>
          </a:p>
          <a:p>
            <a:pPr marL="1143000" lvl="3" indent="-342900">
              <a:lnSpc>
                <a:spcPct val="90000"/>
              </a:lnSpc>
              <a:buFont typeface="Arial" pitchFamily="34" charset="0"/>
              <a:buChar char="•"/>
              <a:defRPr/>
            </a:pPr>
            <a:r>
              <a:rPr lang="en-US" sz="2000" b="1" dirty="0"/>
              <a:t>802.1AC mapping from ISS to 802.11 MAC SAP interface</a:t>
            </a:r>
          </a:p>
          <a:p>
            <a:pPr marL="1143000" lvl="3" indent="-342900">
              <a:lnSpc>
                <a:spcPct val="90000"/>
              </a:lnSpc>
              <a:buFont typeface="Arial" pitchFamily="34" charset="0"/>
              <a:buChar char="•"/>
              <a:defRPr/>
            </a:pPr>
            <a:r>
              <a:rPr lang="en-US" sz="2000" b="1" dirty="0"/>
              <a:t>Consider any changes to remove 802.2/LLC terms?</a:t>
            </a:r>
          </a:p>
          <a:p>
            <a:pPr marL="1143000" lvl="3" indent="-342900">
              <a:lnSpc>
                <a:spcPct val="90000"/>
              </a:lnSpc>
              <a:buFont typeface="Arial" pitchFamily="34" charset="0"/>
              <a:buChar char="•"/>
              <a:defRPr/>
            </a:pPr>
            <a:r>
              <a:rPr lang="en-US" sz="2000" b="1" dirty="0"/>
              <a:t>Clarifying EPD/LPD: </a:t>
            </a:r>
            <a:r>
              <a:rPr lang="en-US" sz="2000" dirty="0">
                <a:hlinkClick r:id="rId3"/>
              </a:rPr>
              <a:t>11-20/0174r0</a:t>
            </a:r>
            <a:endParaRPr lang="en-US" sz="2000" dirty="0"/>
          </a:p>
          <a:p>
            <a:pPr marL="1143000" lvl="3" indent="-342900">
              <a:lnSpc>
                <a:spcPct val="90000"/>
              </a:lnSpc>
              <a:buFont typeface="Arial" pitchFamily="34" charset="0"/>
              <a:buChar char="•"/>
              <a:defRPr/>
            </a:pPr>
            <a:r>
              <a:rPr lang="en-US" sz="2000" b="1" dirty="0"/>
              <a:t>Access Domains: “802 Access Domains”?  In 802.11, an ESS?  TGbe implications?</a:t>
            </a:r>
          </a:p>
          <a:p>
            <a:pPr marL="1143000" lvl="3" indent="-342900">
              <a:lnSpc>
                <a:spcPct val="90000"/>
              </a:lnSpc>
              <a:buFont typeface="Arial" pitchFamily="34" charset="0"/>
              <a:buChar char="•"/>
              <a:defRPr/>
            </a:pPr>
            <a:r>
              <a:rPr lang="en-US" sz="2000" b="1" dirty="0"/>
              <a:t>Is the DS a bridge (small ‘b’)?</a:t>
            </a:r>
          </a:p>
          <a:p>
            <a:pPr marL="685800" lvl="2" indent="-342900">
              <a:lnSpc>
                <a:spcPct val="90000"/>
              </a:lnSpc>
              <a:buFont typeface="Arial" pitchFamily="34" charset="0"/>
              <a:buChar char="•"/>
              <a:defRPr/>
            </a:pPr>
            <a:r>
              <a:rPr lang="en-US" sz="2000" b="1" dirty="0"/>
              <a:t>“What is a STA?” (per </a:t>
            </a:r>
            <a:r>
              <a:rPr lang="en-US" sz="2000" b="1" dirty="0" err="1"/>
              <a:t>REVmd</a:t>
            </a:r>
            <a:r>
              <a:rPr lang="en-US" sz="2000" b="1" dirty="0"/>
              <a:t> discussion: </a:t>
            </a:r>
            <a:r>
              <a:rPr lang="en-US" sz="2000" b="1" dirty="0">
                <a:solidFill>
                  <a:schemeClr val="accent2">
                    <a:lumMod val="75000"/>
                  </a:schemeClr>
                </a:solidFill>
                <a:hlinkClick r:id="rId4">
                  <a:extLst>
                    <a:ext uri="{A12FA001-AC4F-418D-AE19-62706E023703}">
                      <ahyp:hlinkClr xmlns:ahyp="http://schemas.microsoft.com/office/drawing/2018/hyperlinkcolor" val="tx"/>
                    </a:ext>
                  </a:extLst>
                </a:hlinkClick>
              </a:rPr>
              <a:t>11-19/0106r0</a:t>
            </a:r>
            <a:r>
              <a:rPr lang="en-US" sz="2000" b="1" dirty="0"/>
              <a:t>)</a:t>
            </a:r>
          </a:p>
          <a:p>
            <a:pPr marL="685800" lvl="2" indent="-342900">
              <a:lnSpc>
                <a:spcPct val="90000"/>
              </a:lnSpc>
              <a:buFont typeface="Arial" pitchFamily="34" charset="0"/>
              <a:buChar char="•"/>
              <a:defRPr/>
            </a:pPr>
            <a:r>
              <a:rPr lang="en-US" sz="2000" b="1" dirty="0"/>
              <a:t>Off-channel TDLS architecture</a:t>
            </a:r>
          </a:p>
          <a:p>
            <a:pPr marL="685800" lvl="2" indent="-342900">
              <a:lnSpc>
                <a:spcPct val="90000"/>
              </a:lnSpc>
              <a:spcBef>
                <a:spcPts val="300"/>
              </a:spcBef>
              <a:spcAft>
                <a:spcPts val="0"/>
              </a:spcAft>
              <a:buFont typeface="Arial" pitchFamily="34" charset="0"/>
              <a:buChar char="•"/>
              <a:defRPr/>
            </a:pPr>
            <a:r>
              <a:rPr lang="en-US" sz="2000"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dirty="0"/>
              <a:t>One aspect is how MAC address is set/controlled – related to IEEE 1609/</a:t>
            </a:r>
            <a:r>
              <a:rPr lang="en-US" sz="2000" b="1" dirty="0" err="1"/>
              <a:t>TGbd</a:t>
            </a:r>
            <a:r>
              <a:rPr lang="en-US" sz="2000" b="1" dirty="0"/>
              <a:t>  activities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42542600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457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rgbClr val="000000"/>
                </a:solidFill>
              </a:rPr>
              <a:t>IEEE Std 802 revision (P802REVc)</a:t>
            </a:r>
            <a:endParaRPr lang="en-GB" dirty="0"/>
          </a:p>
        </p:txBody>
      </p:sp>
      <p:sp>
        <p:nvSpPr>
          <p:cNvPr id="4098" name="Rectangle 2"/>
          <p:cNvSpPr>
            <a:spLocks noGrp="1" noChangeArrowheads="1"/>
          </p:cNvSpPr>
          <p:nvPr>
            <p:ph idx="1"/>
          </p:nvPr>
        </p:nvSpPr>
        <p:spPr>
          <a:xfrm>
            <a:off x="914401" y="1143000"/>
            <a:ext cx="10361084" cy="5332414"/>
          </a:xfrm>
          <a:ln/>
        </p:spPr>
        <p:txBody>
          <a:bodyPr/>
          <a:lstStyle/>
          <a:p>
            <a:pPr lvl="0">
              <a:lnSpc>
                <a:spcPct val="90000"/>
              </a:lnSpc>
              <a:buClr>
                <a:srgbClr val="000000"/>
              </a:buClr>
              <a:buSzPct val="100000"/>
              <a:buFont typeface="Arial" pitchFamily="34"/>
              <a:buChar char="•"/>
            </a:pPr>
            <a:r>
              <a:rPr lang="en-US" sz="3200" dirty="0"/>
              <a:t>Update from 802.11 representative (Joseph Levy)</a:t>
            </a:r>
          </a:p>
          <a:p>
            <a:pPr lvl="0">
              <a:lnSpc>
                <a:spcPct val="90000"/>
              </a:lnSpc>
              <a:buClr>
                <a:srgbClr val="000000"/>
              </a:buClr>
              <a:buSzPct val="100000"/>
              <a:buFont typeface="Arial" pitchFamily="34"/>
              <a:buChar char="•"/>
            </a:pPr>
            <a:r>
              <a:rPr lang="en-US" sz="3200" dirty="0"/>
              <a:t>Background:</a:t>
            </a:r>
          </a:p>
          <a:p>
            <a:pPr lvl="1">
              <a:lnSpc>
                <a:spcPct val="90000"/>
              </a:lnSpc>
              <a:spcBef>
                <a:spcPts val="0"/>
              </a:spcBef>
              <a:spcAft>
                <a:spcPts val="600"/>
              </a:spcAft>
              <a:buFont typeface="Arial" panose="020B0604020202020204" pitchFamily="34" charset="0"/>
              <a:buChar char="•"/>
              <a:defRPr/>
            </a:pPr>
            <a:r>
              <a:rPr lang="en-US" sz="2200" dirty="0"/>
              <a:t>IEEE Std 802 is undergoing a revision update. 802.1 is handling the official process, and is holding 802.1 Working Group letter ballots</a:t>
            </a:r>
          </a:p>
          <a:p>
            <a:pPr>
              <a:lnSpc>
                <a:spcPct val="90000"/>
              </a:lnSpc>
              <a:spcBef>
                <a:spcPts val="0"/>
              </a:spcBef>
              <a:spcAft>
                <a:spcPts val="600"/>
              </a:spcAft>
              <a:buFont typeface="Arial" panose="020B0604020202020204" pitchFamily="34" charset="0"/>
              <a:buChar char="•"/>
              <a:defRPr/>
            </a:pPr>
            <a:r>
              <a:rPr lang="en-US" sz="2800" dirty="0"/>
              <a:t>Agenda today:</a:t>
            </a:r>
          </a:p>
          <a:p>
            <a:pPr lvl="1">
              <a:lnSpc>
                <a:spcPct val="90000"/>
              </a:lnSpc>
              <a:spcBef>
                <a:spcPts val="0"/>
              </a:spcBef>
              <a:spcAft>
                <a:spcPts val="600"/>
              </a:spcAft>
              <a:buFont typeface="Arial" panose="020B0604020202020204" pitchFamily="34" charset="0"/>
              <a:buChar char="•"/>
              <a:defRPr/>
            </a:pPr>
            <a:r>
              <a:rPr lang="en-US" sz="2200" dirty="0"/>
              <a:t>Review draft: </a:t>
            </a:r>
            <a:r>
              <a:rPr lang="en-US" sz="2200" dirty="0">
                <a:hlinkClick r:id="rId3"/>
              </a:rPr>
              <a:t>https://www.ieee802.org/1/files/private/802-REVc-drafts/d1/P802-REVc-d1.2.pdf</a:t>
            </a:r>
            <a:r>
              <a:rPr lang="en-US" sz="2200" dirty="0"/>
              <a:t>, formulate any comments to give to Dorothy to be filed as WG11 chair</a:t>
            </a:r>
          </a:p>
          <a:p>
            <a:pPr lvl="2">
              <a:lnSpc>
                <a:spcPct val="90000"/>
              </a:lnSpc>
              <a:spcBef>
                <a:spcPts val="0"/>
              </a:spcBef>
              <a:spcAft>
                <a:spcPts val="600"/>
              </a:spcAft>
              <a:buFont typeface="Arial" panose="020B0604020202020204" pitchFamily="34" charset="0"/>
              <a:buChar char="•"/>
              <a:defRPr/>
            </a:pPr>
            <a:r>
              <a:rPr lang="en-US" sz="2000" dirty="0">
                <a:hlinkClick r:id="rId4"/>
              </a:rPr>
              <a:t>https://www.ieee802.org/1/files/private/802-REVc-drafts/d1/P802-REVc-d1.2CMP.pdf</a:t>
            </a:r>
            <a:r>
              <a:rPr lang="en-US" sz="2000" dirty="0"/>
              <a:t> </a:t>
            </a:r>
          </a:p>
          <a:p>
            <a:pPr lvl="2">
              <a:lnSpc>
                <a:spcPct val="90000"/>
              </a:lnSpc>
              <a:spcBef>
                <a:spcPts val="0"/>
              </a:spcBef>
              <a:spcAft>
                <a:spcPts val="600"/>
              </a:spcAft>
              <a:buFont typeface="Arial" panose="020B0604020202020204" pitchFamily="34" charset="0"/>
              <a:buChar char="•"/>
              <a:defRPr/>
            </a:pPr>
            <a:r>
              <a:rPr lang="en-US" sz="2000" dirty="0">
                <a:hlinkClick r:id="rId5"/>
              </a:rPr>
              <a:t>https://www.ieee802.org/1/files/private/802-REVc-drafts/d1/1-23-0037-00-Mntg-p802-revc-d1-1-comments-dis.pdf</a:t>
            </a:r>
            <a:r>
              <a:rPr lang="en-US" sz="2000" dirty="0"/>
              <a:t>, </a:t>
            </a:r>
            <a:r>
              <a:rPr lang="en-US" sz="2000" dirty="0">
                <a:hlinkClick r:id="rId6"/>
              </a:rPr>
              <a:t>https://mentor.ieee.org/802.1/dcn/23/1-23-0022-08-Mntg-p802-revc-d1-1-comments-pdis.ods</a:t>
            </a:r>
            <a:r>
              <a:rPr lang="en-US" sz="2000" dirty="0"/>
              <a:t> </a:t>
            </a:r>
          </a:p>
          <a:p>
            <a:pPr lvl="2">
              <a:lnSpc>
                <a:spcPct val="90000"/>
              </a:lnSpc>
              <a:spcBef>
                <a:spcPts val="0"/>
              </a:spcBef>
              <a:spcAft>
                <a:spcPts val="600"/>
              </a:spcAft>
              <a:buFont typeface="Arial" panose="020B0604020202020204" pitchFamily="34" charset="0"/>
              <a:buChar char="•"/>
              <a:defRPr/>
            </a:pPr>
            <a:r>
              <a:rPr lang="en-US" sz="2000" dirty="0"/>
              <a:t>Any concerns with our comments, and their resolutions</a:t>
            </a:r>
          </a:p>
          <a:p>
            <a:pPr lvl="2">
              <a:lnSpc>
                <a:spcPct val="90000"/>
              </a:lnSpc>
              <a:spcBef>
                <a:spcPts val="0"/>
              </a:spcBef>
              <a:spcAft>
                <a:spcPts val="600"/>
              </a:spcAft>
              <a:buFont typeface="Arial" panose="020B0604020202020204" pitchFamily="34" charset="0"/>
              <a:buChar char="•"/>
              <a:defRPr/>
            </a:pPr>
            <a:r>
              <a:rPr lang="en-US" sz="2000" dirty="0"/>
              <a:t>Any other concerns/comments from other changes?</a:t>
            </a:r>
          </a:p>
          <a:p>
            <a:pPr lvl="1">
              <a:lnSpc>
                <a:spcPct val="90000"/>
              </a:lnSpc>
              <a:spcBef>
                <a:spcPts val="0"/>
              </a:spcBef>
              <a:spcAft>
                <a:spcPts val="600"/>
              </a:spcAft>
              <a:buFont typeface="Arial" panose="020B0604020202020204" pitchFamily="34" charset="0"/>
              <a:buChar char="•"/>
              <a:defRPr/>
            </a:pPr>
            <a:r>
              <a:rPr lang="en-US" sz="2200" dirty="0"/>
              <a:t>Discuss way forward on EPD/LPD concepts: </a:t>
            </a:r>
            <a:r>
              <a:rPr lang="en-US" sz="2200" dirty="0">
                <a:hlinkClick r:id="rId7"/>
              </a:rPr>
              <a:t>11-23/2199r0</a:t>
            </a:r>
            <a:r>
              <a:rPr lang="en-US" sz="2200" dirty="0"/>
              <a: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32034277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P802REVc – Other ARC work</a:t>
            </a:r>
            <a:endParaRPr lang="en-GB" dirty="0"/>
          </a:p>
        </p:txBody>
      </p:sp>
      <p:sp>
        <p:nvSpPr>
          <p:cNvPr id="4098" name="Rectangle 2"/>
          <p:cNvSpPr>
            <a:spLocks noGrp="1" noChangeArrowheads="1"/>
          </p:cNvSpPr>
          <p:nvPr>
            <p:ph idx="1"/>
          </p:nvPr>
        </p:nvSpPr>
        <p:spPr>
          <a:xfrm>
            <a:off x="914401" y="1905000"/>
            <a:ext cx="10361084" cy="5103814"/>
          </a:xfrm>
          <a:ln/>
        </p:spPr>
        <p:txBody>
          <a:bodyPr/>
          <a:lstStyle/>
          <a:p>
            <a:pPr marL="0" indent="0"/>
            <a:r>
              <a:rPr lang="en-US" sz="2800" dirty="0">
                <a:ea typeface="ＭＳ Ｐゴシック" pitchFamily="2"/>
              </a:rPr>
              <a:t>Other 802.11 relevant (or perhaps unique) topics:</a:t>
            </a:r>
          </a:p>
          <a:p>
            <a:pPr marL="342900" lvl="3" indent="-342900">
              <a:spcBef>
                <a:spcPts val="600"/>
              </a:spcBef>
              <a:buFont typeface="Arial" panose="020B0604020202020204" pitchFamily="34" charset="0"/>
              <a:buChar char="•"/>
              <a:defRPr/>
            </a:pPr>
            <a:r>
              <a:rPr lang="en-US" sz="2400" dirty="0">
                <a:latin typeface="Times New Roman" panose="02020603050405020304" pitchFamily="18" charset="0"/>
                <a:cs typeface="+mn-cs"/>
              </a:rPr>
              <a:t>Review 802.1AC mapping from ISS to 802.11 MAC SAP interface</a:t>
            </a:r>
          </a:p>
          <a:p>
            <a:pPr marL="342900" lvl="3" indent="-342900">
              <a:spcBef>
                <a:spcPts val="600"/>
              </a:spcBef>
              <a:buFont typeface="Arial" panose="020B0604020202020204" pitchFamily="34" charset="0"/>
              <a:buChar char="•"/>
              <a:defRPr/>
            </a:pPr>
            <a:r>
              <a:rPr lang="en-US" sz="2400" dirty="0">
                <a:latin typeface="Times New Roman" panose="02020603050405020304" pitchFamily="18" charset="0"/>
                <a:cs typeface="+mn-cs"/>
              </a:rPr>
              <a:t>Consider any changes to remove 802.2/LLC terms?</a:t>
            </a:r>
          </a:p>
          <a:p>
            <a:pPr marL="342900" lvl="3" indent="-342900">
              <a:spcBef>
                <a:spcPts val="600"/>
              </a:spcBef>
              <a:buFont typeface="Arial" panose="020B0604020202020204" pitchFamily="34" charset="0"/>
              <a:buChar char="•"/>
              <a:defRPr/>
            </a:pPr>
            <a:r>
              <a:rPr lang="en-US" sz="2400" dirty="0">
                <a:latin typeface="Times New Roman" panose="02020603050405020304" pitchFamily="18" charset="0"/>
                <a:cs typeface="+mn-cs"/>
              </a:rPr>
              <a:t>802.11’s “Portal”, and mapping to/usage of IEEE Std 802 terminology</a:t>
            </a:r>
          </a:p>
          <a:p>
            <a:pPr>
              <a:buFont typeface="Arial" panose="020B0604020202020204" pitchFamily="34" charset="0"/>
              <a:buChar char="•"/>
            </a:pPr>
            <a:r>
              <a:rPr lang="en-US" b="0" dirty="0">
                <a:latin typeface="Times New Roman" panose="02020603050405020304" pitchFamily="18" charset="0"/>
              </a:rPr>
              <a:t>Access Domains: “802 Access Domains”?</a:t>
            </a:r>
          </a:p>
          <a:p>
            <a:pPr lvl="1">
              <a:buFont typeface="Arial" panose="020B0604020202020204" pitchFamily="34" charset="0"/>
              <a:buChar char="•"/>
            </a:pPr>
            <a:r>
              <a:rPr lang="en-US" dirty="0">
                <a:latin typeface="Times New Roman" panose="02020603050405020304" pitchFamily="18" charset="0"/>
              </a:rPr>
              <a:t>Interconnection of Access Domains?</a:t>
            </a:r>
          </a:p>
          <a:p>
            <a:pPr lvl="1">
              <a:buFont typeface="Arial" panose="020B0604020202020204" pitchFamily="34" charset="0"/>
              <a:buChar char="•"/>
            </a:pPr>
            <a:r>
              <a:rPr lang="en-US" dirty="0">
                <a:latin typeface="Times New Roman" panose="02020603050405020304" pitchFamily="18" charset="0"/>
              </a:rPr>
              <a:t>In 802.11, Access Domain is BSS.  Is that still the view, for 802.11be/MLD?</a:t>
            </a:r>
          </a:p>
          <a:p>
            <a:pPr lvl="2">
              <a:buFont typeface="Arial" panose="020B0604020202020204" pitchFamily="34" charset="0"/>
              <a:buChar char="•"/>
            </a:pPr>
            <a:r>
              <a:rPr lang="en-US" dirty="0">
                <a:latin typeface="Times New Roman" panose="02020603050405020304" pitchFamily="18" charset="0"/>
              </a:rPr>
              <a:t>Other 802s?  802.3 Multi-carrier fiber – 1 Access Domain, or many?  We think it’s 1.  But, there are multiple transmitters, in parallel.</a:t>
            </a:r>
          </a:p>
          <a:p>
            <a:pPr>
              <a:buFont typeface="Arial" panose="020B0604020202020204" pitchFamily="34" charset="0"/>
              <a:buChar char="•"/>
            </a:pPr>
            <a:r>
              <a:rPr lang="en-US" b="0" dirty="0">
                <a:latin typeface="Times New Roman" panose="02020603050405020304" pitchFamily="18" charset="0"/>
              </a:rPr>
              <a:t>What if we make the DS a bridge (small ‘b’)?</a:t>
            </a:r>
          </a:p>
          <a:p>
            <a:pPr>
              <a:lnSpc>
                <a:spcPts val="2000"/>
              </a:lnSpc>
              <a:buFont typeface="Arial" panose="020B0604020202020204" pitchFamily="34" charset="0"/>
              <a:buChar char="•"/>
            </a:pPr>
            <a:endParaRPr lang="en-US" b="0" dirty="0">
              <a:latin typeface="Times New Roman" panose="02020603050405020304" pitchFamily="18" charset="0"/>
            </a:endParaRPr>
          </a:p>
          <a:p>
            <a:pPr marL="1143000" lvl="3" indent="-342900">
              <a:lnSpc>
                <a:spcPct val="90000"/>
              </a:lnSpc>
              <a:spcBef>
                <a:spcPts val="0"/>
              </a:spcBef>
              <a:spcAft>
                <a:spcPts val="600"/>
              </a:spcAft>
              <a:buFont typeface="Arial" pitchFamily="34" charset="0"/>
              <a:buChar char="•"/>
              <a:defRPr/>
            </a:pPr>
            <a:endParaRPr lang="en-US" sz="2400" dirty="0"/>
          </a:p>
          <a:p>
            <a:pPr lvl="1">
              <a:buFont typeface="Arial" pitchFamily="34"/>
              <a:buChar char="•"/>
            </a:pPr>
            <a:endParaRPr lang="en-US" sz="2400" dirty="0">
              <a:ea typeface="ＭＳ Ｐゴシック" pitchFamily="2"/>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38615642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58B25-74AD-8C40-2CC6-A08EF20D748A}"/>
              </a:ext>
            </a:extLst>
          </p:cNvPr>
          <p:cNvSpPr>
            <a:spLocks noGrp="1"/>
          </p:cNvSpPr>
          <p:nvPr>
            <p:ph type="title"/>
          </p:nvPr>
        </p:nvSpPr>
        <p:spPr/>
        <p:txBody>
          <a:bodyPr/>
          <a:lstStyle/>
          <a:p>
            <a:r>
              <a:rPr lang="en-US" dirty="0">
                <a:solidFill>
                  <a:srgbClr val="000000"/>
                </a:solidFill>
              </a:rPr>
              <a:t>Non-infrastructure BSS</a:t>
            </a:r>
            <a:endParaRPr lang="en-US" dirty="0"/>
          </a:p>
        </p:txBody>
      </p:sp>
      <p:sp>
        <p:nvSpPr>
          <p:cNvPr id="3" name="Content Placeholder 2">
            <a:extLst>
              <a:ext uri="{FF2B5EF4-FFF2-40B4-BE49-F238E27FC236}">
                <a16:creationId xmlns:a16="http://schemas.microsoft.com/office/drawing/2014/main" id="{8DCC4CF3-E0F1-4CC8-458F-98997B67191A}"/>
              </a:ext>
            </a:extLst>
          </p:cNvPr>
          <p:cNvSpPr>
            <a:spLocks noGrp="1"/>
          </p:cNvSpPr>
          <p:nvPr>
            <p:ph idx="1"/>
          </p:nvPr>
        </p:nvSpPr>
        <p:spPr/>
        <p:txBody>
          <a:bodyPr/>
          <a:lstStyle/>
          <a:p>
            <a:pPr marL="0" indent="0" eaLnBrk="1" hangingPunct="1">
              <a:lnSpc>
                <a:spcPct val="90000"/>
              </a:lnSpc>
              <a:spcBef>
                <a:spcPts val="1200"/>
              </a:spcBef>
              <a:buNone/>
              <a:defRPr/>
            </a:pPr>
            <a:r>
              <a:rPr lang="en-US" sz="2800" dirty="0">
                <a:solidFill>
                  <a:srgbClr val="000000"/>
                </a:solidFill>
              </a:rPr>
              <a:t>REVme comments…</a:t>
            </a:r>
          </a:p>
          <a:p>
            <a:pPr marL="0" indent="0" eaLnBrk="1" hangingPunct="1">
              <a:lnSpc>
                <a:spcPct val="90000"/>
              </a:lnSpc>
              <a:spcBef>
                <a:spcPts val="1200"/>
              </a:spcBef>
              <a:buNone/>
              <a:defRPr/>
            </a:pPr>
            <a:endParaRPr lang="en-US" sz="2800" b="0" dirty="0"/>
          </a:p>
          <a:p>
            <a:pPr marL="0" indent="0" eaLnBrk="1" hangingPunct="1">
              <a:lnSpc>
                <a:spcPct val="90000"/>
              </a:lnSpc>
              <a:spcBef>
                <a:spcPts val="1200"/>
              </a:spcBef>
              <a:buNone/>
              <a:defRPr/>
            </a:pPr>
            <a:r>
              <a:rPr lang="en-US" sz="2800" dirty="0"/>
              <a:t>Discussion…</a:t>
            </a:r>
            <a:endParaRPr lang="en-US" sz="2200" dirty="0"/>
          </a:p>
          <a:p>
            <a:endParaRPr lang="en-US" dirty="0"/>
          </a:p>
        </p:txBody>
      </p:sp>
      <p:sp>
        <p:nvSpPr>
          <p:cNvPr id="4" name="Slide Number Placeholder 3">
            <a:extLst>
              <a:ext uri="{FF2B5EF4-FFF2-40B4-BE49-F238E27FC236}">
                <a16:creationId xmlns:a16="http://schemas.microsoft.com/office/drawing/2014/main" id="{AB3CFF74-9029-19CE-1E58-1C8A0668A932}"/>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35090652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 ARC SC, 18 December 2023,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p:txBody>
          <a:bodyPr/>
          <a:lstStyle/>
          <a:p>
            <a:r>
              <a:rPr lang="en-US" altLang="en-US" dirty="0"/>
              <a:t>IEEE 802.11  </a:t>
            </a:r>
            <a:br>
              <a:rPr lang="en-US" altLang="en-US" dirty="0"/>
            </a:br>
            <a:r>
              <a:rPr lang="en-US" altLang="en-US" dirty="0"/>
              <a:t>Architecture Standing Committee</a:t>
            </a:r>
            <a:endParaRPr lang="en-US" dirty="0"/>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p:txBody>
          <a:bodyPr/>
          <a:lstStyle/>
          <a:p>
            <a:r>
              <a:rPr lang="en-US" altLang="en-US" dirty="0"/>
              <a:t>Agenda</a:t>
            </a:r>
          </a:p>
          <a:p>
            <a:r>
              <a:rPr lang="en-US" altLang="en-US" dirty="0"/>
              <a:t>18 December 2023 Teleconference</a:t>
            </a:r>
          </a:p>
          <a:p>
            <a:endParaRPr lang="en-US" altLang="en-US" dirty="0"/>
          </a:p>
          <a:p>
            <a:r>
              <a:rPr lang="en-US" altLang="en-US" dirty="0"/>
              <a:t>Chair: Mark Hamilton (Ruckus/CommScope)</a:t>
            </a:r>
          </a:p>
          <a:p>
            <a:r>
              <a:rPr lang="en-US" altLang="en-US" dirty="0"/>
              <a:t>Vice Chair &amp; Sec’y: Joe Levy (</a:t>
            </a:r>
            <a:r>
              <a:rPr lang="en-US" altLang="en-US" dirty="0" err="1"/>
              <a:t>InterDigital</a:t>
            </a:r>
            <a:r>
              <a:rPr lang="en-US" altLang="en-US" dirty="0"/>
              <a: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marL="800100" lvl="1" indent="-342900">
              <a:buFont typeface="Arial" panose="020B0604020202020204" pitchFamily="34" charset="0"/>
              <a:buChar char="•"/>
            </a:pPr>
            <a:r>
              <a:rPr lang="en-US" altLang="en-US" sz="2400" dirty="0"/>
              <a:t>Sign in for .11 attendance credit</a:t>
            </a:r>
          </a:p>
          <a:p>
            <a:pPr marL="800100" lvl="1" indent="-342900">
              <a:buFont typeface="Arial" panose="020B0604020202020204" pitchFamily="34" charset="0"/>
              <a:buChar char="•"/>
            </a:pPr>
            <a:r>
              <a:rPr lang="en-US" altLang="en-US" sz="2400" dirty="0"/>
              <a:t>Noises off</a:t>
            </a:r>
          </a:p>
          <a:p>
            <a:pPr marL="800100" lvl="1" indent="-342900">
              <a:buFont typeface="Arial" panose="020B0604020202020204" pitchFamily="34" charset="0"/>
              <a:buChar char="•"/>
            </a:pPr>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38300335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23209</TotalTime>
  <Words>2079</Words>
  <Application>Microsoft Office PowerPoint</Application>
  <PresentationFormat>Widescreen</PresentationFormat>
  <Paragraphs>198</Paragraphs>
  <Slides>19</Slides>
  <Notes>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6" baseType="lpstr">
      <vt:lpstr>Arial</vt:lpstr>
      <vt:lpstr>Calibri</vt:lpstr>
      <vt:lpstr>Helvetica</vt:lpstr>
      <vt:lpstr>Monotype Sorts</vt:lpstr>
      <vt:lpstr>Times New Roman</vt:lpstr>
      <vt:lpstr>Office Theme</vt:lpstr>
      <vt:lpstr>Document</vt:lpstr>
      <vt:lpstr>ARC-SC-agenda-December-18-2023</vt:lpstr>
      <vt:lpstr>Abstract</vt:lpstr>
      <vt:lpstr>IEEE 802.11   Architecture Standing Committee</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18 December 2023</vt:lpstr>
      <vt:lpstr>ARC (Architecture) – Other</vt:lpstr>
      <vt:lpstr>IEEE Std 802 revision (P802REVc)</vt:lpstr>
      <vt:lpstr>P802REVc – Other ARC work</vt:lpstr>
      <vt:lpstr>Non-infrastructure BSS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135</cp:revision>
  <cp:lastPrinted>1601-01-01T00:00:00Z</cp:lastPrinted>
  <dcterms:created xsi:type="dcterms:W3CDTF">2021-01-26T19:12:38Z</dcterms:created>
  <dcterms:modified xsi:type="dcterms:W3CDTF">2023-12-18T20:00:34Z</dcterms:modified>
</cp:coreProperties>
</file>