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handoutMasterIdLst>
    <p:handoutMasterId r:id="rId22"/>
  </p:handoutMasterIdLst>
  <p:sldIdLst>
    <p:sldId id="256" r:id="rId2"/>
    <p:sldId id="257" r:id="rId3"/>
    <p:sldId id="268" r:id="rId4"/>
    <p:sldId id="302" r:id="rId5"/>
    <p:sldId id="269" r:id="rId6"/>
    <p:sldId id="260" r:id="rId7"/>
    <p:sldId id="261" r:id="rId8"/>
    <p:sldId id="262" r:id="rId9"/>
    <p:sldId id="263" r:id="rId10"/>
    <p:sldId id="283" r:id="rId11"/>
    <p:sldId id="284" r:id="rId12"/>
    <p:sldId id="287" r:id="rId13"/>
    <p:sldId id="288" r:id="rId14"/>
    <p:sldId id="289" r:id="rId15"/>
    <p:sldId id="295" r:id="rId16"/>
    <p:sldId id="294" r:id="rId17"/>
    <p:sldId id="293" r:id="rId18"/>
    <p:sldId id="304" r:id="rId19"/>
    <p:sldId id="2368" r:id="rId20"/>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28" autoAdjust="0"/>
    <p:restoredTop sz="94660"/>
  </p:normalViewPr>
  <p:slideViewPr>
    <p:cSldViewPr>
      <p:cViewPr varScale="1">
        <p:scale>
          <a:sx n="76" d="100"/>
          <a:sy n="76" d="100"/>
        </p:scale>
        <p:origin x="378" y="90"/>
      </p:cViewPr>
      <p:guideLst>
        <p:guide orient="horz" pos="2160"/>
        <p:guide pos="3840"/>
      </p:guideLst>
    </p:cSldViewPr>
  </p:slideViewPr>
  <p:outlineViewPr>
    <p:cViewPr varScale="1">
      <p:scale>
        <a:sx n="170" d="200"/>
        <a:sy n="170" d="200"/>
      </p:scale>
      <p:origin x="-780" y="-84"/>
    </p:cViewPr>
  </p:outlineViewPr>
  <p:notesTextViewPr>
    <p:cViewPr>
      <p:scale>
        <a:sx n="3" d="2"/>
        <a:sy n="3" d="2"/>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12/15/2023</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928353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040670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6ABF37-7216-45CB-BD9C-7F0A7BB04421}" type="slidenum">
              <a:rPr lang="en-US" altLang="en-US" sz="1300"/>
              <a:pPr>
                <a:spcBef>
                  <a:spcPct val="0"/>
                </a:spcBef>
              </a:pPr>
              <a:t>9</a:t>
            </a:fld>
            <a:endParaRPr lang="en-US" altLang="en-US" sz="13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9103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96804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79310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11924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05794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479298"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Agenda</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dirty="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802.11-23/2198r0</a:t>
            </a:r>
          </a:p>
        </p:txBody>
      </p:sp>
      <p:sp>
        <p:nvSpPr>
          <p:cNvPr id="11" name="Date Placeholder 3">
            <a:extLst>
              <a:ext uri="{FF2B5EF4-FFF2-40B4-BE49-F238E27FC236}">
                <a16:creationId xmlns:a16="http://schemas.microsoft.com/office/drawing/2014/main" id="{37CE6430-622B-4176-BF54-4362F0973D2C}"/>
              </a:ext>
            </a:extLst>
          </p:cNvPr>
          <p:cNvSpPr txBox="1">
            <a:spLocks/>
          </p:cNvSpPr>
          <p:nvPr userDrawn="1"/>
        </p:nvSpPr>
        <p:spPr bwMode="auto">
          <a:xfrm>
            <a:off x="912285" y="346365"/>
            <a:ext cx="1907115" cy="3394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defRPr/>
            </a:lvl1p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 December 2023</a:t>
            </a:r>
          </a:p>
        </p:txBody>
      </p:sp>
      <p:sp>
        <p:nvSpPr>
          <p:cNvPr id="12" name="Rectangle 7">
            <a:extLst>
              <a:ext uri="{FF2B5EF4-FFF2-40B4-BE49-F238E27FC236}">
                <a16:creationId xmlns:a16="http://schemas.microsoft.com/office/drawing/2014/main" id="{3D862394-D570-4AFC-90CD-C44A8258DE48}"/>
              </a:ext>
            </a:extLst>
          </p:cNvPr>
          <p:cNvSpPr>
            <a:spLocks noChangeArrowheads="1"/>
          </p:cNvSpPr>
          <p:nvPr userDrawn="1"/>
        </p:nvSpPr>
        <p:spPr bwMode="auto">
          <a:xfrm>
            <a:off x="9019828" y="6475413"/>
            <a:ext cx="2333972" cy="184666"/>
          </a:xfrm>
          <a:prstGeom prst="rect">
            <a:avLst/>
          </a:prstGeom>
          <a:noFill/>
          <a:ln w="9525">
            <a:noFill/>
            <a:round/>
            <a:headEnd/>
            <a:tailEnd/>
          </a:ln>
          <a:effectLst/>
        </p:spPr>
        <p:txBody>
          <a:bodyPr wrap="none" lIns="0" tIns="0" rIns="0" bIns="0">
            <a:spAutoFit/>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Mark Hamilton, Ruckus/CommScope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ntor.ieee.org/802.11/dcn/20/11-20-0174-00-0arc-epd-and-lpd-terminology-misalignment-in-ieee-std-802-1-and-802-11.ppt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mentor.ieee.org/802.11/dcn/19/11-19-0106-00-000m-sta-and-ap.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ieee802.org/1/files/private/802-REVc-drafts/d1/P802-REVc-d1.2.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ieee802.org/1/files/private/802-REVc-drafts/d1/1-23-0037-00-Mntg-p802-revc-d1-1-comments-dis.pdf" TargetMode="External"/><Relationship Id="rId4" Type="http://schemas.openxmlformats.org/officeDocument/2006/relationships/hyperlink" Target="https://www.ieee802.org/1/files/private/802-REVc-drafts/d1/P802-REVc-d1.2CMP.pdf"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tandards.ieee.org/about/policies/bylaws/sect6-7.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tandards.ieee.org/about/sasb/patcom/materials.html" TargetMode="External"/><Relationship Id="rId4" Type="http://schemas.openxmlformats.org/officeDocument/2006/relationships/hyperlink" Target="https://standards.ieee.org/about/policies/opman/sect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927100"/>
            <a:ext cx="10363200" cy="53657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ARC-SC-agenda-December-18-2023</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2023-12-15</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911483410"/>
              </p:ext>
            </p:extLst>
          </p:nvPr>
        </p:nvGraphicFramePr>
        <p:xfrm>
          <a:off x="985838" y="2416175"/>
          <a:ext cx="10290175" cy="2481263"/>
        </p:xfrm>
        <a:graphic>
          <a:graphicData uri="http://schemas.openxmlformats.org/presentationml/2006/ole">
            <mc:AlternateContent xmlns:mc="http://schemas.openxmlformats.org/markup-compatibility/2006">
              <mc:Choice xmlns:v="urn:schemas-microsoft-com:vml" Requires="v">
                <p:oleObj name="Document" r:id="rId3" imgW="10457640" imgH="2537948" progId="Word.Document.8">
                  <p:embed/>
                </p:oleObj>
              </mc:Choice>
              <mc:Fallback>
                <p:oleObj name="Document" r:id="rId3" imgW="10457640" imgH="2537948" progId="Word.Document.8">
                  <p:embed/>
                  <p:pic>
                    <p:nvPicPr>
                      <p:cNvPr id="0" name="Picture 3"/>
                      <p:cNvPicPr>
                        <a:picLocks noChangeAspect="1" noChangeArrowheads="1"/>
                      </p:cNvPicPr>
                      <p:nvPr/>
                    </p:nvPicPr>
                    <p:blipFill>
                      <a:blip r:embed="rId4"/>
                      <a:srcRect/>
                      <a:stretch>
                        <a:fillRect/>
                      </a:stretch>
                    </p:blipFill>
                    <p:spPr bwMode="auto">
                      <a:xfrm>
                        <a:off x="985838" y="2416175"/>
                        <a:ext cx="10290175" cy="24812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7" name="Slide Number Placeholder 3">
            <a:extLst>
              <a:ext uri="{FF2B5EF4-FFF2-40B4-BE49-F238E27FC236}">
                <a16:creationId xmlns:a16="http://schemas.microsoft.com/office/drawing/2014/main" id="{55A6AF36-539C-49F8-A5C5-50E3C41EB9FD}"/>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464650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752600"/>
            <a:ext cx="10361084" cy="4724400"/>
          </a:xfrm>
        </p:spPr>
        <p:txBody>
          <a:bodyPr>
            <a:noAutofit/>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7" name="TextBox 6">
            <a:extLst>
              <a:ext uri="{FF2B5EF4-FFF2-40B4-BE49-F238E27FC236}">
                <a16:creationId xmlns:a16="http://schemas.microsoft.com/office/drawing/2014/main" id="{3EA79191-D014-4D0A-BC8C-7C9A7B36A6EB}"/>
              </a:ext>
            </a:extLst>
          </p:cNvPr>
          <p:cNvSpPr txBox="1"/>
          <p:nvPr/>
        </p:nvSpPr>
        <p:spPr>
          <a:xfrm>
            <a:off x="9525000" y="640242"/>
            <a:ext cx="2590800" cy="1015663"/>
          </a:xfrm>
          <a:prstGeom prst="rect">
            <a:avLst/>
          </a:prstGeom>
          <a:noFill/>
        </p:spPr>
        <p:txBody>
          <a:bodyPr wrap="square" rtlCol="0">
            <a:spAutoFit/>
          </a:bodyPr>
          <a:lstStyle/>
          <a:p>
            <a:r>
              <a:rPr lang="en-US" sz="2000" dirty="0">
                <a:solidFill>
                  <a:srgbClr val="FF0000"/>
                </a:solidFill>
              </a:rPr>
              <a:t>Secretary to record that copyright policy slides were presented</a:t>
            </a:r>
          </a:p>
        </p:txBody>
      </p:sp>
      <p:sp>
        <p:nvSpPr>
          <p:cNvPr id="8" name="Slide Number Placeholder 3">
            <a:extLst>
              <a:ext uri="{FF2B5EF4-FFF2-40B4-BE49-F238E27FC236}">
                <a16:creationId xmlns:a16="http://schemas.microsoft.com/office/drawing/2014/main" id="{01378ADC-FC6C-429A-A8D0-659AC50CE410}"/>
              </a:ext>
            </a:extLst>
          </p:cNvPr>
          <p:cNvSpPr>
            <a:spLocks noGrp="1"/>
          </p:cNvSpPr>
          <p:nvPr>
            <p:ph type="sldNum" idx="12"/>
          </p:nvPr>
        </p:nvSpPr>
        <p:spPr>
          <a:xfrm>
            <a:off x="5793318" y="6475414"/>
            <a:ext cx="704849" cy="363537"/>
          </a:xfrm>
        </p:spPr>
        <p:txBody>
          <a:bodyPr/>
          <a:lstStyle/>
          <a:p>
            <a:r>
              <a:rPr lang="en-GB" dirty="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3117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343705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762001"/>
            <a:ext cx="10361084" cy="6857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Agenda – 18 December 2023</a:t>
            </a:r>
            <a:endParaRPr lang="en-GB" dirty="0"/>
          </a:p>
        </p:txBody>
      </p:sp>
      <p:sp>
        <p:nvSpPr>
          <p:cNvPr id="4098" name="Rectangle 2"/>
          <p:cNvSpPr>
            <a:spLocks noGrp="1" noChangeArrowheads="1"/>
          </p:cNvSpPr>
          <p:nvPr>
            <p:ph idx="1"/>
          </p:nvPr>
        </p:nvSpPr>
        <p:spPr>
          <a:xfrm>
            <a:off x="914401" y="1828800"/>
            <a:ext cx="10361084" cy="4570413"/>
          </a:xfrm>
          <a:ln/>
        </p:spPr>
        <p:txBody>
          <a:bodyPr/>
          <a:lstStyle/>
          <a:p>
            <a:pPr marL="457200" indent="-457200">
              <a:lnSpc>
                <a:spcPct val="90000"/>
              </a:lnSpc>
              <a:spcBef>
                <a:spcPts val="300"/>
              </a:spcBef>
              <a:spcAft>
                <a:spcPts val="0"/>
              </a:spcAft>
              <a:buFont typeface="Arial" panose="020B0604020202020204" pitchFamily="34" charset="0"/>
              <a:buChar char="•"/>
              <a:defRPr/>
            </a:pPr>
            <a:r>
              <a:rPr lang="en-US" sz="2800" dirty="0"/>
              <a:t>Attendance, noises/recording, meeting protocol reminders</a:t>
            </a:r>
          </a:p>
          <a:p>
            <a:pPr marL="457200" indent="-457200">
              <a:lnSpc>
                <a:spcPct val="90000"/>
              </a:lnSpc>
              <a:spcBef>
                <a:spcPts val="300"/>
              </a:spcBef>
              <a:spcAft>
                <a:spcPts val="0"/>
              </a:spcAft>
              <a:buFont typeface="Arial" panose="020B0604020202020204" pitchFamily="34" charset="0"/>
              <a:buChar char="•"/>
              <a:defRPr/>
            </a:pPr>
            <a:r>
              <a:rPr lang="en-US" sz="2800" dirty="0"/>
              <a:t>Policies, duty to inform, participation rules</a:t>
            </a:r>
          </a:p>
          <a:p>
            <a:pPr marL="457200" indent="-457200">
              <a:lnSpc>
                <a:spcPct val="90000"/>
              </a:lnSpc>
              <a:spcBef>
                <a:spcPts val="300"/>
              </a:spcBef>
              <a:spcAft>
                <a:spcPts val="0"/>
              </a:spcAft>
              <a:buFont typeface="Arial" panose="020B0604020202020204" pitchFamily="34" charset="0"/>
              <a:buChar char="•"/>
              <a:defRPr/>
            </a:pPr>
            <a:r>
              <a:rPr lang="en-US" sz="2800" dirty="0">
                <a:solidFill>
                  <a:srgbClr val="000000"/>
                </a:solidFill>
              </a:rPr>
              <a:t>December/January plan reminder:</a:t>
            </a:r>
          </a:p>
          <a:p>
            <a:pPr marL="857250" lvl="1" indent="-457200">
              <a:lnSpc>
                <a:spcPct val="90000"/>
              </a:lnSpc>
              <a:spcBef>
                <a:spcPts val="300"/>
              </a:spcBef>
              <a:spcAft>
                <a:spcPts val="0"/>
              </a:spcAft>
              <a:buFont typeface="Arial" panose="020B0604020202020204" pitchFamily="34" charset="0"/>
              <a:buChar char="•"/>
              <a:defRPr/>
            </a:pPr>
            <a:r>
              <a:rPr lang="en-US" sz="2800" dirty="0"/>
              <a:t>Teleconferences on December 18 and January 8, to consider letter ballot on REV802</a:t>
            </a:r>
          </a:p>
          <a:p>
            <a:pPr marL="857250" lvl="1" indent="-457200">
              <a:lnSpc>
                <a:spcPct val="90000"/>
              </a:lnSpc>
              <a:spcBef>
                <a:spcPts val="300"/>
              </a:spcBef>
              <a:spcAft>
                <a:spcPts val="0"/>
              </a:spcAft>
              <a:buFont typeface="Arial" panose="020B0604020202020204" pitchFamily="34" charset="0"/>
              <a:buChar char="•"/>
              <a:defRPr/>
            </a:pPr>
            <a:r>
              <a:rPr lang="en-US" sz="2800" dirty="0"/>
              <a:t>Annex G and WBA liaison discussions to resume at January interim</a:t>
            </a:r>
          </a:p>
          <a:p>
            <a:pPr marL="857250" lvl="1" indent="-457200">
              <a:lnSpc>
                <a:spcPct val="90000"/>
              </a:lnSpc>
              <a:spcBef>
                <a:spcPts val="300"/>
              </a:spcBef>
              <a:spcAft>
                <a:spcPts val="0"/>
              </a:spcAft>
              <a:buFont typeface="Arial" panose="020B0604020202020204" pitchFamily="34" charset="0"/>
              <a:buChar char="•"/>
              <a:defRPr/>
            </a:pPr>
            <a:r>
              <a:rPr lang="en-US" sz="2800" dirty="0"/>
              <a:t>Note: New ARC topic is proposed, to discuss definition of non-infrastructure BSS.  May consider on January 8, if there is time, otherwise, at Jan F2F session.  (If there is time, any interest in starting this discussion today?)</a:t>
            </a:r>
          </a:p>
          <a:p>
            <a:pPr marL="457200" indent="-457200">
              <a:lnSpc>
                <a:spcPct val="90000"/>
              </a:lnSpc>
              <a:spcBef>
                <a:spcPts val="0"/>
              </a:spcBef>
              <a:spcAft>
                <a:spcPts val="0"/>
              </a:spcAft>
              <a:buFont typeface="Arial" panose="020B0604020202020204" pitchFamily="34" charset="0"/>
              <a:buChar char="•"/>
              <a:defRPr/>
            </a:pPr>
            <a:endParaRPr lang="en-US" sz="2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Tree>
    <p:extLst>
      <p:ext uri="{BB962C8B-B14F-4D97-AF65-F5344CB8AC3E}">
        <p14:creationId xmlns:p14="http://schemas.microsoft.com/office/powerpoint/2010/main" val="772535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a:t>ARC (Architecture) – Other</a:t>
            </a:r>
            <a:endParaRPr lang="en-GB" dirty="0"/>
          </a:p>
        </p:txBody>
      </p:sp>
      <p:sp>
        <p:nvSpPr>
          <p:cNvPr id="4098" name="Rectangle 2"/>
          <p:cNvSpPr>
            <a:spLocks noGrp="1" noChangeArrowheads="1"/>
          </p:cNvSpPr>
          <p:nvPr>
            <p:ph idx="1"/>
          </p:nvPr>
        </p:nvSpPr>
        <p:spPr>
          <a:xfrm>
            <a:off x="914401" y="1754185"/>
            <a:ext cx="10361084" cy="4570415"/>
          </a:xfrm>
          <a:ln/>
        </p:spPr>
        <p:txBody>
          <a:bodyPr/>
          <a:lstStyle/>
          <a:p>
            <a:pPr marL="0" lvl="2" indent="0">
              <a:spcBef>
                <a:spcPts val="300"/>
              </a:spcBef>
              <a:spcAft>
                <a:spcPts val="0"/>
              </a:spcAft>
              <a:buNone/>
              <a:defRPr/>
            </a:pPr>
            <a:r>
              <a:rPr lang="en-US" altLang="en-US" sz="2400" b="1" dirty="0"/>
              <a:t>Other items being tracked (but not actively worked unless/until contributions):</a:t>
            </a:r>
          </a:p>
          <a:p>
            <a:pPr marL="685800" lvl="2" indent="-342900">
              <a:lnSpc>
                <a:spcPct val="90000"/>
              </a:lnSpc>
              <a:buFont typeface="Arial" pitchFamily="34" charset="0"/>
              <a:buChar char="•"/>
              <a:defRPr/>
            </a:pPr>
            <a:r>
              <a:rPr lang="en-US" sz="2000" b="1" dirty="0"/>
              <a:t>Related to IEEE Std 802 updates (slide 20):</a:t>
            </a:r>
          </a:p>
          <a:p>
            <a:pPr marL="1143000" lvl="3" indent="-342900">
              <a:lnSpc>
                <a:spcPct val="90000"/>
              </a:lnSpc>
              <a:buFont typeface="Arial" pitchFamily="34" charset="0"/>
              <a:buChar char="•"/>
              <a:defRPr/>
            </a:pPr>
            <a:r>
              <a:rPr lang="en-US" sz="2000" b="1" dirty="0"/>
              <a:t>802.1AC mapping from ISS to 802.11 MAC SAP interface</a:t>
            </a:r>
          </a:p>
          <a:p>
            <a:pPr marL="1143000" lvl="3" indent="-342900">
              <a:lnSpc>
                <a:spcPct val="90000"/>
              </a:lnSpc>
              <a:buFont typeface="Arial" pitchFamily="34" charset="0"/>
              <a:buChar char="•"/>
              <a:defRPr/>
            </a:pPr>
            <a:r>
              <a:rPr lang="en-US" sz="2000" b="1" dirty="0"/>
              <a:t>Consider any changes to remove 802.2/LLC terms?</a:t>
            </a:r>
          </a:p>
          <a:p>
            <a:pPr marL="1143000" lvl="3" indent="-342900">
              <a:lnSpc>
                <a:spcPct val="90000"/>
              </a:lnSpc>
              <a:buFont typeface="Arial" pitchFamily="34" charset="0"/>
              <a:buChar char="•"/>
              <a:defRPr/>
            </a:pPr>
            <a:r>
              <a:rPr lang="en-US" sz="2000" b="1" dirty="0"/>
              <a:t>Clarifying EPD/LPD: </a:t>
            </a:r>
            <a:r>
              <a:rPr lang="en-US" sz="2000" dirty="0">
                <a:hlinkClick r:id="rId3"/>
              </a:rPr>
              <a:t>11-20/0174r0</a:t>
            </a:r>
            <a:endParaRPr lang="en-US" sz="2000" dirty="0"/>
          </a:p>
          <a:p>
            <a:pPr marL="1143000" lvl="3" indent="-342900">
              <a:lnSpc>
                <a:spcPct val="90000"/>
              </a:lnSpc>
              <a:buFont typeface="Arial" pitchFamily="34" charset="0"/>
              <a:buChar char="•"/>
              <a:defRPr/>
            </a:pPr>
            <a:r>
              <a:rPr lang="en-US" sz="2000" b="1" dirty="0"/>
              <a:t>Access Domains: “802 Access Domains”?  In 802.11, an ESS?  TGbe implications?</a:t>
            </a:r>
          </a:p>
          <a:p>
            <a:pPr marL="1143000" lvl="3" indent="-342900">
              <a:lnSpc>
                <a:spcPct val="90000"/>
              </a:lnSpc>
              <a:buFont typeface="Arial" pitchFamily="34" charset="0"/>
              <a:buChar char="•"/>
              <a:defRPr/>
            </a:pPr>
            <a:r>
              <a:rPr lang="en-US" sz="2000" b="1" dirty="0"/>
              <a:t>Is the DS a bridge (small ‘b’)?</a:t>
            </a:r>
          </a:p>
          <a:p>
            <a:pPr marL="685800" lvl="2" indent="-342900">
              <a:lnSpc>
                <a:spcPct val="90000"/>
              </a:lnSpc>
              <a:buFont typeface="Arial" pitchFamily="34" charset="0"/>
              <a:buChar char="•"/>
              <a:defRPr/>
            </a:pPr>
            <a:r>
              <a:rPr lang="en-US" sz="2000" b="1" dirty="0"/>
              <a:t>“What is a STA?” (per </a:t>
            </a:r>
            <a:r>
              <a:rPr lang="en-US" sz="2000" b="1" dirty="0" err="1"/>
              <a:t>REVmd</a:t>
            </a:r>
            <a:r>
              <a:rPr lang="en-US" sz="2000" b="1" dirty="0"/>
              <a:t> discussion: </a:t>
            </a:r>
            <a:r>
              <a:rPr lang="en-US" sz="2000" b="1" dirty="0">
                <a:solidFill>
                  <a:schemeClr val="accent2">
                    <a:lumMod val="75000"/>
                  </a:schemeClr>
                </a:solidFill>
                <a:hlinkClick r:id="rId4">
                  <a:extLst>
                    <a:ext uri="{A12FA001-AC4F-418D-AE19-62706E023703}">
                      <ahyp:hlinkClr xmlns:ahyp="http://schemas.microsoft.com/office/drawing/2018/hyperlinkcolor" val="tx"/>
                    </a:ext>
                  </a:extLst>
                </a:hlinkClick>
              </a:rPr>
              <a:t>11-19/0106r0</a:t>
            </a:r>
            <a:r>
              <a:rPr lang="en-US" sz="2000" b="1" dirty="0"/>
              <a:t>)</a:t>
            </a:r>
          </a:p>
          <a:p>
            <a:pPr marL="685800" lvl="2" indent="-342900">
              <a:lnSpc>
                <a:spcPct val="90000"/>
              </a:lnSpc>
              <a:buFont typeface="Arial" pitchFamily="34" charset="0"/>
              <a:buChar char="•"/>
              <a:defRPr/>
            </a:pPr>
            <a:r>
              <a:rPr lang="en-US" sz="2000" b="1" dirty="0"/>
              <a:t>Off-channel TDLS architecture</a:t>
            </a:r>
          </a:p>
          <a:p>
            <a:pPr marL="685800" lvl="2" indent="-342900">
              <a:lnSpc>
                <a:spcPct val="90000"/>
              </a:lnSpc>
              <a:spcBef>
                <a:spcPts val="300"/>
              </a:spcBef>
              <a:spcAft>
                <a:spcPts val="0"/>
              </a:spcAft>
              <a:buFont typeface="Arial" pitchFamily="34" charset="0"/>
              <a:buChar char="•"/>
              <a:defRPr/>
            </a:pPr>
            <a:r>
              <a:rPr lang="en-US" sz="2000" b="1" dirty="0"/>
              <a:t>MLME-RESET, versus MLME-JOIN, MLME-START, MLME-SCAN and MLME-END</a:t>
            </a:r>
          </a:p>
          <a:p>
            <a:pPr marL="1143000" lvl="3" indent="-342900">
              <a:lnSpc>
                <a:spcPct val="90000"/>
              </a:lnSpc>
              <a:spcBef>
                <a:spcPts val="300"/>
              </a:spcBef>
              <a:spcAft>
                <a:spcPts val="0"/>
              </a:spcAft>
              <a:buFont typeface="Arial" pitchFamily="34" charset="0"/>
              <a:buChar char="•"/>
              <a:defRPr/>
            </a:pPr>
            <a:r>
              <a:rPr lang="en-US" sz="2000" b="1" dirty="0"/>
              <a:t>One aspect is how MAC address is set/controlled – related to IEEE 1609/</a:t>
            </a:r>
            <a:r>
              <a:rPr lang="en-US" sz="2000" b="1" dirty="0" err="1"/>
              <a:t>TGbd</a:t>
            </a:r>
            <a:r>
              <a:rPr lang="en-US" sz="2000" b="1" dirty="0"/>
              <a:t>  activities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Tree>
    <p:extLst>
      <p:ext uri="{BB962C8B-B14F-4D97-AF65-F5344CB8AC3E}">
        <p14:creationId xmlns:p14="http://schemas.microsoft.com/office/powerpoint/2010/main" val="42542600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5333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solidFill>
                  <a:srgbClr val="000000"/>
                </a:solidFill>
              </a:rPr>
              <a:t>IEEE Std 802 revision (P802REVc)</a:t>
            </a:r>
            <a:endParaRPr lang="en-GB" dirty="0"/>
          </a:p>
        </p:txBody>
      </p:sp>
      <p:sp>
        <p:nvSpPr>
          <p:cNvPr id="4098" name="Rectangle 2"/>
          <p:cNvSpPr>
            <a:spLocks noGrp="1" noChangeArrowheads="1"/>
          </p:cNvSpPr>
          <p:nvPr>
            <p:ph idx="1"/>
          </p:nvPr>
        </p:nvSpPr>
        <p:spPr>
          <a:xfrm>
            <a:off x="914401" y="1219200"/>
            <a:ext cx="10361084" cy="5103814"/>
          </a:xfrm>
          <a:ln/>
        </p:spPr>
        <p:txBody>
          <a:bodyPr/>
          <a:lstStyle/>
          <a:p>
            <a:pPr lvl="0">
              <a:lnSpc>
                <a:spcPct val="90000"/>
              </a:lnSpc>
              <a:buClr>
                <a:srgbClr val="000000"/>
              </a:buClr>
              <a:buSzPct val="100000"/>
              <a:buFont typeface="Arial" pitchFamily="34"/>
              <a:buChar char="•"/>
            </a:pPr>
            <a:r>
              <a:rPr lang="en-US" sz="3200" dirty="0"/>
              <a:t>Update from 802.11 representative (Joseph Levy)</a:t>
            </a:r>
          </a:p>
          <a:p>
            <a:pPr lvl="0">
              <a:lnSpc>
                <a:spcPct val="90000"/>
              </a:lnSpc>
              <a:buClr>
                <a:srgbClr val="000000"/>
              </a:buClr>
              <a:buSzPct val="100000"/>
              <a:buFont typeface="Arial" pitchFamily="34"/>
              <a:buChar char="•"/>
            </a:pPr>
            <a:r>
              <a:rPr lang="en-US" sz="3200" dirty="0"/>
              <a:t>Background:</a:t>
            </a:r>
          </a:p>
          <a:p>
            <a:pPr lvl="1">
              <a:lnSpc>
                <a:spcPct val="90000"/>
              </a:lnSpc>
              <a:spcBef>
                <a:spcPts val="0"/>
              </a:spcBef>
              <a:spcAft>
                <a:spcPts val="600"/>
              </a:spcAft>
              <a:buFont typeface="Arial" panose="020B0604020202020204" pitchFamily="34" charset="0"/>
              <a:buChar char="•"/>
              <a:defRPr/>
            </a:pPr>
            <a:r>
              <a:rPr lang="en-US" sz="2200" dirty="0"/>
              <a:t>IEEE Std 802 is undergoing a revision update. 802.1 is handling the official process, and is holding 802.1 Working Group letter ballots</a:t>
            </a:r>
          </a:p>
          <a:p>
            <a:pPr>
              <a:lnSpc>
                <a:spcPct val="90000"/>
              </a:lnSpc>
              <a:spcBef>
                <a:spcPts val="0"/>
              </a:spcBef>
              <a:spcAft>
                <a:spcPts val="600"/>
              </a:spcAft>
              <a:buFont typeface="Arial" panose="020B0604020202020204" pitchFamily="34" charset="0"/>
              <a:buChar char="•"/>
              <a:defRPr/>
            </a:pPr>
            <a:r>
              <a:rPr lang="en-US" sz="2800" dirty="0"/>
              <a:t>Agenda today:</a:t>
            </a:r>
          </a:p>
          <a:p>
            <a:pPr lvl="1">
              <a:lnSpc>
                <a:spcPct val="90000"/>
              </a:lnSpc>
              <a:spcBef>
                <a:spcPts val="0"/>
              </a:spcBef>
              <a:spcAft>
                <a:spcPts val="600"/>
              </a:spcAft>
              <a:buFont typeface="Arial" panose="020B0604020202020204" pitchFamily="34" charset="0"/>
              <a:buChar char="•"/>
              <a:defRPr/>
            </a:pPr>
            <a:r>
              <a:rPr lang="en-US" sz="2200" dirty="0"/>
              <a:t>Review draft: </a:t>
            </a:r>
            <a:r>
              <a:rPr lang="en-US" sz="2200" dirty="0">
                <a:hlinkClick r:id="rId3"/>
              </a:rPr>
              <a:t>https://www.ieee802.org/1/files/private/802-REVc-drafts/d1/P802-REVc-d1.2.pdf</a:t>
            </a:r>
            <a:r>
              <a:rPr lang="en-US" sz="2200" dirty="0"/>
              <a:t>, formulate any comments to give to Dorothy to be filed as WG11 chair</a:t>
            </a:r>
          </a:p>
          <a:p>
            <a:pPr lvl="2">
              <a:lnSpc>
                <a:spcPct val="90000"/>
              </a:lnSpc>
              <a:spcBef>
                <a:spcPts val="0"/>
              </a:spcBef>
              <a:spcAft>
                <a:spcPts val="600"/>
              </a:spcAft>
              <a:buFont typeface="Arial" panose="020B0604020202020204" pitchFamily="34" charset="0"/>
              <a:buChar char="•"/>
              <a:defRPr/>
            </a:pPr>
            <a:r>
              <a:rPr lang="en-US" sz="2000" dirty="0">
                <a:hlinkClick r:id="rId4"/>
              </a:rPr>
              <a:t>https://www.ieee802.org/1/files/private/802-REVc-drafts/d1/P802-REVc-d1.2CMP.pdf</a:t>
            </a:r>
            <a:r>
              <a:rPr lang="en-US" sz="2000" dirty="0"/>
              <a:t> </a:t>
            </a:r>
          </a:p>
          <a:p>
            <a:pPr lvl="2">
              <a:lnSpc>
                <a:spcPct val="90000"/>
              </a:lnSpc>
              <a:spcBef>
                <a:spcPts val="0"/>
              </a:spcBef>
              <a:spcAft>
                <a:spcPts val="600"/>
              </a:spcAft>
              <a:buFont typeface="Arial" panose="020B0604020202020204" pitchFamily="34" charset="0"/>
              <a:buChar char="•"/>
              <a:defRPr/>
            </a:pPr>
            <a:r>
              <a:rPr lang="en-US" sz="2000" dirty="0">
                <a:hlinkClick r:id="rId5"/>
              </a:rPr>
              <a:t>https://www.ieee802.org/1/files/private/802-REVc-drafts/d1/1-23-0037-00-Mntg-p802-revc-d1-1-comments-dis.pdf</a:t>
            </a:r>
            <a:r>
              <a:rPr lang="en-US" sz="2000" dirty="0"/>
              <a:t> </a:t>
            </a:r>
          </a:p>
          <a:p>
            <a:pPr lvl="2">
              <a:lnSpc>
                <a:spcPct val="90000"/>
              </a:lnSpc>
              <a:spcBef>
                <a:spcPts val="0"/>
              </a:spcBef>
              <a:spcAft>
                <a:spcPts val="600"/>
              </a:spcAft>
              <a:buFont typeface="Arial" panose="020B0604020202020204" pitchFamily="34" charset="0"/>
              <a:buChar char="•"/>
              <a:defRPr/>
            </a:pPr>
            <a:r>
              <a:rPr lang="en-US" sz="2000" dirty="0"/>
              <a:t>Any concerns with our comments, and their resolutions</a:t>
            </a:r>
          </a:p>
          <a:p>
            <a:pPr lvl="2">
              <a:lnSpc>
                <a:spcPct val="90000"/>
              </a:lnSpc>
              <a:spcBef>
                <a:spcPts val="0"/>
              </a:spcBef>
              <a:spcAft>
                <a:spcPts val="600"/>
              </a:spcAft>
              <a:buFont typeface="Arial" panose="020B0604020202020204" pitchFamily="34" charset="0"/>
              <a:buChar char="•"/>
              <a:defRPr/>
            </a:pPr>
            <a:r>
              <a:rPr lang="en-US" sz="2000" dirty="0"/>
              <a:t>Any other concerns/comments from other changes?</a:t>
            </a:r>
          </a:p>
          <a:p>
            <a:pPr lvl="1">
              <a:lnSpc>
                <a:spcPct val="90000"/>
              </a:lnSpc>
              <a:spcBef>
                <a:spcPts val="0"/>
              </a:spcBef>
              <a:spcAft>
                <a:spcPts val="600"/>
              </a:spcAft>
              <a:buFont typeface="Arial" panose="020B0604020202020204" pitchFamily="34" charset="0"/>
              <a:buChar char="•"/>
              <a:defRPr/>
            </a:pPr>
            <a:r>
              <a:rPr lang="en-US" sz="2200" dirty="0"/>
              <a:t>Discuss way forward on EPD/LPD concepts &lt;link </a:t>
            </a:r>
            <a:r>
              <a:rPr lang="en-US" sz="2200" dirty="0" err="1"/>
              <a:t>tbd</a:t>
            </a:r>
            <a:r>
              <a:rPr lang="en-US" sz="2200" dirty="0"/>
              <a:t>&gt;</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Tree>
    <p:extLst>
      <p:ext uri="{BB962C8B-B14F-4D97-AF65-F5344CB8AC3E}">
        <p14:creationId xmlns:p14="http://schemas.microsoft.com/office/powerpoint/2010/main" val="320342773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1" y="685801"/>
            <a:ext cx="10361084" cy="838199"/>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P802REVc – Other ARC work</a:t>
            </a:r>
            <a:endParaRPr lang="en-GB" dirty="0"/>
          </a:p>
        </p:txBody>
      </p:sp>
      <p:sp>
        <p:nvSpPr>
          <p:cNvPr id="4098" name="Rectangle 2"/>
          <p:cNvSpPr>
            <a:spLocks noGrp="1" noChangeArrowheads="1"/>
          </p:cNvSpPr>
          <p:nvPr>
            <p:ph idx="1"/>
          </p:nvPr>
        </p:nvSpPr>
        <p:spPr>
          <a:xfrm>
            <a:off x="914401" y="1905000"/>
            <a:ext cx="10361084" cy="5103814"/>
          </a:xfrm>
          <a:ln/>
        </p:spPr>
        <p:txBody>
          <a:bodyPr/>
          <a:lstStyle/>
          <a:p>
            <a:pPr marL="0" indent="0"/>
            <a:r>
              <a:rPr lang="en-US" sz="2800" dirty="0">
                <a:ea typeface="ＭＳ Ｐゴシック" pitchFamily="2"/>
              </a:rPr>
              <a:t>Other 802.11 relevant (or perhaps unique) topics:</a:t>
            </a:r>
          </a:p>
          <a:p>
            <a:pPr marL="342900" lvl="3" indent="-342900">
              <a:spcBef>
                <a:spcPts val="600"/>
              </a:spcBef>
              <a:buFont typeface="Arial" panose="020B0604020202020204" pitchFamily="34" charset="0"/>
              <a:buChar char="•"/>
              <a:defRPr/>
            </a:pPr>
            <a:r>
              <a:rPr lang="en-US" sz="2400" dirty="0">
                <a:latin typeface="Times New Roman" panose="02020603050405020304" pitchFamily="18" charset="0"/>
                <a:cs typeface="+mn-cs"/>
              </a:rPr>
              <a:t>Review 802.1AC mapping from ISS to 802.11 MAC SAP interface</a:t>
            </a:r>
          </a:p>
          <a:p>
            <a:pPr marL="342900" lvl="3" indent="-342900">
              <a:spcBef>
                <a:spcPts val="600"/>
              </a:spcBef>
              <a:buFont typeface="Arial" panose="020B0604020202020204" pitchFamily="34" charset="0"/>
              <a:buChar char="•"/>
              <a:defRPr/>
            </a:pPr>
            <a:r>
              <a:rPr lang="en-US" sz="2400" dirty="0">
                <a:latin typeface="Times New Roman" panose="02020603050405020304" pitchFamily="18" charset="0"/>
                <a:cs typeface="+mn-cs"/>
              </a:rPr>
              <a:t>Consider any changes to remove 802.2/LLC terms?</a:t>
            </a:r>
          </a:p>
          <a:p>
            <a:pPr marL="342900" lvl="3" indent="-342900">
              <a:spcBef>
                <a:spcPts val="600"/>
              </a:spcBef>
              <a:buFont typeface="Arial" panose="020B0604020202020204" pitchFamily="34" charset="0"/>
              <a:buChar char="•"/>
              <a:defRPr/>
            </a:pPr>
            <a:r>
              <a:rPr lang="en-US" sz="2400" dirty="0">
                <a:latin typeface="Times New Roman" panose="02020603050405020304" pitchFamily="18" charset="0"/>
                <a:cs typeface="+mn-cs"/>
              </a:rPr>
              <a:t>802.11’s “Portal”, and mapping to/usage of IEEE Std 802 terminology</a:t>
            </a:r>
          </a:p>
          <a:p>
            <a:pPr>
              <a:buFont typeface="Arial" panose="020B0604020202020204" pitchFamily="34" charset="0"/>
              <a:buChar char="•"/>
            </a:pPr>
            <a:r>
              <a:rPr lang="en-US" b="0" dirty="0">
                <a:latin typeface="Times New Roman" panose="02020603050405020304" pitchFamily="18" charset="0"/>
              </a:rPr>
              <a:t>Access Domains: “802 Access Domains”?</a:t>
            </a:r>
          </a:p>
          <a:p>
            <a:pPr lvl="1">
              <a:buFont typeface="Arial" panose="020B0604020202020204" pitchFamily="34" charset="0"/>
              <a:buChar char="•"/>
            </a:pPr>
            <a:r>
              <a:rPr lang="en-US" dirty="0">
                <a:latin typeface="Times New Roman" panose="02020603050405020304" pitchFamily="18" charset="0"/>
              </a:rPr>
              <a:t>Interconnection of Access Domains?</a:t>
            </a:r>
          </a:p>
          <a:p>
            <a:pPr lvl="1">
              <a:buFont typeface="Arial" panose="020B0604020202020204" pitchFamily="34" charset="0"/>
              <a:buChar char="•"/>
            </a:pPr>
            <a:r>
              <a:rPr lang="en-US" dirty="0">
                <a:latin typeface="Times New Roman" panose="02020603050405020304" pitchFamily="18" charset="0"/>
              </a:rPr>
              <a:t>In 802.11, Access Domain is BSS.  Is that still the view, for 802.11be/MLD?</a:t>
            </a:r>
          </a:p>
          <a:p>
            <a:pPr lvl="2">
              <a:buFont typeface="Arial" panose="020B0604020202020204" pitchFamily="34" charset="0"/>
              <a:buChar char="•"/>
            </a:pPr>
            <a:r>
              <a:rPr lang="en-US" dirty="0">
                <a:latin typeface="Times New Roman" panose="02020603050405020304" pitchFamily="18" charset="0"/>
              </a:rPr>
              <a:t>Other 802s?  802.3 Multi-carrier fiber – 1 Access Domain, or many?  We think it’s 1.  But, there are multiple transmitters, in parallel.</a:t>
            </a:r>
          </a:p>
          <a:p>
            <a:pPr>
              <a:buFont typeface="Arial" panose="020B0604020202020204" pitchFamily="34" charset="0"/>
              <a:buChar char="•"/>
            </a:pPr>
            <a:r>
              <a:rPr lang="en-US" b="0" dirty="0">
                <a:latin typeface="Times New Roman" panose="02020603050405020304" pitchFamily="18" charset="0"/>
              </a:rPr>
              <a:t>What if we make the DS a bridge (small ‘b’)?</a:t>
            </a:r>
          </a:p>
          <a:p>
            <a:pPr>
              <a:lnSpc>
                <a:spcPts val="2000"/>
              </a:lnSpc>
              <a:buFont typeface="Arial" panose="020B0604020202020204" pitchFamily="34" charset="0"/>
              <a:buChar char="•"/>
            </a:pPr>
            <a:endParaRPr lang="en-US" b="0" dirty="0">
              <a:latin typeface="Times New Roman" panose="02020603050405020304" pitchFamily="18" charset="0"/>
            </a:endParaRPr>
          </a:p>
          <a:p>
            <a:pPr marL="1143000" lvl="3" indent="-342900">
              <a:lnSpc>
                <a:spcPct val="90000"/>
              </a:lnSpc>
              <a:spcBef>
                <a:spcPts val="0"/>
              </a:spcBef>
              <a:spcAft>
                <a:spcPts val="600"/>
              </a:spcAft>
              <a:buFont typeface="Arial" pitchFamily="34" charset="0"/>
              <a:buChar char="•"/>
              <a:defRPr/>
            </a:pPr>
            <a:endParaRPr lang="en-US" sz="2400" dirty="0"/>
          </a:p>
          <a:p>
            <a:pPr lvl="1">
              <a:buFont typeface="Arial" pitchFamily="34"/>
              <a:buChar char="•"/>
            </a:pPr>
            <a:endParaRPr lang="en-US" sz="2400" dirty="0">
              <a:ea typeface="ＭＳ Ｐゴシック" pitchFamily="2"/>
            </a:endParaRP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Tree>
    <p:extLst>
      <p:ext uri="{BB962C8B-B14F-4D97-AF65-F5344CB8AC3E}">
        <p14:creationId xmlns:p14="http://schemas.microsoft.com/office/powerpoint/2010/main" val="38615642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58B25-74AD-8C40-2CC6-A08EF20D748A}"/>
              </a:ext>
            </a:extLst>
          </p:cNvPr>
          <p:cNvSpPr>
            <a:spLocks noGrp="1"/>
          </p:cNvSpPr>
          <p:nvPr>
            <p:ph type="title"/>
          </p:nvPr>
        </p:nvSpPr>
        <p:spPr/>
        <p:txBody>
          <a:bodyPr/>
          <a:lstStyle/>
          <a:p>
            <a:r>
              <a:rPr lang="en-US" dirty="0">
                <a:solidFill>
                  <a:srgbClr val="000000"/>
                </a:solidFill>
              </a:rPr>
              <a:t>Non-infrastructure BSS</a:t>
            </a:r>
            <a:endParaRPr lang="en-US" dirty="0"/>
          </a:p>
        </p:txBody>
      </p:sp>
      <p:sp>
        <p:nvSpPr>
          <p:cNvPr id="3" name="Content Placeholder 2">
            <a:extLst>
              <a:ext uri="{FF2B5EF4-FFF2-40B4-BE49-F238E27FC236}">
                <a16:creationId xmlns:a16="http://schemas.microsoft.com/office/drawing/2014/main" id="{8DCC4CF3-E0F1-4CC8-458F-98997B67191A}"/>
              </a:ext>
            </a:extLst>
          </p:cNvPr>
          <p:cNvSpPr>
            <a:spLocks noGrp="1"/>
          </p:cNvSpPr>
          <p:nvPr>
            <p:ph idx="1"/>
          </p:nvPr>
        </p:nvSpPr>
        <p:spPr/>
        <p:txBody>
          <a:bodyPr/>
          <a:lstStyle/>
          <a:p>
            <a:pPr marL="0" indent="0" eaLnBrk="1" hangingPunct="1">
              <a:lnSpc>
                <a:spcPct val="90000"/>
              </a:lnSpc>
              <a:spcBef>
                <a:spcPts val="1200"/>
              </a:spcBef>
              <a:buNone/>
              <a:defRPr/>
            </a:pPr>
            <a:r>
              <a:rPr lang="en-US" sz="2800" dirty="0">
                <a:solidFill>
                  <a:srgbClr val="000000"/>
                </a:solidFill>
              </a:rPr>
              <a:t>REVme comments…</a:t>
            </a:r>
          </a:p>
          <a:p>
            <a:pPr marL="0" indent="0" eaLnBrk="1" hangingPunct="1">
              <a:lnSpc>
                <a:spcPct val="90000"/>
              </a:lnSpc>
              <a:spcBef>
                <a:spcPts val="1200"/>
              </a:spcBef>
              <a:buNone/>
              <a:defRPr/>
            </a:pPr>
            <a:endParaRPr lang="en-US" sz="2800" b="0" dirty="0"/>
          </a:p>
          <a:p>
            <a:pPr marL="0" indent="0" eaLnBrk="1" hangingPunct="1">
              <a:lnSpc>
                <a:spcPct val="90000"/>
              </a:lnSpc>
              <a:spcBef>
                <a:spcPts val="1200"/>
              </a:spcBef>
              <a:buNone/>
              <a:defRPr/>
            </a:pPr>
            <a:r>
              <a:rPr lang="en-US" sz="2800" dirty="0"/>
              <a:t>Discussion…</a:t>
            </a:r>
            <a:endParaRPr lang="en-US" sz="2200" dirty="0"/>
          </a:p>
          <a:p>
            <a:endParaRPr lang="en-US" dirty="0"/>
          </a:p>
        </p:txBody>
      </p:sp>
      <p:sp>
        <p:nvSpPr>
          <p:cNvPr id="4" name="Slide Number Placeholder 3">
            <a:extLst>
              <a:ext uri="{FF2B5EF4-FFF2-40B4-BE49-F238E27FC236}">
                <a16:creationId xmlns:a16="http://schemas.microsoft.com/office/drawing/2014/main" id="{AB3CFF74-9029-19CE-1E58-1C8A0668A932}"/>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3509065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ln/>
        </p:spPr>
        <p:txBody>
          <a:bodyPr/>
          <a:lstStyle/>
          <a:p>
            <a:pPr algn="ctr"/>
            <a:r>
              <a:rPr lang="en-US" altLang="en-US" dirty="0"/>
              <a:t>Agenda for:</a:t>
            </a:r>
          </a:p>
          <a:p>
            <a:pPr algn="ctr"/>
            <a:endParaRPr lang="en-US" altLang="en-US" dirty="0"/>
          </a:p>
          <a:p>
            <a:pPr algn="ctr"/>
            <a:r>
              <a:rPr lang="en-US" altLang="en-US" dirty="0"/>
              <a:t> ARC SC, 18 December 2023, Teleconference</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3D3C-A603-4E2E-9D3D-4E075C13BBE4}"/>
              </a:ext>
            </a:extLst>
          </p:cNvPr>
          <p:cNvSpPr>
            <a:spLocks noGrp="1"/>
          </p:cNvSpPr>
          <p:nvPr>
            <p:ph type="ctrTitle"/>
          </p:nvPr>
        </p:nvSpPr>
        <p:spPr/>
        <p:txBody>
          <a:bodyPr/>
          <a:lstStyle/>
          <a:p>
            <a:r>
              <a:rPr lang="en-US" altLang="en-US" dirty="0"/>
              <a:t>IEEE 802.11  </a:t>
            </a:r>
            <a:br>
              <a:rPr lang="en-US" altLang="en-US" dirty="0"/>
            </a:br>
            <a:r>
              <a:rPr lang="en-US" altLang="en-US" dirty="0"/>
              <a:t>Architecture Standing Committee</a:t>
            </a:r>
            <a:endParaRPr lang="en-US" dirty="0"/>
          </a:p>
        </p:txBody>
      </p:sp>
      <p:sp>
        <p:nvSpPr>
          <p:cNvPr id="3" name="Subtitle 2">
            <a:extLst>
              <a:ext uri="{FF2B5EF4-FFF2-40B4-BE49-F238E27FC236}">
                <a16:creationId xmlns:a16="http://schemas.microsoft.com/office/drawing/2014/main" id="{8F83E18F-8E60-4534-BEFB-360368420143}"/>
              </a:ext>
            </a:extLst>
          </p:cNvPr>
          <p:cNvSpPr>
            <a:spLocks noGrp="1"/>
          </p:cNvSpPr>
          <p:nvPr>
            <p:ph type="subTitle" idx="1"/>
          </p:nvPr>
        </p:nvSpPr>
        <p:spPr/>
        <p:txBody>
          <a:bodyPr/>
          <a:lstStyle/>
          <a:p>
            <a:r>
              <a:rPr lang="en-US" altLang="en-US" dirty="0"/>
              <a:t>Agenda</a:t>
            </a:r>
          </a:p>
          <a:p>
            <a:r>
              <a:rPr lang="en-US" altLang="en-US" dirty="0"/>
              <a:t>18 December 2023 Teleconference</a:t>
            </a:r>
          </a:p>
          <a:p>
            <a:endParaRPr lang="en-US" altLang="en-US" dirty="0"/>
          </a:p>
          <a:p>
            <a:r>
              <a:rPr lang="en-US" altLang="en-US" dirty="0"/>
              <a:t>Chair: Mark Hamilton (Ruckus/CommScope)</a:t>
            </a:r>
          </a:p>
          <a:p>
            <a:r>
              <a:rPr lang="en-US" altLang="en-US" dirty="0"/>
              <a:t>Vice Chair &amp; Sec’y: Joe Levy (</a:t>
            </a:r>
            <a:r>
              <a:rPr lang="en-US" altLang="en-US" dirty="0" err="1"/>
              <a:t>InterDigital</a:t>
            </a:r>
            <a:r>
              <a:rPr lang="en-US" altLang="en-US" dirty="0"/>
              <a:t>)</a:t>
            </a:r>
          </a:p>
          <a:p>
            <a:endParaRPr lang="en-US" dirty="0"/>
          </a:p>
        </p:txBody>
      </p:sp>
      <p:sp>
        <p:nvSpPr>
          <p:cNvPr id="6" name="Slide Number Placeholder 5">
            <a:extLst>
              <a:ext uri="{FF2B5EF4-FFF2-40B4-BE49-F238E27FC236}">
                <a16:creationId xmlns:a16="http://schemas.microsoft.com/office/drawing/2014/main" id="{58647A7E-813C-4DBC-8C41-7729CDC3A258}"/>
              </a:ext>
            </a:extLst>
          </p:cNvPr>
          <p:cNvSpPr>
            <a:spLocks noGrp="1"/>
          </p:cNvSpPr>
          <p:nvPr>
            <p:ph type="sldNum" idx="12"/>
          </p:nvPr>
        </p:nvSpPr>
        <p:spPr/>
        <p:txBody>
          <a:bodyPr/>
          <a:lstStyle/>
          <a:p>
            <a:r>
              <a:rPr lang="en-GB"/>
              <a:t>Slide </a:t>
            </a:r>
            <a:fld id="{DE40C9FC-4879-4F20-9ECA-A574A90476B7}" type="slidenum">
              <a:rPr lang="en-GB" smtClean="0"/>
              <a:pPr/>
              <a:t>3</a:t>
            </a:fld>
            <a:endParaRPr lang="en-GB"/>
          </a:p>
        </p:txBody>
      </p:sp>
    </p:spTree>
    <p:extLst>
      <p:ext uri="{BB962C8B-B14F-4D97-AF65-F5344CB8AC3E}">
        <p14:creationId xmlns:p14="http://schemas.microsoft.com/office/powerpoint/2010/main" val="277846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Attendance, etc.</a:t>
            </a:r>
          </a:p>
        </p:txBody>
      </p:sp>
      <p:sp>
        <p:nvSpPr>
          <p:cNvPr id="4098" name="Rectangle 2"/>
          <p:cNvSpPr>
            <a:spLocks noGrp="1" noChangeArrowheads="1"/>
          </p:cNvSpPr>
          <p:nvPr>
            <p:ph idx="1"/>
          </p:nvPr>
        </p:nvSpPr>
        <p:spPr>
          <a:ln/>
        </p:spPr>
        <p:txBody>
          <a:bodyPr/>
          <a:lstStyle/>
          <a:p>
            <a:r>
              <a:rPr lang="en-US" altLang="en-US" sz="2800" dirty="0"/>
              <a:t>Reminders to attendees:</a:t>
            </a:r>
          </a:p>
          <a:p>
            <a:pPr marL="800100" lvl="1" indent="-342900">
              <a:buFont typeface="Arial" panose="020B0604020202020204" pitchFamily="34" charset="0"/>
              <a:buChar char="•"/>
            </a:pPr>
            <a:r>
              <a:rPr lang="en-US" altLang="en-US" sz="2400" dirty="0"/>
              <a:t>Sign in for .11 attendance credit</a:t>
            </a:r>
          </a:p>
          <a:p>
            <a:pPr marL="800100" lvl="1" indent="-342900">
              <a:buFont typeface="Arial" panose="020B0604020202020204" pitchFamily="34" charset="0"/>
              <a:buChar char="•"/>
            </a:pPr>
            <a:r>
              <a:rPr lang="en-US" altLang="en-US" sz="2400" dirty="0"/>
              <a:t>Noises off</a:t>
            </a:r>
          </a:p>
          <a:p>
            <a:pPr marL="800100" lvl="1" indent="-342900">
              <a:buFont typeface="Arial" panose="020B0604020202020204" pitchFamily="34" charset="0"/>
              <a:buChar char="•"/>
            </a:pPr>
            <a:r>
              <a:rPr lang="en-US" altLang="en-US" sz="2400" dirty="0"/>
              <a:t>No recordings</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Tree>
    <p:extLst>
      <p:ext uri="{BB962C8B-B14F-4D97-AF65-F5344CB8AC3E}">
        <p14:creationId xmlns:p14="http://schemas.microsoft.com/office/powerpoint/2010/main" val="383003357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Meeting Protocol</a:t>
            </a:r>
            <a:endParaRPr lang="en-GB" dirty="0"/>
          </a:p>
        </p:txBody>
      </p:sp>
      <p:sp>
        <p:nvSpPr>
          <p:cNvPr id="4098" name="Rectangle 2"/>
          <p:cNvSpPr>
            <a:spLocks noGrp="1" noChangeArrowheads="1"/>
          </p:cNvSpPr>
          <p:nvPr>
            <p:ph idx="1"/>
          </p:nvPr>
        </p:nvSpPr>
        <p:spPr>
          <a:ln/>
        </p:spPr>
        <p:txBody>
          <a:bodyPr/>
          <a:lstStyle/>
          <a:p>
            <a:r>
              <a:rPr lang="en-US" altLang="en-US" sz="2800" dirty="0"/>
              <a:t>Please announce your affiliation when you first address the group during a meeting slot</a:t>
            </a:r>
          </a:p>
          <a:p>
            <a:pPr algn="ctr"/>
            <a:endParaRPr lang="en-US" alt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Tree>
    <p:extLst>
      <p:ext uri="{BB962C8B-B14F-4D97-AF65-F5344CB8AC3E}">
        <p14:creationId xmlns:p14="http://schemas.microsoft.com/office/powerpoint/2010/main" val="1884026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Participants have a duty to inform the IEEE</a:t>
            </a:r>
            <a:endParaRPr lang="en-US" altLang="en-US" dirty="0"/>
          </a:p>
        </p:txBody>
      </p:sp>
      <p:sp>
        <p:nvSpPr>
          <p:cNvPr id="8195" name="Rectangle 1027"/>
          <p:cNvSpPr>
            <a:spLocks noGrp="1" noChangeArrowheads="1"/>
          </p:cNvSpPr>
          <p:nvPr>
            <p:ph idx="1"/>
          </p:nvPr>
        </p:nvSpPr>
        <p:spPr/>
        <p:txBody>
          <a:bodyPr/>
          <a:lstStyle/>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shall</a:t>
            </a:r>
            <a:r>
              <a:rPr lang="en-US" altLang="en-US"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b="1" dirty="0">
                <a:solidFill>
                  <a:schemeClr val="tx1"/>
                </a:solidFill>
                <a:latin typeface="Calibri" panose="020F0502020204030204" pitchFamily="34" charset="0"/>
                <a:cs typeface="Calibri" panose="020F0502020204030204" pitchFamily="34" charset="0"/>
              </a:rPr>
              <a:t>Participants </a:t>
            </a:r>
            <a:r>
              <a:rPr lang="en-US" altLang="en-US" b="1" u="sng" dirty="0">
                <a:solidFill>
                  <a:schemeClr val="tx1"/>
                </a:solidFill>
                <a:latin typeface="Calibri" panose="020F0502020204030204" pitchFamily="34" charset="0"/>
                <a:cs typeface="Calibri" panose="020F0502020204030204" pitchFamily="34" charset="0"/>
              </a:rPr>
              <a:t>should </a:t>
            </a:r>
            <a:r>
              <a:rPr lang="en-US" altLang="en-US"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b="1" dirty="0">
              <a:solidFill>
                <a:schemeClr val="tx1"/>
              </a:solidFill>
              <a:latin typeface="Calibri" panose="020F0502020204030204" pitchFamily="34" charset="0"/>
              <a:cs typeface="Calibri" panose="020F0502020204030204" pitchFamily="34" charset="0"/>
            </a:endParaRPr>
          </a:p>
          <a:p>
            <a:pPr marL="457200" lvl="1" indent="0" algn="ctr">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8196" name="Text Box 1028"/>
          <p:cNvSpPr txBox="1">
            <a:spLocks noChangeArrowheads="1"/>
          </p:cNvSpPr>
          <p:nvPr/>
        </p:nvSpPr>
        <p:spPr bwMode="auto">
          <a:xfrm>
            <a:off x="1581150" y="60960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#1</a:t>
            </a:r>
          </a:p>
        </p:txBody>
      </p:sp>
    </p:spTree>
    <p:extLst>
      <p:ext uri="{BB962C8B-B14F-4D97-AF65-F5344CB8AC3E}">
        <p14:creationId xmlns:p14="http://schemas.microsoft.com/office/powerpoint/2010/main" val="1393596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Ways to inform IEEE</a:t>
            </a:r>
            <a:endParaRPr lang="en-US" altLang="en-US" u="sng" dirty="0"/>
          </a:p>
        </p:txBody>
      </p:sp>
      <p:sp>
        <p:nvSpPr>
          <p:cNvPr id="9219" name="Rectangle 3"/>
          <p:cNvSpPr>
            <a:spLocks noGrp="1" noChangeArrowheads="1"/>
          </p:cNvSpPr>
          <p:nvPr>
            <p:ph idx="1"/>
          </p:nvPr>
        </p:nvSpPr>
        <p:spPr/>
        <p:txBody>
          <a:bodyPr/>
          <a:lstStyle/>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Cause an LOA to be submitted to the IEEE-SA (patcom@ieee.org);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defRPr/>
            </a:pPr>
            <a:endParaRPr lang="en-US" altLang="en-US" sz="2000"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dirty="0">
                <a:solidFill>
                  <a:schemeClr val="tx1"/>
                </a:solidFill>
                <a:latin typeface="Calibri" pitchFamily="34" charset="0"/>
                <a:cs typeface="Calibri" pitchFamily="34" charset="0"/>
              </a:rPr>
              <a:t>Speak up now and respond to this Call for Potentially Essential Patents</a:t>
            </a:r>
          </a:p>
          <a:p>
            <a:pPr marL="0" indent="0">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dirty="0">
              <a:solidFill>
                <a:schemeClr val="tx1"/>
              </a:solidFill>
              <a:latin typeface="Calibri" pitchFamily="34" charset="0"/>
              <a:cs typeface="Calibri" pitchFamily="34" charset="0"/>
            </a:endParaRP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9220" name="Text Box 6"/>
          <p:cNvSpPr txBox="1">
            <a:spLocks noChangeArrowheads="1"/>
          </p:cNvSpPr>
          <p:nvPr/>
        </p:nvSpPr>
        <p:spPr bwMode="auto">
          <a:xfrm>
            <a:off x="1574492"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#2</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80172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en-US" altLang="en-US" u="sng" dirty="0">
                <a:solidFill>
                  <a:schemeClr val="tx1"/>
                </a:solidFill>
                <a:latin typeface="Calibri" panose="020F0502020204030204" pitchFamily="34" charset="0"/>
                <a:cs typeface="Calibri" panose="020F0502020204030204" pitchFamily="34" charset="0"/>
              </a:rPr>
              <a:t>Other guidelines for IEEE WG meetings</a:t>
            </a:r>
            <a:endParaRPr lang="en-US" altLang="en-US" dirty="0"/>
          </a:p>
        </p:txBody>
      </p:sp>
      <p:sp>
        <p:nvSpPr>
          <p:cNvPr id="10243" name="Rectangle 1027"/>
          <p:cNvSpPr>
            <a:spLocks noGrp="1" noChangeArrowheads="1"/>
          </p:cNvSpPr>
          <p:nvPr>
            <p:ph idx="1"/>
          </p:nvPr>
        </p:nvSpPr>
        <p:spPr>
          <a:xfrm>
            <a:off x="914401" y="1751015"/>
            <a:ext cx="10361084" cy="4343400"/>
          </a:xfrm>
        </p:spPr>
        <p:txBody>
          <a:bodyPr/>
          <a:lstStyle/>
          <a:p>
            <a:pPr>
              <a:lnSpc>
                <a:spcPct val="80000"/>
              </a:lnSpc>
              <a:spcAft>
                <a:spcPct val="40000"/>
              </a:spcAft>
              <a:buSzPct val="150000"/>
              <a:buFont typeface="Arial" panose="020B0604020202020204" pitchFamily="34" charset="0"/>
              <a:buChar char="•"/>
              <a:defRPr/>
            </a:pPr>
            <a:r>
              <a:rPr lang="en-US" altLang="en-US" sz="2000"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 immediately.</a:t>
            </a:r>
          </a:p>
          <a:p>
            <a:pPr algn="ctr">
              <a:lnSpc>
                <a:spcPct val="80000"/>
              </a:lnSpc>
              <a:buFont typeface="Monotype Sorts"/>
              <a:buNone/>
              <a:defRPr/>
            </a:pPr>
            <a:r>
              <a:rPr lang="en-US" altLang="en-US" sz="1050" dirty="0">
                <a:solidFill>
                  <a:schemeClr val="tx1"/>
                </a:solidFill>
                <a:latin typeface="Calibri" panose="020F0502020204030204" pitchFamily="34" charset="0"/>
                <a:cs typeface="Calibri" panose="020F0502020204030204" pitchFamily="34" charset="0"/>
              </a:rPr>
              <a:t>---------------------------------------------------------------   </a:t>
            </a:r>
            <a:endParaRPr lang="en-US" altLang="en-US" sz="1400"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dirty="0">
                <a:solidFill>
                  <a:schemeClr val="tx1"/>
                </a:solidFill>
                <a:latin typeface="Calibri" panose="020F0502020204030204" pitchFamily="34" charset="0"/>
                <a:cs typeface="Calibri" panose="020F0502020204030204" pitchFamily="34" charset="0"/>
              </a:rPr>
              <a:t>For more details, see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clause 5.3.10 and </a:t>
            </a:r>
            <a:br>
              <a:rPr lang="en-US" altLang="en-US" sz="1400" dirty="0">
                <a:solidFill>
                  <a:schemeClr val="tx1"/>
                </a:solidFill>
                <a:latin typeface="Calibri" panose="020F0502020204030204" pitchFamily="34" charset="0"/>
                <a:cs typeface="Calibri" panose="020F0502020204030204" pitchFamily="34" charset="0"/>
              </a:rPr>
            </a:br>
            <a:r>
              <a:rPr lang="en-US" altLang="en-US" sz="1400"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dirty="0">
                <a:solidFill>
                  <a:schemeClr val="tx1"/>
                </a:solidFill>
                <a:latin typeface="Calibri" panose="020F0502020204030204" pitchFamily="34" charset="0"/>
                <a:cs typeface="Calibri" panose="020F0502020204030204" pitchFamily="34" charset="0"/>
              </a:rPr>
              <a:t>at http://standards.ieee.org/develop/policies/antitrust.pdf</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10244" name="Text Box 1028"/>
          <p:cNvSpPr txBox="1">
            <a:spLocks noChangeArrowheads="1"/>
          </p:cNvSpPr>
          <p:nvPr/>
        </p:nvSpPr>
        <p:spPr bwMode="auto">
          <a:xfrm>
            <a:off x="1600200" y="6107112"/>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#3</a:t>
            </a:r>
          </a:p>
        </p:txBody>
      </p:sp>
    </p:spTree>
    <p:extLst>
      <p:ext uri="{BB962C8B-B14F-4D97-AF65-F5344CB8AC3E}">
        <p14:creationId xmlns:p14="http://schemas.microsoft.com/office/powerpoint/2010/main" val="1295285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en-US" u="sng">
                <a:solidFill>
                  <a:schemeClr val="tx1"/>
                </a:solidFill>
                <a:latin typeface="Calibri" panose="020F0502020204030204" pitchFamily="34" charset="0"/>
                <a:cs typeface="Calibri" panose="020F0502020204030204" pitchFamily="34" charset="0"/>
              </a:rPr>
              <a:t>Patent-related information</a:t>
            </a:r>
            <a:endParaRPr lang="en-US" altLang="en-US" u="sng"/>
          </a:p>
        </p:txBody>
      </p:sp>
      <p:sp>
        <p:nvSpPr>
          <p:cNvPr id="5" name="Content Placeholder 4"/>
          <p:cNvSpPr>
            <a:spLocks noGrp="1"/>
          </p:cNvSpPr>
          <p:nvPr>
            <p:ph idx="1"/>
          </p:nvPr>
        </p:nvSpPr>
        <p:spPr/>
        <p:txBody>
          <a:bodyPr/>
          <a:lstStyle/>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The patent policy and the procedures used to execute that policy are documented in the:</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Bylaws</a:t>
            </a:r>
            <a:r>
              <a:rPr lang="en-US" altLang="en-US" sz="2000" b="1" dirty="0">
                <a:solidFill>
                  <a:schemeClr val="tx1"/>
                </a:solidFill>
                <a:latin typeface="Calibri" panose="020F0502020204030204" pitchFamily="34" charset="0"/>
                <a:cs typeface="Calibri" panose="020F0502020204030204" pitchFamily="34" charset="0"/>
              </a:rPr>
              <a:t> </a:t>
            </a:r>
            <a:br>
              <a:rPr lang="en-US" altLang="en-US" sz="2000" b="1" dirty="0">
                <a:solidFill>
                  <a:schemeClr val="tx1"/>
                </a:solidFill>
                <a:latin typeface="Calibri" panose="020F0502020204030204" pitchFamily="34" charset="0"/>
                <a:cs typeface="Calibri" panose="020F0502020204030204" pitchFamily="34" charset="0"/>
              </a:rPr>
            </a:br>
            <a:r>
              <a:rPr lang="en-US" altLang="en-US" sz="1600" b="1" dirty="0">
                <a:solidFill>
                  <a:schemeClr val="tx1"/>
                </a:solidFill>
                <a:latin typeface="Calibri" panose="020F0502020204030204" pitchFamily="34" charset="0"/>
                <a:cs typeface="Calibri" panose="020F0502020204030204" pitchFamily="34" charset="0"/>
              </a:rPr>
              <a:t>(</a:t>
            </a:r>
            <a:r>
              <a:rPr lang="en-US" sz="1600" u="sng" dirty="0">
                <a:latin typeface="Calibri" panose="020F0502020204030204" pitchFamily="34" charset="0"/>
                <a:cs typeface="Calibri" panose="020F0502020204030204" pitchFamily="34" charset="0"/>
                <a:hlinkClick r:id="rId3"/>
              </a:rPr>
              <a:t>https://standards.ieee.org/about/policies/bylaws/sect6-7.html</a:t>
            </a:r>
            <a:r>
              <a:rPr lang="en-US" altLang="en-US" sz="1600" b="1" dirty="0">
                <a:solidFill>
                  <a:schemeClr val="tx1"/>
                </a:solidFill>
                <a:latin typeface="Calibri" panose="020F0502020204030204" pitchFamily="34" charset="0"/>
                <a:cs typeface="Calibri" panose="020F0502020204030204" pitchFamily="34" charset="0"/>
              </a:rPr>
              <a:t>) </a:t>
            </a:r>
          </a:p>
          <a:p>
            <a:pPr lvl="2">
              <a:lnSpc>
                <a:spcPct val="90000"/>
              </a:lnSpc>
              <a:buSzPct val="150000"/>
              <a:buFont typeface="Arial" panose="020B0604020202020204" pitchFamily="34" charset="0"/>
              <a:buChar char="•"/>
            </a:pPr>
            <a:r>
              <a:rPr lang="en-US" altLang="en-US" sz="20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2000" b="1" dirty="0">
                <a:solidFill>
                  <a:schemeClr val="tx1"/>
                </a:solidFill>
                <a:latin typeface="Calibri" panose="020F0502020204030204" pitchFamily="34" charset="0"/>
                <a:cs typeface="Calibri" panose="020F0502020204030204" pitchFamily="34" charset="0"/>
              </a:rPr>
              <a:t> </a:t>
            </a:r>
            <a:r>
              <a:rPr lang="en-US" altLang="en-US" sz="1600" b="1" dirty="0">
                <a:solidFill>
                  <a:schemeClr val="tx1"/>
                </a:solidFill>
                <a:latin typeface="Calibri" panose="020F0502020204030204" pitchFamily="34" charset="0"/>
                <a:cs typeface="Calibri" panose="020F0502020204030204" pitchFamily="34" charset="0"/>
              </a:rPr>
              <a:t>(</a:t>
            </a:r>
            <a:r>
              <a:rPr lang="en-US" altLang="en-US" sz="1600" dirty="0">
                <a:solidFill>
                  <a:schemeClr val="tx1"/>
                </a:solidFill>
                <a:latin typeface="Calibri" panose="020F0502020204030204" pitchFamily="34" charset="0"/>
                <a:cs typeface="Calibri" panose="020F0502020204030204" pitchFamily="34" charset="0"/>
                <a:hlinkClick r:id="rId4"/>
              </a:rPr>
              <a:t>https://standards.ieee.org/about/policies/opman/sect6.html</a:t>
            </a:r>
            <a:r>
              <a:rPr lang="en-US" altLang="en-US" sz="1600" b="1" dirty="0">
                <a:solidFill>
                  <a:schemeClr val="tx1"/>
                </a:solidFill>
                <a:latin typeface="Calibri" panose="020F0502020204030204" pitchFamily="34" charset="0"/>
                <a:cs typeface="Calibri" panose="020F0502020204030204" pitchFamily="34" charset="0"/>
              </a:rPr>
              <a:t>)</a:t>
            </a:r>
          </a:p>
          <a:p>
            <a:pPr lvl="1">
              <a:lnSpc>
                <a:spcPct val="90000"/>
              </a:lnSpc>
              <a:buFont typeface="Monotype Sorts"/>
              <a:buNone/>
            </a:pPr>
            <a:endParaRPr lang="en-US" altLang="en-US" dirty="0"/>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Material about the patent policy is available at </a:t>
            </a:r>
          </a:p>
          <a:p>
            <a:pPr lvl="1">
              <a:lnSpc>
                <a:spcPct val="90000"/>
              </a:lnSpc>
              <a:spcBef>
                <a:spcPct val="0"/>
              </a:spcBef>
              <a:buFont typeface="Monotype Sorts"/>
              <a:buNone/>
            </a:pPr>
            <a:r>
              <a:rPr lang="en-US" altLang="en-US" b="1" dirty="0">
                <a:solidFill>
                  <a:schemeClr val="tx1"/>
                </a:solidFill>
                <a:latin typeface="Calibri" panose="020F0502020204030204" pitchFamily="34" charset="0"/>
                <a:cs typeface="Calibri" panose="020F0502020204030204" pitchFamily="34" charset="0"/>
              </a:rPr>
              <a:t>	</a:t>
            </a:r>
            <a:r>
              <a:rPr lang="en-US" altLang="en-US" b="1" i="1" dirty="0">
                <a:solidFill>
                  <a:schemeClr val="tx1"/>
                </a:solidFill>
                <a:latin typeface="Calibri" panose="020F0502020204030204" pitchFamily="34" charset="0"/>
                <a:cs typeface="Calibri" panose="020F0502020204030204" pitchFamily="34" charset="0"/>
                <a:hlinkClick r:id="rId5"/>
              </a:rPr>
              <a:t>http://standards.ieee.org/about/sasb/patcom/materials.html</a:t>
            </a: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b="1" i="1" dirty="0">
              <a:solidFill>
                <a:schemeClr val="tx1"/>
              </a:solidFill>
              <a:latin typeface="Calibri" panose="020F0502020204030204" pitchFamily="34" charset="0"/>
              <a:cs typeface="Calibri" panose="020F0502020204030204" pitchFamily="34" charset="0"/>
            </a:endParaRPr>
          </a:p>
          <a:p>
            <a:pPr lvl="1">
              <a:lnSpc>
                <a:spcPct val="90000"/>
              </a:lnSpc>
              <a:spcBef>
                <a:spcPct val="0"/>
              </a:spcBef>
              <a:buFont typeface="Monotype Sorts"/>
              <a:buNone/>
            </a:pPr>
            <a:endParaRPr lang="en-US" altLang="en-US" sz="3200" b="1" dirty="0">
              <a:solidFill>
                <a:schemeClr val="tx1"/>
              </a:solidFill>
              <a:latin typeface="Calibri" panose="020F0502020204030204" pitchFamily="34" charset="0"/>
              <a:cs typeface="Calibri" panose="020F0502020204030204" pitchFamily="34" charset="0"/>
            </a:endParaRPr>
          </a:p>
          <a:p>
            <a:pPr lvl="1" algn="ctr">
              <a:lnSpc>
                <a:spcPct val="90000"/>
              </a:lnSpc>
              <a:spcBef>
                <a:spcPct val="0"/>
              </a:spcBef>
              <a:buFont typeface="Monotype Sorts"/>
              <a:buNone/>
            </a:pPr>
            <a:r>
              <a:rPr lang="en-US" altLang="en-US" sz="3200" b="1" dirty="0">
                <a:solidFill>
                  <a:schemeClr val="tx1"/>
                </a:solidFill>
                <a:latin typeface="Calibri" panose="020F0502020204030204" pitchFamily="34" charset="0"/>
                <a:cs typeface="Calibri" panose="020F0502020204030204" pitchFamily="34" charset="0"/>
              </a:rPr>
              <a:t>	If you have questions, contact the IEEE-SA Standards Board Patent Committee Administrator at patcom@ieee.org</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11267" name="Rectangle 3"/>
          <p:cNvSpPr>
            <a:spLocks noChangeArrowheads="1"/>
          </p:cNvSpPr>
          <p:nvPr/>
        </p:nvSpPr>
        <p:spPr bwMode="auto">
          <a:xfrm>
            <a:off x="2057400" y="609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9" name="Text Box 7"/>
          <p:cNvSpPr txBox="1">
            <a:spLocks noChangeArrowheads="1"/>
          </p:cNvSpPr>
          <p:nvPr/>
        </p:nvSpPr>
        <p:spPr bwMode="auto">
          <a:xfrm>
            <a:off x="1581150" y="60960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chemeClr val="tx1"/>
                </a:solidFill>
                <a:latin typeface="Times New Roman" panose="02020603050405020304" pitchFamily="18" charset="0"/>
              </a:rPr>
              <a:t>Slide #4</a:t>
            </a:r>
            <a:endParaRPr lang="en-US" altLang="en-US" sz="2400" dirty="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090664063"/>
      </p:ext>
    </p:extLst>
  </p:cSld>
  <p:clrMapOvr>
    <a:masterClrMapping/>
  </p:clrMapOvr>
  <p:transition/>
</p:sld>
</file>

<file path=ppt/theme/theme1.xml><?xml version="1.0" encoding="utf-8"?>
<a:theme xmlns:a="http://schemas.openxmlformats.org/drawingml/2006/main" name="Office Theme">
  <a:themeElements>
    <a:clrScheme name="Custom 6">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5959FE"/>
      </a:hlink>
      <a:folHlink>
        <a:srgbClr val="5959F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802-11-Submission-16-9</Template>
  <TotalTime>23090</TotalTime>
  <Words>2057</Words>
  <Application>Microsoft Office PowerPoint</Application>
  <PresentationFormat>Widescreen</PresentationFormat>
  <Paragraphs>195</Paragraphs>
  <Slides>19</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Helvetica</vt:lpstr>
      <vt:lpstr>Monotype Sorts</vt:lpstr>
      <vt:lpstr>Times New Roman</vt:lpstr>
      <vt:lpstr>Office Theme</vt:lpstr>
      <vt:lpstr>Document</vt:lpstr>
      <vt:lpstr>ARC-SC-agenda-December-18-2023</vt:lpstr>
      <vt:lpstr>Abstract</vt:lpstr>
      <vt:lpstr>IEEE 802.11   Architecture Standing Committee</vt:lpstr>
      <vt:lpstr>Attendance, etc.</vt:lpstr>
      <vt:lpstr>Meeting Protocol</vt:lpstr>
      <vt:lpstr>Participants have a duty to inform the IEEE</vt:lpstr>
      <vt:lpstr>Ways to inform IEEE</vt:lpstr>
      <vt:lpstr>Other guidelines for IEEE WG meetings</vt:lpstr>
      <vt:lpstr>Patent-related information</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ARC Agenda – 18 December 2023</vt:lpstr>
      <vt:lpstr>ARC (Architecture) – Other</vt:lpstr>
      <vt:lpstr>IEEE Std 802 revision (P802REVc)</vt:lpstr>
      <vt:lpstr>P802REVc – Other ARC work</vt:lpstr>
      <vt:lpstr>Non-infrastructure BSS</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Hamilton, Mark</dc:creator>
  <cp:lastModifiedBy>Hamilton, Mark</cp:lastModifiedBy>
  <cp:revision>131</cp:revision>
  <cp:lastPrinted>1601-01-01T00:00:00Z</cp:lastPrinted>
  <dcterms:created xsi:type="dcterms:W3CDTF">2021-01-26T19:12:38Z</dcterms:created>
  <dcterms:modified xsi:type="dcterms:W3CDTF">2023-12-15T21:51:21Z</dcterms:modified>
</cp:coreProperties>
</file>