
<file path=[Content_Types].xml><?xml version="1.0" encoding="utf-8"?>
<Types xmlns="http://schemas.openxmlformats.org/package/2006/content-types">
  <Default Extension="bin" ContentType="application/vnd.openxmlformats-officedocument.oleObject"/>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21"/>
  </p:notesMasterIdLst>
  <p:handoutMasterIdLst>
    <p:handoutMasterId r:id="rId22"/>
  </p:handoutMasterIdLst>
  <p:sldIdLst>
    <p:sldId id="256" r:id="rId2"/>
    <p:sldId id="257" r:id="rId3"/>
    <p:sldId id="268" r:id="rId4"/>
    <p:sldId id="302" r:id="rId5"/>
    <p:sldId id="269" r:id="rId6"/>
    <p:sldId id="260" r:id="rId7"/>
    <p:sldId id="261" r:id="rId8"/>
    <p:sldId id="262" r:id="rId9"/>
    <p:sldId id="263" r:id="rId10"/>
    <p:sldId id="283" r:id="rId11"/>
    <p:sldId id="284" r:id="rId12"/>
    <p:sldId id="287" r:id="rId13"/>
    <p:sldId id="288" r:id="rId14"/>
    <p:sldId id="289" r:id="rId15"/>
    <p:sldId id="295" r:id="rId16"/>
    <p:sldId id="294" r:id="rId17"/>
    <p:sldId id="293" r:id="rId18"/>
    <p:sldId id="304" r:id="rId19"/>
    <p:sldId id="2368" r:id="rId20"/>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3228" autoAdjust="0"/>
    <p:restoredTop sz="94660"/>
  </p:normalViewPr>
  <p:slideViewPr>
    <p:cSldViewPr>
      <p:cViewPr varScale="1">
        <p:scale>
          <a:sx n="76" d="100"/>
          <a:sy n="76" d="100"/>
        </p:scale>
        <p:origin x="378" y="90"/>
      </p:cViewPr>
      <p:guideLst>
        <p:guide orient="horz" pos="2160"/>
        <p:guide pos="3840"/>
      </p:guideLst>
    </p:cSldViewPr>
  </p:slideViewPr>
  <p:outlineViewPr>
    <p:cViewPr varScale="1">
      <p:scale>
        <a:sx n="170" d="200"/>
        <a:sy n="170" d="200"/>
      </p:scale>
      <p:origin x="-780" y="-84"/>
    </p:cViewPr>
  </p:outlineViewPr>
  <p:notesTextViewPr>
    <p:cViewPr>
      <p:scale>
        <a:sx n="3" d="2"/>
        <a:sy n="3" d="2"/>
      </p:scale>
      <p:origin x="0" y="0"/>
    </p:cViewPr>
  </p:notesTextViewPr>
  <p:notesViewPr>
    <p:cSldViewPr>
      <p:cViewPr varScale="1">
        <p:scale>
          <a:sx n="59" d="100"/>
          <a:sy n="59" d="100"/>
        </p:scale>
        <p:origin x="-1752" y="-72"/>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notesMaster" Target="notesMasters/notes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fld id="{B87CCAAF-252C-4847-8D16-EDD6B40E4912}" type="datetimeFigureOut">
              <a:rPr lang="en-US" smtClean="0"/>
              <a:pPr/>
              <a:t>12/15/2023</a:t>
            </a:fld>
            <a:endParaRPr lang="en-US"/>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802.11-yy/xxxxr0</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Month Year</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John Doe, Some Company</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802.11-yy/xxxxr0</a:t>
            </a:r>
          </a:p>
        </p:txBody>
      </p:sp>
      <p:sp>
        <p:nvSpPr>
          <p:cNvPr id="5" name="Rectangle 3"/>
          <p:cNvSpPr>
            <a:spLocks noGrp="1" noChangeArrowheads="1"/>
          </p:cNvSpPr>
          <p:nvPr>
            <p:ph type="dt"/>
          </p:nvPr>
        </p:nvSpPr>
        <p:spPr>
          <a:ln/>
        </p:spPr>
        <p:txBody>
          <a:bodyPr/>
          <a:lstStyle/>
          <a:p>
            <a:r>
              <a:rPr lang="en-US"/>
              <a:t>Month Year</a:t>
            </a:r>
          </a:p>
        </p:txBody>
      </p:sp>
      <p:sp>
        <p:nvSpPr>
          <p:cNvPr id="6" name="Rectangle 6"/>
          <p:cNvSpPr>
            <a:spLocks noGrp="1" noChangeArrowheads="1"/>
          </p:cNvSpPr>
          <p:nvPr>
            <p:ph type="ftr"/>
          </p:nvPr>
        </p:nvSpPr>
        <p:spPr>
          <a:ln/>
        </p:spPr>
        <p:txBody>
          <a:bodyPr/>
          <a:lstStyle/>
          <a:p>
            <a:r>
              <a:rPr lang="en-US"/>
              <a:t>John Doe, Some Company</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802.11-yy/xxxxr0</a:t>
            </a:r>
          </a:p>
        </p:txBody>
      </p:sp>
      <p:sp>
        <p:nvSpPr>
          <p:cNvPr id="5" name="Rectangle 3"/>
          <p:cNvSpPr>
            <a:spLocks noGrp="1" noChangeArrowheads="1"/>
          </p:cNvSpPr>
          <p:nvPr>
            <p:ph type="dt"/>
          </p:nvPr>
        </p:nvSpPr>
        <p:spPr>
          <a:ln/>
        </p:spPr>
        <p:txBody>
          <a:bodyPr/>
          <a:lstStyle/>
          <a:p>
            <a:r>
              <a:rPr lang="en-US"/>
              <a:t>Month Year</a:t>
            </a:r>
          </a:p>
        </p:txBody>
      </p:sp>
      <p:sp>
        <p:nvSpPr>
          <p:cNvPr id="6" name="Rectangle 6"/>
          <p:cNvSpPr>
            <a:spLocks noGrp="1" noChangeArrowheads="1"/>
          </p:cNvSpPr>
          <p:nvPr>
            <p:ph type="ftr"/>
          </p:nvPr>
        </p:nvSpPr>
        <p:spPr>
          <a:ln/>
        </p:spPr>
        <p:txBody>
          <a:bodyPr/>
          <a:lstStyle/>
          <a:p>
            <a:r>
              <a:rPr lang="en-US"/>
              <a:t>John Doe, Some Company</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802.11-yy/xxxxr0</a:t>
            </a:r>
          </a:p>
        </p:txBody>
      </p:sp>
      <p:sp>
        <p:nvSpPr>
          <p:cNvPr id="5" name="Rectangle 3"/>
          <p:cNvSpPr>
            <a:spLocks noGrp="1" noChangeArrowheads="1"/>
          </p:cNvSpPr>
          <p:nvPr>
            <p:ph type="dt"/>
          </p:nvPr>
        </p:nvSpPr>
        <p:spPr>
          <a:ln/>
        </p:spPr>
        <p:txBody>
          <a:bodyPr/>
          <a:lstStyle/>
          <a:p>
            <a:r>
              <a:rPr lang="en-US"/>
              <a:t>Month Year</a:t>
            </a:r>
          </a:p>
        </p:txBody>
      </p:sp>
      <p:sp>
        <p:nvSpPr>
          <p:cNvPr id="6" name="Rectangle 6"/>
          <p:cNvSpPr>
            <a:spLocks noGrp="1" noChangeArrowheads="1"/>
          </p:cNvSpPr>
          <p:nvPr>
            <p:ph type="ftr"/>
          </p:nvPr>
        </p:nvSpPr>
        <p:spPr>
          <a:ln/>
        </p:spPr>
        <p:txBody>
          <a:bodyPr/>
          <a:lstStyle/>
          <a:p>
            <a:r>
              <a:rPr lang="en-US"/>
              <a:t>John Doe, Some Company</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4</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392835377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802.11-yy/xxxxr0</a:t>
            </a:r>
          </a:p>
        </p:txBody>
      </p:sp>
      <p:sp>
        <p:nvSpPr>
          <p:cNvPr id="5" name="Rectangle 3"/>
          <p:cNvSpPr>
            <a:spLocks noGrp="1" noChangeArrowheads="1"/>
          </p:cNvSpPr>
          <p:nvPr>
            <p:ph type="dt"/>
          </p:nvPr>
        </p:nvSpPr>
        <p:spPr>
          <a:ln/>
        </p:spPr>
        <p:txBody>
          <a:bodyPr/>
          <a:lstStyle/>
          <a:p>
            <a:r>
              <a:rPr lang="en-US"/>
              <a:t>Month Year</a:t>
            </a:r>
          </a:p>
        </p:txBody>
      </p:sp>
      <p:sp>
        <p:nvSpPr>
          <p:cNvPr id="6" name="Rectangle 6"/>
          <p:cNvSpPr>
            <a:spLocks noGrp="1" noChangeArrowheads="1"/>
          </p:cNvSpPr>
          <p:nvPr>
            <p:ph type="ftr"/>
          </p:nvPr>
        </p:nvSpPr>
        <p:spPr>
          <a:ln/>
        </p:spPr>
        <p:txBody>
          <a:bodyPr/>
          <a:lstStyle/>
          <a:p>
            <a:r>
              <a:rPr lang="en-US"/>
              <a:t>John Doe, Some Company</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5</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304067093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7"/>
          <p:cNvSpPr>
            <a:spLocks noGrp="1" noChangeArrowheads="1"/>
          </p:cNvSpPr>
          <p:nvPr>
            <p:ph type="sldNum" sz="quarter" idx="5"/>
          </p:nvPr>
        </p:nvSpPr>
        <p:spPr>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6788" eaLnBrk="0" hangingPunct="0">
              <a:spcBef>
                <a:spcPct val="30000"/>
              </a:spcBef>
              <a:defRPr sz="1200">
                <a:solidFill>
                  <a:schemeClr val="tx1"/>
                </a:solidFill>
                <a:latin typeface="Times New Roman" panose="02020603050405020304" pitchFamily="18" charset="0"/>
              </a:defRPr>
            </a:lvl1pPr>
            <a:lvl2pPr marL="742950" indent="-285750" defTabSz="966788" eaLnBrk="0" hangingPunct="0">
              <a:spcBef>
                <a:spcPct val="30000"/>
              </a:spcBef>
              <a:defRPr sz="1200">
                <a:solidFill>
                  <a:schemeClr val="tx1"/>
                </a:solidFill>
                <a:latin typeface="Times New Roman" panose="02020603050405020304" pitchFamily="18" charset="0"/>
              </a:defRPr>
            </a:lvl2pPr>
            <a:lvl3pPr marL="1143000" indent="-228600" defTabSz="966788" eaLnBrk="0" hangingPunct="0">
              <a:spcBef>
                <a:spcPct val="30000"/>
              </a:spcBef>
              <a:defRPr sz="1200">
                <a:solidFill>
                  <a:schemeClr val="tx1"/>
                </a:solidFill>
                <a:latin typeface="Times New Roman" panose="02020603050405020304" pitchFamily="18" charset="0"/>
              </a:defRPr>
            </a:lvl3pPr>
            <a:lvl4pPr marL="1600200" indent="-228600" defTabSz="966788" eaLnBrk="0" hangingPunct="0">
              <a:spcBef>
                <a:spcPct val="30000"/>
              </a:spcBef>
              <a:defRPr sz="1200">
                <a:solidFill>
                  <a:schemeClr val="tx1"/>
                </a:solidFill>
                <a:latin typeface="Times New Roman" panose="02020603050405020304" pitchFamily="18" charset="0"/>
              </a:defRPr>
            </a:lvl4pPr>
            <a:lvl5pPr marL="2057400" indent="-228600" defTabSz="966788" eaLnBrk="0" hangingPunct="0">
              <a:spcBef>
                <a:spcPct val="30000"/>
              </a:spcBef>
              <a:defRPr sz="1200">
                <a:solidFill>
                  <a:schemeClr val="tx1"/>
                </a:solidFill>
                <a:latin typeface="Times New Roman" panose="02020603050405020304" pitchFamily="18" charset="0"/>
              </a:defRPr>
            </a:lvl5pPr>
            <a:lvl6pPr marL="2514600" indent="-228600" defTabSz="966788"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66788"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66788"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66788"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fld id="{BA6ABF37-7216-45CB-BD9C-7F0A7BB04421}" type="slidenum">
              <a:rPr lang="en-US" altLang="en-US" sz="1300"/>
              <a:pPr>
                <a:spcBef>
                  <a:spcPct val="0"/>
                </a:spcBef>
              </a:pPr>
              <a:t>9</a:t>
            </a:fld>
            <a:endParaRPr lang="en-US" altLang="en-US" sz="1300"/>
          </a:p>
        </p:txBody>
      </p:sp>
      <p:sp>
        <p:nvSpPr>
          <p:cNvPr id="14339" name="Rectangle 2"/>
          <p:cNvSpPr>
            <a:spLocks noGrp="1" noRot="1" noChangeAspect="1" noChangeArrowheads="1" noTextEdit="1"/>
          </p:cNvSpPr>
          <p:nvPr>
            <p:ph type="sldImg"/>
          </p:nvPr>
        </p:nvSpPr>
        <p:spPr>
          <a:ln/>
        </p:spPr>
      </p:sp>
      <p:sp>
        <p:nvSpPr>
          <p:cNvPr id="14340"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GB" altLang="en-US"/>
          </a:p>
        </p:txBody>
      </p:sp>
    </p:spTree>
    <p:extLst>
      <p:ext uri="{BB962C8B-B14F-4D97-AF65-F5344CB8AC3E}">
        <p14:creationId xmlns:p14="http://schemas.microsoft.com/office/powerpoint/2010/main" val="4091030666"/>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802.11-yy/xxxxr0</a:t>
            </a:r>
          </a:p>
        </p:txBody>
      </p:sp>
      <p:sp>
        <p:nvSpPr>
          <p:cNvPr id="5" name="Rectangle 3"/>
          <p:cNvSpPr>
            <a:spLocks noGrp="1" noChangeArrowheads="1"/>
          </p:cNvSpPr>
          <p:nvPr>
            <p:ph type="dt"/>
          </p:nvPr>
        </p:nvSpPr>
        <p:spPr>
          <a:ln/>
        </p:spPr>
        <p:txBody>
          <a:bodyPr/>
          <a:lstStyle/>
          <a:p>
            <a:r>
              <a:rPr lang="en-US"/>
              <a:t>Month Year</a:t>
            </a:r>
          </a:p>
        </p:txBody>
      </p:sp>
      <p:sp>
        <p:nvSpPr>
          <p:cNvPr id="6" name="Rectangle 6"/>
          <p:cNvSpPr>
            <a:spLocks noGrp="1" noChangeArrowheads="1"/>
          </p:cNvSpPr>
          <p:nvPr>
            <p:ph type="ftr"/>
          </p:nvPr>
        </p:nvSpPr>
        <p:spPr>
          <a:ln/>
        </p:spPr>
        <p:txBody>
          <a:bodyPr/>
          <a:lstStyle/>
          <a:p>
            <a:r>
              <a:rPr lang="en-US"/>
              <a:t>John Doe, Some Company</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15</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96804214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802.11-yy/xxxxr0</a:t>
            </a:r>
          </a:p>
        </p:txBody>
      </p:sp>
      <p:sp>
        <p:nvSpPr>
          <p:cNvPr id="5" name="Rectangle 3"/>
          <p:cNvSpPr>
            <a:spLocks noGrp="1" noChangeArrowheads="1"/>
          </p:cNvSpPr>
          <p:nvPr>
            <p:ph type="dt"/>
          </p:nvPr>
        </p:nvSpPr>
        <p:spPr>
          <a:ln/>
        </p:spPr>
        <p:txBody>
          <a:bodyPr/>
          <a:lstStyle/>
          <a:p>
            <a:r>
              <a:rPr lang="en-US"/>
              <a:t>Month Year</a:t>
            </a:r>
          </a:p>
        </p:txBody>
      </p:sp>
      <p:sp>
        <p:nvSpPr>
          <p:cNvPr id="6" name="Rectangle 6"/>
          <p:cNvSpPr>
            <a:spLocks noGrp="1" noChangeArrowheads="1"/>
          </p:cNvSpPr>
          <p:nvPr>
            <p:ph type="ftr"/>
          </p:nvPr>
        </p:nvSpPr>
        <p:spPr>
          <a:ln/>
        </p:spPr>
        <p:txBody>
          <a:bodyPr/>
          <a:lstStyle/>
          <a:p>
            <a:r>
              <a:rPr lang="en-US"/>
              <a:t>John Doe, Some Company</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16</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779310333"/>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802.11-yy/xxxxr0</a:t>
            </a:r>
          </a:p>
        </p:txBody>
      </p:sp>
      <p:sp>
        <p:nvSpPr>
          <p:cNvPr id="5" name="Rectangle 3"/>
          <p:cNvSpPr>
            <a:spLocks noGrp="1" noChangeArrowheads="1"/>
          </p:cNvSpPr>
          <p:nvPr>
            <p:ph type="dt"/>
          </p:nvPr>
        </p:nvSpPr>
        <p:spPr>
          <a:ln/>
        </p:spPr>
        <p:txBody>
          <a:bodyPr/>
          <a:lstStyle/>
          <a:p>
            <a:r>
              <a:rPr lang="en-US"/>
              <a:t>Month Year</a:t>
            </a:r>
          </a:p>
        </p:txBody>
      </p:sp>
      <p:sp>
        <p:nvSpPr>
          <p:cNvPr id="6" name="Rectangle 6"/>
          <p:cNvSpPr>
            <a:spLocks noGrp="1" noChangeArrowheads="1"/>
          </p:cNvSpPr>
          <p:nvPr>
            <p:ph type="ftr"/>
          </p:nvPr>
        </p:nvSpPr>
        <p:spPr>
          <a:ln/>
        </p:spPr>
        <p:txBody>
          <a:bodyPr/>
          <a:lstStyle/>
          <a:p>
            <a:r>
              <a:rPr lang="en-US"/>
              <a:t>John Doe, Some Company</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17</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321192411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802.11-yy/xxxxr0</a:t>
            </a:r>
          </a:p>
        </p:txBody>
      </p:sp>
      <p:sp>
        <p:nvSpPr>
          <p:cNvPr id="5" name="Rectangle 3"/>
          <p:cNvSpPr>
            <a:spLocks noGrp="1" noChangeArrowheads="1"/>
          </p:cNvSpPr>
          <p:nvPr>
            <p:ph type="dt"/>
          </p:nvPr>
        </p:nvSpPr>
        <p:spPr>
          <a:ln/>
        </p:spPr>
        <p:txBody>
          <a:bodyPr/>
          <a:lstStyle/>
          <a:p>
            <a:r>
              <a:rPr lang="en-US"/>
              <a:t>Month Year</a:t>
            </a:r>
          </a:p>
        </p:txBody>
      </p:sp>
      <p:sp>
        <p:nvSpPr>
          <p:cNvPr id="6" name="Rectangle 6"/>
          <p:cNvSpPr>
            <a:spLocks noGrp="1" noChangeArrowheads="1"/>
          </p:cNvSpPr>
          <p:nvPr>
            <p:ph type="ftr"/>
          </p:nvPr>
        </p:nvSpPr>
        <p:spPr>
          <a:ln/>
        </p:spPr>
        <p:txBody>
          <a:bodyPr/>
          <a:lstStyle/>
          <a:p>
            <a:r>
              <a:rPr lang="en-US"/>
              <a:t>John Doe, Some Company</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18</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70579435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6" name="Slide Number Placeholder 5"/>
          <p:cNvSpPr>
            <a:spLocks noGrp="1"/>
          </p:cNvSpPr>
          <p:nvPr>
            <p:ph type="sldNum" idx="12"/>
          </p:nvPr>
        </p:nvSpPr>
        <p:spPr/>
        <p:txBody>
          <a:bodyPr/>
          <a:lstStyle>
            <a:lvl1pPr>
              <a:defRPr/>
            </a:lvl1pPr>
          </a:lstStyle>
          <a:p>
            <a:r>
              <a:rPr lang="en-GB"/>
              <a:t>Slide </a:t>
            </a:r>
            <a:fld id="{DE40C9FC-4879-4F20-9ECA-A574A90476B7}" type="slidenum">
              <a:rPr lang="en-GB"/>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Slide Number Placeholder 5"/>
          <p:cNvSpPr>
            <a:spLocks noGrp="1"/>
          </p:cNvSpPr>
          <p:nvPr>
            <p:ph type="sldNum" idx="12"/>
          </p:nvPr>
        </p:nvSpPr>
        <p:spPr/>
        <p:txBody>
          <a:bodyPr/>
          <a:lstStyle>
            <a:lvl1pPr>
              <a:defRPr/>
            </a:lvl1pPr>
          </a:lstStyle>
          <a:p>
            <a:r>
              <a:rPr lang="en-GB" dirty="0"/>
              <a:t>Slide </a:t>
            </a:r>
            <a:fld id="{440F5867-744E-4AA6-B0ED-4C44D2DFBB7B}" type="slidenum">
              <a:rPr lang="en-GB"/>
              <a:pPr/>
              <a:t>‹#›</a:t>
            </a:fld>
            <a:endParaRPr lang="en-GB"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6" name="Slide Number Placeholder 5"/>
          <p:cNvSpPr>
            <a:spLocks noGrp="1"/>
          </p:cNvSpPr>
          <p:nvPr>
            <p:ph type="sldNum" idx="12"/>
          </p:nvPr>
        </p:nvSpPr>
        <p:spPr/>
        <p:txBody>
          <a:bodyPr/>
          <a:lstStyle>
            <a:lvl1pPr>
              <a:defRPr/>
            </a:lvl1pPr>
          </a:lstStyle>
          <a:p>
            <a:r>
              <a:rPr lang="en-GB"/>
              <a:t>Slide </a:t>
            </a:r>
            <a:fld id="{3ABCC52B-A3F7-440B-BBF2-55191E6E7773}" type="slidenum">
              <a:rPr lang="en-GB"/>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1"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Slide Number Placeholder 6"/>
          <p:cNvSpPr>
            <a:spLocks noGrp="1"/>
          </p:cNvSpPr>
          <p:nvPr>
            <p:ph type="sldNum" idx="12"/>
          </p:nvPr>
        </p:nvSpPr>
        <p:spPr/>
        <p:txBody>
          <a:bodyPr/>
          <a:lstStyle>
            <a:lvl1pPr>
              <a:defRPr/>
            </a:lvl1pPr>
          </a:lstStyle>
          <a:p>
            <a:r>
              <a:rPr lang="en-GB"/>
              <a:t>Slide </a:t>
            </a:r>
            <a:fld id="{1CD163DD-D5E7-41DA-95F2-71530C24F8C3}" type="slidenum">
              <a:rPr lang="en-GB"/>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9" name="Slide Number Placeholder 8"/>
          <p:cNvSpPr>
            <a:spLocks noGrp="1"/>
          </p:cNvSpPr>
          <p:nvPr>
            <p:ph type="sldNum" idx="12"/>
          </p:nvPr>
        </p:nvSpPr>
        <p:spPr/>
        <p:txBody>
          <a:bodyPr/>
          <a:lstStyle>
            <a:lvl1pPr>
              <a:defRPr/>
            </a:lvl1pPr>
          </a:lstStyle>
          <a:p>
            <a:r>
              <a:rPr lang="en-GB"/>
              <a:t>Slide </a:t>
            </a:r>
            <a:fld id="{69B99EC4-A1FB-4C79-B9A5-C1FFD5A90380}" type="slidenum">
              <a:rPr lang="en-GB"/>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5" name="Slide Number Placeholder 4"/>
          <p:cNvSpPr>
            <a:spLocks noGrp="1"/>
          </p:cNvSpPr>
          <p:nvPr>
            <p:ph type="sldNum" idx="12"/>
          </p:nvPr>
        </p:nvSpPr>
        <p:spPr/>
        <p:txBody>
          <a:bodyPr/>
          <a:lstStyle>
            <a:lvl1pPr>
              <a:defRPr/>
            </a:lvl1pPr>
          </a:lstStyle>
          <a:p>
            <a:r>
              <a:rPr lang="en-GB"/>
              <a:t>Slide </a:t>
            </a:r>
            <a:fld id="{06B781AF-4CCF-49B0-A572-DE54FBE5D942}" type="slidenum">
              <a:rPr lang="en-GB"/>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4" name="Slide Number Placeholder 3"/>
          <p:cNvSpPr>
            <a:spLocks noGrp="1"/>
          </p:cNvSpPr>
          <p:nvPr>
            <p:ph type="sldNum" idx="12"/>
          </p:nvPr>
        </p:nvSpPr>
        <p:spPr/>
        <p:txBody>
          <a:bodyPr/>
          <a:lstStyle>
            <a:lvl1pPr>
              <a:defRPr/>
            </a:lvl1pPr>
          </a:lstStyle>
          <a:p>
            <a:r>
              <a:rPr lang="en-GB"/>
              <a:t>Slide </a:t>
            </a:r>
            <a:fld id="{F5D8E26B-7BCF-4D25-9C89-0168A6618F18}" type="slidenum">
              <a:rPr lang="en-GB"/>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Slide Number Placeholder 5"/>
          <p:cNvSpPr>
            <a:spLocks noGrp="1"/>
          </p:cNvSpPr>
          <p:nvPr>
            <p:ph type="sldNum" idx="12"/>
          </p:nvPr>
        </p:nvSpPr>
        <p:spPr/>
        <p:txBody>
          <a:bodyPr/>
          <a:lstStyle>
            <a:lvl1pPr>
              <a:defRPr/>
            </a:lvl1pPr>
          </a:lstStyle>
          <a:p>
            <a:r>
              <a:rPr lang="en-GB"/>
              <a:t>Slide </a:t>
            </a:r>
            <a:fld id="{6B5E41C2-EF12-4EF2-8280-F2B4208277C2}" type="slidenum">
              <a:rPr lang="en-GB"/>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1" y="685801"/>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1"/>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Slide Number Placeholder 5"/>
          <p:cNvSpPr>
            <a:spLocks noGrp="1"/>
          </p:cNvSpPr>
          <p:nvPr>
            <p:ph type="sldNum" idx="12"/>
          </p:nvPr>
        </p:nvSpPr>
        <p:spPr/>
        <p:txBody>
          <a:bodyPr/>
          <a:lstStyle>
            <a:lvl1pPr>
              <a:defRPr/>
            </a:lvl1pPr>
          </a:lstStyle>
          <a:p>
            <a:r>
              <a:rPr lang="en-GB"/>
              <a:t>Slide </a:t>
            </a:r>
            <a:fld id="{9B0D65C8-A0CA-4DDA-83BB-897866218593}" type="slidenum">
              <a:rPr lang="en-GB"/>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5" name="Rectangle 1"/>
          <p:cNvSpPr>
            <a:spLocks noGrp="1" noChangeArrowheads="1"/>
          </p:cNvSpPr>
          <p:nvPr>
            <p:ph type="title"/>
          </p:nvPr>
        </p:nvSpPr>
        <p:spPr bwMode="auto">
          <a:xfrm>
            <a:off x="914401" y="685801"/>
            <a:ext cx="10361084" cy="1065213"/>
          </a:xfrm>
          <a:prstGeom prst="rect">
            <a:avLst/>
          </a:prstGeom>
          <a:noFill/>
          <a:ln w="9525">
            <a:noFill/>
            <a:round/>
            <a:headEnd/>
            <a:tailEnd/>
          </a:ln>
          <a:effectLst/>
        </p:spPr>
        <p:txBody>
          <a:bodyPr vert="horz" wrap="square" lIns="92160" tIns="46080" rIns="92160" bIns="46080" numCol="1" anchor="ctr" anchorCtr="0" compatLnSpc="1">
            <a:prstTxWarp prst="textNoShape">
              <a:avLst/>
            </a:prstTxWarp>
          </a:bodyPr>
          <a:lstStyle/>
          <a:p>
            <a:pPr lvl="0"/>
            <a:r>
              <a:rPr lang="en-GB" dirty="0"/>
              <a:t>Click to edit the title text format</a:t>
            </a:r>
          </a:p>
        </p:txBody>
      </p:sp>
      <p:sp>
        <p:nvSpPr>
          <p:cNvPr id="1026" name="Rectangle 2"/>
          <p:cNvSpPr>
            <a:spLocks noGrp="1" noChangeArrowheads="1"/>
          </p:cNvSpPr>
          <p:nvPr>
            <p:ph type="body" idx="1"/>
          </p:nvPr>
        </p:nvSpPr>
        <p:spPr bwMode="auto">
          <a:xfrm>
            <a:off x="914401" y="1981201"/>
            <a:ext cx="10361084" cy="4113213"/>
          </a:xfrm>
          <a:prstGeom prst="rect">
            <a:avLst/>
          </a:prstGeom>
          <a:noFill/>
          <a:ln w="9525">
            <a:noFill/>
            <a:round/>
            <a:headEnd/>
            <a:tailEnd/>
          </a:ln>
          <a:effectLst/>
        </p:spPr>
        <p:txBody>
          <a:bodyPr vert="horz" wrap="square" lIns="92160" tIns="46080" rIns="92160" bIns="46080" numCol="1" anchor="t" anchorCtr="0" compatLnSpc="1">
            <a:prstTxWarp prst="textNoShape">
              <a:avLst/>
            </a:prstTxWarp>
          </a:bodyPr>
          <a:lstStyle/>
          <a:p>
            <a:pPr lvl="0"/>
            <a:r>
              <a:rPr lang="en-GB" dirty="0"/>
              <a:t>Click to edit the outline text format</a:t>
            </a:r>
          </a:p>
          <a:p>
            <a:pPr lvl="1"/>
            <a:r>
              <a:rPr lang="en-GB" dirty="0"/>
              <a:t>Second Outline Level</a:t>
            </a:r>
          </a:p>
          <a:p>
            <a:pPr lvl="2"/>
            <a:r>
              <a:rPr lang="en-GB" dirty="0"/>
              <a:t>Third Outline Level</a:t>
            </a:r>
          </a:p>
          <a:p>
            <a:pPr lvl="3"/>
            <a:r>
              <a:rPr lang="en-GB" dirty="0"/>
              <a:t>Fourth Outline Level</a:t>
            </a:r>
          </a:p>
          <a:p>
            <a:pPr lvl="4"/>
            <a:r>
              <a:rPr lang="en-GB" dirty="0"/>
              <a:t>Fifth Outline Level</a:t>
            </a:r>
          </a:p>
          <a:p>
            <a:pPr lvl="4"/>
            <a:r>
              <a:rPr lang="en-GB" dirty="0"/>
              <a:t>Sixth Outline Level</a:t>
            </a:r>
          </a:p>
          <a:p>
            <a:pPr lvl="4"/>
            <a:r>
              <a:rPr lang="en-GB" dirty="0"/>
              <a:t>Seventh Outline Level</a:t>
            </a:r>
          </a:p>
          <a:p>
            <a:pPr lvl="4"/>
            <a:r>
              <a:rPr lang="en-GB" dirty="0"/>
              <a:t>Eighth Outline Level</a:t>
            </a:r>
          </a:p>
          <a:p>
            <a:pPr lvl="4"/>
            <a:r>
              <a:rPr lang="en-GB" dirty="0"/>
              <a:t>Ninth Outline Level</a:t>
            </a:r>
          </a:p>
        </p:txBody>
      </p:sp>
      <p:sp>
        <p:nvSpPr>
          <p:cNvPr id="1029" name="Rectangle 5"/>
          <p:cNvSpPr>
            <a:spLocks noGrp="1" noChangeArrowheads="1"/>
          </p:cNvSpPr>
          <p:nvPr>
            <p:ph type="sldNum"/>
          </p:nvPr>
        </p:nvSpPr>
        <p:spPr bwMode="auto">
          <a:xfrm>
            <a:off x="5793318" y="6475414"/>
            <a:ext cx="704849"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a:t>Slide </a:t>
            </a:r>
            <a:fld id="{D09C756B-EB39-4236-ADBB-73052B179AE4}" type="slidenum">
              <a:rPr lang="en-GB"/>
              <a:pPr/>
              <a:t>‹#›</a:t>
            </a:fld>
            <a:endParaRPr lang="en-GB"/>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endParaRPr lang="en-GB" sz="2400"/>
          </a:p>
        </p:txBody>
      </p:sp>
      <p:sp>
        <p:nvSpPr>
          <p:cNvPr id="1031" name="Rectangle 7"/>
          <p:cNvSpPr>
            <a:spLocks noChangeArrowheads="1"/>
          </p:cNvSpPr>
          <p:nvPr/>
        </p:nvSpPr>
        <p:spPr bwMode="auto">
          <a:xfrm>
            <a:off x="912285" y="6475413"/>
            <a:ext cx="479298" cy="184666"/>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rPr>
              <a:t>Agenda</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endParaRPr lang="en-GB" sz="2400" dirty="0"/>
          </a:p>
        </p:txBody>
      </p:sp>
      <p:sp>
        <p:nvSpPr>
          <p:cNvPr id="10" name="Date Placeholder 3"/>
          <p:cNvSpPr txBox="1">
            <a:spLocks/>
          </p:cNvSpPr>
          <p:nvPr userDrawn="1"/>
        </p:nvSpPr>
        <p:spPr bwMode="auto">
          <a:xfrm>
            <a:off x="6667504" y="357166"/>
            <a:ext cx="466728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defRPr/>
            </a:lvl1p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cs typeface="Arial Unicode MS" charset="0"/>
              </a:rPr>
              <a:t>doc.: IEEE 802.11-23/2198r0</a:t>
            </a:r>
          </a:p>
        </p:txBody>
      </p:sp>
      <p:sp>
        <p:nvSpPr>
          <p:cNvPr id="11" name="Date Placeholder 3">
            <a:extLst>
              <a:ext uri="{FF2B5EF4-FFF2-40B4-BE49-F238E27FC236}">
                <a16:creationId xmlns:a16="http://schemas.microsoft.com/office/drawing/2014/main" id="{37CE6430-622B-4176-BF54-4362F0973D2C}"/>
              </a:ext>
            </a:extLst>
          </p:cNvPr>
          <p:cNvSpPr txBox="1">
            <a:spLocks/>
          </p:cNvSpPr>
          <p:nvPr userDrawn="1"/>
        </p:nvSpPr>
        <p:spPr bwMode="auto">
          <a:xfrm>
            <a:off x="912285" y="346365"/>
            <a:ext cx="1907115" cy="339436"/>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defRPr/>
            </a:lvl1pPr>
          </a:lstStyle>
          <a:p>
            <a:pPr marL="0" marR="0" lvl="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cs typeface="Arial Unicode MS" charset="0"/>
              </a:rPr>
              <a:t> December 2023</a:t>
            </a:r>
          </a:p>
        </p:txBody>
      </p:sp>
      <p:sp>
        <p:nvSpPr>
          <p:cNvPr id="12" name="Rectangle 7">
            <a:extLst>
              <a:ext uri="{FF2B5EF4-FFF2-40B4-BE49-F238E27FC236}">
                <a16:creationId xmlns:a16="http://schemas.microsoft.com/office/drawing/2014/main" id="{3D862394-D570-4AFC-90CD-C44A8258DE48}"/>
              </a:ext>
            </a:extLst>
          </p:cNvPr>
          <p:cNvSpPr>
            <a:spLocks noChangeArrowheads="1"/>
          </p:cNvSpPr>
          <p:nvPr userDrawn="1"/>
        </p:nvSpPr>
        <p:spPr bwMode="auto">
          <a:xfrm>
            <a:off x="9019828" y="6475413"/>
            <a:ext cx="2333972" cy="184666"/>
          </a:xfrm>
          <a:prstGeom prst="rect">
            <a:avLst/>
          </a:prstGeom>
          <a:noFill/>
          <a:ln w="9525">
            <a:noFill/>
            <a:round/>
            <a:headEnd/>
            <a:tailEnd/>
          </a:ln>
          <a:effectLst/>
        </p:spPr>
        <p:txBody>
          <a:bodyPr wrap="none" lIns="0" tIns="0" rIns="0" bIns="0">
            <a:spAutoFit/>
          </a:bodyPr>
          <a:lstStyle/>
          <a:p>
            <a: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rPr>
              <a:t>Mark Hamilton, Ruckus/CommScope</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8" r:id="rId8"/>
    <p:sldLayoutId id="2147483659"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mj-lt"/>
          <a:ea typeface="+mj-ea"/>
          <a:cs typeface="+mj-cs"/>
        </a:defRPr>
      </a:lvl1pPr>
      <a:lvl2pPr marL="742950" indent="-28575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2pPr>
      <a:lvl3pPr marL="1143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3pPr>
      <a:lvl4pPr marL="1600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4pPr>
      <a:lvl5pPr marL="20574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6" charset="0"/>
        <a:defRPr sz="2400" b="1">
          <a:solidFill>
            <a:srgbClr val="000000"/>
          </a:solidFill>
          <a:latin typeface="+mn-lt"/>
          <a:ea typeface="+mn-ea"/>
          <a:cs typeface="+mn-cs"/>
        </a:defRPr>
      </a:lvl1pPr>
      <a:lvl2pPr marL="742950" indent="-285750" algn="l" defTabSz="449263" rtl="0" eaLnBrk="1" fontAlgn="base" hangingPunct="1">
        <a:spcBef>
          <a:spcPts val="500"/>
        </a:spcBef>
        <a:spcAft>
          <a:spcPct val="0"/>
        </a:spcAft>
        <a:buClr>
          <a:srgbClr val="000000"/>
        </a:buClr>
        <a:buSzPct val="100000"/>
        <a:buFont typeface="Times New Roman" pitchFamily="16" charset="0"/>
        <a:defRPr sz="2000">
          <a:solidFill>
            <a:srgbClr val="000000"/>
          </a:solidFill>
          <a:latin typeface="+mn-lt"/>
          <a:ea typeface="+mn-ea"/>
        </a:defRPr>
      </a:lvl2pPr>
      <a:lvl3pPr marL="1143000" indent="-228600" algn="l" defTabSz="449263" rtl="0" eaLnBrk="1" fontAlgn="base" hangingPunct="1">
        <a:spcBef>
          <a:spcPts val="450"/>
        </a:spcBef>
        <a:spcAft>
          <a:spcPct val="0"/>
        </a:spcAft>
        <a:buClr>
          <a:srgbClr val="000000"/>
        </a:buClr>
        <a:buSzPct val="100000"/>
        <a:buFont typeface="Times New Roman" pitchFamily="16" charset="0"/>
        <a:defRPr>
          <a:solidFill>
            <a:srgbClr val="000000"/>
          </a:solidFill>
          <a:latin typeface="+mn-lt"/>
          <a:ea typeface="+mn-ea"/>
        </a:defRPr>
      </a:lvl3pPr>
      <a:lvl4pPr marL="1600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4pPr>
      <a:lvl5pPr marL="20574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image" Target="../media/image1.emf"/></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hyperlink" Target="https://standards.ieee.org/about/policies/opman/sect6.html" TargetMode="External"/><Relationship Id="rId2" Type="http://schemas.openxmlformats.org/officeDocument/2006/relationships/hyperlink" Target="https://standards.ieee.org/about/policies/bylaws/sect6-7.html#7" TargetMode="External"/><Relationship Id="rId1" Type="http://schemas.openxmlformats.org/officeDocument/2006/relationships/slideLayout" Target="../slideLayouts/slideLayout2.xml"/><Relationship Id="rId6" Type="http://schemas.openxmlformats.org/officeDocument/2006/relationships/hyperlink" Target="http://standards.ieee.org/develop/policies/best_practices_for_ieee_standards_development_051215.pdf" TargetMode="External"/><Relationship Id="rId5" Type="http://schemas.openxmlformats.org/officeDocument/2006/relationships/hyperlink" Target="http://standards.ieee.org/faqs/copyrights.html/" TargetMode="External"/><Relationship Id="rId4" Type="http://schemas.openxmlformats.org/officeDocument/2006/relationships/hyperlink" Target="https://standards.ieee.org/content/dam/ieee-standards/standards/web/documents/other/permissionltrs.zip" TargetMode="External"/></Relationships>
</file>

<file path=ppt/slides/_rels/slide12.xml.rels><?xml version="1.0" encoding="UTF-8" standalone="yes"?>
<Relationships xmlns="http://schemas.openxmlformats.org/package/2006/relationships"><Relationship Id="rId3" Type="http://schemas.openxmlformats.org/officeDocument/2006/relationships/hyperlink" Target="https://www.ieee.org/content/dam/ieee-org/ieee/web/org/about/ieee_code_of_conduct.pdf" TargetMode="External"/><Relationship Id="rId2" Type="http://schemas.openxmlformats.org/officeDocument/2006/relationships/hyperlink" Target="http://www.ieee.org/about/corporate/governance/p7-8.html" TargetMode="External"/><Relationship Id="rId1" Type="http://schemas.openxmlformats.org/officeDocument/2006/relationships/slideLayout" Target="../slideLayouts/slideLayout2.xml"/><Relationship Id="rId4" Type="http://schemas.openxmlformats.org/officeDocument/2006/relationships/hyperlink" Target="http://www.ieee.org/about/corporate/governance" TargetMode="External"/></Relationships>
</file>

<file path=ppt/slides/_rels/slide13.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3" Type="http://schemas.openxmlformats.org/officeDocument/2006/relationships/hyperlink" Target="https://mentor.ieee.org/802.11/dcn/20/11-20-0174-00-0arc-epd-and-lpd-terminology-misalignment-in-ieee-std-802-1-and-802-11.pptx" TargetMode="External"/><Relationship Id="rId2" Type="http://schemas.openxmlformats.org/officeDocument/2006/relationships/notesSlide" Target="../notesSlides/notesSlide7.xml"/><Relationship Id="rId1" Type="http://schemas.openxmlformats.org/officeDocument/2006/relationships/slideLayout" Target="../slideLayouts/slideLayout2.xml"/><Relationship Id="rId4" Type="http://schemas.openxmlformats.org/officeDocument/2006/relationships/hyperlink" Target="https://mentor.ieee.org/802.11/dcn/19/11-19-0106-00-000m-sta-and-ap.docx" TargetMode="External"/></Relationships>
</file>

<file path=ppt/slides/_rels/slide17.xml.rels><?xml version="1.0" encoding="UTF-8" standalone="yes"?>
<Relationships xmlns="http://schemas.openxmlformats.org/package/2006/relationships"><Relationship Id="rId3" Type="http://schemas.openxmlformats.org/officeDocument/2006/relationships/hyperlink" Target="https://www.ieee802.org/1/files/private/802-REVc-drafts/d1/P802-REVc-d1.2.pdf" TargetMode="External"/><Relationship Id="rId2" Type="http://schemas.openxmlformats.org/officeDocument/2006/relationships/notesSlide" Target="../notesSlides/notesSlide8.xml"/><Relationship Id="rId1" Type="http://schemas.openxmlformats.org/officeDocument/2006/relationships/slideLayout" Target="../slideLayouts/slideLayout2.xml"/><Relationship Id="rId5" Type="http://schemas.openxmlformats.org/officeDocument/2006/relationships/hyperlink" Target="https://www.ieee802.org/1/files/private/802-REVc-drafts/d1/1-23-0037-00-Mntg-p802-revc-d1-1-comments-dis.pdf" TargetMode="External"/><Relationship Id="rId4" Type="http://schemas.openxmlformats.org/officeDocument/2006/relationships/hyperlink" Target="https://www.ieee802.org/1/files/private/802-REVc-drafts/d1/P802-REVc-d1.2CMP.pdf" TargetMode="Externa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hyperlink" Target="https://standards.ieee.org/about/policies/bylaws/sect6-7.html"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5" Type="http://schemas.openxmlformats.org/officeDocument/2006/relationships/hyperlink" Target="http://standards.ieee.org/about/sasb/patcom/materials.html" TargetMode="External"/><Relationship Id="rId4" Type="http://schemas.openxmlformats.org/officeDocument/2006/relationships/hyperlink" Target="https://standards.ieee.org/about/policies/opman/sect6.html"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ctrTitle"/>
          </p:nvPr>
        </p:nvSpPr>
        <p:spPr>
          <a:xfrm>
            <a:off x="914400" y="927100"/>
            <a:ext cx="10363200" cy="536575"/>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altLang="en-US" dirty="0"/>
              <a:t>ARC-SC-agenda-December-18-2023</a:t>
            </a:r>
            <a:endParaRPr lang="en-GB" dirty="0"/>
          </a:p>
        </p:txBody>
      </p:sp>
      <p:sp>
        <p:nvSpPr>
          <p:cNvPr id="3074" name="Rectangle 2"/>
          <p:cNvSpPr>
            <a:spLocks noGrp="1" noChangeArrowheads="1"/>
          </p:cNvSpPr>
          <p:nvPr>
            <p:ph type="subTitle" idx="1"/>
          </p:nvPr>
        </p:nvSpPr>
        <p:spPr>
          <a:xfrm>
            <a:off x="1828800" y="1463675"/>
            <a:ext cx="8534400" cy="476250"/>
          </a:xfrm>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a:t>
            </a:r>
            <a:r>
              <a:rPr lang="en-GB" sz="2000" b="0" dirty="0"/>
              <a:t> 2023-12-15</a:t>
            </a:r>
          </a:p>
        </p:txBody>
      </p:sp>
      <p:sp>
        <p:nvSpPr>
          <p:cNvPr id="8" name="Slide Number Placeholder 5"/>
          <p:cNvSpPr>
            <a:spLocks noGrp="1"/>
          </p:cNvSpPr>
          <p:nvPr>
            <p:ph type="sldNum" idx="12"/>
          </p:nvPr>
        </p:nvSpPr>
        <p:spPr/>
        <p:txBody>
          <a:bodyPr/>
          <a:lstStyle/>
          <a:p>
            <a:r>
              <a:rPr lang="en-GB" dirty="0"/>
              <a:t>Slide </a:t>
            </a:r>
            <a:fld id="{93823DB3-BAA4-4F4A-B4B3-ED9ABE70E976}" type="slidenum">
              <a:rPr lang="en-GB"/>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2911483410"/>
              </p:ext>
            </p:extLst>
          </p:nvPr>
        </p:nvGraphicFramePr>
        <p:xfrm>
          <a:off x="985838" y="2416175"/>
          <a:ext cx="10290175" cy="2481263"/>
        </p:xfrm>
        <a:graphic>
          <a:graphicData uri="http://schemas.openxmlformats.org/presentationml/2006/ole">
            <mc:AlternateContent xmlns:mc="http://schemas.openxmlformats.org/markup-compatibility/2006">
              <mc:Choice xmlns:v="urn:schemas-microsoft-com:vml" Requires="v">
                <p:oleObj name="Document" r:id="rId3" imgW="10457640" imgH="2537948" progId="Word.Document.8">
                  <p:embed/>
                </p:oleObj>
              </mc:Choice>
              <mc:Fallback>
                <p:oleObj name="Document" r:id="rId3" imgW="10457640" imgH="2537948" progId="Word.Document.8">
                  <p:embed/>
                  <p:pic>
                    <p:nvPicPr>
                      <p:cNvPr id="0" name="Picture 3"/>
                      <p:cNvPicPr>
                        <a:picLocks noChangeAspect="1" noChangeArrowheads="1"/>
                      </p:cNvPicPr>
                      <p:nvPr/>
                    </p:nvPicPr>
                    <p:blipFill>
                      <a:blip r:embed="rId4"/>
                      <a:srcRect/>
                      <a:stretch>
                        <a:fillRect/>
                      </a:stretch>
                    </p:blipFill>
                    <p:spPr bwMode="auto">
                      <a:xfrm>
                        <a:off x="985838" y="2416175"/>
                        <a:ext cx="10290175" cy="2481263"/>
                      </a:xfrm>
                      <a:prstGeom prst="rect">
                        <a:avLst/>
                      </a:prstGeom>
                      <a:noFill/>
                    </p:spPr>
                  </p:pic>
                </p:oleObj>
              </mc:Fallback>
            </mc:AlternateContent>
          </a:graphicData>
        </a:graphic>
      </p:graphicFrame>
      <p:sp>
        <p:nvSpPr>
          <p:cNvPr id="3076" name="Rectangle 4"/>
          <p:cNvSpPr>
            <a:spLocks noChangeArrowheads="1"/>
          </p:cNvSpPr>
          <p:nvPr/>
        </p:nvSpPr>
        <p:spPr bwMode="auto">
          <a:xfrm>
            <a:off x="993775" y="1972991"/>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8F35D6E-8E8E-F34A-B092-B630F318A70F}"/>
              </a:ext>
            </a:extLst>
          </p:cNvPr>
          <p:cNvSpPr>
            <a:spLocks noGrp="1"/>
          </p:cNvSpPr>
          <p:nvPr>
            <p:ph type="title"/>
          </p:nvPr>
        </p:nvSpPr>
        <p:spPr/>
        <p:txBody>
          <a:bodyPr>
            <a:normAutofit/>
          </a:bodyPr>
          <a:lstStyle/>
          <a:p>
            <a:r>
              <a:rPr lang="en-US" altLang="en-US" dirty="0"/>
              <a:t>IEEE SA Copyright Policy</a:t>
            </a:r>
            <a:endParaRPr lang="en-US" dirty="0"/>
          </a:p>
        </p:txBody>
      </p:sp>
      <p:sp>
        <p:nvSpPr>
          <p:cNvPr id="3" name="Content Placeholder 2">
            <a:extLst>
              <a:ext uri="{FF2B5EF4-FFF2-40B4-BE49-F238E27FC236}">
                <a16:creationId xmlns:a16="http://schemas.microsoft.com/office/drawing/2014/main" id="{478FB917-1F5A-1546-A0E1-08C0CB91A062}"/>
              </a:ext>
            </a:extLst>
          </p:cNvPr>
          <p:cNvSpPr>
            <a:spLocks noGrp="1"/>
          </p:cNvSpPr>
          <p:nvPr>
            <p:ph idx="1"/>
          </p:nvPr>
        </p:nvSpPr>
        <p:spPr/>
        <p:txBody>
          <a:bodyPr>
            <a:normAutofit lnSpcReduction="10000"/>
          </a:bodyPr>
          <a:lstStyle/>
          <a:p>
            <a:pPr>
              <a:buFont typeface="Arial" panose="020B0604020202020204" pitchFamily="34" charset="0"/>
              <a:buChar char="•"/>
            </a:pPr>
            <a:r>
              <a:rPr lang="en-US" altLang="en-US" sz="2133" dirty="0"/>
              <a:t>By participating in this activity, you agree to comply with the IEEE Code of Ethics, all applicable laws, and all IEEE policies and procedures including, but not limited to, the IEEE SA Copyright Policy. </a:t>
            </a:r>
          </a:p>
          <a:p>
            <a:pPr marL="457200" indent="-457200">
              <a:spcBef>
                <a:spcPts val="0"/>
              </a:spcBef>
              <a:spcAft>
                <a:spcPts val="0"/>
              </a:spcAft>
              <a:buClr>
                <a:srgbClr val="CC3300"/>
              </a:buClr>
              <a:buSzPct val="50000"/>
              <a:buFont typeface="Arial" panose="020B0604020202020204" pitchFamily="34" charset="0"/>
              <a:buChar char="•"/>
            </a:pPr>
            <a:endParaRPr lang="en-US" altLang="en-US" sz="2933" dirty="0">
              <a:latin typeface="Calibri" pitchFamily="34" charset="0"/>
              <a:cs typeface="Calibri" pitchFamily="34" charset="0"/>
            </a:endParaRPr>
          </a:p>
          <a:p>
            <a:pPr marL="857250" lvl="1" indent="-342900">
              <a:buSzPct val="150000"/>
              <a:buFont typeface="Arial" panose="020B0604020202020204" pitchFamily="34" charset="0"/>
              <a:buChar char="•"/>
            </a:pPr>
            <a:r>
              <a:rPr lang="en-US" altLang="en-US" sz="2067" dirty="0"/>
              <a:t>Previously Published material (copyright assertion indicated) shall not be presented/submitted to the Working Group nor incorporated into a Working Group draft unless permission is granted. </a:t>
            </a:r>
          </a:p>
          <a:p>
            <a:pPr marL="857250" lvl="1" indent="-342900">
              <a:buSzPct val="150000"/>
              <a:buFont typeface="Arial" panose="020B0604020202020204" pitchFamily="34" charset="0"/>
              <a:buChar char="•"/>
            </a:pPr>
            <a:r>
              <a:rPr lang="en-US" altLang="en-US" sz="2067" dirty="0"/>
              <a:t>Prior to presentation or submission, you shall notify the Working Group Chair of previously Published material and should assist the Chair in obtaining copyright permission acceptable to IEEE SA.</a:t>
            </a:r>
          </a:p>
          <a:p>
            <a:pPr marL="857250" lvl="1" indent="-342900">
              <a:buSzPct val="150000"/>
              <a:buFont typeface="Arial" panose="020B0604020202020204" pitchFamily="34" charset="0"/>
              <a:buChar char="•"/>
            </a:pPr>
            <a:r>
              <a:rPr lang="en-US" altLang="en-US" sz="2067" dirty="0"/>
              <a:t>For material that is not previously Published, IEEE is automatically granted a license to use any material that is presented or submitted.</a:t>
            </a:r>
          </a:p>
          <a:p>
            <a:pPr marL="1257300" lvl="2" indent="-342900">
              <a:buSzPct val="150000"/>
              <a:buFont typeface="Arial" panose="020B0604020202020204" pitchFamily="34" charset="0"/>
              <a:buChar char="•"/>
            </a:pPr>
            <a:endParaRPr lang="en-US" altLang="en-US" sz="1867" dirty="0"/>
          </a:p>
        </p:txBody>
      </p:sp>
      <p:sp>
        <p:nvSpPr>
          <p:cNvPr id="7" name="Slide Number Placeholder 3">
            <a:extLst>
              <a:ext uri="{FF2B5EF4-FFF2-40B4-BE49-F238E27FC236}">
                <a16:creationId xmlns:a16="http://schemas.microsoft.com/office/drawing/2014/main" id="{55A6AF36-539C-49F8-A5C5-50E3C41EB9FD}"/>
              </a:ext>
            </a:extLst>
          </p:cNvPr>
          <p:cNvSpPr>
            <a:spLocks noGrp="1"/>
          </p:cNvSpPr>
          <p:nvPr>
            <p:ph type="sldNum" idx="12"/>
          </p:nvPr>
        </p:nvSpPr>
        <p:spPr>
          <a:xfrm>
            <a:off x="5793318" y="6475414"/>
            <a:ext cx="704849" cy="363537"/>
          </a:xfrm>
        </p:spPr>
        <p:txBody>
          <a:bodyPr/>
          <a:lstStyle/>
          <a:p>
            <a:r>
              <a:rPr lang="en-GB" dirty="0"/>
              <a:t>Slide </a:t>
            </a:r>
            <a:fld id="{440F5867-744E-4AA6-B0ED-4C44D2DFBB7B}" type="slidenum">
              <a:rPr lang="en-GB" smtClean="0"/>
              <a:pPr/>
              <a:t>10</a:t>
            </a:fld>
            <a:endParaRPr lang="en-GB" dirty="0"/>
          </a:p>
        </p:txBody>
      </p:sp>
    </p:spTree>
    <p:extLst>
      <p:ext uri="{BB962C8B-B14F-4D97-AF65-F5344CB8AC3E}">
        <p14:creationId xmlns:p14="http://schemas.microsoft.com/office/powerpoint/2010/main" val="346465004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8F35D6E-8E8E-F34A-B092-B630F318A70F}"/>
              </a:ext>
            </a:extLst>
          </p:cNvPr>
          <p:cNvSpPr>
            <a:spLocks noGrp="1"/>
          </p:cNvSpPr>
          <p:nvPr>
            <p:ph type="title"/>
          </p:nvPr>
        </p:nvSpPr>
        <p:spPr/>
        <p:txBody>
          <a:bodyPr>
            <a:normAutofit/>
          </a:bodyPr>
          <a:lstStyle/>
          <a:p>
            <a:r>
              <a:rPr lang="en-US" altLang="en-US" dirty="0"/>
              <a:t>IEEE SA Copyright Policy</a:t>
            </a:r>
            <a:endParaRPr lang="en-US" dirty="0"/>
          </a:p>
        </p:txBody>
      </p:sp>
      <p:sp>
        <p:nvSpPr>
          <p:cNvPr id="3" name="Content Placeholder 2">
            <a:extLst>
              <a:ext uri="{FF2B5EF4-FFF2-40B4-BE49-F238E27FC236}">
                <a16:creationId xmlns:a16="http://schemas.microsoft.com/office/drawing/2014/main" id="{478FB917-1F5A-1546-A0E1-08C0CB91A062}"/>
              </a:ext>
            </a:extLst>
          </p:cNvPr>
          <p:cNvSpPr>
            <a:spLocks noGrp="1"/>
          </p:cNvSpPr>
          <p:nvPr>
            <p:ph idx="1"/>
          </p:nvPr>
        </p:nvSpPr>
        <p:spPr>
          <a:xfrm>
            <a:off x="914401" y="1752600"/>
            <a:ext cx="10361084" cy="4724400"/>
          </a:xfrm>
        </p:spPr>
        <p:txBody>
          <a:bodyPr>
            <a:noAutofit/>
          </a:bodyPr>
          <a:lstStyle/>
          <a:p>
            <a:pPr marL="1200150" lvl="2" indent="-285750">
              <a:buSzPct val="150000"/>
              <a:buFont typeface="Arial" panose="020B0604020202020204" pitchFamily="34" charset="0"/>
              <a:buChar char="•"/>
            </a:pPr>
            <a:r>
              <a:rPr lang="en-US" dirty="0"/>
              <a:t>The IEEE SA Copyright Policy is described in the IEEE SA Standards Board Bylaws and IEEE SA Standards Board Operations Manual</a:t>
            </a:r>
          </a:p>
          <a:p>
            <a:pPr marL="1657350" lvl="3" indent="-285750">
              <a:buSzPct val="150000"/>
              <a:buFont typeface="Arial" panose="020B0604020202020204" pitchFamily="34" charset="0"/>
              <a:buChar char="•"/>
            </a:pPr>
            <a:r>
              <a:rPr lang="en-US" sz="1800" dirty="0"/>
              <a:t>IEEE SA Copyright Policy, see </a:t>
            </a:r>
            <a:br>
              <a:rPr lang="en-US" sz="1800" dirty="0"/>
            </a:br>
            <a:r>
              <a:rPr lang="en-US" sz="1800" dirty="0"/>
              <a:t>	Clause 7 of the IEEE SA Standards Board Bylaws</a:t>
            </a:r>
            <a:br>
              <a:rPr lang="en-US" sz="1800" dirty="0"/>
            </a:br>
            <a:r>
              <a:rPr lang="en-US" sz="1800" dirty="0"/>
              <a:t> 	</a:t>
            </a:r>
            <a:r>
              <a:rPr lang="en-US" dirty="0">
                <a:hlinkClick r:id="rId2"/>
              </a:rPr>
              <a:t>https://standards.ieee.org/about/policies/bylaws/sect6-7.html#7</a:t>
            </a:r>
            <a:br>
              <a:rPr lang="en-US" dirty="0"/>
            </a:br>
            <a:r>
              <a:rPr lang="en-US" sz="1800" dirty="0"/>
              <a:t>	Clause 6.1 of the IEEE SA Standards Board Operations Manual</a:t>
            </a:r>
            <a:br>
              <a:rPr lang="en-US" sz="1800" dirty="0"/>
            </a:br>
            <a:r>
              <a:rPr lang="en-US" sz="1800" dirty="0"/>
              <a:t>	</a:t>
            </a:r>
            <a:r>
              <a:rPr lang="en-US" dirty="0">
                <a:hlinkClick r:id="rId3"/>
              </a:rPr>
              <a:t>https://standards.ieee.org/about/policies/opman/sect6.html</a:t>
            </a:r>
            <a:endParaRPr lang="en-US" dirty="0"/>
          </a:p>
          <a:p>
            <a:pPr marL="1200150" lvl="2" indent="-285750">
              <a:buSzPct val="150000"/>
              <a:buFont typeface="Arial" panose="020B0604020202020204" pitchFamily="34" charset="0"/>
              <a:buChar char="•"/>
            </a:pPr>
            <a:r>
              <a:rPr lang="en-US" dirty="0"/>
              <a:t>IEEE SA Copyright Permission</a:t>
            </a:r>
          </a:p>
          <a:p>
            <a:pPr marL="1657350" lvl="3" indent="-285750">
              <a:buSzPct val="150000"/>
              <a:buFont typeface="Arial" panose="020B0604020202020204" pitchFamily="34" charset="0"/>
              <a:buChar char="•"/>
            </a:pPr>
            <a:r>
              <a:rPr lang="en-US" dirty="0">
                <a:hlinkClick r:id="rId4"/>
              </a:rPr>
              <a:t>https://standards.ieee.org/content/dam/ieee-standards/standards/web/documents/other/permissionltrs.zip</a:t>
            </a:r>
            <a:endParaRPr lang="en-US" dirty="0"/>
          </a:p>
          <a:p>
            <a:pPr marL="1200150" lvl="2" indent="-285750">
              <a:buSzPct val="150000"/>
              <a:buFont typeface="Arial" panose="020B0604020202020204" pitchFamily="34" charset="0"/>
              <a:buChar char="•"/>
            </a:pPr>
            <a:r>
              <a:rPr lang="en-US" dirty="0"/>
              <a:t>IEEE SA Copyright FAQs</a:t>
            </a:r>
          </a:p>
          <a:p>
            <a:pPr marL="1657350" lvl="3" indent="-285750">
              <a:buSzPct val="150000"/>
              <a:buFont typeface="Arial" panose="020B0604020202020204" pitchFamily="34" charset="0"/>
              <a:buChar char="•"/>
            </a:pPr>
            <a:r>
              <a:rPr lang="en-US" dirty="0">
                <a:hlinkClick r:id="rId5"/>
              </a:rPr>
              <a:t>http://standards.ieee.org/faqs/copyrights.html/</a:t>
            </a:r>
            <a:endParaRPr lang="en-US" dirty="0"/>
          </a:p>
          <a:p>
            <a:pPr marL="1200150" lvl="2" indent="-285750">
              <a:buSzPct val="150000"/>
              <a:buFont typeface="Arial" panose="020B0604020202020204" pitchFamily="34" charset="0"/>
              <a:buChar char="•"/>
            </a:pPr>
            <a:r>
              <a:rPr lang="en-US" dirty="0"/>
              <a:t>IEEE SA Best Practices for IEEE Standards Development </a:t>
            </a:r>
          </a:p>
          <a:p>
            <a:pPr marL="1657350" lvl="3" indent="-285750">
              <a:buSzPct val="150000"/>
              <a:buFont typeface="Arial" panose="020B0604020202020204" pitchFamily="34" charset="0"/>
              <a:buChar char="•"/>
            </a:pPr>
            <a:r>
              <a:rPr lang="en-US" dirty="0">
                <a:hlinkClick r:id="rId6"/>
              </a:rPr>
              <a:t>http://standards.ieee.org/develop/policies/best_practices_for_ieee_standards_development_051215.pdf</a:t>
            </a:r>
            <a:endParaRPr lang="en-US" dirty="0"/>
          </a:p>
          <a:p>
            <a:pPr marL="1200150" lvl="2" indent="-285750">
              <a:buSzPct val="150000"/>
              <a:buFont typeface="Arial" panose="020B0604020202020204" pitchFamily="34" charset="0"/>
              <a:buChar char="•"/>
            </a:pPr>
            <a:r>
              <a:rPr lang="en-US" dirty="0"/>
              <a:t>Distribution of Draft Standards (see 6.1.3 of the SASB Operations Manual)</a:t>
            </a:r>
          </a:p>
          <a:p>
            <a:pPr marL="1657350" lvl="3" indent="-285750">
              <a:buSzPct val="150000"/>
              <a:buFont typeface="Arial" panose="020B0604020202020204" pitchFamily="34" charset="0"/>
              <a:buChar char="•"/>
            </a:pPr>
            <a:r>
              <a:rPr lang="en-US" dirty="0">
                <a:hlinkClick r:id="rId3"/>
              </a:rPr>
              <a:t>https://standards.ieee.org/about/policies/opman/sect6.html</a:t>
            </a:r>
            <a:endParaRPr lang="en-US" dirty="0"/>
          </a:p>
          <a:p>
            <a:pPr marL="1200150" lvl="2" indent="-285750">
              <a:buSzPct val="150000"/>
              <a:buFont typeface="Arial" panose="020B0604020202020204" pitchFamily="34" charset="0"/>
              <a:buChar char="•"/>
            </a:pPr>
            <a:endParaRPr lang="en-US" altLang="en-US" sz="1600" dirty="0"/>
          </a:p>
        </p:txBody>
      </p:sp>
      <p:sp>
        <p:nvSpPr>
          <p:cNvPr id="7" name="TextBox 6">
            <a:extLst>
              <a:ext uri="{FF2B5EF4-FFF2-40B4-BE49-F238E27FC236}">
                <a16:creationId xmlns:a16="http://schemas.microsoft.com/office/drawing/2014/main" id="{3EA79191-D014-4D0A-BC8C-7C9A7B36A6EB}"/>
              </a:ext>
            </a:extLst>
          </p:cNvPr>
          <p:cNvSpPr txBox="1"/>
          <p:nvPr/>
        </p:nvSpPr>
        <p:spPr>
          <a:xfrm>
            <a:off x="9525000" y="640242"/>
            <a:ext cx="2590800" cy="1015663"/>
          </a:xfrm>
          <a:prstGeom prst="rect">
            <a:avLst/>
          </a:prstGeom>
          <a:noFill/>
        </p:spPr>
        <p:txBody>
          <a:bodyPr wrap="square" rtlCol="0">
            <a:spAutoFit/>
          </a:bodyPr>
          <a:lstStyle/>
          <a:p>
            <a:r>
              <a:rPr lang="en-US" sz="2000" dirty="0">
                <a:solidFill>
                  <a:srgbClr val="FF0000"/>
                </a:solidFill>
              </a:rPr>
              <a:t>Secretary to record that copyright policy slides were presented</a:t>
            </a:r>
          </a:p>
        </p:txBody>
      </p:sp>
      <p:sp>
        <p:nvSpPr>
          <p:cNvPr id="8" name="Slide Number Placeholder 3">
            <a:extLst>
              <a:ext uri="{FF2B5EF4-FFF2-40B4-BE49-F238E27FC236}">
                <a16:creationId xmlns:a16="http://schemas.microsoft.com/office/drawing/2014/main" id="{01378ADC-FC6C-429A-A8D0-659AC50CE410}"/>
              </a:ext>
            </a:extLst>
          </p:cNvPr>
          <p:cNvSpPr>
            <a:spLocks noGrp="1"/>
          </p:cNvSpPr>
          <p:nvPr>
            <p:ph type="sldNum" idx="12"/>
          </p:nvPr>
        </p:nvSpPr>
        <p:spPr>
          <a:xfrm>
            <a:off x="5793318" y="6475414"/>
            <a:ext cx="704849" cy="363537"/>
          </a:xfrm>
        </p:spPr>
        <p:txBody>
          <a:bodyPr/>
          <a:lstStyle/>
          <a:p>
            <a:r>
              <a:rPr lang="en-GB" dirty="0"/>
              <a:t>Slide </a:t>
            </a:r>
            <a:fld id="{440F5867-744E-4AA6-B0ED-4C44D2DFBB7B}" type="slidenum">
              <a:rPr lang="en-GB" smtClean="0"/>
              <a:pPr/>
              <a:t>11</a:t>
            </a:fld>
            <a:endParaRPr lang="en-GB" dirty="0"/>
          </a:p>
        </p:txBody>
      </p:sp>
    </p:spTree>
    <p:extLst>
      <p:ext uri="{BB962C8B-B14F-4D97-AF65-F5344CB8AC3E}">
        <p14:creationId xmlns:p14="http://schemas.microsoft.com/office/powerpoint/2010/main" val="1311718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 behavior in IEEE-SA activities is guided</a:t>
            </a:r>
            <a:br>
              <a:rPr lang="en-US" dirty="0"/>
            </a:br>
            <a:r>
              <a:rPr lang="en-US" dirty="0"/>
              <a:t>by the IEEE Codes of Ethics &amp; Conduct</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All participants in IEEE-SA activities are expected to adhere to the core principles underlying the:</a:t>
            </a:r>
          </a:p>
          <a:p>
            <a:pPr lvl="1">
              <a:buFont typeface="Arial" panose="020B0604020202020204" pitchFamily="34" charset="0"/>
              <a:buChar char="•"/>
            </a:pPr>
            <a:r>
              <a:rPr lang="en-US" sz="1800" dirty="0">
                <a:hlinkClick r:id="rId2"/>
              </a:rPr>
              <a:t>IEEE Code of Ethics</a:t>
            </a:r>
            <a:endParaRPr lang="en-US" sz="1800" dirty="0"/>
          </a:p>
          <a:p>
            <a:pPr lvl="1">
              <a:buFont typeface="Arial" panose="020B0604020202020204" pitchFamily="34" charset="0"/>
              <a:buChar char="•"/>
            </a:pPr>
            <a:r>
              <a:rPr lang="en-US" sz="1800" dirty="0">
                <a:hlinkClick r:id="rId3"/>
              </a:rPr>
              <a:t>IEEE Code of Conduct</a:t>
            </a:r>
            <a:endParaRPr lang="en-US" sz="1800" dirty="0"/>
          </a:p>
          <a:p>
            <a:pPr>
              <a:buFont typeface="Arial" panose="020B0604020202020204" pitchFamily="34" charset="0"/>
              <a:buChar char="•"/>
            </a:pPr>
            <a:r>
              <a:rPr lang="en-US" dirty="0"/>
              <a:t>The core principles of the IEEE Codes of Ethics &amp; Conduct are to:</a:t>
            </a:r>
          </a:p>
          <a:p>
            <a:pPr lvl="1">
              <a:buFont typeface="Arial" panose="020B0604020202020204" pitchFamily="34" charset="0"/>
              <a:buChar char="•"/>
            </a:pPr>
            <a:r>
              <a:rPr lang="en-US" sz="1800" i="1" dirty="0"/>
              <a:t>Uphold the highest standards of integrity, responsible behavior, and ethical and professional conduct</a:t>
            </a:r>
          </a:p>
          <a:p>
            <a:pPr lvl="1">
              <a:buFont typeface="Arial" panose="020B0604020202020204" pitchFamily="34" charset="0"/>
              <a:buChar char="•"/>
            </a:pPr>
            <a:r>
              <a:rPr lang="en-US" sz="1800" i="1" dirty="0"/>
              <a:t>Treat people fairly and with respect, to not engage in harassment, discrimination, or retaliation, and to protect people's privacy.</a:t>
            </a:r>
          </a:p>
          <a:p>
            <a:pPr lvl="1">
              <a:buFont typeface="Arial" panose="020B0604020202020204" pitchFamily="34" charset="0"/>
              <a:buChar char="•"/>
            </a:pPr>
            <a:r>
              <a:rPr lang="en-US" sz="1800" i="1" dirty="0"/>
              <a:t>Avoid injuring others, their property, reputation, or employment by false or malicious action</a:t>
            </a:r>
          </a:p>
          <a:p>
            <a:pPr>
              <a:buFont typeface="Arial" panose="020B0604020202020204" pitchFamily="34" charset="0"/>
              <a:buChar char="•"/>
            </a:pPr>
            <a:r>
              <a:rPr lang="en-US" dirty="0"/>
              <a:t>The most recent versions of these Codes are available at</a:t>
            </a:r>
          </a:p>
          <a:p>
            <a:pPr lvl="1">
              <a:buFont typeface="Arial" panose="020B0604020202020204" pitchFamily="34" charset="0"/>
              <a:buChar char="•"/>
            </a:pPr>
            <a:r>
              <a:rPr lang="en-US" sz="1800" dirty="0">
                <a:hlinkClick r:id="rId4"/>
              </a:rPr>
              <a:t>http://www.ieee.org/about/corporate/governance</a:t>
            </a:r>
            <a:endParaRPr lang="en-US" sz="18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Tree>
    <p:extLst>
      <p:ext uri="{BB962C8B-B14F-4D97-AF65-F5344CB8AC3E}">
        <p14:creationId xmlns:p14="http://schemas.microsoft.com/office/powerpoint/2010/main" val="19330839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Participants in the IEEE-SA “individual process” shall</a:t>
            </a:r>
            <a:br>
              <a:rPr lang="en-US" dirty="0"/>
            </a:br>
            <a:r>
              <a:rPr lang="en-US" dirty="0"/>
              <a:t>act independently of others, including employers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sz="2000" dirty="0"/>
              <a:t>The </a:t>
            </a:r>
            <a:r>
              <a:rPr lang="en-US" sz="2000" dirty="0">
                <a:hlinkClick r:id="rId2"/>
              </a:rPr>
              <a:t>IEEE-SA Standards Board Bylaws </a:t>
            </a:r>
            <a:r>
              <a:rPr lang="en-US" sz="2000" dirty="0"/>
              <a:t>require that “participants in the IEEE standards development individual process shall act based on their qualifications and experience”</a:t>
            </a:r>
          </a:p>
          <a:p>
            <a:pPr>
              <a:buFont typeface="Arial" panose="020B0604020202020204" pitchFamily="34" charset="0"/>
              <a:buChar char="•"/>
            </a:pPr>
            <a:r>
              <a:rPr lang="en-US" sz="2000" dirty="0"/>
              <a:t>This means participants:</a:t>
            </a:r>
          </a:p>
          <a:p>
            <a:pPr lvl="1">
              <a:buFont typeface="Arial" panose="020B0604020202020204" pitchFamily="34" charset="0"/>
              <a:buChar char="•"/>
            </a:pPr>
            <a:r>
              <a:rPr lang="en-US" sz="1800" b="1" dirty="0">
                <a:solidFill>
                  <a:srgbClr val="00B050"/>
                </a:solidFill>
              </a:rPr>
              <a:t>Shall act &amp; vote </a:t>
            </a:r>
            <a:r>
              <a:rPr lang="en-US" sz="1800" dirty="0"/>
              <a:t>based on their personal &amp; independent opinions derived from their expertise, knowledge, and qualifications</a:t>
            </a:r>
          </a:p>
          <a:p>
            <a:pPr lvl="1">
              <a:buFont typeface="Arial" panose="020B0604020202020204" pitchFamily="34" charset="0"/>
              <a:buChar char="•"/>
            </a:pPr>
            <a:r>
              <a:rPr lang="en-US" sz="1800" b="1" dirty="0">
                <a:solidFill>
                  <a:srgbClr val="FF0000"/>
                </a:solidFill>
              </a:rPr>
              <a:t>Shall not act or vote </a:t>
            </a:r>
            <a:r>
              <a:rPr lang="en-US" sz="1800" dirty="0"/>
              <a:t>based on any obligation to or any direction from any other person or organization, including an employer or client, regardless of any external commitments, agreements, contracts, or orders</a:t>
            </a:r>
          </a:p>
          <a:p>
            <a:pPr lvl="1">
              <a:buFont typeface="Arial" panose="020B0604020202020204" pitchFamily="34" charset="0"/>
              <a:buChar char="•"/>
            </a:pPr>
            <a:r>
              <a:rPr lang="en-US" sz="1800" b="1" dirty="0">
                <a:solidFill>
                  <a:srgbClr val="FF0000"/>
                </a:solidFill>
              </a:rPr>
              <a:t>Shall not direct </a:t>
            </a:r>
            <a:r>
              <a:rPr lang="en-US" sz="1800" dirty="0"/>
              <a:t>the actions or votes of other participants or retaliate against other participants for fulfilling their responsibility to act &amp; vote based on their personal &amp; independently developed opinions</a:t>
            </a:r>
          </a:p>
          <a:p>
            <a:pPr>
              <a:buFont typeface="Arial" panose="020B0604020202020204" pitchFamily="34" charset="0"/>
              <a:buChar char="•"/>
            </a:pPr>
            <a:r>
              <a:rPr lang="en-US" sz="2000" dirty="0"/>
              <a:t>By participating in standards activities using the “</a:t>
            </a:r>
            <a:r>
              <a:rPr lang="en-US" sz="2000" i="1" dirty="0"/>
              <a:t>individual process</a:t>
            </a:r>
            <a:r>
              <a:rPr lang="en-US" sz="2000" dirty="0"/>
              <a:t>”, you are deemed to accept these requirements; if you are unable to satisfy these requirements then you shall immediately cease any participation</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Tree>
    <p:extLst>
      <p:ext uri="{BB962C8B-B14F-4D97-AF65-F5344CB8AC3E}">
        <p14:creationId xmlns:p14="http://schemas.microsoft.com/office/powerpoint/2010/main" val="134370586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IEEE-SA standards activities shall allow the fair &amp;</a:t>
            </a:r>
            <a:br>
              <a:rPr lang="en-US" dirty="0"/>
            </a:br>
            <a:r>
              <a:rPr lang="en-US" dirty="0"/>
              <a:t>equitable consideration of all viewpoints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The </a:t>
            </a:r>
            <a:r>
              <a:rPr lang="en-US" dirty="0">
                <a:hlinkClick r:id="rId2"/>
              </a:rPr>
              <a:t>IEEE-SA Standards Board Bylaws </a:t>
            </a:r>
            <a:r>
              <a:rPr lang="en-US" dirty="0"/>
              <a:t>(clause 5.2.1.3) specifies that “</a:t>
            </a:r>
            <a:r>
              <a:rPr lang="en-US" i="1" dirty="0"/>
              <a:t>the standards development process shall not be dominated by any single interest category, individual, or organization</a:t>
            </a:r>
            <a:r>
              <a:rPr lang="en-US" dirty="0"/>
              <a:t>”</a:t>
            </a:r>
          </a:p>
          <a:p>
            <a:pPr lvl="1">
              <a:buFont typeface="Arial" panose="020B0604020202020204" pitchFamily="34" charset="0"/>
              <a:buChar char="•"/>
            </a:pPr>
            <a:r>
              <a:rPr lang="en-US" sz="1800" dirty="0"/>
              <a:t>This means no participant may exercise “</a:t>
            </a:r>
            <a:r>
              <a:rPr lang="en-US" sz="1800" i="1" dirty="0"/>
              <a:t>authority, leadership, or influence by reason of superior leverage, strength, or representation to the exclusion of fair and equitable consideration of other viewpoints</a:t>
            </a:r>
            <a:r>
              <a:rPr lang="en-US" sz="1800" dirty="0"/>
              <a:t>” or “</a:t>
            </a:r>
            <a:r>
              <a:rPr lang="en-US" sz="1800" i="1" dirty="0"/>
              <a:t>to hinder the progress of the standards development activity</a:t>
            </a:r>
            <a:r>
              <a:rPr lang="en-US" sz="1800" dirty="0"/>
              <a:t>”</a:t>
            </a:r>
          </a:p>
          <a:p>
            <a:pPr>
              <a:buFont typeface="Arial" panose="020B0604020202020204" pitchFamily="34" charset="0"/>
              <a:buChar char="•"/>
            </a:pPr>
            <a:r>
              <a:rPr lang="en-US" dirty="0"/>
              <a:t>This rule applies equally to those participating in a standards development project and to that project’s leadership group</a:t>
            </a:r>
          </a:p>
          <a:p>
            <a:pPr>
              <a:buFont typeface="Arial" panose="020B0604020202020204" pitchFamily="34" charset="0"/>
              <a:buChar char="•"/>
            </a:pPr>
            <a:r>
              <a:rPr lang="en-US" dirty="0"/>
              <a:t>Any person who reasonably suspects that dominance is occurring in a standards development project is encouraged to bring the issue to the attention of the Standards Committee or the project’s IEEE-SA Program Manager</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14</a:t>
            </a:fld>
            <a:endParaRPr lang="en-GB" dirty="0"/>
          </a:p>
        </p:txBody>
      </p:sp>
    </p:spTree>
    <p:extLst>
      <p:ext uri="{BB962C8B-B14F-4D97-AF65-F5344CB8AC3E}">
        <p14:creationId xmlns:p14="http://schemas.microsoft.com/office/powerpoint/2010/main" val="96954274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914401" y="762001"/>
            <a:ext cx="10361084" cy="685799"/>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altLang="en-US" dirty="0"/>
              <a:t>ARC Agenda – 18 December 2023</a:t>
            </a:r>
            <a:endParaRPr lang="en-GB" dirty="0"/>
          </a:p>
        </p:txBody>
      </p:sp>
      <p:sp>
        <p:nvSpPr>
          <p:cNvPr id="4098" name="Rectangle 2"/>
          <p:cNvSpPr>
            <a:spLocks noGrp="1" noChangeArrowheads="1"/>
          </p:cNvSpPr>
          <p:nvPr>
            <p:ph idx="1"/>
          </p:nvPr>
        </p:nvSpPr>
        <p:spPr>
          <a:xfrm>
            <a:off x="914401" y="1828800"/>
            <a:ext cx="10361084" cy="4570413"/>
          </a:xfrm>
          <a:ln/>
        </p:spPr>
        <p:txBody>
          <a:bodyPr/>
          <a:lstStyle/>
          <a:p>
            <a:pPr marL="457200" indent="-457200">
              <a:lnSpc>
                <a:spcPct val="90000"/>
              </a:lnSpc>
              <a:spcBef>
                <a:spcPts val="300"/>
              </a:spcBef>
              <a:spcAft>
                <a:spcPts val="0"/>
              </a:spcAft>
              <a:buFont typeface="Arial" panose="020B0604020202020204" pitchFamily="34" charset="0"/>
              <a:buChar char="•"/>
              <a:defRPr/>
            </a:pPr>
            <a:r>
              <a:rPr lang="en-US" sz="2800" dirty="0"/>
              <a:t>Attendance, noises/recording, meeting protocol reminders</a:t>
            </a:r>
          </a:p>
          <a:p>
            <a:pPr marL="457200" indent="-457200">
              <a:lnSpc>
                <a:spcPct val="90000"/>
              </a:lnSpc>
              <a:spcBef>
                <a:spcPts val="300"/>
              </a:spcBef>
              <a:spcAft>
                <a:spcPts val="0"/>
              </a:spcAft>
              <a:buFont typeface="Arial" panose="020B0604020202020204" pitchFamily="34" charset="0"/>
              <a:buChar char="•"/>
              <a:defRPr/>
            </a:pPr>
            <a:r>
              <a:rPr lang="en-US" sz="2800" dirty="0"/>
              <a:t>Policies, duty to inform, participation rules</a:t>
            </a:r>
          </a:p>
          <a:p>
            <a:pPr marL="457200" indent="-457200">
              <a:lnSpc>
                <a:spcPct val="90000"/>
              </a:lnSpc>
              <a:spcBef>
                <a:spcPts val="300"/>
              </a:spcBef>
              <a:spcAft>
                <a:spcPts val="0"/>
              </a:spcAft>
              <a:buFont typeface="Arial" panose="020B0604020202020204" pitchFamily="34" charset="0"/>
              <a:buChar char="•"/>
              <a:defRPr/>
            </a:pPr>
            <a:r>
              <a:rPr lang="en-US" sz="2800" dirty="0">
                <a:solidFill>
                  <a:srgbClr val="000000"/>
                </a:solidFill>
              </a:rPr>
              <a:t>December/January plan reminder:</a:t>
            </a:r>
          </a:p>
          <a:p>
            <a:pPr marL="857250" lvl="1" indent="-457200">
              <a:lnSpc>
                <a:spcPct val="90000"/>
              </a:lnSpc>
              <a:spcBef>
                <a:spcPts val="300"/>
              </a:spcBef>
              <a:spcAft>
                <a:spcPts val="0"/>
              </a:spcAft>
              <a:buFont typeface="Arial" panose="020B0604020202020204" pitchFamily="34" charset="0"/>
              <a:buChar char="•"/>
              <a:defRPr/>
            </a:pPr>
            <a:r>
              <a:rPr lang="en-US" sz="2800" dirty="0"/>
              <a:t>Teleconferences on December 18 and January 8, to consider letter ballot on REV802</a:t>
            </a:r>
          </a:p>
          <a:p>
            <a:pPr marL="857250" lvl="1" indent="-457200">
              <a:lnSpc>
                <a:spcPct val="90000"/>
              </a:lnSpc>
              <a:spcBef>
                <a:spcPts val="300"/>
              </a:spcBef>
              <a:spcAft>
                <a:spcPts val="0"/>
              </a:spcAft>
              <a:buFont typeface="Arial" panose="020B0604020202020204" pitchFamily="34" charset="0"/>
              <a:buChar char="•"/>
              <a:defRPr/>
            </a:pPr>
            <a:r>
              <a:rPr lang="en-US" sz="2800" dirty="0"/>
              <a:t>Annex G and WBA liaison discussions to resume at January interim</a:t>
            </a:r>
          </a:p>
          <a:p>
            <a:pPr marL="857250" lvl="1" indent="-457200">
              <a:lnSpc>
                <a:spcPct val="90000"/>
              </a:lnSpc>
              <a:spcBef>
                <a:spcPts val="300"/>
              </a:spcBef>
              <a:spcAft>
                <a:spcPts val="0"/>
              </a:spcAft>
              <a:buFont typeface="Arial" panose="020B0604020202020204" pitchFamily="34" charset="0"/>
              <a:buChar char="•"/>
              <a:defRPr/>
            </a:pPr>
            <a:r>
              <a:rPr lang="en-US" sz="2800" dirty="0"/>
              <a:t>Note: New ARC topic is proposed, to discuss definition of non-infrastructure BSS.  May consider on January 8, if there is time, otherwise, at Jan F2F session.  (If there is time, any interest in starting this discussion today?)</a:t>
            </a:r>
          </a:p>
          <a:p>
            <a:pPr marL="457200" indent="-457200">
              <a:lnSpc>
                <a:spcPct val="90000"/>
              </a:lnSpc>
              <a:spcBef>
                <a:spcPts val="0"/>
              </a:spcBef>
              <a:spcAft>
                <a:spcPts val="0"/>
              </a:spcAft>
              <a:buFont typeface="Arial" panose="020B0604020202020204" pitchFamily="34" charset="0"/>
              <a:buChar char="•"/>
              <a:defRPr/>
            </a:pPr>
            <a:endParaRPr lang="en-US" sz="2800"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15</a:t>
            </a:fld>
            <a:endParaRPr lang="en-GB"/>
          </a:p>
        </p:txBody>
      </p:sp>
    </p:spTree>
    <p:extLst>
      <p:ext uri="{BB962C8B-B14F-4D97-AF65-F5344CB8AC3E}">
        <p14:creationId xmlns:p14="http://schemas.microsoft.com/office/powerpoint/2010/main" val="772535233"/>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altLang="en-US" dirty="0"/>
              <a:t>ARC (Architecture) – Other</a:t>
            </a:r>
            <a:endParaRPr lang="en-GB" dirty="0"/>
          </a:p>
        </p:txBody>
      </p:sp>
      <p:sp>
        <p:nvSpPr>
          <p:cNvPr id="4098" name="Rectangle 2"/>
          <p:cNvSpPr>
            <a:spLocks noGrp="1" noChangeArrowheads="1"/>
          </p:cNvSpPr>
          <p:nvPr>
            <p:ph idx="1"/>
          </p:nvPr>
        </p:nvSpPr>
        <p:spPr>
          <a:xfrm>
            <a:off x="914401" y="1754185"/>
            <a:ext cx="10361084" cy="4570415"/>
          </a:xfrm>
          <a:ln/>
        </p:spPr>
        <p:txBody>
          <a:bodyPr/>
          <a:lstStyle/>
          <a:p>
            <a:pPr marL="0" lvl="2" indent="0">
              <a:spcBef>
                <a:spcPts val="300"/>
              </a:spcBef>
              <a:spcAft>
                <a:spcPts val="0"/>
              </a:spcAft>
              <a:buNone/>
              <a:defRPr/>
            </a:pPr>
            <a:r>
              <a:rPr lang="en-US" altLang="en-US" sz="2400" b="1" dirty="0"/>
              <a:t>Other items being tracked (but not actively worked unless/until contributions):</a:t>
            </a:r>
          </a:p>
          <a:p>
            <a:pPr marL="685800" lvl="2" indent="-342900">
              <a:lnSpc>
                <a:spcPct val="90000"/>
              </a:lnSpc>
              <a:buFont typeface="Arial" pitchFamily="34" charset="0"/>
              <a:buChar char="•"/>
              <a:defRPr/>
            </a:pPr>
            <a:r>
              <a:rPr lang="en-US" sz="2000" b="1" dirty="0"/>
              <a:t>Related to IEEE Std 802 updates (slide 20):</a:t>
            </a:r>
          </a:p>
          <a:p>
            <a:pPr marL="1143000" lvl="3" indent="-342900">
              <a:lnSpc>
                <a:spcPct val="90000"/>
              </a:lnSpc>
              <a:buFont typeface="Arial" pitchFamily="34" charset="0"/>
              <a:buChar char="•"/>
              <a:defRPr/>
            </a:pPr>
            <a:r>
              <a:rPr lang="en-US" sz="2000" b="1" dirty="0"/>
              <a:t>802.1AC mapping from ISS to 802.11 MAC SAP interface</a:t>
            </a:r>
          </a:p>
          <a:p>
            <a:pPr marL="1143000" lvl="3" indent="-342900">
              <a:lnSpc>
                <a:spcPct val="90000"/>
              </a:lnSpc>
              <a:buFont typeface="Arial" pitchFamily="34" charset="0"/>
              <a:buChar char="•"/>
              <a:defRPr/>
            </a:pPr>
            <a:r>
              <a:rPr lang="en-US" sz="2000" b="1" dirty="0"/>
              <a:t>Consider any changes to remove 802.2/LLC terms?</a:t>
            </a:r>
          </a:p>
          <a:p>
            <a:pPr marL="1143000" lvl="3" indent="-342900">
              <a:lnSpc>
                <a:spcPct val="90000"/>
              </a:lnSpc>
              <a:buFont typeface="Arial" pitchFamily="34" charset="0"/>
              <a:buChar char="•"/>
              <a:defRPr/>
            </a:pPr>
            <a:r>
              <a:rPr lang="en-US" sz="2000" b="1" dirty="0"/>
              <a:t>Clarifying EPD/LPD: </a:t>
            </a:r>
            <a:r>
              <a:rPr lang="en-US" sz="2000" dirty="0">
                <a:hlinkClick r:id="rId3"/>
              </a:rPr>
              <a:t>11-20/0174r0</a:t>
            </a:r>
            <a:endParaRPr lang="en-US" sz="2000" dirty="0"/>
          </a:p>
          <a:p>
            <a:pPr marL="1143000" lvl="3" indent="-342900">
              <a:lnSpc>
                <a:spcPct val="90000"/>
              </a:lnSpc>
              <a:buFont typeface="Arial" pitchFamily="34" charset="0"/>
              <a:buChar char="•"/>
              <a:defRPr/>
            </a:pPr>
            <a:r>
              <a:rPr lang="en-US" sz="2000" b="1" dirty="0"/>
              <a:t>Access Domains: “802 Access Domains”?  In 802.11, an ESS?  TGbe implications?</a:t>
            </a:r>
          </a:p>
          <a:p>
            <a:pPr marL="1143000" lvl="3" indent="-342900">
              <a:lnSpc>
                <a:spcPct val="90000"/>
              </a:lnSpc>
              <a:buFont typeface="Arial" pitchFamily="34" charset="0"/>
              <a:buChar char="•"/>
              <a:defRPr/>
            </a:pPr>
            <a:r>
              <a:rPr lang="en-US" sz="2000" b="1" dirty="0"/>
              <a:t>Is the DS a bridge (small ‘b’)?</a:t>
            </a:r>
          </a:p>
          <a:p>
            <a:pPr marL="685800" lvl="2" indent="-342900">
              <a:lnSpc>
                <a:spcPct val="90000"/>
              </a:lnSpc>
              <a:buFont typeface="Arial" pitchFamily="34" charset="0"/>
              <a:buChar char="•"/>
              <a:defRPr/>
            </a:pPr>
            <a:r>
              <a:rPr lang="en-US" sz="2000" b="1" dirty="0"/>
              <a:t>“What is a STA?” (per </a:t>
            </a:r>
            <a:r>
              <a:rPr lang="en-US" sz="2000" b="1" dirty="0" err="1"/>
              <a:t>REVmd</a:t>
            </a:r>
            <a:r>
              <a:rPr lang="en-US" sz="2000" b="1" dirty="0"/>
              <a:t> discussion: </a:t>
            </a:r>
            <a:r>
              <a:rPr lang="en-US" sz="2000" b="1" dirty="0">
                <a:solidFill>
                  <a:schemeClr val="accent2">
                    <a:lumMod val="75000"/>
                  </a:schemeClr>
                </a:solidFill>
                <a:hlinkClick r:id="rId4">
                  <a:extLst>
                    <a:ext uri="{A12FA001-AC4F-418D-AE19-62706E023703}">
                      <ahyp:hlinkClr xmlns:ahyp="http://schemas.microsoft.com/office/drawing/2018/hyperlinkcolor" val="tx"/>
                    </a:ext>
                  </a:extLst>
                </a:hlinkClick>
              </a:rPr>
              <a:t>11-19/0106r0</a:t>
            </a:r>
            <a:r>
              <a:rPr lang="en-US" sz="2000" b="1" dirty="0"/>
              <a:t>)</a:t>
            </a:r>
          </a:p>
          <a:p>
            <a:pPr marL="685800" lvl="2" indent="-342900">
              <a:lnSpc>
                <a:spcPct val="90000"/>
              </a:lnSpc>
              <a:buFont typeface="Arial" pitchFamily="34" charset="0"/>
              <a:buChar char="•"/>
              <a:defRPr/>
            </a:pPr>
            <a:r>
              <a:rPr lang="en-US" sz="2000" b="1" dirty="0"/>
              <a:t>Off-channel TDLS architecture</a:t>
            </a:r>
          </a:p>
          <a:p>
            <a:pPr marL="685800" lvl="2" indent="-342900">
              <a:lnSpc>
                <a:spcPct val="90000"/>
              </a:lnSpc>
              <a:spcBef>
                <a:spcPts val="300"/>
              </a:spcBef>
              <a:spcAft>
                <a:spcPts val="0"/>
              </a:spcAft>
              <a:buFont typeface="Arial" pitchFamily="34" charset="0"/>
              <a:buChar char="•"/>
              <a:defRPr/>
            </a:pPr>
            <a:r>
              <a:rPr lang="en-US" sz="2000" b="1" dirty="0"/>
              <a:t>MLME-RESET, versus MLME-JOIN, MLME-START, MLME-SCAN and MLME-END</a:t>
            </a:r>
          </a:p>
          <a:p>
            <a:pPr marL="1143000" lvl="3" indent="-342900">
              <a:lnSpc>
                <a:spcPct val="90000"/>
              </a:lnSpc>
              <a:spcBef>
                <a:spcPts val="300"/>
              </a:spcBef>
              <a:spcAft>
                <a:spcPts val="0"/>
              </a:spcAft>
              <a:buFont typeface="Arial" pitchFamily="34" charset="0"/>
              <a:buChar char="•"/>
              <a:defRPr/>
            </a:pPr>
            <a:r>
              <a:rPr lang="en-US" sz="2000" b="1" dirty="0"/>
              <a:t>One aspect is how MAC address is set/controlled – related to IEEE 1609/</a:t>
            </a:r>
            <a:r>
              <a:rPr lang="en-US" sz="2000" b="1" dirty="0" err="1"/>
              <a:t>TGbd</a:t>
            </a:r>
            <a:r>
              <a:rPr lang="en-US" sz="2000" b="1" dirty="0"/>
              <a:t>  activities</a:t>
            </a:r>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16</a:t>
            </a:fld>
            <a:endParaRPr lang="en-GB"/>
          </a:p>
        </p:txBody>
      </p:sp>
    </p:spTree>
    <p:extLst>
      <p:ext uri="{BB962C8B-B14F-4D97-AF65-F5344CB8AC3E}">
        <p14:creationId xmlns:p14="http://schemas.microsoft.com/office/powerpoint/2010/main" val="4254260079"/>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914401" y="685801"/>
            <a:ext cx="10361084" cy="533399"/>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a:solidFill>
                  <a:srgbClr val="000000"/>
                </a:solidFill>
              </a:rPr>
              <a:t>IEEE Std 802 revision (P802REVc)</a:t>
            </a:r>
            <a:endParaRPr lang="en-GB" dirty="0"/>
          </a:p>
        </p:txBody>
      </p:sp>
      <p:sp>
        <p:nvSpPr>
          <p:cNvPr id="4098" name="Rectangle 2"/>
          <p:cNvSpPr>
            <a:spLocks noGrp="1" noChangeArrowheads="1"/>
          </p:cNvSpPr>
          <p:nvPr>
            <p:ph idx="1"/>
          </p:nvPr>
        </p:nvSpPr>
        <p:spPr>
          <a:xfrm>
            <a:off x="914401" y="1219200"/>
            <a:ext cx="10361084" cy="5103814"/>
          </a:xfrm>
          <a:ln/>
        </p:spPr>
        <p:txBody>
          <a:bodyPr/>
          <a:lstStyle/>
          <a:p>
            <a:pPr lvl="0">
              <a:lnSpc>
                <a:spcPct val="90000"/>
              </a:lnSpc>
              <a:buClr>
                <a:srgbClr val="000000"/>
              </a:buClr>
              <a:buSzPct val="100000"/>
              <a:buFont typeface="Arial" pitchFamily="34"/>
              <a:buChar char="•"/>
            </a:pPr>
            <a:r>
              <a:rPr lang="en-US" sz="3200" dirty="0"/>
              <a:t>Update from 802.11 representative (Joseph Levy)</a:t>
            </a:r>
          </a:p>
          <a:p>
            <a:pPr lvl="0">
              <a:lnSpc>
                <a:spcPct val="90000"/>
              </a:lnSpc>
              <a:buClr>
                <a:srgbClr val="000000"/>
              </a:buClr>
              <a:buSzPct val="100000"/>
              <a:buFont typeface="Arial" pitchFamily="34"/>
              <a:buChar char="•"/>
            </a:pPr>
            <a:r>
              <a:rPr lang="en-US" sz="3200" dirty="0"/>
              <a:t>Background:</a:t>
            </a:r>
          </a:p>
          <a:p>
            <a:pPr lvl="1">
              <a:lnSpc>
                <a:spcPct val="90000"/>
              </a:lnSpc>
              <a:spcBef>
                <a:spcPts val="0"/>
              </a:spcBef>
              <a:spcAft>
                <a:spcPts val="600"/>
              </a:spcAft>
              <a:buFont typeface="Arial" panose="020B0604020202020204" pitchFamily="34" charset="0"/>
              <a:buChar char="•"/>
              <a:defRPr/>
            </a:pPr>
            <a:r>
              <a:rPr lang="en-US" sz="2200" dirty="0"/>
              <a:t>IEEE Std 802 is undergoing a revision update. 802.1 is handling the official process, and is holding 802.1 Working Group letter ballots</a:t>
            </a:r>
          </a:p>
          <a:p>
            <a:pPr>
              <a:lnSpc>
                <a:spcPct val="90000"/>
              </a:lnSpc>
              <a:spcBef>
                <a:spcPts val="0"/>
              </a:spcBef>
              <a:spcAft>
                <a:spcPts val="600"/>
              </a:spcAft>
              <a:buFont typeface="Arial" panose="020B0604020202020204" pitchFamily="34" charset="0"/>
              <a:buChar char="•"/>
              <a:defRPr/>
            </a:pPr>
            <a:r>
              <a:rPr lang="en-US" sz="2800" dirty="0"/>
              <a:t>Agenda today:</a:t>
            </a:r>
          </a:p>
          <a:p>
            <a:pPr lvl="1">
              <a:lnSpc>
                <a:spcPct val="90000"/>
              </a:lnSpc>
              <a:spcBef>
                <a:spcPts val="0"/>
              </a:spcBef>
              <a:spcAft>
                <a:spcPts val="600"/>
              </a:spcAft>
              <a:buFont typeface="Arial" panose="020B0604020202020204" pitchFamily="34" charset="0"/>
              <a:buChar char="•"/>
              <a:defRPr/>
            </a:pPr>
            <a:r>
              <a:rPr lang="en-US" sz="2200" dirty="0"/>
              <a:t>Review draft: </a:t>
            </a:r>
            <a:r>
              <a:rPr lang="en-US" sz="2200" dirty="0">
                <a:hlinkClick r:id="rId3"/>
              </a:rPr>
              <a:t>https://www.ieee802.org/1/files/private/802-REVc-drafts/d1/P802-REVc-d1.2.pdf</a:t>
            </a:r>
            <a:r>
              <a:rPr lang="en-US" sz="2200" dirty="0"/>
              <a:t>, formulate any comments to give to Dorothy to be filed as WG11 chair</a:t>
            </a:r>
          </a:p>
          <a:p>
            <a:pPr lvl="2">
              <a:lnSpc>
                <a:spcPct val="90000"/>
              </a:lnSpc>
              <a:spcBef>
                <a:spcPts val="0"/>
              </a:spcBef>
              <a:spcAft>
                <a:spcPts val="600"/>
              </a:spcAft>
              <a:buFont typeface="Arial" panose="020B0604020202020204" pitchFamily="34" charset="0"/>
              <a:buChar char="•"/>
              <a:defRPr/>
            </a:pPr>
            <a:r>
              <a:rPr lang="en-US" sz="2000" dirty="0">
                <a:hlinkClick r:id="rId4"/>
              </a:rPr>
              <a:t>https://www.ieee802.org/1/files/private/802-REVc-drafts/d1/P802-REVc-d1.2CMP.pdf</a:t>
            </a:r>
            <a:r>
              <a:rPr lang="en-US" sz="2000" dirty="0"/>
              <a:t> </a:t>
            </a:r>
          </a:p>
          <a:p>
            <a:pPr lvl="2">
              <a:lnSpc>
                <a:spcPct val="90000"/>
              </a:lnSpc>
              <a:spcBef>
                <a:spcPts val="0"/>
              </a:spcBef>
              <a:spcAft>
                <a:spcPts val="600"/>
              </a:spcAft>
              <a:buFont typeface="Arial" panose="020B0604020202020204" pitchFamily="34" charset="0"/>
              <a:buChar char="•"/>
              <a:defRPr/>
            </a:pPr>
            <a:r>
              <a:rPr lang="en-US" sz="2000" dirty="0">
                <a:hlinkClick r:id="rId5"/>
              </a:rPr>
              <a:t>https://www.ieee802.org/1/files/private/802-REVc-drafts/d1/1-23-0037-00-Mntg-p802-revc-d1-1-comments-dis.pdf</a:t>
            </a:r>
            <a:r>
              <a:rPr lang="en-US" sz="2000" dirty="0"/>
              <a:t> </a:t>
            </a:r>
          </a:p>
          <a:p>
            <a:pPr lvl="2">
              <a:lnSpc>
                <a:spcPct val="90000"/>
              </a:lnSpc>
              <a:spcBef>
                <a:spcPts val="0"/>
              </a:spcBef>
              <a:spcAft>
                <a:spcPts val="600"/>
              </a:spcAft>
              <a:buFont typeface="Arial" panose="020B0604020202020204" pitchFamily="34" charset="0"/>
              <a:buChar char="•"/>
              <a:defRPr/>
            </a:pPr>
            <a:r>
              <a:rPr lang="en-US" sz="2000" dirty="0"/>
              <a:t>Any concerns with our comments, and their resolutions</a:t>
            </a:r>
          </a:p>
          <a:p>
            <a:pPr lvl="2">
              <a:lnSpc>
                <a:spcPct val="90000"/>
              </a:lnSpc>
              <a:spcBef>
                <a:spcPts val="0"/>
              </a:spcBef>
              <a:spcAft>
                <a:spcPts val="600"/>
              </a:spcAft>
              <a:buFont typeface="Arial" panose="020B0604020202020204" pitchFamily="34" charset="0"/>
              <a:buChar char="•"/>
              <a:defRPr/>
            </a:pPr>
            <a:r>
              <a:rPr lang="en-US" sz="2000" dirty="0"/>
              <a:t>Any other concerns/comments from other changes?</a:t>
            </a:r>
          </a:p>
          <a:p>
            <a:pPr lvl="1">
              <a:lnSpc>
                <a:spcPct val="90000"/>
              </a:lnSpc>
              <a:spcBef>
                <a:spcPts val="0"/>
              </a:spcBef>
              <a:spcAft>
                <a:spcPts val="600"/>
              </a:spcAft>
              <a:buFont typeface="Arial" panose="020B0604020202020204" pitchFamily="34" charset="0"/>
              <a:buChar char="•"/>
              <a:defRPr/>
            </a:pPr>
            <a:r>
              <a:rPr lang="en-US" sz="2200" dirty="0"/>
              <a:t>Discuss way forward on EPD/LPD concepts &lt;link </a:t>
            </a:r>
            <a:r>
              <a:rPr lang="en-US" sz="2200" dirty="0" err="1"/>
              <a:t>tbd</a:t>
            </a:r>
            <a:r>
              <a:rPr lang="en-US" sz="2200" dirty="0"/>
              <a:t>&gt;</a:t>
            </a:r>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17</a:t>
            </a:fld>
            <a:endParaRPr lang="en-GB"/>
          </a:p>
        </p:txBody>
      </p:sp>
    </p:spTree>
    <p:extLst>
      <p:ext uri="{BB962C8B-B14F-4D97-AF65-F5344CB8AC3E}">
        <p14:creationId xmlns:p14="http://schemas.microsoft.com/office/powerpoint/2010/main" val="3203427735"/>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914401" y="685801"/>
            <a:ext cx="10361084" cy="838199"/>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a:t>P802REVc – Other ARC work</a:t>
            </a:r>
            <a:endParaRPr lang="en-GB" dirty="0"/>
          </a:p>
        </p:txBody>
      </p:sp>
      <p:sp>
        <p:nvSpPr>
          <p:cNvPr id="4098" name="Rectangle 2"/>
          <p:cNvSpPr>
            <a:spLocks noGrp="1" noChangeArrowheads="1"/>
          </p:cNvSpPr>
          <p:nvPr>
            <p:ph idx="1"/>
          </p:nvPr>
        </p:nvSpPr>
        <p:spPr>
          <a:xfrm>
            <a:off x="914401" y="1905000"/>
            <a:ext cx="10361084" cy="5103814"/>
          </a:xfrm>
          <a:ln/>
        </p:spPr>
        <p:txBody>
          <a:bodyPr/>
          <a:lstStyle/>
          <a:p>
            <a:pPr marL="0" indent="0"/>
            <a:r>
              <a:rPr lang="en-US" sz="2800" dirty="0">
                <a:ea typeface="ＭＳ Ｐゴシック" pitchFamily="2"/>
              </a:rPr>
              <a:t>Other 802.11 relevant (or perhaps unique) topics:</a:t>
            </a:r>
          </a:p>
          <a:p>
            <a:pPr marL="342900" lvl="3" indent="-342900">
              <a:spcBef>
                <a:spcPts val="600"/>
              </a:spcBef>
              <a:buFont typeface="Arial" panose="020B0604020202020204" pitchFamily="34" charset="0"/>
              <a:buChar char="•"/>
              <a:defRPr/>
            </a:pPr>
            <a:r>
              <a:rPr lang="en-US" sz="2400" dirty="0">
                <a:latin typeface="Times New Roman" panose="02020603050405020304" pitchFamily="18" charset="0"/>
                <a:cs typeface="+mn-cs"/>
              </a:rPr>
              <a:t>Review 802.1AC mapping from ISS to 802.11 MAC SAP interface</a:t>
            </a:r>
          </a:p>
          <a:p>
            <a:pPr marL="342900" lvl="3" indent="-342900">
              <a:spcBef>
                <a:spcPts val="600"/>
              </a:spcBef>
              <a:buFont typeface="Arial" panose="020B0604020202020204" pitchFamily="34" charset="0"/>
              <a:buChar char="•"/>
              <a:defRPr/>
            </a:pPr>
            <a:r>
              <a:rPr lang="en-US" sz="2400" dirty="0">
                <a:latin typeface="Times New Roman" panose="02020603050405020304" pitchFamily="18" charset="0"/>
                <a:cs typeface="+mn-cs"/>
              </a:rPr>
              <a:t>Consider any changes to remove 802.2/LLC terms?</a:t>
            </a:r>
          </a:p>
          <a:p>
            <a:pPr marL="342900" lvl="3" indent="-342900">
              <a:spcBef>
                <a:spcPts val="600"/>
              </a:spcBef>
              <a:buFont typeface="Arial" panose="020B0604020202020204" pitchFamily="34" charset="0"/>
              <a:buChar char="•"/>
              <a:defRPr/>
            </a:pPr>
            <a:r>
              <a:rPr lang="en-US" sz="2400" dirty="0">
                <a:latin typeface="Times New Roman" panose="02020603050405020304" pitchFamily="18" charset="0"/>
                <a:cs typeface="+mn-cs"/>
              </a:rPr>
              <a:t>802.11’s “Portal”, and mapping to/usage of IEEE Std 802 terminology</a:t>
            </a:r>
          </a:p>
          <a:p>
            <a:pPr>
              <a:buFont typeface="Arial" panose="020B0604020202020204" pitchFamily="34" charset="0"/>
              <a:buChar char="•"/>
            </a:pPr>
            <a:r>
              <a:rPr lang="en-US" b="0" dirty="0">
                <a:latin typeface="Times New Roman" panose="02020603050405020304" pitchFamily="18" charset="0"/>
              </a:rPr>
              <a:t>Access Domains: “802 Access Domains”?</a:t>
            </a:r>
          </a:p>
          <a:p>
            <a:pPr lvl="1">
              <a:buFont typeface="Arial" panose="020B0604020202020204" pitchFamily="34" charset="0"/>
              <a:buChar char="•"/>
            </a:pPr>
            <a:r>
              <a:rPr lang="en-US" dirty="0">
                <a:latin typeface="Times New Roman" panose="02020603050405020304" pitchFamily="18" charset="0"/>
              </a:rPr>
              <a:t>Interconnection of Access Domains?</a:t>
            </a:r>
          </a:p>
          <a:p>
            <a:pPr lvl="1">
              <a:buFont typeface="Arial" panose="020B0604020202020204" pitchFamily="34" charset="0"/>
              <a:buChar char="•"/>
            </a:pPr>
            <a:r>
              <a:rPr lang="en-US" dirty="0">
                <a:latin typeface="Times New Roman" panose="02020603050405020304" pitchFamily="18" charset="0"/>
              </a:rPr>
              <a:t>In 802.11, Access Domain is BSS.  Is that still the view, for 802.11be/MLD?</a:t>
            </a:r>
          </a:p>
          <a:p>
            <a:pPr lvl="2">
              <a:buFont typeface="Arial" panose="020B0604020202020204" pitchFamily="34" charset="0"/>
              <a:buChar char="•"/>
            </a:pPr>
            <a:r>
              <a:rPr lang="en-US" dirty="0">
                <a:latin typeface="Times New Roman" panose="02020603050405020304" pitchFamily="18" charset="0"/>
              </a:rPr>
              <a:t>Other 802s?  802.3 Multi-carrier fiber – 1 Access Domain, or many?  We think it’s 1.  But, there are multiple transmitters, in parallel.</a:t>
            </a:r>
          </a:p>
          <a:p>
            <a:pPr>
              <a:buFont typeface="Arial" panose="020B0604020202020204" pitchFamily="34" charset="0"/>
              <a:buChar char="•"/>
            </a:pPr>
            <a:r>
              <a:rPr lang="en-US" b="0" dirty="0">
                <a:latin typeface="Times New Roman" panose="02020603050405020304" pitchFamily="18" charset="0"/>
              </a:rPr>
              <a:t>What if we make the DS a bridge (small ‘b’)?</a:t>
            </a:r>
          </a:p>
          <a:p>
            <a:pPr>
              <a:lnSpc>
                <a:spcPts val="2000"/>
              </a:lnSpc>
              <a:buFont typeface="Arial" panose="020B0604020202020204" pitchFamily="34" charset="0"/>
              <a:buChar char="•"/>
            </a:pPr>
            <a:endParaRPr lang="en-US" b="0" dirty="0">
              <a:latin typeface="Times New Roman" panose="02020603050405020304" pitchFamily="18" charset="0"/>
            </a:endParaRPr>
          </a:p>
          <a:p>
            <a:pPr marL="1143000" lvl="3" indent="-342900">
              <a:lnSpc>
                <a:spcPct val="90000"/>
              </a:lnSpc>
              <a:spcBef>
                <a:spcPts val="0"/>
              </a:spcBef>
              <a:spcAft>
                <a:spcPts val="600"/>
              </a:spcAft>
              <a:buFont typeface="Arial" pitchFamily="34" charset="0"/>
              <a:buChar char="•"/>
              <a:defRPr/>
            </a:pPr>
            <a:endParaRPr lang="en-US" sz="2400" dirty="0"/>
          </a:p>
          <a:p>
            <a:pPr lvl="1">
              <a:buFont typeface="Arial" pitchFamily="34"/>
              <a:buChar char="•"/>
            </a:pPr>
            <a:endParaRPr lang="en-US" sz="2400" dirty="0">
              <a:ea typeface="ＭＳ Ｐゴシック" pitchFamily="2"/>
            </a:endParaRPr>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18</a:t>
            </a:fld>
            <a:endParaRPr lang="en-GB"/>
          </a:p>
        </p:txBody>
      </p:sp>
    </p:spTree>
    <p:extLst>
      <p:ext uri="{BB962C8B-B14F-4D97-AF65-F5344CB8AC3E}">
        <p14:creationId xmlns:p14="http://schemas.microsoft.com/office/powerpoint/2010/main" val="3861564279"/>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7F58B25-74AD-8C40-2CC6-A08EF20D748A}"/>
              </a:ext>
            </a:extLst>
          </p:cNvPr>
          <p:cNvSpPr>
            <a:spLocks noGrp="1"/>
          </p:cNvSpPr>
          <p:nvPr>
            <p:ph type="title"/>
          </p:nvPr>
        </p:nvSpPr>
        <p:spPr/>
        <p:txBody>
          <a:bodyPr/>
          <a:lstStyle/>
          <a:p>
            <a:r>
              <a:rPr lang="en-US" dirty="0">
                <a:solidFill>
                  <a:srgbClr val="000000"/>
                </a:solidFill>
              </a:rPr>
              <a:t>Non-infrastructure BSS</a:t>
            </a:r>
            <a:endParaRPr lang="en-US" dirty="0"/>
          </a:p>
        </p:txBody>
      </p:sp>
      <p:sp>
        <p:nvSpPr>
          <p:cNvPr id="3" name="Content Placeholder 2">
            <a:extLst>
              <a:ext uri="{FF2B5EF4-FFF2-40B4-BE49-F238E27FC236}">
                <a16:creationId xmlns:a16="http://schemas.microsoft.com/office/drawing/2014/main" id="{8DCC4CF3-E0F1-4CC8-458F-98997B67191A}"/>
              </a:ext>
            </a:extLst>
          </p:cNvPr>
          <p:cNvSpPr>
            <a:spLocks noGrp="1"/>
          </p:cNvSpPr>
          <p:nvPr>
            <p:ph idx="1"/>
          </p:nvPr>
        </p:nvSpPr>
        <p:spPr/>
        <p:txBody>
          <a:bodyPr/>
          <a:lstStyle/>
          <a:p>
            <a:pPr marL="0" indent="0" eaLnBrk="1" hangingPunct="1">
              <a:lnSpc>
                <a:spcPct val="90000"/>
              </a:lnSpc>
              <a:spcBef>
                <a:spcPts val="1200"/>
              </a:spcBef>
              <a:buNone/>
              <a:defRPr/>
            </a:pPr>
            <a:r>
              <a:rPr lang="en-US" sz="2800" dirty="0">
                <a:solidFill>
                  <a:srgbClr val="000000"/>
                </a:solidFill>
              </a:rPr>
              <a:t>REVme comments…</a:t>
            </a:r>
          </a:p>
          <a:p>
            <a:pPr marL="0" indent="0" eaLnBrk="1" hangingPunct="1">
              <a:lnSpc>
                <a:spcPct val="90000"/>
              </a:lnSpc>
              <a:spcBef>
                <a:spcPts val="1200"/>
              </a:spcBef>
              <a:buNone/>
              <a:defRPr/>
            </a:pPr>
            <a:endParaRPr lang="en-US" sz="2800" b="0" dirty="0"/>
          </a:p>
          <a:p>
            <a:pPr marL="0" indent="0" eaLnBrk="1" hangingPunct="1">
              <a:lnSpc>
                <a:spcPct val="90000"/>
              </a:lnSpc>
              <a:spcBef>
                <a:spcPts val="1200"/>
              </a:spcBef>
              <a:buNone/>
              <a:defRPr/>
            </a:pPr>
            <a:r>
              <a:rPr lang="en-US" sz="2800" dirty="0"/>
              <a:t>Discussion…</a:t>
            </a:r>
            <a:endParaRPr lang="en-US" sz="2200" dirty="0"/>
          </a:p>
          <a:p>
            <a:endParaRPr lang="en-US" dirty="0"/>
          </a:p>
        </p:txBody>
      </p:sp>
      <p:sp>
        <p:nvSpPr>
          <p:cNvPr id="4" name="Slide Number Placeholder 3">
            <a:extLst>
              <a:ext uri="{FF2B5EF4-FFF2-40B4-BE49-F238E27FC236}">
                <a16:creationId xmlns:a16="http://schemas.microsoft.com/office/drawing/2014/main" id="{AB3CFF74-9029-19CE-1E58-1C8A0668A932}"/>
              </a:ext>
            </a:extLst>
          </p:cNvPr>
          <p:cNvSpPr>
            <a:spLocks noGrp="1"/>
          </p:cNvSpPr>
          <p:nvPr>
            <p:ph type="sldNum" idx="12"/>
          </p:nvPr>
        </p:nvSpPr>
        <p:spPr/>
        <p:txBody>
          <a:bodyPr/>
          <a:lstStyle/>
          <a:p>
            <a:r>
              <a:rPr lang="en-GB"/>
              <a:t>Slide </a:t>
            </a:r>
            <a:fld id="{440F5867-744E-4AA6-B0ED-4C44D2DFBB7B}" type="slidenum">
              <a:rPr lang="en-GB" smtClean="0"/>
              <a:pPr/>
              <a:t>19</a:t>
            </a:fld>
            <a:endParaRPr lang="en-GB" dirty="0"/>
          </a:p>
        </p:txBody>
      </p:sp>
    </p:spTree>
    <p:extLst>
      <p:ext uri="{BB962C8B-B14F-4D97-AF65-F5344CB8AC3E}">
        <p14:creationId xmlns:p14="http://schemas.microsoft.com/office/powerpoint/2010/main" val="350906525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a:t>Abstract</a:t>
            </a:r>
          </a:p>
        </p:txBody>
      </p:sp>
      <p:sp>
        <p:nvSpPr>
          <p:cNvPr id="4098" name="Rectangle 2"/>
          <p:cNvSpPr>
            <a:spLocks noGrp="1" noChangeArrowheads="1"/>
          </p:cNvSpPr>
          <p:nvPr>
            <p:ph idx="1"/>
          </p:nvPr>
        </p:nvSpPr>
        <p:spPr>
          <a:ln/>
        </p:spPr>
        <p:txBody>
          <a:bodyPr/>
          <a:lstStyle/>
          <a:p>
            <a:pPr algn="ctr"/>
            <a:r>
              <a:rPr lang="en-US" altLang="en-US" dirty="0"/>
              <a:t>Agenda for:</a:t>
            </a:r>
          </a:p>
          <a:p>
            <a:pPr algn="ctr"/>
            <a:endParaRPr lang="en-US" altLang="en-US" dirty="0"/>
          </a:p>
          <a:p>
            <a:pPr algn="ctr"/>
            <a:r>
              <a:rPr lang="en-US" altLang="en-US" dirty="0"/>
              <a:t> ARC SC, 18 December 2023, Teleconference</a:t>
            </a:r>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2</a:t>
            </a:fld>
            <a:endParaRPr lang="en-GB"/>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D263D3C-A603-4E2E-9D3D-4E075C13BBE4}"/>
              </a:ext>
            </a:extLst>
          </p:cNvPr>
          <p:cNvSpPr>
            <a:spLocks noGrp="1"/>
          </p:cNvSpPr>
          <p:nvPr>
            <p:ph type="ctrTitle"/>
          </p:nvPr>
        </p:nvSpPr>
        <p:spPr/>
        <p:txBody>
          <a:bodyPr/>
          <a:lstStyle/>
          <a:p>
            <a:r>
              <a:rPr lang="en-US" altLang="en-US" dirty="0"/>
              <a:t>IEEE 802.11  </a:t>
            </a:r>
            <a:br>
              <a:rPr lang="en-US" altLang="en-US" dirty="0"/>
            </a:br>
            <a:r>
              <a:rPr lang="en-US" altLang="en-US" dirty="0"/>
              <a:t>Architecture Standing Committee</a:t>
            </a:r>
            <a:endParaRPr lang="en-US" dirty="0"/>
          </a:p>
        </p:txBody>
      </p:sp>
      <p:sp>
        <p:nvSpPr>
          <p:cNvPr id="3" name="Subtitle 2">
            <a:extLst>
              <a:ext uri="{FF2B5EF4-FFF2-40B4-BE49-F238E27FC236}">
                <a16:creationId xmlns:a16="http://schemas.microsoft.com/office/drawing/2014/main" id="{8F83E18F-8E60-4534-BEFB-360368420143}"/>
              </a:ext>
            </a:extLst>
          </p:cNvPr>
          <p:cNvSpPr>
            <a:spLocks noGrp="1"/>
          </p:cNvSpPr>
          <p:nvPr>
            <p:ph type="subTitle" idx="1"/>
          </p:nvPr>
        </p:nvSpPr>
        <p:spPr/>
        <p:txBody>
          <a:bodyPr/>
          <a:lstStyle/>
          <a:p>
            <a:r>
              <a:rPr lang="en-US" altLang="en-US" dirty="0"/>
              <a:t>Agenda</a:t>
            </a:r>
          </a:p>
          <a:p>
            <a:r>
              <a:rPr lang="en-US" altLang="en-US" dirty="0"/>
              <a:t>18 December 2023 Teleconference</a:t>
            </a:r>
          </a:p>
          <a:p>
            <a:endParaRPr lang="en-US" altLang="en-US" dirty="0"/>
          </a:p>
          <a:p>
            <a:r>
              <a:rPr lang="en-US" altLang="en-US" dirty="0"/>
              <a:t>Chair: Mark Hamilton (Ruckus/CommScope)</a:t>
            </a:r>
          </a:p>
          <a:p>
            <a:r>
              <a:rPr lang="en-US" altLang="en-US" dirty="0"/>
              <a:t>Vice Chair &amp; Sec’y: Joe Levy (</a:t>
            </a:r>
            <a:r>
              <a:rPr lang="en-US" altLang="en-US" dirty="0" err="1"/>
              <a:t>InterDigital</a:t>
            </a:r>
            <a:r>
              <a:rPr lang="en-US" altLang="en-US" dirty="0"/>
              <a:t>)</a:t>
            </a:r>
          </a:p>
          <a:p>
            <a:endParaRPr lang="en-US" dirty="0"/>
          </a:p>
        </p:txBody>
      </p:sp>
      <p:sp>
        <p:nvSpPr>
          <p:cNvPr id="6" name="Slide Number Placeholder 5">
            <a:extLst>
              <a:ext uri="{FF2B5EF4-FFF2-40B4-BE49-F238E27FC236}">
                <a16:creationId xmlns:a16="http://schemas.microsoft.com/office/drawing/2014/main" id="{58647A7E-813C-4DBC-8C41-7729CDC3A258}"/>
              </a:ext>
            </a:extLst>
          </p:cNvPr>
          <p:cNvSpPr>
            <a:spLocks noGrp="1"/>
          </p:cNvSpPr>
          <p:nvPr>
            <p:ph type="sldNum" idx="12"/>
          </p:nvPr>
        </p:nvSpPr>
        <p:spPr/>
        <p:txBody>
          <a:bodyPr/>
          <a:lstStyle/>
          <a:p>
            <a:r>
              <a:rPr lang="en-GB"/>
              <a:t>Slide </a:t>
            </a:r>
            <a:fld id="{DE40C9FC-4879-4F20-9ECA-A574A90476B7}" type="slidenum">
              <a:rPr lang="en-GB" smtClean="0"/>
              <a:pPr/>
              <a:t>3</a:t>
            </a:fld>
            <a:endParaRPr lang="en-GB"/>
          </a:p>
        </p:txBody>
      </p:sp>
    </p:spTree>
    <p:extLst>
      <p:ext uri="{BB962C8B-B14F-4D97-AF65-F5344CB8AC3E}">
        <p14:creationId xmlns:p14="http://schemas.microsoft.com/office/powerpoint/2010/main" val="277846571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Attendance, etc.</a:t>
            </a:r>
          </a:p>
        </p:txBody>
      </p:sp>
      <p:sp>
        <p:nvSpPr>
          <p:cNvPr id="4098" name="Rectangle 2"/>
          <p:cNvSpPr>
            <a:spLocks noGrp="1" noChangeArrowheads="1"/>
          </p:cNvSpPr>
          <p:nvPr>
            <p:ph idx="1"/>
          </p:nvPr>
        </p:nvSpPr>
        <p:spPr>
          <a:ln/>
        </p:spPr>
        <p:txBody>
          <a:bodyPr/>
          <a:lstStyle/>
          <a:p>
            <a:r>
              <a:rPr lang="en-US" altLang="en-US" sz="2800" dirty="0"/>
              <a:t>Reminders to attendees:</a:t>
            </a:r>
          </a:p>
          <a:p>
            <a:pPr marL="800100" lvl="1" indent="-342900">
              <a:buFont typeface="Arial" panose="020B0604020202020204" pitchFamily="34" charset="0"/>
              <a:buChar char="•"/>
            </a:pPr>
            <a:r>
              <a:rPr lang="en-US" altLang="en-US" sz="2400" dirty="0"/>
              <a:t>Sign in for .11 attendance credit</a:t>
            </a:r>
          </a:p>
          <a:p>
            <a:pPr marL="800100" lvl="1" indent="-342900">
              <a:buFont typeface="Arial" panose="020B0604020202020204" pitchFamily="34" charset="0"/>
              <a:buChar char="•"/>
            </a:pPr>
            <a:r>
              <a:rPr lang="en-US" altLang="en-US" sz="2400" dirty="0"/>
              <a:t>Noises off</a:t>
            </a:r>
          </a:p>
          <a:p>
            <a:pPr marL="800100" lvl="1" indent="-342900">
              <a:buFont typeface="Arial" panose="020B0604020202020204" pitchFamily="34" charset="0"/>
              <a:buChar char="•"/>
            </a:pPr>
            <a:r>
              <a:rPr lang="en-US" altLang="en-US" sz="2400" dirty="0"/>
              <a:t>No recordings</a:t>
            </a:r>
          </a:p>
          <a:p>
            <a:pPr algn="ctr"/>
            <a:endParaRPr lang="en-US" altLang="en-US"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4</a:t>
            </a:fld>
            <a:endParaRPr lang="en-GB"/>
          </a:p>
        </p:txBody>
      </p:sp>
    </p:spTree>
    <p:extLst>
      <p:ext uri="{BB962C8B-B14F-4D97-AF65-F5344CB8AC3E}">
        <p14:creationId xmlns:p14="http://schemas.microsoft.com/office/powerpoint/2010/main" val="3830033570"/>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a:t>Meeting Protocol</a:t>
            </a:r>
            <a:endParaRPr lang="en-GB" dirty="0"/>
          </a:p>
        </p:txBody>
      </p:sp>
      <p:sp>
        <p:nvSpPr>
          <p:cNvPr id="4098" name="Rectangle 2"/>
          <p:cNvSpPr>
            <a:spLocks noGrp="1" noChangeArrowheads="1"/>
          </p:cNvSpPr>
          <p:nvPr>
            <p:ph idx="1"/>
          </p:nvPr>
        </p:nvSpPr>
        <p:spPr>
          <a:ln/>
        </p:spPr>
        <p:txBody>
          <a:bodyPr/>
          <a:lstStyle/>
          <a:p>
            <a:r>
              <a:rPr lang="en-US" altLang="en-US" sz="2800" dirty="0"/>
              <a:t>Please announce your affiliation when you first address the group during a meeting slot</a:t>
            </a:r>
          </a:p>
          <a:p>
            <a:pPr algn="ctr"/>
            <a:endParaRPr lang="en-US" altLang="en-US"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5</a:t>
            </a:fld>
            <a:endParaRPr lang="en-GB"/>
          </a:p>
        </p:txBody>
      </p:sp>
    </p:spTree>
    <p:extLst>
      <p:ext uri="{BB962C8B-B14F-4D97-AF65-F5344CB8AC3E}">
        <p14:creationId xmlns:p14="http://schemas.microsoft.com/office/powerpoint/2010/main" val="188402622"/>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1026"/>
          <p:cNvSpPr>
            <a:spLocks noGrp="1" noChangeArrowheads="1"/>
          </p:cNvSpPr>
          <p:nvPr>
            <p:ph type="title"/>
          </p:nvPr>
        </p:nvSpPr>
        <p:spPr/>
        <p:txBody>
          <a:bodyPr/>
          <a:lstStyle/>
          <a:p>
            <a:r>
              <a:rPr lang="en-US" altLang="en-US" u="sng" dirty="0">
                <a:solidFill>
                  <a:schemeClr val="tx1"/>
                </a:solidFill>
                <a:latin typeface="Calibri" panose="020F0502020204030204" pitchFamily="34" charset="0"/>
                <a:cs typeface="Calibri" panose="020F0502020204030204" pitchFamily="34" charset="0"/>
              </a:rPr>
              <a:t>Participants have a duty to inform the IEEE</a:t>
            </a:r>
            <a:endParaRPr lang="en-US" altLang="en-US" dirty="0"/>
          </a:p>
        </p:txBody>
      </p:sp>
      <p:sp>
        <p:nvSpPr>
          <p:cNvPr id="8195" name="Rectangle 1027"/>
          <p:cNvSpPr>
            <a:spLocks noGrp="1" noChangeArrowheads="1"/>
          </p:cNvSpPr>
          <p:nvPr>
            <p:ph idx="1"/>
          </p:nvPr>
        </p:nvSpPr>
        <p:spPr/>
        <p:txBody>
          <a:bodyPr/>
          <a:lstStyle/>
          <a:p>
            <a:pPr lvl="1">
              <a:buSzPct val="150000"/>
              <a:buFont typeface="Arial" panose="020B0604020202020204" pitchFamily="34" charset="0"/>
              <a:buChar char="•"/>
              <a:defRPr/>
            </a:pPr>
            <a:r>
              <a:rPr lang="en-US" altLang="en-US" b="1" dirty="0">
                <a:solidFill>
                  <a:schemeClr val="tx1"/>
                </a:solidFill>
                <a:latin typeface="Calibri" panose="020F0502020204030204" pitchFamily="34" charset="0"/>
                <a:cs typeface="Calibri" panose="020F0502020204030204" pitchFamily="34" charset="0"/>
              </a:rPr>
              <a:t>Participants </a:t>
            </a:r>
            <a:r>
              <a:rPr lang="en-US" altLang="en-US" b="1" u="sng" dirty="0">
                <a:solidFill>
                  <a:schemeClr val="tx1"/>
                </a:solidFill>
                <a:latin typeface="Calibri" panose="020F0502020204030204" pitchFamily="34" charset="0"/>
                <a:cs typeface="Calibri" panose="020F0502020204030204" pitchFamily="34" charset="0"/>
              </a:rPr>
              <a:t>shall</a:t>
            </a:r>
            <a:r>
              <a:rPr lang="en-US" altLang="en-US" b="1" dirty="0">
                <a:solidFill>
                  <a:schemeClr val="tx1"/>
                </a:solidFill>
                <a:latin typeface="Calibri" panose="020F0502020204030204" pitchFamily="34" charset="0"/>
                <a:cs typeface="Calibri" panose="020F0502020204030204" pitchFamily="34" charset="0"/>
              </a:rPr>
              <a:t> inform the IEEE (or cause the IEEE to be informed) of the identity of each holder of any potential Essential Patent Claims of which they are personally aware if the claims are owned or controlled by the participant or the entity the participant is from, employed by, or otherwise represents</a:t>
            </a:r>
          </a:p>
          <a:p>
            <a:pPr lvl="1">
              <a:buSzPct val="150000"/>
              <a:buFont typeface="Arial" panose="020B0604020202020204" pitchFamily="34" charset="0"/>
              <a:buChar char="•"/>
              <a:defRPr/>
            </a:pPr>
            <a:endParaRPr lang="en-US" altLang="en-US" b="1" dirty="0">
              <a:solidFill>
                <a:schemeClr val="tx1"/>
              </a:solidFill>
              <a:latin typeface="Calibri" panose="020F0502020204030204" pitchFamily="34" charset="0"/>
              <a:cs typeface="Calibri" panose="020F0502020204030204" pitchFamily="34" charset="0"/>
            </a:endParaRPr>
          </a:p>
          <a:p>
            <a:pPr lvl="1">
              <a:buSzPct val="150000"/>
              <a:buFont typeface="Arial" panose="020B0604020202020204" pitchFamily="34" charset="0"/>
              <a:buChar char="•"/>
              <a:defRPr/>
            </a:pPr>
            <a:r>
              <a:rPr lang="en-US" altLang="en-US" b="1" dirty="0">
                <a:solidFill>
                  <a:schemeClr val="tx1"/>
                </a:solidFill>
                <a:latin typeface="Calibri" panose="020F0502020204030204" pitchFamily="34" charset="0"/>
                <a:cs typeface="Calibri" panose="020F0502020204030204" pitchFamily="34" charset="0"/>
              </a:rPr>
              <a:t>Participants </a:t>
            </a:r>
            <a:r>
              <a:rPr lang="en-US" altLang="en-US" b="1" u="sng" dirty="0">
                <a:solidFill>
                  <a:schemeClr val="tx1"/>
                </a:solidFill>
                <a:latin typeface="Calibri" panose="020F0502020204030204" pitchFamily="34" charset="0"/>
                <a:cs typeface="Calibri" panose="020F0502020204030204" pitchFamily="34" charset="0"/>
              </a:rPr>
              <a:t>should </a:t>
            </a:r>
            <a:r>
              <a:rPr lang="en-US" altLang="en-US" b="1" dirty="0">
                <a:solidFill>
                  <a:schemeClr val="tx1"/>
                </a:solidFill>
                <a:latin typeface="Calibri" panose="020F0502020204030204" pitchFamily="34" charset="0"/>
                <a:cs typeface="Calibri" panose="020F0502020204030204" pitchFamily="34" charset="0"/>
              </a:rPr>
              <a:t>inform the IEEE (or cause the IEEE to be informed) of the identity of any other holders of potential Essential Patent Claims</a:t>
            </a:r>
          </a:p>
          <a:p>
            <a:pPr lvl="1">
              <a:buSzPct val="150000"/>
              <a:buFont typeface="Arial" panose="020B0604020202020204" pitchFamily="34" charset="0"/>
              <a:buChar char="•"/>
              <a:defRPr/>
            </a:pPr>
            <a:endParaRPr lang="en-US" altLang="en-US" b="1" dirty="0">
              <a:solidFill>
                <a:schemeClr val="tx1"/>
              </a:solidFill>
              <a:latin typeface="Calibri" panose="020F0502020204030204" pitchFamily="34" charset="0"/>
              <a:cs typeface="Calibri" panose="020F0502020204030204" pitchFamily="34" charset="0"/>
            </a:endParaRPr>
          </a:p>
          <a:p>
            <a:pPr marL="457200" lvl="1" indent="0" algn="ctr">
              <a:defRPr/>
            </a:pPr>
            <a:r>
              <a:rPr lang="en-US" altLang="en-US" sz="3200" b="1" dirty="0">
                <a:solidFill>
                  <a:schemeClr val="tx1"/>
                </a:solidFill>
                <a:latin typeface="Calibri" panose="020F0502020204030204" pitchFamily="34" charset="0"/>
                <a:cs typeface="Calibri" panose="020F0502020204030204" pitchFamily="34" charset="0"/>
              </a:rPr>
              <a:t>Early identification of holders of potential Essential Patent Claims is encouraged</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6</a:t>
            </a:fld>
            <a:endParaRPr lang="en-GB" dirty="0"/>
          </a:p>
        </p:txBody>
      </p:sp>
      <p:sp>
        <p:nvSpPr>
          <p:cNvPr id="8196" name="Text Box 1028"/>
          <p:cNvSpPr txBox="1">
            <a:spLocks noChangeArrowheads="1"/>
          </p:cNvSpPr>
          <p:nvPr/>
        </p:nvSpPr>
        <p:spPr bwMode="auto">
          <a:xfrm>
            <a:off x="1581150" y="6096000"/>
            <a:ext cx="960438"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rgbClr val="CC3300"/>
              </a:buClr>
              <a:buSzPct val="50000"/>
              <a:buFont typeface="Monotype Sorts"/>
              <a:buChar char="l"/>
              <a:defRPr sz="3200">
                <a:solidFill>
                  <a:srgbClr val="000099"/>
                </a:solidFill>
                <a:latin typeface="Arial" panose="020B0604020202020204" pitchFamily="34" charset="0"/>
              </a:defRPr>
            </a:lvl1pPr>
            <a:lvl2pPr marL="742950" indent="-285750" eaLnBrk="0" hangingPunct="0">
              <a:spcBef>
                <a:spcPct val="20000"/>
              </a:spcBef>
              <a:buClr>
                <a:srgbClr val="CC3300"/>
              </a:buClr>
              <a:buSzPct val="50000"/>
              <a:buFont typeface="Monotype Sorts"/>
              <a:buChar char="l"/>
              <a:defRPr sz="2800">
                <a:solidFill>
                  <a:srgbClr val="000099"/>
                </a:solidFill>
                <a:latin typeface="Arial" panose="020B0604020202020204" pitchFamily="34" charset="0"/>
              </a:defRPr>
            </a:lvl2pPr>
            <a:lvl3pPr marL="1143000" indent="-228600" eaLnBrk="0" hangingPunct="0">
              <a:spcBef>
                <a:spcPct val="20000"/>
              </a:spcBef>
              <a:buClr>
                <a:srgbClr val="CC3300"/>
              </a:buClr>
              <a:buSzPct val="50000"/>
              <a:buFont typeface="Monotype Sorts"/>
              <a:buChar char="l"/>
              <a:defRPr sz="2400">
                <a:solidFill>
                  <a:srgbClr val="000099"/>
                </a:solidFill>
                <a:latin typeface="Arial" panose="020B0604020202020204" pitchFamily="34" charset="0"/>
              </a:defRPr>
            </a:lvl3pPr>
            <a:lvl4pPr marL="16002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4pPr>
            <a:lvl5pPr marL="20574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5pPr>
            <a:lvl6pPr marL="25146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6pPr>
            <a:lvl7pPr marL="29718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7pPr>
            <a:lvl8pPr marL="34290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8pPr>
            <a:lvl9pPr marL="38862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9pPr>
          </a:lstStyle>
          <a:p>
            <a:pPr>
              <a:spcBef>
                <a:spcPct val="0"/>
              </a:spcBef>
              <a:buClrTx/>
              <a:buSzTx/>
              <a:buFontTx/>
              <a:buNone/>
            </a:pPr>
            <a:r>
              <a:rPr lang="en-US" altLang="en-US" sz="1800" b="1" u="sng" dirty="0">
                <a:solidFill>
                  <a:schemeClr val="tx1"/>
                </a:solidFill>
                <a:latin typeface="Times New Roman" panose="02020603050405020304" pitchFamily="18" charset="0"/>
              </a:rPr>
              <a:t>Slide #1</a:t>
            </a:r>
          </a:p>
        </p:txBody>
      </p:sp>
    </p:spTree>
    <p:extLst>
      <p:ext uri="{BB962C8B-B14F-4D97-AF65-F5344CB8AC3E}">
        <p14:creationId xmlns:p14="http://schemas.microsoft.com/office/powerpoint/2010/main" val="139359680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p:txBody>
          <a:bodyPr/>
          <a:lstStyle/>
          <a:p>
            <a:r>
              <a:rPr lang="en-US" altLang="en-US" u="sng" dirty="0">
                <a:solidFill>
                  <a:schemeClr val="tx1"/>
                </a:solidFill>
                <a:latin typeface="Calibri" panose="020F0502020204030204" pitchFamily="34" charset="0"/>
                <a:cs typeface="Calibri" panose="020F0502020204030204" pitchFamily="34" charset="0"/>
              </a:rPr>
              <a:t>Ways to inform IEEE</a:t>
            </a:r>
            <a:endParaRPr lang="en-US" altLang="en-US" u="sng" dirty="0"/>
          </a:p>
        </p:txBody>
      </p:sp>
      <p:sp>
        <p:nvSpPr>
          <p:cNvPr id="9219" name="Rectangle 3"/>
          <p:cNvSpPr>
            <a:spLocks noGrp="1" noChangeArrowheads="1"/>
          </p:cNvSpPr>
          <p:nvPr>
            <p:ph idx="1"/>
          </p:nvPr>
        </p:nvSpPr>
        <p:spPr/>
        <p:txBody>
          <a:bodyPr/>
          <a:lstStyle/>
          <a:p>
            <a:pPr>
              <a:buSzPct val="150000"/>
              <a:buFont typeface="Arial" panose="020B0604020202020204" pitchFamily="34" charset="0"/>
              <a:buChar char="•"/>
              <a:defRPr/>
            </a:pPr>
            <a:r>
              <a:rPr lang="en-US" altLang="en-US" sz="2000" dirty="0">
                <a:solidFill>
                  <a:schemeClr val="tx1"/>
                </a:solidFill>
                <a:latin typeface="Calibri" pitchFamily="34" charset="0"/>
                <a:cs typeface="Calibri" pitchFamily="34" charset="0"/>
              </a:rPr>
              <a:t>Cause an LOA to be submitted to the IEEE-SA (patcom@ieee.org); or</a:t>
            </a:r>
          </a:p>
          <a:p>
            <a:pPr marL="0" indent="0">
              <a:buSzPct val="150000"/>
              <a:defRPr/>
            </a:pPr>
            <a:endParaRPr lang="en-US" altLang="en-US" sz="2000" dirty="0">
              <a:solidFill>
                <a:schemeClr val="tx1"/>
              </a:solidFill>
              <a:latin typeface="Calibri" pitchFamily="34" charset="0"/>
              <a:cs typeface="Calibri" pitchFamily="34" charset="0"/>
            </a:endParaRPr>
          </a:p>
          <a:p>
            <a:pPr>
              <a:buSzPct val="150000"/>
              <a:buFont typeface="Arial" panose="020B0604020202020204" pitchFamily="34" charset="0"/>
              <a:buChar char="•"/>
              <a:defRPr/>
            </a:pPr>
            <a:r>
              <a:rPr lang="en-US" altLang="en-US" sz="2000" dirty="0">
                <a:solidFill>
                  <a:schemeClr val="tx1"/>
                </a:solidFill>
                <a:latin typeface="Calibri" pitchFamily="34" charset="0"/>
                <a:cs typeface="Calibri" pitchFamily="34" charset="0"/>
              </a:rPr>
              <a:t>Provide the chair of this group with the identity of the holder(s) of any and all such claims as soon as possible; or</a:t>
            </a:r>
          </a:p>
          <a:p>
            <a:pPr marL="0" indent="0">
              <a:buSzPct val="150000"/>
              <a:defRPr/>
            </a:pPr>
            <a:endParaRPr lang="en-US" altLang="en-US" sz="2000" dirty="0">
              <a:solidFill>
                <a:schemeClr val="tx1"/>
              </a:solidFill>
              <a:latin typeface="Calibri" pitchFamily="34" charset="0"/>
              <a:cs typeface="Calibri" pitchFamily="34" charset="0"/>
            </a:endParaRPr>
          </a:p>
          <a:p>
            <a:pPr>
              <a:buSzPct val="150000"/>
              <a:buFont typeface="Arial" panose="020B0604020202020204" pitchFamily="34" charset="0"/>
              <a:buChar char="•"/>
              <a:defRPr/>
            </a:pPr>
            <a:r>
              <a:rPr lang="en-US" altLang="en-US" sz="2000" dirty="0">
                <a:solidFill>
                  <a:schemeClr val="tx1"/>
                </a:solidFill>
                <a:latin typeface="Calibri" pitchFamily="34" charset="0"/>
                <a:cs typeface="Calibri" pitchFamily="34" charset="0"/>
              </a:rPr>
              <a:t>Speak up now and respond to this Call for Potentially Essential Patents</a:t>
            </a:r>
          </a:p>
          <a:p>
            <a:pPr marL="0" indent="0">
              <a:defRPr/>
            </a:pPr>
            <a:r>
              <a:rPr lang="en-US" altLang="en-US" sz="2000" dirty="0">
                <a:solidFill>
                  <a:schemeClr val="tx1"/>
                </a:solidFill>
                <a:latin typeface="Calibri" pitchFamily="34" charset="0"/>
                <a:cs typeface="Calibri" pitchFamily="34" charset="0"/>
              </a:rPr>
              <a:t>If anyone in this meeting is personally aware of the holder of any patent claims that are potentially essential to implementation of the proposed standard(s) under consideration by this group and that are not already the subject of an Accepted Letter of Assurance, please respond at this time by providing relevant information to the WG Chair</a:t>
            </a:r>
            <a:br>
              <a:rPr lang="en-US" altLang="en-US" sz="2000" dirty="0">
                <a:solidFill>
                  <a:schemeClr val="tx1"/>
                </a:solidFill>
                <a:latin typeface="Calibri" pitchFamily="34" charset="0"/>
                <a:cs typeface="Calibri" pitchFamily="34" charset="0"/>
              </a:rPr>
            </a:br>
            <a:endParaRPr lang="en-US" altLang="en-US" sz="2000" dirty="0">
              <a:solidFill>
                <a:schemeClr val="tx1"/>
              </a:solidFill>
              <a:latin typeface="Calibri" pitchFamily="34" charset="0"/>
              <a:cs typeface="Calibri" pitchFamily="34" charset="0"/>
            </a:endParaRP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7</a:t>
            </a:fld>
            <a:endParaRPr lang="en-GB" dirty="0"/>
          </a:p>
        </p:txBody>
      </p:sp>
      <p:sp>
        <p:nvSpPr>
          <p:cNvPr id="9220" name="Text Box 6"/>
          <p:cNvSpPr txBox="1">
            <a:spLocks noChangeArrowheads="1"/>
          </p:cNvSpPr>
          <p:nvPr/>
        </p:nvSpPr>
        <p:spPr bwMode="auto">
          <a:xfrm>
            <a:off x="1574492" y="6096001"/>
            <a:ext cx="95250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rgbClr val="CC3300"/>
              </a:buClr>
              <a:buSzPct val="50000"/>
              <a:buFont typeface="Monotype Sorts"/>
              <a:buChar char="l"/>
              <a:defRPr sz="3200">
                <a:solidFill>
                  <a:srgbClr val="000099"/>
                </a:solidFill>
                <a:latin typeface="Arial" panose="020B0604020202020204" pitchFamily="34" charset="0"/>
              </a:defRPr>
            </a:lvl1pPr>
            <a:lvl2pPr marL="742950" indent="-285750" eaLnBrk="0" hangingPunct="0">
              <a:spcBef>
                <a:spcPct val="20000"/>
              </a:spcBef>
              <a:buClr>
                <a:srgbClr val="CC3300"/>
              </a:buClr>
              <a:buSzPct val="50000"/>
              <a:buFont typeface="Monotype Sorts"/>
              <a:buChar char="l"/>
              <a:defRPr sz="2800">
                <a:solidFill>
                  <a:srgbClr val="000099"/>
                </a:solidFill>
                <a:latin typeface="Arial" panose="020B0604020202020204" pitchFamily="34" charset="0"/>
              </a:defRPr>
            </a:lvl2pPr>
            <a:lvl3pPr marL="1143000" indent="-228600" eaLnBrk="0" hangingPunct="0">
              <a:spcBef>
                <a:spcPct val="20000"/>
              </a:spcBef>
              <a:buClr>
                <a:srgbClr val="CC3300"/>
              </a:buClr>
              <a:buSzPct val="50000"/>
              <a:buFont typeface="Monotype Sorts"/>
              <a:buChar char="l"/>
              <a:defRPr sz="2400">
                <a:solidFill>
                  <a:srgbClr val="000099"/>
                </a:solidFill>
                <a:latin typeface="Arial" panose="020B0604020202020204" pitchFamily="34" charset="0"/>
              </a:defRPr>
            </a:lvl3pPr>
            <a:lvl4pPr marL="16002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4pPr>
            <a:lvl5pPr marL="20574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5pPr>
            <a:lvl6pPr marL="25146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6pPr>
            <a:lvl7pPr marL="29718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7pPr>
            <a:lvl8pPr marL="34290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8pPr>
            <a:lvl9pPr marL="38862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9pPr>
          </a:lstStyle>
          <a:p>
            <a:pPr>
              <a:spcBef>
                <a:spcPct val="0"/>
              </a:spcBef>
              <a:buClrTx/>
              <a:buSzTx/>
              <a:buFontTx/>
              <a:buNone/>
            </a:pPr>
            <a:r>
              <a:rPr lang="en-US" altLang="en-US" sz="1800" b="1" u="sng" dirty="0">
                <a:solidFill>
                  <a:schemeClr val="tx1"/>
                </a:solidFill>
                <a:latin typeface="Times New Roman" panose="02020603050405020304" pitchFamily="18" charset="0"/>
              </a:rPr>
              <a:t>Slide #2</a:t>
            </a:r>
            <a:endParaRPr lang="en-US" altLang="en-US" sz="2400" dirty="0">
              <a:solidFill>
                <a:schemeClr val="tx1"/>
              </a:solidFill>
              <a:latin typeface="Times New Roman" panose="02020603050405020304" pitchFamily="18" charset="0"/>
            </a:endParaRPr>
          </a:p>
        </p:txBody>
      </p:sp>
    </p:spTree>
    <p:extLst>
      <p:ext uri="{BB962C8B-B14F-4D97-AF65-F5344CB8AC3E}">
        <p14:creationId xmlns:p14="http://schemas.microsoft.com/office/powerpoint/2010/main" val="228017236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1026"/>
          <p:cNvSpPr>
            <a:spLocks noGrp="1" noChangeArrowheads="1"/>
          </p:cNvSpPr>
          <p:nvPr>
            <p:ph type="title"/>
          </p:nvPr>
        </p:nvSpPr>
        <p:spPr/>
        <p:txBody>
          <a:bodyPr/>
          <a:lstStyle/>
          <a:p>
            <a:r>
              <a:rPr lang="en-US" altLang="en-US" u="sng" dirty="0">
                <a:solidFill>
                  <a:schemeClr val="tx1"/>
                </a:solidFill>
                <a:latin typeface="Calibri" panose="020F0502020204030204" pitchFamily="34" charset="0"/>
                <a:cs typeface="Calibri" panose="020F0502020204030204" pitchFamily="34" charset="0"/>
              </a:rPr>
              <a:t>Other guidelines for IEEE WG meetings</a:t>
            </a:r>
            <a:endParaRPr lang="en-US" altLang="en-US" dirty="0"/>
          </a:p>
        </p:txBody>
      </p:sp>
      <p:sp>
        <p:nvSpPr>
          <p:cNvPr id="10243" name="Rectangle 1027"/>
          <p:cNvSpPr>
            <a:spLocks noGrp="1" noChangeArrowheads="1"/>
          </p:cNvSpPr>
          <p:nvPr>
            <p:ph idx="1"/>
          </p:nvPr>
        </p:nvSpPr>
        <p:spPr>
          <a:xfrm>
            <a:off x="914401" y="1751015"/>
            <a:ext cx="10361084" cy="4343400"/>
          </a:xfrm>
        </p:spPr>
        <p:txBody>
          <a:bodyPr/>
          <a:lstStyle/>
          <a:p>
            <a:pPr>
              <a:lnSpc>
                <a:spcPct val="80000"/>
              </a:lnSpc>
              <a:spcAft>
                <a:spcPct val="40000"/>
              </a:spcAft>
              <a:buSzPct val="150000"/>
              <a:buFont typeface="Arial" panose="020B0604020202020204" pitchFamily="34" charset="0"/>
              <a:buChar char="•"/>
              <a:defRPr/>
            </a:pPr>
            <a:r>
              <a:rPr lang="en-US" altLang="en-US" sz="2000" dirty="0">
                <a:solidFill>
                  <a:schemeClr val="tx1"/>
                </a:solidFill>
                <a:latin typeface="Calibri" panose="020F0502020204030204" pitchFamily="34" charset="0"/>
                <a:cs typeface="Calibri" panose="020F0502020204030204" pitchFamily="34" charset="0"/>
              </a:rPr>
              <a:t>All IEEE-SA standards meetings shall be conducted in compliance with all applicable laws, including antitrust and competition laws. </a:t>
            </a:r>
          </a:p>
          <a:p>
            <a:pPr lvl="1">
              <a:lnSpc>
                <a:spcPct val="80000"/>
              </a:lnSpc>
              <a:spcAft>
                <a:spcPct val="40000"/>
              </a:spcAft>
              <a:buSzPct val="150000"/>
              <a:buFont typeface="Arial" panose="020B0604020202020204" pitchFamily="34" charset="0"/>
              <a:buChar char="•"/>
              <a:defRPr/>
            </a:pPr>
            <a:r>
              <a:rPr lang="en-US" altLang="en-US" sz="1800" b="1" dirty="0">
                <a:solidFill>
                  <a:schemeClr val="tx1"/>
                </a:solidFill>
                <a:latin typeface="Calibri" panose="020F0502020204030204" pitchFamily="34" charset="0"/>
                <a:cs typeface="Calibri" panose="020F0502020204030204" pitchFamily="34" charset="0"/>
              </a:rPr>
              <a:t>Don’t discuss the interpretation, validity, or essentiality of patents/patent claims. </a:t>
            </a:r>
          </a:p>
          <a:p>
            <a:pPr lvl="1">
              <a:lnSpc>
                <a:spcPct val="80000"/>
              </a:lnSpc>
              <a:spcAft>
                <a:spcPct val="40000"/>
              </a:spcAft>
              <a:buSzPct val="150000"/>
              <a:buFont typeface="Arial" panose="020B0604020202020204" pitchFamily="34" charset="0"/>
              <a:buChar char="•"/>
              <a:defRPr/>
            </a:pPr>
            <a:r>
              <a:rPr lang="en-US" altLang="en-US" sz="1800" b="1" dirty="0">
                <a:solidFill>
                  <a:schemeClr val="tx1"/>
                </a:solidFill>
                <a:latin typeface="Calibri" panose="020F0502020204030204" pitchFamily="34" charset="0"/>
                <a:cs typeface="Calibri" panose="020F0502020204030204" pitchFamily="34" charset="0"/>
              </a:rPr>
              <a:t>Don’t discuss specific license rates, terms, or conditions.</a:t>
            </a:r>
          </a:p>
          <a:p>
            <a:pPr lvl="2">
              <a:lnSpc>
                <a:spcPct val="80000"/>
              </a:lnSpc>
              <a:spcAft>
                <a:spcPct val="40000"/>
              </a:spcAft>
              <a:buSzPct val="150000"/>
              <a:buFont typeface="Arial" panose="020B0604020202020204" pitchFamily="34" charset="0"/>
              <a:buChar char="•"/>
              <a:defRPr/>
            </a:pPr>
            <a:r>
              <a:rPr lang="en-US" altLang="en-US" sz="1600" dirty="0">
                <a:solidFill>
                  <a:schemeClr val="tx1"/>
                </a:solidFill>
                <a:latin typeface="Calibri" panose="020F0502020204030204" pitchFamily="34" charset="0"/>
                <a:cs typeface="Calibri" panose="020F0502020204030204" pitchFamily="34" charset="0"/>
              </a:rPr>
              <a:t>Relative costs of different technical approaches that include relative costs of patent licensing terms may be discussed in standards development meetings. </a:t>
            </a:r>
          </a:p>
          <a:p>
            <a:pPr lvl="3">
              <a:lnSpc>
                <a:spcPct val="80000"/>
              </a:lnSpc>
              <a:spcAft>
                <a:spcPct val="40000"/>
              </a:spcAft>
              <a:buSzPct val="150000"/>
              <a:buFont typeface="Arial" panose="020B0604020202020204" pitchFamily="34" charset="0"/>
              <a:buChar char="•"/>
              <a:defRPr/>
            </a:pPr>
            <a:r>
              <a:rPr lang="en-GB" altLang="en-US" b="1" dirty="0">
                <a:solidFill>
                  <a:schemeClr val="tx1"/>
                </a:solidFill>
                <a:latin typeface="Calibri" panose="020F0502020204030204" pitchFamily="34" charset="0"/>
                <a:cs typeface="Calibri" panose="020F0502020204030204" pitchFamily="34" charset="0"/>
              </a:rPr>
              <a:t>Technical considerations remain the primary focus</a:t>
            </a:r>
            <a:endParaRPr lang="en-US" altLang="en-US" b="1" dirty="0">
              <a:solidFill>
                <a:schemeClr val="tx1"/>
              </a:solidFill>
              <a:latin typeface="Calibri" panose="020F0502020204030204" pitchFamily="34" charset="0"/>
              <a:cs typeface="Calibri" panose="020F0502020204030204" pitchFamily="34" charset="0"/>
            </a:endParaRPr>
          </a:p>
          <a:p>
            <a:pPr lvl="1">
              <a:lnSpc>
                <a:spcPct val="80000"/>
              </a:lnSpc>
              <a:spcAft>
                <a:spcPct val="40000"/>
              </a:spcAft>
              <a:buSzPct val="150000"/>
              <a:buFont typeface="Arial" panose="020B0604020202020204" pitchFamily="34" charset="0"/>
              <a:buChar char="•"/>
              <a:defRPr/>
            </a:pPr>
            <a:r>
              <a:rPr lang="en-US" altLang="en-US" sz="1800" b="1" dirty="0">
                <a:solidFill>
                  <a:schemeClr val="tx1"/>
                </a:solidFill>
                <a:latin typeface="Calibri" panose="020F0502020204030204" pitchFamily="34" charset="0"/>
                <a:cs typeface="Calibri" panose="020F0502020204030204" pitchFamily="34" charset="0"/>
              </a:rPr>
              <a:t>Don’t discuss or engage in the fixing of product prices, allocation of customers, or division of sales markets.</a:t>
            </a:r>
          </a:p>
          <a:p>
            <a:pPr lvl="1">
              <a:lnSpc>
                <a:spcPct val="80000"/>
              </a:lnSpc>
              <a:spcAft>
                <a:spcPct val="40000"/>
              </a:spcAft>
              <a:buSzPct val="150000"/>
              <a:buFont typeface="Arial" panose="020B0604020202020204" pitchFamily="34" charset="0"/>
              <a:buChar char="•"/>
              <a:defRPr/>
            </a:pPr>
            <a:r>
              <a:rPr lang="en-US" altLang="en-US" sz="1800" b="1" dirty="0">
                <a:solidFill>
                  <a:schemeClr val="tx1"/>
                </a:solidFill>
                <a:latin typeface="Calibri" panose="020F0502020204030204" pitchFamily="34" charset="0"/>
                <a:cs typeface="Calibri" panose="020F0502020204030204" pitchFamily="34" charset="0"/>
              </a:rPr>
              <a:t>Don’t discuss the status or substance of ongoing or threatened litigation.</a:t>
            </a:r>
          </a:p>
          <a:p>
            <a:pPr lvl="1">
              <a:lnSpc>
                <a:spcPct val="80000"/>
              </a:lnSpc>
              <a:spcAft>
                <a:spcPct val="40000"/>
              </a:spcAft>
              <a:buSzPct val="150000"/>
              <a:buFont typeface="Arial" panose="020B0604020202020204" pitchFamily="34" charset="0"/>
              <a:buChar char="•"/>
              <a:defRPr/>
            </a:pPr>
            <a:r>
              <a:rPr lang="en-US" altLang="en-US" sz="1800" b="1" dirty="0">
                <a:solidFill>
                  <a:schemeClr val="tx1"/>
                </a:solidFill>
                <a:latin typeface="Calibri" panose="020F0502020204030204" pitchFamily="34" charset="0"/>
                <a:cs typeface="Calibri" panose="020F0502020204030204" pitchFamily="34" charset="0"/>
              </a:rPr>
              <a:t>Don’t be silent if inappropriate topics are discussed … do formally object immediately.</a:t>
            </a:r>
          </a:p>
          <a:p>
            <a:pPr algn="ctr">
              <a:lnSpc>
                <a:spcPct val="80000"/>
              </a:lnSpc>
              <a:buFont typeface="Monotype Sorts"/>
              <a:buNone/>
              <a:defRPr/>
            </a:pPr>
            <a:r>
              <a:rPr lang="en-US" altLang="en-US" sz="1050" dirty="0">
                <a:solidFill>
                  <a:schemeClr val="tx1"/>
                </a:solidFill>
                <a:latin typeface="Calibri" panose="020F0502020204030204" pitchFamily="34" charset="0"/>
                <a:cs typeface="Calibri" panose="020F0502020204030204" pitchFamily="34" charset="0"/>
              </a:rPr>
              <a:t>---------------------------------------------------------------   </a:t>
            </a:r>
            <a:endParaRPr lang="en-US" altLang="en-US" sz="1400" dirty="0">
              <a:solidFill>
                <a:schemeClr val="tx1"/>
              </a:solidFill>
              <a:latin typeface="Calibri" panose="020F0502020204030204" pitchFamily="34" charset="0"/>
              <a:cs typeface="Calibri" panose="020F0502020204030204" pitchFamily="34" charset="0"/>
            </a:endParaRPr>
          </a:p>
          <a:p>
            <a:pPr algn="ctr">
              <a:lnSpc>
                <a:spcPct val="80000"/>
              </a:lnSpc>
              <a:buFont typeface="Monotype Sorts"/>
              <a:buNone/>
              <a:defRPr/>
            </a:pPr>
            <a:r>
              <a:rPr lang="en-US" altLang="en-US" sz="1400" dirty="0">
                <a:solidFill>
                  <a:schemeClr val="tx1"/>
                </a:solidFill>
                <a:latin typeface="Calibri" panose="020F0502020204030204" pitchFamily="34" charset="0"/>
                <a:cs typeface="Calibri" panose="020F0502020204030204" pitchFamily="34" charset="0"/>
              </a:rPr>
              <a:t>For more details, see </a:t>
            </a:r>
            <a:r>
              <a:rPr lang="en-US" altLang="en-US" sz="1400" i="1" dirty="0">
                <a:solidFill>
                  <a:schemeClr val="tx1"/>
                </a:solidFill>
                <a:latin typeface="Calibri" panose="020F0502020204030204" pitchFamily="34" charset="0"/>
                <a:cs typeface="Calibri" panose="020F0502020204030204" pitchFamily="34" charset="0"/>
              </a:rPr>
              <a:t>IEEE-SA Standards Board Operations Manual</a:t>
            </a:r>
            <a:r>
              <a:rPr lang="en-US" altLang="en-US" sz="1400" dirty="0">
                <a:solidFill>
                  <a:schemeClr val="tx1"/>
                </a:solidFill>
                <a:latin typeface="Calibri" panose="020F0502020204030204" pitchFamily="34" charset="0"/>
                <a:cs typeface="Calibri" panose="020F0502020204030204" pitchFamily="34" charset="0"/>
              </a:rPr>
              <a:t>, clause 5.3.10 and </a:t>
            </a:r>
            <a:br>
              <a:rPr lang="en-US" altLang="en-US" sz="1400" dirty="0">
                <a:solidFill>
                  <a:schemeClr val="tx1"/>
                </a:solidFill>
                <a:latin typeface="Calibri" panose="020F0502020204030204" pitchFamily="34" charset="0"/>
                <a:cs typeface="Calibri" panose="020F0502020204030204" pitchFamily="34" charset="0"/>
              </a:rPr>
            </a:br>
            <a:r>
              <a:rPr lang="en-US" altLang="en-US" sz="1400" i="1" dirty="0">
                <a:solidFill>
                  <a:schemeClr val="tx1"/>
                </a:solidFill>
                <a:latin typeface="Calibri" panose="020F0502020204030204" pitchFamily="34" charset="0"/>
                <a:cs typeface="Calibri" panose="020F0502020204030204" pitchFamily="34" charset="0"/>
              </a:rPr>
              <a:t>Antitrust and Competition Policy: What You Need to Know </a:t>
            </a:r>
            <a:r>
              <a:rPr lang="en-US" altLang="en-US" sz="1400" dirty="0">
                <a:solidFill>
                  <a:schemeClr val="tx1"/>
                </a:solidFill>
                <a:latin typeface="Calibri" panose="020F0502020204030204" pitchFamily="34" charset="0"/>
                <a:cs typeface="Calibri" panose="020F0502020204030204" pitchFamily="34" charset="0"/>
              </a:rPr>
              <a:t>at http://standards.ieee.org/develop/policies/antitrust.pdf</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8</a:t>
            </a:fld>
            <a:endParaRPr lang="en-GB" dirty="0"/>
          </a:p>
        </p:txBody>
      </p:sp>
      <p:sp>
        <p:nvSpPr>
          <p:cNvPr id="10244" name="Text Box 1028"/>
          <p:cNvSpPr txBox="1">
            <a:spLocks noChangeArrowheads="1"/>
          </p:cNvSpPr>
          <p:nvPr/>
        </p:nvSpPr>
        <p:spPr bwMode="auto">
          <a:xfrm>
            <a:off x="1600200" y="6107112"/>
            <a:ext cx="960438"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rgbClr val="CC3300"/>
              </a:buClr>
              <a:buSzPct val="50000"/>
              <a:buFont typeface="Monotype Sorts"/>
              <a:buChar char="l"/>
              <a:defRPr sz="3200">
                <a:solidFill>
                  <a:srgbClr val="000099"/>
                </a:solidFill>
                <a:latin typeface="Arial" panose="020B0604020202020204" pitchFamily="34" charset="0"/>
              </a:defRPr>
            </a:lvl1pPr>
            <a:lvl2pPr marL="742950" indent="-285750" eaLnBrk="0" hangingPunct="0">
              <a:spcBef>
                <a:spcPct val="20000"/>
              </a:spcBef>
              <a:buClr>
                <a:srgbClr val="CC3300"/>
              </a:buClr>
              <a:buSzPct val="50000"/>
              <a:buFont typeface="Monotype Sorts"/>
              <a:buChar char="l"/>
              <a:defRPr sz="2800">
                <a:solidFill>
                  <a:srgbClr val="000099"/>
                </a:solidFill>
                <a:latin typeface="Arial" panose="020B0604020202020204" pitchFamily="34" charset="0"/>
              </a:defRPr>
            </a:lvl2pPr>
            <a:lvl3pPr marL="1143000" indent="-228600" eaLnBrk="0" hangingPunct="0">
              <a:spcBef>
                <a:spcPct val="20000"/>
              </a:spcBef>
              <a:buClr>
                <a:srgbClr val="CC3300"/>
              </a:buClr>
              <a:buSzPct val="50000"/>
              <a:buFont typeface="Monotype Sorts"/>
              <a:buChar char="l"/>
              <a:defRPr sz="2400">
                <a:solidFill>
                  <a:srgbClr val="000099"/>
                </a:solidFill>
                <a:latin typeface="Arial" panose="020B0604020202020204" pitchFamily="34" charset="0"/>
              </a:defRPr>
            </a:lvl3pPr>
            <a:lvl4pPr marL="16002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4pPr>
            <a:lvl5pPr marL="20574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5pPr>
            <a:lvl6pPr marL="25146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6pPr>
            <a:lvl7pPr marL="29718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7pPr>
            <a:lvl8pPr marL="34290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8pPr>
            <a:lvl9pPr marL="38862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9pPr>
          </a:lstStyle>
          <a:p>
            <a:pPr>
              <a:spcBef>
                <a:spcPct val="0"/>
              </a:spcBef>
              <a:buClrTx/>
              <a:buSzTx/>
              <a:buFontTx/>
              <a:buNone/>
            </a:pPr>
            <a:r>
              <a:rPr lang="en-US" altLang="en-US" sz="1800" b="1" u="sng" dirty="0">
                <a:solidFill>
                  <a:schemeClr val="tx1"/>
                </a:solidFill>
                <a:latin typeface="Times New Roman" panose="02020603050405020304" pitchFamily="18" charset="0"/>
              </a:rPr>
              <a:t>Slide #3</a:t>
            </a:r>
          </a:p>
        </p:txBody>
      </p:sp>
    </p:spTree>
    <p:extLst>
      <p:ext uri="{BB962C8B-B14F-4D97-AF65-F5344CB8AC3E}">
        <p14:creationId xmlns:p14="http://schemas.microsoft.com/office/powerpoint/2010/main" val="129528540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p:txBody>
          <a:bodyPr/>
          <a:lstStyle/>
          <a:p>
            <a:r>
              <a:rPr lang="en-GB" altLang="en-US" u="sng">
                <a:solidFill>
                  <a:schemeClr val="tx1"/>
                </a:solidFill>
                <a:latin typeface="Calibri" panose="020F0502020204030204" pitchFamily="34" charset="0"/>
                <a:cs typeface="Calibri" panose="020F0502020204030204" pitchFamily="34" charset="0"/>
              </a:rPr>
              <a:t>Patent-related information</a:t>
            </a:r>
            <a:endParaRPr lang="en-US" altLang="en-US" u="sng"/>
          </a:p>
        </p:txBody>
      </p:sp>
      <p:sp>
        <p:nvSpPr>
          <p:cNvPr id="5" name="Content Placeholder 4"/>
          <p:cNvSpPr>
            <a:spLocks noGrp="1"/>
          </p:cNvSpPr>
          <p:nvPr>
            <p:ph idx="1"/>
          </p:nvPr>
        </p:nvSpPr>
        <p:spPr/>
        <p:txBody>
          <a:bodyPr/>
          <a:lstStyle/>
          <a:p>
            <a:pPr lvl="1">
              <a:lnSpc>
                <a:spcPct val="90000"/>
              </a:lnSpc>
              <a:spcBef>
                <a:spcPct val="0"/>
              </a:spcBef>
              <a:buFont typeface="Monotype Sorts"/>
              <a:buNone/>
            </a:pPr>
            <a:r>
              <a:rPr lang="en-US" altLang="en-US" b="1" dirty="0">
                <a:solidFill>
                  <a:schemeClr val="tx1"/>
                </a:solidFill>
                <a:latin typeface="Calibri" panose="020F0502020204030204" pitchFamily="34" charset="0"/>
                <a:cs typeface="Calibri" panose="020F0502020204030204" pitchFamily="34" charset="0"/>
              </a:rPr>
              <a:t>The patent policy and the procedures used to execute that policy are documented in the:</a:t>
            </a:r>
          </a:p>
          <a:p>
            <a:pPr lvl="2">
              <a:lnSpc>
                <a:spcPct val="90000"/>
              </a:lnSpc>
              <a:buSzPct val="150000"/>
              <a:buFont typeface="Arial" panose="020B0604020202020204" pitchFamily="34" charset="0"/>
              <a:buChar char="•"/>
            </a:pPr>
            <a:r>
              <a:rPr lang="en-US" altLang="en-US" sz="2000" b="1" i="1" dirty="0">
                <a:solidFill>
                  <a:schemeClr val="tx1"/>
                </a:solidFill>
                <a:latin typeface="Calibri" panose="020F0502020204030204" pitchFamily="34" charset="0"/>
                <a:cs typeface="Calibri" panose="020F0502020204030204" pitchFamily="34" charset="0"/>
              </a:rPr>
              <a:t>IEEE-SA Standards Board Bylaws</a:t>
            </a:r>
            <a:r>
              <a:rPr lang="en-US" altLang="en-US" sz="2000" b="1" dirty="0">
                <a:solidFill>
                  <a:schemeClr val="tx1"/>
                </a:solidFill>
                <a:latin typeface="Calibri" panose="020F0502020204030204" pitchFamily="34" charset="0"/>
                <a:cs typeface="Calibri" panose="020F0502020204030204" pitchFamily="34" charset="0"/>
              </a:rPr>
              <a:t> </a:t>
            </a:r>
            <a:br>
              <a:rPr lang="en-US" altLang="en-US" sz="2000" b="1" dirty="0">
                <a:solidFill>
                  <a:schemeClr val="tx1"/>
                </a:solidFill>
                <a:latin typeface="Calibri" panose="020F0502020204030204" pitchFamily="34" charset="0"/>
                <a:cs typeface="Calibri" panose="020F0502020204030204" pitchFamily="34" charset="0"/>
              </a:rPr>
            </a:br>
            <a:r>
              <a:rPr lang="en-US" altLang="en-US" sz="1600" b="1" dirty="0">
                <a:solidFill>
                  <a:schemeClr val="tx1"/>
                </a:solidFill>
                <a:latin typeface="Calibri" panose="020F0502020204030204" pitchFamily="34" charset="0"/>
                <a:cs typeface="Calibri" panose="020F0502020204030204" pitchFamily="34" charset="0"/>
              </a:rPr>
              <a:t>(</a:t>
            </a:r>
            <a:r>
              <a:rPr lang="en-US" sz="1600" u="sng" dirty="0">
                <a:latin typeface="Calibri" panose="020F0502020204030204" pitchFamily="34" charset="0"/>
                <a:cs typeface="Calibri" panose="020F0502020204030204" pitchFamily="34" charset="0"/>
                <a:hlinkClick r:id="rId3"/>
              </a:rPr>
              <a:t>https://standards.ieee.org/about/policies/bylaws/sect6-7.html</a:t>
            </a:r>
            <a:r>
              <a:rPr lang="en-US" altLang="en-US" sz="1600" b="1" dirty="0">
                <a:solidFill>
                  <a:schemeClr val="tx1"/>
                </a:solidFill>
                <a:latin typeface="Calibri" panose="020F0502020204030204" pitchFamily="34" charset="0"/>
                <a:cs typeface="Calibri" panose="020F0502020204030204" pitchFamily="34" charset="0"/>
              </a:rPr>
              <a:t>) </a:t>
            </a:r>
          </a:p>
          <a:p>
            <a:pPr lvl="2">
              <a:lnSpc>
                <a:spcPct val="90000"/>
              </a:lnSpc>
              <a:buSzPct val="150000"/>
              <a:buFont typeface="Arial" panose="020B0604020202020204" pitchFamily="34" charset="0"/>
              <a:buChar char="•"/>
            </a:pPr>
            <a:r>
              <a:rPr lang="en-US" altLang="en-US" sz="2000" b="1" i="1" dirty="0">
                <a:solidFill>
                  <a:schemeClr val="tx1"/>
                </a:solidFill>
                <a:latin typeface="Calibri" panose="020F0502020204030204" pitchFamily="34" charset="0"/>
                <a:cs typeface="Calibri" panose="020F0502020204030204" pitchFamily="34" charset="0"/>
              </a:rPr>
              <a:t>IEEE-SA Standards Board Operations Manual</a:t>
            </a:r>
            <a:r>
              <a:rPr lang="en-US" altLang="en-US" sz="2000" b="1" dirty="0">
                <a:solidFill>
                  <a:schemeClr val="tx1"/>
                </a:solidFill>
                <a:latin typeface="Calibri" panose="020F0502020204030204" pitchFamily="34" charset="0"/>
                <a:cs typeface="Calibri" panose="020F0502020204030204" pitchFamily="34" charset="0"/>
              </a:rPr>
              <a:t> </a:t>
            </a:r>
            <a:r>
              <a:rPr lang="en-US" altLang="en-US" sz="1600" b="1" dirty="0">
                <a:solidFill>
                  <a:schemeClr val="tx1"/>
                </a:solidFill>
                <a:latin typeface="Calibri" panose="020F0502020204030204" pitchFamily="34" charset="0"/>
                <a:cs typeface="Calibri" panose="020F0502020204030204" pitchFamily="34" charset="0"/>
              </a:rPr>
              <a:t>(</a:t>
            </a:r>
            <a:r>
              <a:rPr lang="en-US" altLang="en-US" sz="1600" dirty="0">
                <a:solidFill>
                  <a:schemeClr val="tx1"/>
                </a:solidFill>
                <a:latin typeface="Calibri" panose="020F0502020204030204" pitchFamily="34" charset="0"/>
                <a:cs typeface="Calibri" panose="020F0502020204030204" pitchFamily="34" charset="0"/>
                <a:hlinkClick r:id="rId4"/>
              </a:rPr>
              <a:t>https://standards.ieee.org/about/policies/opman/sect6.html</a:t>
            </a:r>
            <a:r>
              <a:rPr lang="en-US" altLang="en-US" sz="1600" b="1" dirty="0">
                <a:solidFill>
                  <a:schemeClr val="tx1"/>
                </a:solidFill>
                <a:latin typeface="Calibri" panose="020F0502020204030204" pitchFamily="34" charset="0"/>
                <a:cs typeface="Calibri" panose="020F0502020204030204" pitchFamily="34" charset="0"/>
              </a:rPr>
              <a:t>)</a:t>
            </a:r>
          </a:p>
          <a:p>
            <a:pPr lvl="1">
              <a:lnSpc>
                <a:spcPct val="90000"/>
              </a:lnSpc>
              <a:buFont typeface="Monotype Sorts"/>
              <a:buNone/>
            </a:pPr>
            <a:endParaRPr lang="en-US" altLang="en-US" dirty="0"/>
          </a:p>
          <a:p>
            <a:pPr lvl="1">
              <a:lnSpc>
                <a:spcPct val="90000"/>
              </a:lnSpc>
              <a:spcBef>
                <a:spcPct val="0"/>
              </a:spcBef>
              <a:buFont typeface="Monotype Sorts"/>
              <a:buNone/>
            </a:pPr>
            <a:r>
              <a:rPr lang="en-US" altLang="en-US" b="1" dirty="0">
                <a:solidFill>
                  <a:schemeClr val="tx1"/>
                </a:solidFill>
                <a:latin typeface="Calibri" panose="020F0502020204030204" pitchFamily="34" charset="0"/>
                <a:cs typeface="Calibri" panose="020F0502020204030204" pitchFamily="34" charset="0"/>
              </a:rPr>
              <a:t>	Material about the patent policy is available at </a:t>
            </a:r>
          </a:p>
          <a:p>
            <a:pPr lvl="1">
              <a:lnSpc>
                <a:spcPct val="90000"/>
              </a:lnSpc>
              <a:spcBef>
                <a:spcPct val="0"/>
              </a:spcBef>
              <a:buFont typeface="Monotype Sorts"/>
              <a:buNone/>
            </a:pPr>
            <a:r>
              <a:rPr lang="en-US" altLang="en-US" b="1" dirty="0">
                <a:solidFill>
                  <a:schemeClr val="tx1"/>
                </a:solidFill>
                <a:latin typeface="Calibri" panose="020F0502020204030204" pitchFamily="34" charset="0"/>
                <a:cs typeface="Calibri" panose="020F0502020204030204" pitchFamily="34" charset="0"/>
              </a:rPr>
              <a:t>	</a:t>
            </a:r>
            <a:r>
              <a:rPr lang="en-US" altLang="en-US" b="1" i="1" dirty="0">
                <a:solidFill>
                  <a:schemeClr val="tx1"/>
                </a:solidFill>
                <a:latin typeface="Calibri" panose="020F0502020204030204" pitchFamily="34" charset="0"/>
                <a:cs typeface="Calibri" panose="020F0502020204030204" pitchFamily="34" charset="0"/>
                <a:hlinkClick r:id="rId5"/>
              </a:rPr>
              <a:t>http://standards.ieee.org/about/sasb/patcom/materials.html</a:t>
            </a:r>
            <a:endParaRPr lang="en-US" altLang="en-US" b="1" i="1" dirty="0">
              <a:solidFill>
                <a:schemeClr val="tx1"/>
              </a:solidFill>
              <a:latin typeface="Calibri" panose="020F0502020204030204" pitchFamily="34" charset="0"/>
              <a:cs typeface="Calibri" panose="020F0502020204030204" pitchFamily="34" charset="0"/>
            </a:endParaRPr>
          </a:p>
          <a:p>
            <a:pPr lvl="1">
              <a:lnSpc>
                <a:spcPct val="90000"/>
              </a:lnSpc>
              <a:spcBef>
                <a:spcPct val="0"/>
              </a:spcBef>
              <a:buFont typeface="Monotype Sorts"/>
              <a:buNone/>
            </a:pPr>
            <a:endParaRPr lang="en-US" altLang="en-US" b="1" i="1" dirty="0">
              <a:solidFill>
                <a:schemeClr val="tx1"/>
              </a:solidFill>
              <a:latin typeface="Calibri" panose="020F0502020204030204" pitchFamily="34" charset="0"/>
              <a:cs typeface="Calibri" panose="020F0502020204030204" pitchFamily="34" charset="0"/>
            </a:endParaRPr>
          </a:p>
          <a:p>
            <a:pPr lvl="1">
              <a:lnSpc>
                <a:spcPct val="90000"/>
              </a:lnSpc>
              <a:spcBef>
                <a:spcPct val="0"/>
              </a:spcBef>
              <a:buFont typeface="Monotype Sorts"/>
              <a:buNone/>
            </a:pPr>
            <a:endParaRPr lang="en-US" altLang="en-US" sz="3200" b="1" dirty="0">
              <a:solidFill>
                <a:schemeClr val="tx1"/>
              </a:solidFill>
              <a:latin typeface="Calibri" panose="020F0502020204030204" pitchFamily="34" charset="0"/>
              <a:cs typeface="Calibri" panose="020F0502020204030204" pitchFamily="34" charset="0"/>
            </a:endParaRPr>
          </a:p>
          <a:p>
            <a:pPr lvl="1" algn="ctr">
              <a:lnSpc>
                <a:spcPct val="90000"/>
              </a:lnSpc>
              <a:spcBef>
                <a:spcPct val="0"/>
              </a:spcBef>
              <a:buFont typeface="Monotype Sorts"/>
              <a:buNone/>
            </a:pPr>
            <a:r>
              <a:rPr lang="en-US" altLang="en-US" sz="3200" b="1" dirty="0">
                <a:solidFill>
                  <a:schemeClr val="tx1"/>
                </a:solidFill>
                <a:latin typeface="Calibri" panose="020F0502020204030204" pitchFamily="34" charset="0"/>
                <a:cs typeface="Calibri" panose="020F0502020204030204" pitchFamily="34" charset="0"/>
              </a:rPr>
              <a:t>	If you have questions, contact the IEEE-SA Standards Board Patent Committee Administrator at patcom@ieee.org</a:t>
            </a:r>
          </a:p>
          <a:p>
            <a:endParaRPr lang="en-US" dirty="0"/>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9</a:t>
            </a:fld>
            <a:endParaRPr lang="en-GB" dirty="0"/>
          </a:p>
        </p:txBody>
      </p:sp>
      <p:sp>
        <p:nvSpPr>
          <p:cNvPr id="11267" name="Rectangle 3"/>
          <p:cNvSpPr>
            <a:spLocks noChangeArrowheads="1"/>
          </p:cNvSpPr>
          <p:nvPr/>
        </p:nvSpPr>
        <p:spPr bwMode="auto">
          <a:xfrm>
            <a:off x="2057400" y="609600"/>
            <a:ext cx="8229600" cy="762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eaLnBrk="0" hangingPunct="0">
              <a:spcBef>
                <a:spcPct val="20000"/>
              </a:spcBef>
              <a:buClr>
                <a:srgbClr val="CC3300"/>
              </a:buClr>
              <a:buSzPct val="50000"/>
              <a:buFont typeface="Monotype Sorts"/>
              <a:buChar char="l"/>
              <a:defRPr sz="3200">
                <a:solidFill>
                  <a:srgbClr val="000099"/>
                </a:solidFill>
                <a:latin typeface="Arial" panose="020B0604020202020204" pitchFamily="34" charset="0"/>
              </a:defRPr>
            </a:lvl1pPr>
            <a:lvl2pPr marL="742950" indent="-285750" eaLnBrk="0" hangingPunct="0">
              <a:spcBef>
                <a:spcPct val="20000"/>
              </a:spcBef>
              <a:buClr>
                <a:srgbClr val="CC3300"/>
              </a:buClr>
              <a:buSzPct val="50000"/>
              <a:buFont typeface="Monotype Sorts"/>
              <a:buChar char="l"/>
              <a:defRPr sz="2800">
                <a:solidFill>
                  <a:srgbClr val="000099"/>
                </a:solidFill>
                <a:latin typeface="Arial" panose="020B0604020202020204" pitchFamily="34" charset="0"/>
              </a:defRPr>
            </a:lvl2pPr>
            <a:lvl3pPr marL="1143000" indent="-228600" eaLnBrk="0" hangingPunct="0">
              <a:spcBef>
                <a:spcPct val="20000"/>
              </a:spcBef>
              <a:buClr>
                <a:srgbClr val="CC3300"/>
              </a:buClr>
              <a:buSzPct val="50000"/>
              <a:buFont typeface="Monotype Sorts"/>
              <a:buChar char="l"/>
              <a:defRPr sz="2400">
                <a:solidFill>
                  <a:srgbClr val="000099"/>
                </a:solidFill>
                <a:latin typeface="Arial" panose="020B0604020202020204" pitchFamily="34" charset="0"/>
              </a:defRPr>
            </a:lvl3pPr>
            <a:lvl4pPr marL="16002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4pPr>
            <a:lvl5pPr marL="20574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5pPr>
            <a:lvl6pPr marL="25146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6pPr>
            <a:lvl7pPr marL="29718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7pPr>
            <a:lvl8pPr marL="34290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8pPr>
            <a:lvl9pPr marL="38862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9pPr>
          </a:lstStyle>
          <a:p>
            <a:pPr algn="ctr">
              <a:spcBef>
                <a:spcPct val="0"/>
              </a:spcBef>
              <a:buClrTx/>
              <a:buSzTx/>
              <a:buFontTx/>
              <a:buNone/>
            </a:pPr>
            <a:endParaRPr lang="en-GB" altLang="en-US" sz="2400" b="1" u="sng">
              <a:latin typeface="Helvetica" panose="020B0604020202020204" pitchFamily="34" charset="0"/>
            </a:endParaRPr>
          </a:p>
        </p:txBody>
      </p:sp>
      <p:sp>
        <p:nvSpPr>
          <p:cNvPr id="11269" name="Text Box 7"/>
          <p:cNvSpPr txBox="1">
            <a:spLocks noChangeArrowheads="1"/>
          </p:cNvSpPr>
          <p:nvPr/>
        </p:nvSpPr>
        <p:spPr bwMode="auto">
          <a:xfrm>
            <a:off x="1581150" y="6096001"/>
            <a:ext cx="95250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rgbClr val="CC3300"/>
              </a:buClr>
              <a:buSzPct val="50000"/>
              <a:buFont typeface="Monotype Sorts"/>
              <a:buChar char="l"/>
              <a:defRPr sz="3200">
                <a:solidFill>
                  <a:srgbClr val="000099"/>
                </a:solidFill>
                <a:latin typeface="Arial" panose="020B0604020202020204" pitchFamily="34" charset="0"/>
              </a:defRPr>
            </a:lvl1pPr>
            <a:lvl2pPr marL="742950" indent="-285750" eaLnBrk="0" hangingPunct="0">
              <a:spcBef>
                <a:spcPct val="20000"/>
              </a:spcBef>
              <a:buClr>
                <a:srgbClr val="CC3300"/>
              </a:buClr>
              <a:buSzPct val="50000"/>
              <a:buFont typeface="Monotype Sorts"/>
              <a:buChar char="l"/>
              <a:defRPr sz="2800">
                <a:solidFill>
                  <a:srgbClr val="000099"/>
                </a:solidFill>
                <a:latin typeface="Arial" panose="020B0604020202020204" pitchFamily="34" charset="0"/>
              </a:defRPr>
            </a:lvl2pPr>
            <a:lvl3pPr marL="1143000" indent="-228600" eaLnBrk="0" hangingPunct="0">
              <a:spcBef>
                <a:spcPct val="20000"/>
              </a:spcBef>
              <a:buClr>
                <a:srgbClr val="CC3300"/>
              </a:buClr>
              <a:buSzPct val="50000"/>
              <a:buFont typeface="Monotype Sorts"/>
              <a:buChar char="l"/>
              <a:defRPr sz="2400">
                <a:solidFill>
                  <a:srgbClr val="000099"/>
                </a:solidFill>
                <a:latin typeface="Arial" panose="020B0604020202020204" pitchFamily="34" charset="0"/>
              </a:defRPr>
            </a:lvl3pPr>
            <a:lvl4pPr marL="16002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4pPr>
            <a:lvl5pPr marL="20574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5pPr>
            <a:lvl6pPr marL="25146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6pPr>
            <a:lvl7pPr marL="29718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7pPr>
            <a:lvl8pPr marL="34290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8pPr>
            <a:lvl9pPr marL="38862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9pPr>
          </a:lstStyle>
          <a:p>
            <a:pPr>
              <a:spcBef>
                <a:spcPct val="0"/>
              </a:spcBef>
              <a:buClrTx/>
              <a:buSzTx/>
              <a:buFontTx/>
              <a:buNone/>
            </a:pPr>
            <a:r>
              <a:rPr lang="en-US" altLang="en-US" sz="1800" b="1" u="sng" dirty="0">
                <a:solidFill>
                  <a:schemeClr val="tx1"/>
                </a:solidFill>
                <a:latin typeface="Times New Roman" panose="02020603050405020304" pitchFamily="18" charset="0"/>
              </a:rPr>
              <a:t>Slide #4</a:t>
            </a:r>
            <a:endParaRPr lang="en-US" altLang="en-US" sz="2400" dirty="0">
              <a:solidFill>
                <a:schemeClr val="tx1"/>
              </a:solidFill>
              <a:latin typeface="Times New Roman" panose="02020603050405020304" pitchFamily="18" charset="0"/>
            </a:endParaRPr>
          </a:p>
        </p:txBody>
      </p:sp>
    </p:spTree>
    <p:extLst>
      <p:ext uri="{BB962C8B-B14F-4D97-AF65-F5344CB8AC3E}">
        <p14:creationId xmlns:p14="http://schemas.microsoft.com/office/powerpoint/2010/main" val="2090664063"/>
      </p:ext>
    </p:extLst>
  </p:cSld>
  <p:clrMapOvr>
    <a:masterClrMapping/>
  </p:clrMapOvr>
  <p:transition/>
</p:sld>
</file>

<file path=ppt/theme/theme1.xml><?xml version="1.0" encoding="utf-8"?>
<a:theme xmlns:a="http://schemas.openxmlformats.org/drawingml/2006/main" name="Office Theme">
  <a:themeElements>
    <a:clrScheme name="Custom 6">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5959FE"/>
      </a:hlink>
      <a:folHlink>
        <a:srgbClr val="5959F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802-11-Submission-16-9.potx" id="{5CD6ABF7-B8BD-443A-9DC0-E5B38AC683DA}" vid="{19A33F2F-E7B4-4D20-A394-337028C24156}"/>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802-11-Submission-16-9</Template>
  <TotalTime>23090</TotalTime>
  <Words>2057</Words>
  <Application>Microsoft Office PowerPoint</Application>
  <PresentationFormat>Widescreen</PresentationFormat>
  <Paragraphs>195</Paragraphs>
  <Slides>19</Slides>
  <Notes>9</Notes>
  <HiddenSlides>0</HiddenSlides>
  <MMClips>0</MMClips>
  <ScaleCrop>false</ScaleCrop>
  <HeadingPairs>
    <vt:vector size="8" baseType="variant">
      <vt:variant>
        <vt:lpstr>Fonts Used</vt:lpstr>
      </vt:variant>
      <vt:variant>
        <vt:i4>5</vt:i4>
      </vt:variant>
      <vt:variant>
        <vt:lpstr>Theme</vt:lpstr>
      </vt:variant>
      <vt:variant>
        <vt:i4>1</vt:i4>
      </vt:variant>
      <vt:variant>
        <vt:lpstr>Embedded OLE Servers</vt:lpstr>
      </vt:variant>
      <vt:variant>
        <vt:i4>1</vt:i4>
      </vt:variant>
      <vt:variant>
        <vt:lpstr>Slide Titles</vt:lpstr>
      </vt:variant>
      <vt:variant>
        <vt:i4>19</vt:i4>
      </vt:variant>
    </vt:vector>
  </HeadingPairs>
  <TitlesOfParts>
    <vt:vector size="26" baseType="lpstr">
      <vt:lpstr>Arial</vt:lpstr>
      <vt:lpstr>Calibri</vt:lpstr>
      <vt:lpstr>Helvetica</vt:lpstr>
      <vt:lpstr>Monotype Sorts</vt:lpstr>
      <vt:lpstr>Times New Roman</vt:lpstr>
      <vt:lpstr>Office Theme</vt:lpstr>
      <vt:lpstr>Document</vt:lpstr>
      <vt:lpstr>ARC-SC-agenda-December-18-2023</vt:lpstr>
      <vt:lpstr>Abstract</vt:lpstr>
      <vt:lpstr>IEEE 802.11   Architecture Standing Committee</vt:lpstr>
      <vt:lpstr>Attendance, etc.</vt:lpstr>
      <vt:lpstr>Meeting Protocol</vt:lpstr>
      <vt:lpstr>Participants have a duty to inform the IEEE</vt:lpstr>
      <vt:lpstr>Ways to inform IEEE</vt:lpstr>
      <vt:lpstr>Other guidelines for IEEE WG meetings</vt:lpstr>
      <vt:lpstr>Patent-related information</vt:lpstr>
      <vt:lpstr>IEEE SA Copyright Policy</vt:lpstr>
      <vt:lpstr>IEEE SA Copyright Policy</vt:lpstr>
      <vt:lpstr>Participant behavior in IEEE-SA activities is guided by the IEEE Codes of Ethics &amp; Conduct</vt:lpstr>
      <vt:lpstr>Participants in the IEEE-SA “individual process” shall act independently of others, including employers</vt:lpstr>
      <vt:lpstr>IEEE-SA standards activities shall allow the fair &amp; equitable consideration of all viewpoints</vt:lpstr>
      <vt:lpstr>ARC Agenda – 18 December 2023</vt:lpstr>
      <vt:lpstr>ARC (Architecture) – Other</vt:lpstr>
      <vt:lpstr>IEEE Std 802 revision (P802REVc)</vt:lpstr>
      <vt:lpstr>P802REVc – Other ARC work</vt:lpstr>
      <vt:lpstr>Non-infrastructure BSS</vt:lpstr>
    </vt:vector>
  </TitlesOfParts>
  <Company>Intel Corporation</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[place presentation subject title text here]</dc:title>
  <dc:creator>Hamilton, Mark</dc:creator>
  <cp:lastModifiedBy>Hamilton, Mark</cp:lastModifiedBy>
  <cp:revision>131</cp:revision>
  <cp:lastPrinted>1601-01-01T00:00:00Z</cp:lastPrinted>
  <dcterms:created xsi:type="dcterms:W3CDTF">2021-01-26T19:12:38Z</dcterms:created>
  <dcterms:modified xsi:type="dcterms:W3CDTF">2023-12-15T21:51:21Z</dcterms:modified>
</cp:coreProperties>
</file>

<file path=docProps/thumbnail.jpeg>
</file>