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06" r:id="rId22"/>
    <p:sldId id="365" r:id="rId23"/>
    <p:sldId id="1016" r:id="rId24"/>
    <p:sldId id="1014" r:id="rId25"/>
    <p:sldId id="1017" r:id="rId26"/>
    <p:sldId id="362" r:id="rId27"/>
    <p:sldId id="997" r:id="rId28"/>
    <p:sldId id="375" r:id="rId29"/>
    <p:sldId id="981" r:id="rId30"/>
    <p:sldId id="1015" r:id="rId31"/>
    <p:sldId id="323"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20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addSld modSld">
      <pc:chgData name="Alfred Asterjadhi" userId="39de57b9-85c0-4fd1-aaac-8ca2b6560ad0" providerId="ADAL" clId="{80552DAA-7D31-434D-B5A4-0BD80819C0A2}" dt="2024-01-09T19:01:22.801" v="39" actId="20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new mod">
        <pc:chgData name="Alfred Asterjadhi" userId="39de57b9-85c0-4fd1-aaac-8ca2b6560ad0" providerId="ADAL" clId="{80552DAA-7D31-434D-B5A4-0BD80819C0A2}" dt="2024-01-09T19:01:22.801" v="39" actId="207"/>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09T19:01:22.801" v="39" actId="207"/>
          <ac:spMkLst>
            <pc:docMk/>
            <pc:sldMk cId="3604798043" sldId="1016"/>
            <ac:spMk id="3" creationId="{BF30AD7A-E882-E4FF-11AD-98DB29B8EB24}"/>
          </ac:spMkLst>
        </pc:spChg>
      </pc:sldChg>
      <pc:sldChg chg="modSp new mod">
        <pc:chgData name="Alfred Asterjadhi" userId="39de57b9-85c0-4fd1-aaac-8ca2b6560ad0" providerId="ADAL" clId="{80552DAA-7D31-434D-B5A4-0BD80819C0A2}" dt="2024-01-09T19:00:26.165" v="32" actId="20577"/>
        <pc:sldMkLst>
          <pc:docMk/>
          <pc:sldMk cId="4027437955" sldId="1017"/>
        </pc:sldMkLst>
        <pc:spChg chg="mod">
          <ac:chgData name="Alfred Asterjadhi" userId="39de57b9-85c0-4fd1-aaac-8ca2b6560ad0" providerId="ADAL" clId="{80552DAA-7D31-434D-B5A4-0BD80819C0A2}" dt="2024-01-09T19:00:26.165" v="32" actId="20577"/>
          <ac:spMkLst>
            <pc:docMk/>
            <pc:sldMk cId="4027437955" sldId="1017"/>
            <ac:spMk id="2" creationId="{3D4A45D8-2F9A-F2CA-AD57-6FBDBDBF4F24}"/>
          </ac:spMkLst>
        </pc:spChg>
      </pc:sld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208-05-00be-ieee-802-11be-lb280-comments.xlsx" TargetMode="External"/><Relationship Id="rId2" Type="http://schemas.openxmlformats.org/officeDocument/2006/relationships/hyperlink" Target="https://mentor.ieee.org/802.11/dcn/23/11-23-2187-06-00be-nov-jan-tgbe-teleconference-agenda.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213-01-00be-tgbe-november-january-teleconference-minutes.docx" TargetMode="External"/><Relationship Id="rId2" Type="http://schemas.openxmlformats.org/officeDocument/2006/relationships/hyperlink" Target="https://mentor.ieee.org/802.11/dcn/23/11-23-2072-03-00be-tgbe-nov-2023-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 and conf calls</a:t>
            </a:r>
          </a:p>
          <a:p>
            <a:pPr>
              <a:buFont typeface="Arial" panose="020B0604020202020204" pitchFamily="34" charset="0"/>
              <a:buChar char="•"/>
            </a:pPr>
            <a:r>
              <a:rPr lang="en-US" sz="1800" dirty="0"/>
              <a:t>Approve minutes from Nov.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400" dirty="0"/>
              <a:t>Monday, AM2, Joint (10:30-12:30)</a:t>
            </a:r>
          </a:p>
          <a:p>
            <a:pPr marL="800100" lvl="1" indent="-342900">
              <a:buFont typeface="Arial" panose="020B0604020202020204" pitchFamily="34" charset="0"/>
              <a:buChar char="•"/>
            </a:pPr>
            <a:r>
              <a:rPr lang="en-US" altLang="en-US" sz="1200" dirty="0"/>
              <a:t>Call meeting to order, IEEE-SA Policies and Procedure</a:t>
            </a:r>
          </a:p>
          <a:p>
            <a:pPr marL="800100" lvl="1" indent="-342900">
              <a:buFont typeface="Arial" panose="020B0604020202020204" pitchFamily="34" charset="0"/>
              <a:buChar char="•"/>
            </a:pPr>
            <a:r>
              <a:rPr lang="en-US" altLang="en-US" sz="1200" dirty="0"/>
              <a:t>Summary from Nov. 2023 F2F, and conf calls</a:t>
            </a:r>
          </a:p>
          <a:p>
            <a:pPr marL="800100" lvl="1" indent="-342900">
              <a:buFont typeface="Arial" panose="020B0604020202020204" pitchFamily="34" charset="0"/>
              <a:buChar char="•"/>
            </a:pPr>
            <a:r>
              <a:rPr lang="en-US" altLang="en-US" sz="1200" dirty="0"/>
              <a:t>Approve TG minutes </a:t>
            </a:r>
          </a:p>
          <a:p>
            <a:pPr marL="800100" lvl="1" indent="-342900">
              <a:buFont typeface="Arial" panose="020B0604020202020204" pitchFamily="34" charset="0"/>
              <a:buChar char="•"/>
            </a:pPr>
            <a:r>
              <a:rPr lang="en-US" altLang="en-US" sz="1200" dirty="0"/>
              <a:t>Presentation of submissions</a:t>
            </a:r>
          </a:p>
          <a:p>
            <a:pPr marL="800100" lvl="1" indent="-342900">
              <a:buFont typeface="Arial" panose="020B0604020202020204" pitchFamily="34" charset="0"/>
              <a:buChar char="•"/>
            </a:pPr>
            <a:r>
              <a:rPr lang="en-US" sz="1200" dirty="0"/>
              <a:t>Goals for March. 2024 and teleconference/ad-hoc plan</a:t>
            </a:r>
          </a:p>
          <a:p>
            <a:pPr marL="800100" lvl="1" indent="-342900">
              <a:buFont typeface="Arial" panose="020B0604020202020204" pitchFamily="34" charset="0"/>
              <a:buChar char="•"/>
            </a:pPr>
            <a:r>
              <a:rPr lang="en-US" sz="1200" dirty="0"/>
              <a:t>Timeline</a:t>
            </a:r>
          </a:p>
          <a:p>
            <a:pPr marL="800100" lvl="1" indent="-342900">
              <a:buFont typeface="Arial" panose="020B0604020202020204" pitchFamily="34" charset="0"/>
              <a:buChar char="•"/>
            </a:pPr>
            <a:r>
              <a:rPr lang="en-US" altLang="en-US" sz="12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305262487"/>
              </p:ext>
            </p:extLst>
          </p:nvPr>
        </p:nvGraphicFramePr>
        <p:xfrm>
          <a:off x="1219200" y="2298624"/>
          <a:ext cx="7016939" cy="24993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TGbe</a:t>
                      </a: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302504023"/>
              </p:ext>
            </p:extLst>
          </p:nvPr>
        </p:nvGraphicFramePr>
        <p:xfrm>
          <a:off x="851217" y="1582301"/>
          <a:ext cx="7736268" cy="35589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8374693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7928932"/>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November 2023 meeting, and conf calls</a:t>
            </a:r>
          </a:p>
          <a:p>
            <a:pPr>
              <a:buFont typeface="Arial" panose="020B0604020202020204" pitchFamily="34" charset="0"/>
              <a:buChar char="•"/>
            </a:pPr>
            <a:r>
              <a:rPr lang="en-US" altLang="en-US" sz="1400" dirty="0"/>
              <a:t>Approve TG minutes </a:t>
            </a:r>
          </a:p>
          <a:p>
            <a:pPr>
              <a:buFont typeface="Arial" panose="020B0604020202020204" pitchFamily="34" charset="0"/>
              <a:buChar char="•"/>
            </a:pPr>
            <a:r>
              <a:rPr lang="en-GB" sz="1400" dirty="0"/>
              <a:t>Progress Report And Estimates</a:t>
            </a:r>
          </a:p>
          <a:p>
            <a:pPr lvl="0">
              <a:buFont typeface="Arial" panose="020B0604020202020204" pitchFamily="34" charset="0"/>
              <a:buChar char="•"/>
            </a:pPr>
            <a:r>
              <a:rPr lang="en-GB" sz="1400" dirty="0"/>
              <a:t>Submissions:</a:t>
            </a:r>
          </a:p>
          <a:p>
            <a:pPr>
              <a:buFont typeface="Arial" panose="020B0604020202020204" pitchFamily="34" charset="0"/>
              <a:buChar char="•"/>
            </a:pPr>
            <a:r>
              <a:rPr lang="en-US" sz="1400" dirty="0"/>
              <a:t>Goals for Mar. 2024, Telcos, Ad-Hoc, Timeline</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Nov.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Delivered IEEE802.11be D5.0, </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Completed the second recirculation ballot (WG LB280) on TGbe D5.0</a:t>
            </a:r>
          </a:p>
          <a:p>
            <a:pPr marL="1200150" lvl="2">
              <a:buFont typeface="Arial" panose="020B0604020202020204" pitchFamily="34" charset="0"/>
              <a:buChar char="•"/>
            </a:pPr>
            <a:r>
              <a:rPr lang="en-US" sz="1400" dirty="0"/>
              <a:t>Approval rate of ~95% (~97% when accounting for post-LB275 vote changes via e-mail)</a:t>
            </a:r>
          </a:p>
          <a:p>
            <a:pPr marL="1200150" lvl="2">
              <a:buFont typeface="Arial" panose="020B0604020202020204" pitchFamily="34" charset="0"/>
              <a:buChar char="•"/>
            </a:pPr>
            <a:r>
              <a:rPr lang="en-US" sz="1400" dirty="0"/>
              <a:t>Received a total of 195 comments</a:t>
            </a:r>
          </a:p>
          <a:p>
            <a:pPr lvl="1">
              <a:buFont typeface="Arial" panose="020B0604020202020204" pitchFamily="34" charset="0"/>
              <a:buChar char="•"/>
            </a:pPr>
            <a:r>
              <a:rPr lang="en-US" sz="1600" dirty="0"/>
              <a:t>Held 1 teleconference in December </a:t>
            </a:r>
            <a:r>
              <a:rPr lang="en-US" sz="1600" dirty="0">
                <a:solidFill>
                  <a:schemeClr val="tx1"/>
                </a:solidFill>
              </a:rPr>
              <a:t>(</a:t>
            </a:r>
            <a:r>
              <a:rPr lang="en-US" sz="1600" dirty="0">
                <a:solidFill>
                  <a:schemeClr val="tx1"/>
                </a:solidFill>
                <a:hlinkClick r:id="rId2"/>
              </a:rPr>
              <a:t>11-23/2187r6</a:t>
            </a:r>
            <a:r>
              <a:rPr lang="en-US" sz="1600" dirty="0">
                <a:solidFill>
                  <a:schemeClr val="tx1"/>
                </a:solidFill>
              </a:rPr>
              <a:t>)</a:t>
            </a:r>
          </a:p>
          <a:p>
            <a:pPr marL="1200150" lvl="2" indent="-285750">
              <a:buFont typeface="Arial" panose="020B0604020202020204" pitchFamily="34" charset="0"/>
              <a:buChar char="•"/>
            </a:pPr>
            <a:r>
              <a:rPr lang="en-US" sz="1400" dirty="0"/>
              <a:t>Resolved all received comments from WG LB280 (</a:t>
            </a:r>
            <a:r>
              <a:rPr lang="en-US" sz="1400" dirty="0">
                <a:hlinkClick r:id="rId3"/>
              </a:rPr>
              <a:t>11-23/2208r5</a:t>
            </a:r>
            <a:r>
              <a:rPr lang="en-US" sz="1400" dirty="0"/>
              <a:t>)</a:t>
            </a:r>
          </a:p>
          <a:p>
            <a:pPr marL="1657350" lvl="3" indent="-285750">
              <a:buFont typeface="Arial" panose="020B0604020202020204" pitchFamily="34" charset="0"/>
              <a:buChar char="•"/>
            </a:pPr>
            <a:r>
              <a:rPr lang="en-US" sz="1200" dirty="0"/>
              <a:t>Satisfied the EC conditions for forwarding PIEEE802.11be to SA ballot</a:t>
            </a:r>
          </a:p>
          <a:p>
            <a:pPr lvl="1">
              <a:buFont typeface="Arial" panose="020B0604020202020204" pitchFamily="34" charset="0"/>
              <a:buChar char="•"/>
            </a:pPr>
            <a:r>
              <a:rPr lang="en-US" sz="1400" dirty="0"/>
              <a:t>Started the initial SA ballot for PIEEE802.11be (closes February 1</a:t>
            </a:r>
            <a:r>
              <a:rPr lang="en-US" sz="1400" baseline="30000" dirty="0"/>
              <a:t>st</a:t>
            </a:r>
            <a:r>
              <a:rPr lang="en-US" sz="1400" dirty="0"/>
              <a:t>, 2024)</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Approve meeting minutes from November plenary and telcos</a:t>
            </a:r>
          </a:p>
          <a:p>
            <a:pPr lvl="1">
              <a:buFont typeface="Arial" panose="020B0604020202020204" pitchFamily="34" charset="0"/>
              <a:buChar char="•"/>
            </a:pPr>
            <a:r>
              <a:rPr lang="en-US" sz="1600" dirty="0"/>
              <a:t>Discuss any received submissions </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-00be-tgbe-nov-2023-meeting-minutes.docx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https://mentor.ieee.org/802.11/dcn/23/11-23-2213-</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-00be-tgbe-november-january-teleconference-minutes.docx</a:t>
            </a:r>
            <a:endParaRPr lang="en-US" sz="1800" dirty="0">
              <a:solidFill>
                <a:srgbClr val="6B9F25"/>
              </a:solidFill>
            </a:endParaRPr>
          </a:p>
          <a:p>
            <a:endParaRPr lang="en-US" dirty="0"/>
          </a:p>
          <a:p>
            <a:r>
              <a:rPr lang="en-US" sz="2000" dirty="0"/>
              <a:t>Move: 			Second:</a:t>
            </a:r>
          </a:p>
          <a:p>
            <a:r>
              <a:rPr lang="en-US" sz="2000" dirty="0"/>
              <a:t>Discussion:</a:t>
            </a:r>
          </a:p>
          <a:p>
            <a:pPr marL="0" indent="0"/>
            <a:r>
              <a:rPr lang="en-US" sz="2000" dirty="0"/>
              <a:t>Result:</a:t>
            </a:r>
          </a:p>
          <a:p>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1792586301"/>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2017-01-08: 58%​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2021-05-24: N/A​</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2023-08-13: 90%​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2023-12-16: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2024-02-01:​</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2020-11-27: 95%​</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0" y="5100210"/>
            <a:ext cx="1650533"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 ~8mo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0" y="5471636"/>
            <a:ext cx="1650533"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 SA: ~3mo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19519" y="4413034"/>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27357"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Continue comment resolutions from initial SA ballot</a:t>
            </a:r>
          </a:p>
          <a:p>
            <a:pPr>
              <a:buFont typeface="Arial" panose="020B0604020202020204" pitchFamily="34" charset="0"/>
              <a:buChar char="•"/>
            </a:pPr>
            <a:r>
              <a:rPr lang="en-US" dirty="0"/>
              <a:t>Discuss any technical contributions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07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12 		(Monday)			– MAC/PHY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14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19 		(Monday)			– MAC/PHY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21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28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Mar 06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No in person ad-hoc is planned</a:t>
            </a:r>
          </a:p>
          <a:p>
            <a:pPr>
              <a:buFont typeface="Arial" panose="020B0604020202020204" pitchFamily="34" charset="0"/>
              <a:buChar char="•"/>
            </a:pPr>
            <a:r>
              <a:rPr lang="en-US" dirty="0"/>
              <a:t>Virtual ad-hoc meeting (if needed,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solidFill>
                  <a:srgbClr val="FF0000"/>
                </a:solidFill>
              </a:rPr>
              <a:t>TBD</a:t>
            </a:r>
            <a:endParaRPr lang="en-US" sz="1600" dirty="0">
              <a:solidFill>
                <a:srgbClr val="FF0000"/>
              </a:solidFill>
            </a:endParaRP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162108</TotalTime>
  <Words>3093</Words>
  <Application>Microsoft Office PowerPoint</Application>
  <PresentationFormat>On-screen Show (4:3)</PresentationFormat>
  <Paragraphs>383</Paragraphs>
  <Slides>31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Arial Black</vt:lpstr>
      <vt:lpstr>Calibri</vt:lpstr>
      <vt:lpstr>Monotype Sorts</vt:lpstr>
      <vt:lpstr>Times New Roman</vt:lpstr>
      <vt:lpstr>Wingdings</vt:lpstr>
      <vt:lpstr>Office Theme</vt:lpstr>
      <vt:lpstr>Document</vt:lpstr>
      <vt:lpstr>TGbe January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Monday Joint Agenda-AM2</vt:lpstr>
      <vt:lpstr>Summary from Nov. meeting &amp; conf calls</vt:lpstr>
      <vt:lpstr>Approve TG Minutes</vt:lpstr>
      <vt:lpstr>Progress Report &amp; Estimates</vt:lpstr>
      <vt:lpstr>Submissions</vt:lpstr>
      <vt:lpstr>Goals for March 2024</vt:lpstr>
      <vt:lpstr>Teleconference Plan</vt:lpstr>
      <vt:lpstr>Ad-Hoc Plan</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2024-01-09T19:01:23Z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