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06" r:id="rId22"/>
    <p:sldId id="365" r:id="rId23"/>
    <p:sldId id="1014" r:id="rId24"/>
    <p:sldId id="1017" r:id="rId25"/>
    <p:sldId id="1010" r:id="rId26"/>
    <p:sldId id="989" r:id="rId27"/>
    <p:sldId id="1022" r:id="rId28"/>
    <p:sldId id="1023" r:id="rId29"/>
    <p:sldId id="356" r:id="rId30"/>
    <p:sldId id="368" r:id="rId31"/>
    <p:sldId id="362" r:id="rId32"/>
    <p:sldId id="997" r:id="rId33"/>
    <p:sldId id="375" r:id="rId34"/>
    <p:sldId id="981" r:id="rId35"/>
    <p:sldId id="323"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5D7AC-6231-4790-9605-0F2E93BC9FAC}" v="2" dt="2023-12-08T02:06:46.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a:t>December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 and conf calls</a:t>
            </a:r>
          </a:p>
          <a:p>
            <a:pPr>
              <a:buFont typeface="Arial" panose="020B0604020202020204" pitchFamily="34" charset="0"/>
              <a:buChar char="•"/>
            </a:pPr>
            <a:r>
              <a:rPr lang="en-US" sz="1800" dirty="0"/>
              <a:t>Approve minutes from Nov.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a:t>December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 2023 F2F,, and conf calls</a:t>
            </a:r>
          </a:p>
          <a:p>
            <a:pPr marL="800100" lvl="1" indent="-342900">
              <a:buFont typeface="Arial" panose="020B0604020202020204" pitchFamily="34" charset="0"/>
              <a:buChar char="•"/>
            </a:pPr>
            <a:r>
              <a:rPr lang="en-US" altLang="en-US" sz="1100" dirty="0"/>
              <a:t>Approve TG minutes </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PM2, MAC (16:00-18:00)</a:t>
            </a:r>
            <a:endParaRPr lang="en-US" altLang="en-US" sz="1100" dirty="0"/>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a:t>December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a:t>December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02889479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302504023"/>
              </p:ext>
            </p:extLst>
          </p:nvPr>
        </p:nvGraphicFramePr>
        <p:xfrm>
          <a:off x="851217" y="1582301"/>
          <a:ext cx="7736268" cy="35589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8374693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7928932"/>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November 2023 meeting, and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Nov.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3502069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Adjourn</a:t>
            </a:r>
            <a:endParaRPr lang="en-US" sz="1800" dirty="0"/>
          </a:p>
          <a:p>
            <a:pPr lvl="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1824834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1817802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Submission:</a:t>
            </a:r>
          </a:p>
          <a:p>
            <a:pPr>
              <a:buFont typeface="Arial" panose="020B0604020202020204" pitchFamily="34" charset="0"/>
              <a:buChar char="•"/>
            </a:pPr>
            <a:r>
              <a:rPr lang="en-GB" sz="1400" dirty="0"/>
              <a:t>Motions:</a:t>
            </a:r>
          </a:p>
          <a:p>
            <a:pPr lvl="0">
              <a:buFont typeface="Arial" panose="020B0604020202020204" pitchFamily="34" charset="0"/>
              <a:buChar char="•"/>
            </a:pPr>
            <a:r>
              <a:rPr lang="en-US" sz="1400" dirty="0"/>
              <a:t>Status, Goals for Mar. 2024, Telcos, Ad-Hoc, Timeline</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solidFill>
                  <a:srgbClr val="FF0000"/>
                </a:solidFill>
              </a:rPr>
              <a:t>TBD</a:t>
            </a:r>
            <a:endParaRPr lang="en-US" sz="1600" dirty="0">
              <a:solidFill>
                <a:srgbClr val="FF0000"/>
              </a:solidFill>
            </a:endParaRP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endParaRPr lang="en-US"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PAR approved										Mar 2019</a:t>
            </a:r>
          </a:p>
          <a:p>
            <a:pPr>
              <a:buFont typeface="Arial" panose="020B0604020202020204" pitchFamily="34" charset="0"/>
              <a:buChar char="•"/>
            </a:pPr>
            <a:r>
              <a:rPr lang="en-US" sz="1600" dirty="0"/>
              <a:t>First TG meeting									May 2019</a:t>
            </a:r>
          </a:p>
          <a:p>
            <a:pPr>
              <a:buFont typeface="Arial" panose="020B0604020202020204" pitchFamily="34" charset="0"/>
              <a:buChar char="•"/>
            </a:pPr>
            <a:r>
              <a:rPr lang="en-US" sz="1600" dirty="0"/>
              <a:t>D0.1 												Sept 2020</a:t>
            </a:r>
          </a:p>
          <a:p>
            <a:pPr>
              <a:buFont typeface="Arial" panose="020B0604020202020204" pitchFamily="34" charset="0"/>
              <a:buChar char="•"/>
            </a:pPr>
            <a:r>
              <a:rPr lang="en-US" sz="1600" dirty="0"/>
              <a:t>D1.0 WG Comment Collection							May 2021</a:t>
            </a:r>
          </a:p>
          <a:p>
            <a:pPr>
              <a:buFont typeface="Arial" panose="020B0604020202020204" pitchFamily="34" charset="0"/>
              <a:buChar char="•"/>
            </a:pPr>
            <a:r>
              <a:rPr lang="en-US" sz="1600" dirty="0"/>
              <a:t>D2.0 WG Letter Ballot								May 2022</a:t>
            </a:r>
          </a:p>
          <a:p>
            <a:pPr>
              <a:buFont typeface="Arial" panose="020B0604020202020204" pitchFamily="34" charset="0"/>
              <a:buChar char="•"/>
            </a:pPr>
            <a:r>
              <a:rPr lang="en-US" sz="1600" dirty="0"/>
              <a:t>D3.0 LB 											Jan 2023</a:t>
            </a:r>
          </a:p>
          <a:p>
            <a:pPr>
              <a:buFont typeface="Arial" panose="020B0604020202020204" pitchFamily="34" charset="0"/>
              <a:buChar char="•"/>
            </a:pPr>
            <a:r>
              <a:rPr lang="en-US" sz="1600" dirty="0"/>
              <a:t>D4.0 LB 											July 2023</a:t>
            </a:r>
          </a:p>
          <a:p>
            <a:pPr>
              <a:buFont typeface="Arial" panose="020B0604020202020204" pitchFamily="34" charset="0"/>
              <a:buChar char="•"/>
            </a:pPr>
            <a:r>
              <a:rPr lang="en-US" sz="1600" dirty="0"/>
              <a:t>D5.0 Recirculation LB 								Nov 2023</a:t>
            </a:r>
          </a:p>
          <a:p>
            <a:pPr>
              <a:buFont typeface="Arial" panose="020B0604020202020204" pitchFamily="34" charset="0"/>
              <a:buChar char="•"/>
            </a:pPr>
            <a:r>
              <a:rPr lang="en-US" sz="1600" dirty="0">
                <a:solidFill>
                  <a:schemeClr val="tx1"/>
                </a:solidFill>
              </a:rPr>
              <a:t>Initial SA Ballot 									Jan 2024</a:t>
            </a:r>
            <a:endParaRPr lang="en-US" sz="1600" strike="sngStrike" dirty="0">
              <a:solidFill>
                <a:schemeClr val="tx1"/>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a:t>December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a:t>December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December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162024</TotalTime>
  <Words>2850</Words>
  <Application>Microsoft Office PowerPoint</Application>
  <PresentationFormat>On-screen Show (4:3)</PresentationFormat>
  <Paragraphs>389</Paragraphs>
  <Slides>35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Arial Black</vt:lpstr>
      <vt:lpstr>Calibri</vt:lpstr>
      <vt:lpstr>Monotype Sorts</vt:lpstr>
      <vt:lpstr>Times New Roman</vt:lpstr>
      <vt:lpstr>Wingdings</vt:lpstr>
      <vt:lpstr>Office Theme</vt:lpstr>
      <vt:lpstr>Document</vt:lpstr>
      <vt:lpstr>TGbe January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Monday Joint Agenda-AM2</vt:lpstr>
      <vt:lpstr>Summary from Nov. meeting &amp; conf calls</vt:lpstr>
      <vt:lpstr>Progress Report</vt:lpstr>
      <vt:lpstr>Tuesday MAC Agenda–AM2</vt:lpstr>
      <vt:lpstr>Tuesday PHY Agenda–AM2</vt:lpstr>
      <vt:lpstr>Tuesday MAC Agenda–PM2</vt:lpstr>
      <vt:lpstr>Wednesday MAC Agenda–PM2</vt:lpstr>
      <vt:lpstr>Wednesday PHY Agenda–PM2</vt:lpstr>
      <vt:lpstr>Thursday Joint Agenda-PM1</vt:lpstr>
      <vt:lpstr>Status</vt:lpstr>
      <vt:lpstr>Goals for March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2023-12-08T02:15:13Z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