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322" dt="2024-01-16T21:41:29.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16T21:43:00.772" v="4113" actId="20577"/>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6T21:38:54.823" v="4084" actId="207"/>
        <pc:sldMkLst>
          <pc:docMk/>
          <pc:sldMk cId="2696761607" sldId="393"/>
        </pc:sldMkLst>
        <pc:graphicFrameChg chg="mod modGraphic">
          <ac:chgData name="Alfred Asterjadhi" userId="39de57b9-85c0-4fd1-aaac-8ca2b6560ad0" providerId="ADAL" clId="{2761FCC1-4A6E-4EF5-91BC-E3C73DA579E7}" dt="2024-01-16T21:38:54.823" v="4084"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6T03:50:41.777" v="3368"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6T03:50:41.777" v="3368"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6T21:24:09.357" v="3992" actId="207"/>
        <pc:sldMkLst>
          <pc:docMk/>
          <pc:sldMk cId="3828928684" sldId="1058"/>
        </pc:sldMkLst>
        <pc:graphicFrameChg chg="mod modGraphic">
          <ac:chgData name="Alfred Asterjadhi" userId="39de57b9-85c0-4fd1-aaac-8ca2b6560ad0" providerId="ADAL" clId="{2761FCC1-4A6E-4EF5-91BC-E3C73DA579E7}" dt="2024-01-16T21:24:09.357" v="3992"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6T21:40:56.132" v="4092" actId="20577"/>
        <pc:sldMkLst>
          <pc:docMk/>
          <pc:sldMk cId="1089014833" sldId="1059"/>
        </pc:sldMkLst>
        <pc:graphicFrameChg chg="mod modGraphic">
          <ac:chgData name="Alfred Asterjadhi" userId="39de57b9-85c0-4fd1-aaac-8ca2b6560ad0" providerId="ADAL" clId="{2761FCC1-4A6E-4EF5-91BC-E3C73DA579E7}" dt="2024-01-16T21:40:56.132" v="4092" actId="2057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6T21:37:12.848" v="4079" actId="207"/>
        <pc:sldMkLst>
          <pc:docMk/>
          <pc:sldMk cId="3832852367" sldId="1060"/>
        </pc:sldMkLst>
        <pc:graphicFrameChg chg="mod modGraphic">
          <ac:chgData name="Alfred Asterjadhi" userId="39de57b9-85c0-4fd1-aaac-8ca2b6560ad0" providerId="ADAL" clId="{2761FCC1-4A6E-4EF5-91BC-E3C73DA579E7}" dt="2024-01-16T21:37:12.848" v="4079"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6T21:41:53.401" v="4111" actId="207"/>
        <pc:sldMkLst>
          <pc:docMk/>
          <pc:sldMk cId="2528763118" sldId="1061"/>
        </pc:sldMkLst>
        <pc:graphicFrameChg chg="mod modGraphic">
          <ac:chgData name="Alfred Asterjadhi" userId="39de57b9-85c0-4fd1-aaac-8ca2b6560ad0" providerId="ADAL" clId="{2761FCC1-4A6E-4EF5-91BC-E3C73DA579E7}" dt="2024-01-16T21:41:53.401" v="4111"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6T21:28:48.804" v="4064" actId="13926"/>
        <pc:sldMkLst>
          <pc:docMk/>
          <pc:sldMk cId="4237730190" sldId="1063"/>
        </pc:sldMkLst>
        <pc:spChg chg="mod">
          <ac:chgData name="Alfred Asterjadhi" userId="39de57b9-85c0-4fd1-aaac-8ca2b6560ad0" providerId="ADAL" clId="{2761FCC1-4A6E-4EF5-91BC-E3C73DA579E7}" dt="2024-01-16T21:28:48.804" v="4064"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6T21:28:51.564" v="4065" actId="13926"/>
        <pc:sldMkLst>
          <pc:docMk/>
          <pc:sldMk cId="755068326" sldId="1064"/>
        </pc:sldMkLst>
        <pc:spChg chg="mod">
          <ac:chgData name="Alfred Asterjadhi" userId="39de57b9-85c0-4fd1-aaac-8ca2b6560ad0" providerId="ADAL" clId="{2761FCC1-4A6E-4EF5-91BC-E3C73DA579E7}" dt="2024-01-16T21:28:51.564" v="4065"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6T12:58:15.520" v="3899" actId="2057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6T21:28:56.465" v="4066" actId="13926"/>
        <pc:sldMkLst>
          <pc:docMk/>
          <pc:sldMk cId="3310225282" sldId="1065"/>
        </pc:sldMkLst>
        <pc:spChg chg="mod">
          <ac:chgData name="Alfred Asterjadhi" userId="39de57b9-85c0-4fd1-aaac-8ca2b6560ad0" providerId="ADAL" clId="{2761FCC1-4A6E-4EF5-91BC-E3C73DA579E7}" dt="2024-01-16T21:28:56.465" v="4066"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6T21:28:59.070" v="4067" actId="13926"/>
        <pc:sldMkLst>
          <pc:docMk/>
          <pc:sldMk cId="3289567463" sldId="1066"/>
        </pc:sldMkLst>
        <pc:spChg chg="mod">
          <ac:chgData name="Alfred Asterjadhi" userId="39de57b9-85c0-4fd1-aaac-8ca2b6560ad0" providerId="ADAL" clId="{2761FCC1-4A6E-4EF5-91BC-E3C73DA579E7}" dt="2024-01-16T21:28:59.070" v="4067"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5T02:48:24.542" v="2920"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6T21:27:50.234" v="4062" actId="20577"/>
        <pc:sldMkLst>
          <pc:docMk/>
          <pc:sldMk cId="856501673" sldId="1067"/>
        </pc:sldMkLst>
        <pc:spChg chg="mod">
          <ac:chgData name="Alfred Asterjadhi" userId="39de57b9-85c0-4fd1-aaac-8ca2b6560ad0" providerId="ADAL" clId="{2761FCC1-4A6E-4EF5-91BC-E3C73DA579E7}" dt="2024-01-16T21:27:50.234" v="406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6T21:24:55.627" v="4003" actId="207"/>
        <pc:sldMkLst>
          <pc:docMk/>
          <pc:sldMk cId="1911178581" sldId="1070"/>
        </pc:sldMkLst>
        <pc:graphicFrameChg chg="mod modGraphic">
          <ac:chgData name="Alfred Asterjadhi" userId="39de57b9-85c0-4fd1-aaac-8ca2b6560ad0" providerId="ADAL" clId="{2761FCC1-4A6E-4EF5-91BC-E3C73DA579E7}" dt="2024-01-16T21:24:55.627" v="4003"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6T21:25:16.032" v="4009"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6T21:25:16.032" v="4009"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6T03:54:31.700" v="3409"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6T03:54:31.700" v="3409"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6T21:41:15.205" v="4106" actId="207"/>
        <pc:sldMkLst>
          <pc:docMk/>
          <pc:sldMk cId="170347333" sldId="1075"/>
        </pc:sldMkLst>
        <pc:graphicFrameChg chg="mod modGraphic">
          <ac:chgData name="Alfred Asterjadhi" userId="39de57b9-85c0-4fd1-aaac-8ca2b6560ad0" providerId="ADAL" clId="{2761FCC1-4A6E-4EF5-91BC-E3C73DA579E7}" dt="2024-01-16T21:41:15.205" v="410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6T13:01:56.131" v="3902" actId="2164"/>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6T13:01:56.131" v="3902" actId="2164"/>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6T21:43:00.772" v="4113" actId="20577"/>
        <pc:sldMasterMkLst>
          <pc:docMk/>
          <pc:sldMasterMk cId="0" sldId="2147483648"/>
        </pc:sldMasterMkLst>
        <pc:spChg chg="mod">
          <ac:chgData name="Alfred Asterjadhi" userId="39de57b9-85c0-4fd1-aaac-8ca2b6560ad0" providerId="ADAL" clId="{2761FCC1-4A6E-4EF5-91BC-E3C73DA579E7}" dt="2024-01-16T21:43:00.772" v="4113"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11" Type="http://schemas.openxmlformats.org/officeDocument/2006/relationships/hyperlink" Target="https://mentor.ieee.org/802.11/dcn/24/11-24-0050-00-00bn-coordinated-spatial-reuse-types.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42-00-00bn-thoughts-on-flexible-control-frame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41-01-00bn-dpwifi-matlab-validatio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68-02-00bn-coordinated-spatial-reus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981-03-00bn-multi-link-based-multi-ap-coordination-for-low-latency-traffic.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1897-00-00bn-thoughts-on-improving-roaming-under-existing-architecture.pptx" TargetMode="External"/><Relationship Id="rId2" Type="http://schemas.openxmlformats.org/officeDocument/2006/relationships/hyperlink" Target="https://mentor.ieee.org/802.11/dcn/23/11-23-1884-00-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0-00bn-further-thoughts-on-seamless-roaming.pptx" TargetMode="External"/><Relationship Id="rId5" Type="http://schemas.openxmlformats.org/officeDocument/2006/relationships/hyperlink" Target="https://mentor.ieee.org/802.11/dcn/23/11-23-1937-00-00bn-smooth-roaming-follow-up-1.pptx" TargetMode="External"/><Relationship Id="rId4" Type="http://schemas.openxmlformats.org/officeDocument/2006/relationships/hyperlink" Target="https://mentor.ieee.org/802.11/dcn/23/11-23-1908-00-00bn-seamless-roaming-procedure.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7" Type="http://schemas.openxmlformats.org/officeDocument/2006/relationships/hyperlink" Target="https://mentor.ieee.org/802.11/dcn/24/11-24-0041-01-00bn-dpwifi-matlab-validatio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25-00-00bn-phy-modifications-for-high-mobility-stas.pptx" TargetMode="Externa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354506"/>
              </p:ext>
            </p:extLst>
          </p:nvPr>
        </p:nvGraphicFramePr>
        <p:xfrm>
          <a:off x="851217" y="1587465"/>
          <a:ext cx="7736268" cy="36078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1834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Criticality Use Cases and Requirements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Iñaki Val Beitia</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Post-FCS MAC Padding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Sindhu Verma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Padding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1875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Power save proposal for non-AP/mobile-AP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Shubhodeep Adhikari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1885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End-to-end QoS with SCS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QoS</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76330699"/>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1919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dRU Proposal</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Eunsung Park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839866"/>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Multi-Link-SM-Power-Save-Mode</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Jason Yuchen Guo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Junghoon Suh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1936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AP MLD power save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1012412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1430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1958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QoS Proxy for XR Use Cases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Guoqing Li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QoS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Yunbo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1056418"/>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1965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Dynamic power </a:t>
                      </a:r>
                      <a:r>
                        <a:rPr lang="en-GB" sz="1000" kern="1200" dirty="0" err="1">
                          <a:solidFill>
                            <a:srgbClr val="00B050"/>
                          </a:solidFill>
                          <a:effectLst/>
                          <a:latin typeface="+mn-lt"/>
                          <a:ea typeface="MS Gothic" panose="020B0609070205080204" pitchFamily="49" charset="-128"/>
                        </a:rPr>
                        <a:t>save_follow</a:t>
                      </a:r>
                      <a:r>
                        <a:rPr lang="en-GB" sz="1000" kern="1200" dirty="0">
                          <a:solidFill>
                            <a:srgbClr val="00B050"/>
                          </a:solidFill>
                          <a:effectLst/>
                          <a:latin typeface="+mn-lt"/>
                          <a:ea typeface="MS Gothic" panose="020B0609070205080204" pitchFamily="49" charset="-128"/>
                        </a:rPr>
                        <a:t>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1988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Level Thoughts on DRU Design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Lin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60594"/>
              </p:ext>
            </p:extLst>
          </p:nvPr>
        </p:nvGraphicFramePr>
        <p:xfrm>
          <a:off x="851217" y="1587465"/>
          <a:ext cx="7736268" cy="32546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2003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Client power save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Cariou, Laurent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2020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High Level Perspective on Distributed Tone RU for 11bn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2021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Principle and Methodology for dRU Tone Plan Design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435142"/>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2031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Data Tones Grouping in Tone-Distributed RUs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 Mahmoud Kamel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3934248"/>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2200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Distribution bandwidth of 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Ross Jian Yu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54718962"/>
              </p:ext>
            </p:extLst>
          </p:nvPr>
        </p:nvGraphicFramePr>
        <p:xfrm>
          <a:off x="851217" y="1587465"/>
          <a:ext cx="7736272" cy="399865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60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6">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24/0014</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Further Thoughts on </a:t>
                      </a:r>
                      <a:r>
                        <a:rPr lang="en-US" sz="1000" b="0" i="0" u="none" strike="noStrike" dirty="0" err="1">
                          <a:solidFill>
                            <a:srgbClr val="00B050"/>
                          </a:solidFill>
                          <a:effectLst/>
                          <a:latin typeface="+mn-lt"/>
                        </a:rPr>
                        <a:t>dRU</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DRU</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24/0025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modifications for high-mobility STAs</a:t>
                      </a:r>
                    </a:p>
                  </a:txBody>
                  <a:tcPr marL="9525" marR="9525" marT="9525" marB="0" anchor="b"/>
                </a:tc>
                <a:tc>
                  <a:txBody>
                    <a:bodyPr/>
                    <a:lstStyle/>
                    <a:p>
                      <a:pPr algn="ctr" rtl="0" fontAlgn="b"/>
                      <a:r>
                        <a:rPr lang="en-US" sz="1000" b="0" i="0" u="none" strike="noStrike" dirty="0" err="1">
                          <a:solidFill>
                            <a:schemeClr val="tx1"/>
                          </a:solidFill>
                          <a:effectLst/>
                          <a:latin typeface="+mn-lt"/>
                        </a:rPr>
                        <a:t>Azin</a:t>
                      </a:r>
                      <a:r>
                        <a:rPr lang="en-US" sz="1000" b="0" i="0" u="none" strike="noStrike" dirty="0">
                          <a:solidFill>
                            <a:schemeClr val="tx1"/>
                          </a:solidFill>
                          <a:effectLst/>
                          <a:latin typeface="+mn-lt"/>
                        </a:rPr>
                        <a:t> </a:t>
                      </a:r>
                      <a:r>
                        <a:rPr lang="en-US" sz="1000" b="0" i="0" u="none" strike="noStrike" dirty="0" err="1">
                          <a:solidFill>
                            <a:schemeClr val="tx1"/>
                          </a:solidFill>
                          <a:effectLst/>
                          <a:latin typeface="+mn-lt"/>
                        </a:rPr>
                        <a:t>Neishaboori</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Pilot Tones</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47990209"/>
                  </a:ext>
                </a:extLst>
              </a:tr>
              <a:tr h="304707">
                <a:tc>
                  <a:txBody>
                    <a:bodyPr/>
                    <a:lstStyle/>
                    <a:p>
                      <a:pPr algn="ctr" rtl="0" fontAlgn="b"/>
                      <a:r>
                        <a:rPr lang="en-US" sz="1000" b="0" i="0" u="none" strike="noStrike" dirty="0">
                          <a:solidFill>
                            <a:schemeClr val="tx1"/>
                          </a:solidFill>
                          <a:effectLst/>
                          <a:latin typeface="+mn-lt"/>
                          <a:hlinkClick r:id="rId8"/>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9"/>
                        </a:rPr>
                        <a:t>24/41r0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err="1">
                          <a:solidFill>
                            <a:schemeClr val="tx1"/>
                          </a:solidFill>
                          <a:effectLst/>
                          <a:latin typeface="+mn-lt"/>
                        </a:rPr>
                        <a:t>DPWiFi</a:t>
                      </a:r>
                      <a:r>
                        <a:rPr lang="en-US" sz="1000" b="0" i="0" u="none" strike="noStrike" dirty="0">
                          <a:solidFill>
                            <a:schemeClr val="tx1"/>
                          </a:solidFill>
                          <a:effectLst/>
                          <a:latin typeface="+mn-lt"/>
                        </a:rPr>
                        <a:t> MATLAB Validation</a:t>
                      </a:r>
                    </a:p>
                  </a:txBody>
                  <a:tcPr marL="9525" marR="9525" marT="9525" marB="0" anchor="b"/>
                </a:tc>
                <a:tc>
                  <a:txBody>
                    <a:bodyPr/>
                    <a:lstStyle/>
                    <a:p>
                      <a:pPr algn="ctr" rtl="0" fontAlgn="b"/>
                      <a:r>
                        <a:rPr lang="en-US" sz="1000" b="0" i="0" u="none" strike="noStrike" dirty="0">
                          <a:solidFill>
                            <a:schemeClr val="tx1"/>
                          </a:solidFill>
                          <a:effectLst/>
                          <a:latin typeface="+mn-lt"/>
                        </a:rPr>
                        <a:t>Carlos Rios</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MIMO</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973486371"/>
                  </a:ext>
                </a:extLst>
              </a:tr>
              <a:tr h="278505">
                <a:tc>
                  <a:txBody>
                    <a:bodyPr/>
                    <a:lstStyle/>
                    <a:p>
                      <a:pPr algn="ctr" rtl="0" fontAlgn="b"/>
                      <a:r>
                        <a:rPr lang="en-US" sz="1000" b="0" i="0" u="none" strike="noStrike" dirty="0">
                          <a:solidFill>
                            <a:srgbClr val="FF0000"/>
                          </a:solidFill>
                          <a:effectLst/>
                          <a:latin typeface="+mn-lt"/>
                          <a:hlinkClick r:id="rId10"/>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11"/>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2"/>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4178851"/>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6020546"/>
              </p:ext>
            </p:extLst>
          </p:nvPr>
        </p:nvGraphicFramePr>
        <p:xfrm>
          <a:off x="851217" y="1587465"/>
          <a:ext cx="7736268" cy="1458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dirty="0">
                          <a:solidFill>
                            <a:schemeClr val="tx1"/>
                          </a:solidFill>
                          <a:effectLst/>
                          <a:latin typeface="+mn-lt"/>
                          <a:hlinkClick r:id="rId2"/>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3">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23/1919</a:t>
            </a:r>
            <a:r>
              <a:rPr lang="en-US" sz="1400" dirty="0">
                <a:solidFill>
                  <a:srgbClr val="00B050"/>
                </a:solidFill>
              </a:rPr>
              <a:t> </a:t>
            </a:r>
            <a:r>
              <a:rPr lang="en-US" sz="1400" b="0" i="0" u="none" strike="noStrike" dirty="0" err="1">
                <a:solidFill>
                  <a:srgbClr val="00B050"/>
                </a:solidFill>
                <a:effectLst/>
              </a:rPr>
              <a:t>dRU</a:t>
            </a:r>
            <a:r>
              <a:rPr lang="en-US" sz="1400" b="0" i="0" u="none" strike="noStrike" dirty="0">
                <a:solidFill>
                  <a:srgbClr val="00B050"/>
                </a:solidFill>
                <a:effectLst/>
              </a:rPr>
              <a:t> Proposal</a:t>
            </a:r>
            <a:r>
              <a:rPr lang="en-US" sz="1400" dirty="0">
                <a:solidFill>
                  <a:srgbClr val="00B050"/>
                </a:solidFill>
              </a:rPr>
              <a:t> 								</a:t>
            </a:r>
            <a:r>
              <a:rPr lang="en-US" sz="1400" b="0" i="0" u="none" strike="noStrike" dirty="0">
                <a:solidFill>
                  <a:srgbClr val="00B050"/>
                </a:solidFill>
                <a:effectLst/>
              </a:rPr>
              <a:t>Eunsung Park</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23/1988</a:t>
            </a:r>
            <a:r>
              <a:rPr lang="en-US" sz="1400" dirty="0">
                <a:solidFill>
                  <a:srgbClr val="00B050"/>
                </a:solidFill>
              </a:rPr>
              <a:t> </a:t>
            </a:r>
            <a:r>
              <a:rPr lang="en-US" sz="1400" b="0" i="0" u="none" strike="noStrike" dirty="0">
                <a:solidFill>
                  <a:srgbClr val="00B050"/>
                </a:solidFill>
                <a:effectLst/>
              </a:rPr>
              <a:t>High Level Thoughts on DRU Design</a:t>
            </a:r>
            <a:r>
              <a:rPr lang="en-US" sz="1400" dirty="0">
                <a:solidFill>
                  <a:srgbClr val="00B050"/>
                </a:solidFill>
              </a:rPr>
              <a:t> 				</a:t>
            </a:r>
            <a:r>
              <a:rPr lang="en-US" sz="1400" b="0" i="0" u="none" strike="noStrike" dirty="0">
                <a:solidFill>
                  <a:srgbClr val="00B050"/>
                </a:solidFill>
                <a:effectLst/>
              </a:rPr>
              <a:t>Lin Yang</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23/2020</a:t>
            </a:r>
            <a:r>
              <a:rPr lang="en-US" sz="1400" dirty="0">
                <a:solidFill>
                  <a:srgbClr val="00B050"/>
                </a:solidFill>
              </a:rPr>
              <a:t> </a:t>
            </a:r>
            <a:r>
              <a:rPr lang="en-US" sz="1400" b="0" i="0" u="none" strike="noStrike" dirty="0">
                <a:solidFill>
                  <a:srgbClr val="00B050"/>
                </a:solidFill>
                <a:effectLst/>
              </a:rPr>
              <a:t>High Level Perspective on Distributed Tone RU for 11bn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23/2021</a:t>
            </a:r>
            <a:r>
              <a:rPr lang="en-US" sz="1400" dirty="0">
                <a:solidFill>
                  <a:srgbClr val="00B050"/>
                </a:solidFill>
              </a:rPr>
              <a:t> </a:t>
            </a:r>
            <a:r>
              <a:rPr lang="en-US" sz="1400" b="0" i="0" u="none" strike="noStrike" dirty="0">
                <a:solidFill>
                  <a:srgbClr val="00B050"/>
                </a:solidFill>
                <a:effectLst/>
              </a:rPr>
              <a:t>Principle and Methodology for </a:t>
            </a:r>
            <a:r>
              <a:rPr lang="en-US" sz="1400" b="0" i="0" u="none" strike="noStrike" dirty="0" err="1">
                <a:solidFill>
                  <a:srgbClr val="00B050"/>
                </a:solidFill>
                <a:effectLst/>
              </a:rPr>
              <a:t>dRU</a:t>
            </a:r>
            <a:r>
              <a:rPr lang="en-US" sz="1400" b="0" i="0" u="none" strike="noStrike" dirty="0">
                <a:solidFill>
                  <a:srgbClr val="00B050"/>
                </a:solidFill>
                <a:effectLst/>
              </a:rPr>
              <a:t> Tone Plan Design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endParaRPr lang="en-US"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23/1834</a:t>
            </a:r>
            <a:r>
              <a:rPr lang="en-US" sz="1400" dirty="0">
                <a:solidFill>
                  <a:srgbClr val="00B050"/>
                </a:solidFill>
              </a:rPr>
              <a:t> </a:t>
            </a:r>
            <a:r>
              <a:rPr lang="en-US" sz="1400" b="0" i="0" u="none" strike="noStrike" dirty="0">
                <a:solidFill>
                  <a:srgbClr val="00B050"/>
                </a:solidFill>
                <a:effectLst/>
              </a:rPr>
              <a:t>High Criticality Use Cases and Requirements</a:t>
            </a:r>
            <a:r>
              <a:rPr lang="en-US" sz="1400" dirty="0">
                <a:solidFill>
                  <a:srgbClr val="00B050"/>
                </a:solidFill>
              </a:rPr>
              <a:t> 		</a:t>
            </a:r>
            <a:r>
              <a:rPr lang="en-US" sz="1400" b="0" i="0" u="none" strike="noStrike" dirty="0">
                <a:solidFill>
                  <a:srgbClr val="00B050"/>
                </a:solidFill>
                <a:effectLst/>
              </a:rPr>
              <a:t>Iñaki Val Beitia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23/1873</a:t>
            </a:r>
            <a:r>
              <a:rPr lang="en-US" sz="1400" dirty="0">
                <a:solidFill>
                  <a:srgbClr val="00B050"/>
                </a:solidFill>
              </a:rPr>
              <a:t> </a:t>
            </a:r>
            <a:r>
              <a:rPr lang="en-US" sz="1400" b="0" i="0" u="none" strike="noStrike" dirty="0">
                <a:solidFill>
                  <a:srgbClr val="00B050"/>
                </a:solidFill>
                <a:effectLst/>
              </a:rPr>
              <a:t>Post-FCS MAC Padding</a:t>
            </a:r>
            <a:r>
              <a:rPr lang="en-US" sz="1400" dirty="0">
                <a:solidFill>
                  <a:srgbClr val="00B050"/>
                </a:solidFill>
              </a:rPr>
              <a:t> 					</a:t>
            </a:r>
            <a:r>
              <a:rPr lang="en-US" sz="1400" b="0" i="0" u="none" strike="noStrike" dirty="0">
                <a:solidFill>
                  <a:srgbClr val="00B050"/>
                </a:solidFill>
                <a:effectLst/>
              </a:rPr>
              <a:t>Sindhu Verma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23/1958</a:t>
            </a:r>
            <a:r>
              <a:rPr lang="en-US" sz="1400" dirty="0">
                <a:solidFill>
                  <a:srgbClr val="00B050"/>
                </a:solidFill>
              </a:rPr>
              <a:t> </a:t>
            </a:r>
            <a:r>
              <a:rPr lang="en-US" sz="1400" b="0" i="0" u="none" strike="noStrike" dirty="0">
                <a:solidFill>
                  <a:srgbClr val="00B050"/>
                </a:solidFill>
                <a:effectLst/>
              </a:rPr>
              <a:t>QoS Proxy for XR Use Cases</a:t>
            </a:r>
            <a:r>
              <a:rPr lang="en-US" sz="1400" dirty="0">
                <a:solidFill>
                  <a:srgbClr val="00B050"/>
                </a:solidFill>
              </a:rPr>
              <a:t> 					</a:t>
            </a:r>
            <a:r>
              <a:rPr lang="en-US" sz="1400" b="0" i="0" u="none" strike="noStrike" dirty="0">
                <a:solidFill>
                  <a:srgbClr val="00B050"/>
                </a:solidFill>
                <a:effectLst/>
              </a:rPr>
              <a:t>Guoqing Li</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23/1885</a:t>
            </a:r>
            <a:r>
              <a:rPr lang="en-US" sz="1400" dirty="0">
                <a:solidFill>
                  <a:srgbClr val="00B050"/>
                </a:solidFill>
              </a:rPr>
              <a:t> </a:t>
            </a:r>
            <a:r>
              <a:rPr lang="en-US" sz="1400" b="0" i="0" u="none" strike="noStrike" dirty="0">
                <a:solidFill>
                  <a:srgbClr val="00B050"/>
                </a:solidFill>
                <a:effectLst/>
              </a:rPr>
              <a:t>End-to-end QoS with SCS</a:t>
            </a:r>
            <a:r>
              <a:rPr lang="en-US" sz="1400" dirty="0">
                <a:solidFill>
                  <a:srgbClr val="00B050"/>
                </a:solidFill>
              </a:rPr>
              <a:t> 					</a:t>
            </a:r>
            <a:r>
              <a:rPr lang="en-US" sz="1400" b="0" i="0" u="none" strike="noStrike" dirty="0">
                <a:solidFill>
                  <a:srgbClr val="00B05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23/2031</a:t>
            </a:r>
            <a:r>
              <a:rPr lang="en-US" sz="1400" dirty="0">
                <a:solidFill>
                  <a:srgbClr val="00B050"/>
                </a:solidFill>
              </a:rPr>
              <a:t> </a:t>
            </a:r>
            <a:r>
              <a:rPr lang="en-US" sz="1400" b="0" i="0" u="none" strike="noStrike" dirty="0">
                <a:solidFill>
                  <a:srgbClr val="00B050"/>
                </a:solidFill>
                <a:effectLst/>
              </a:rPr>
              <a:t>Data Tones Grouping in Tone-Distributed RUs</a:t>
            </a:r>
            <a:r>
              <a:rPr lang="en-US" sz="1400" dirty="0">
                <a:solidFill>
                  <a:srgbClr val="00B050"/>
                </a:solidFill>
              </a:rPr>
              <a:t> </a:t>
            </a:r>
            <a:r>
              <a:rPr lang="en-US" sz="1400" b="0" i="0" u="none" strike="noStrike" dirty="0">
                <a:solidFill>
                  <a:srgbClr val="00B050"/>
                </a:solidFill>
                <a:effectLst/>
              </a:rPr>
              <a:t> 		Mahmoud Kamel</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23/2200</a:t>
            </a:r>
            <a:r>
              <a:rPr lang="en-US" sz="1400" dirty="0">
                <a:solidFill>
                  <a:srgbClr val="00B050"/>
                </a:solidFill>
              </a:rPr>
              <a:t> </a:t>
            </a:r>
            <a:r>
              <a:rPr lang="en-US" sz="1400" b="0" i="0" u="none" strike="noStrike" dirty="0">
                <a:solidFill>
                  <a:srgbClr val="00B050"/>
                </a:solidFill>
                <a:effectLst/>
              </a:rPr>
              <a:t>Distribution bandwidth of DRU</a:t>
            </a:r>
            <a:r>
              <a:rPr lang="en-US" sz="1400" dirty="0">
                <a:solidFill>
                  <a:srgbClr val="00B050"/>
                </a:solidFill>
              </a:rPr>
              <a:t> 				</a:t>
            </a:r>
            <a:r>
              <a:rPr lang="en-US" sz="1400" b="0" i="0" u="none" strike="noStrike" dirty="0">
                <a:solidFill>
                  <a:srgbClr val="00B050"/>
                </a:solidFill>
                <a:effectLst/>
              </a:rPr>
              <a:t>Ross Jian Yu</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24/0014</a:t>
            </a:r>
            <a:r>
              <a:rPr lang="en-US" sz="1400" dirty="0">
                <a:solidFill>
                  <a:srgbClr val="00B050"/>
                </a:solidFill>
              </a:rPr>
              <a:t> </a:t>
            </a:r>
            <a:r>
              <a:rPr lang="en-US" sz="1400" b="0" i="0" u="none" strike="noStrike" dirty="0">
                <a:solidFill>
                  <a:srgbClr val="00B050"/>
                </a:solidFill>
                <a:effectLst/>
              </a:rPr>
              <a:t>Further Thoughts on </a:t>
            </a:r>
            <a:r>
              <a:rPr lang="en-US" sz="1400" b="0" i="0" u="none" strike="noStrike" dirty="0" err="1">
                <a:solidFill>
                  <a:srgbClr val="00B050"/>
                </a:solidFill>
                <a:effectLst/>
              </a:rPr>
              <a:t>dRU</a:t>
            </a:r>
            <a:r>
              <a:rPr lang="en-US" sz="1400" dirty="0">
                <a:solidFill>
                  <a:srgbClr val="00B050"/>
                </a:solidFill>
              </a:rPr>
              <a:t> 					</a:t>
            </a:r>
            <a:r>
              <a:rPr lang="en-US" sz="1400" b="0" i="0" u="none" strike="noStrike" dirty="0">
                <a:solidFill>
                  <a:srgbClr val="00B050"/>
                </a:solidFill>
                <a:effectLst/>
              </a:rPr>
              <a:t>Eunsung Park</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23/1875</a:t>
            </a:r>
            <a:r>
              <a:rPr lang="en-US" sz="1400" dirty="0">
                <a:solidFill>
                  <a:srgbClr val="00B050"/>
                </a:solidFill>
              </a:rPr>
              <a:t> </a:t>
            </a:r>
            <a:r>
              <a:rPr lang="en-US" sz="1400" b="0" i="0" u="none" strike="noStrike" dirty="0">
                <a:solidFill>
                  <a:srgbClr val="00B050"/>
                </a:solidFill>
                <a:effectLst/>
              </a:rPr>
              <a:t>Power save proposal for non-AP/mobile-AP</a:t>
            </a:r>
            <a:r>
              <a:rPr lang="en-US" sz="1400" dirty="0">
                <a:solidFill>
                  <a:srgbClr val="00B050"/>
                </a:solidFill>
              </a:rPr>
              <a:t> 			</a:t>
            </a:r>
            <a:r>
              <a:rPr lang="en-US" sz="1400" b="0" i="0" u="none" strike="noStrike" dirty="0">
                <a:solidFill>
                  <a:srgbClr val="00B050"/>
                </a:solidFill>
                <a:effectLst/>
              </a:rPr>
              <a:t>Shubhodeep Adhikari</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23/1922</a:t>
            </a:r>
            <a:r>
              <a:rPr lang="en-US" sz="1400" dirty="0">
                <a:solidFill>
                  <a:srgbClr val="00B050"/>
                </a:solidFill>
              </a:rPr>
              <a:t> </a:t>
            </a:r>
            <a:r>
              <a:rPr lang="en-US" sz="1400" b="0" i="0" u="none" strike="noStrike" dirty="0">
                <a:solidFill>
                  <a:srgbClr val="00B050"/>
                </a:solidFill>
                <a:effectLst/>
              </a:rPr>
              <a:t>Multi-Link-SM-Power-Save-Mode</a:t>
            </a:r>
            <a:r>
              <a:rPr lang="en-US" sz="1400" dirty="0">
                <a:solidFill>
                  <a:srgbClr val="00B050"/>
                </a:solidFill>
              </a:rPr>
              <a:t> 					</a:t>
            </a:r>
            <a:r>
              <a:rPr lang="en-US" sz="1400" b="0" i="0" u="none" strike="noStrike" dirty="0">
                <a:solidFill>
                  <a:srgbClr val="00B050"/>
                </a:solidFill>
                <a:effectLst/>
              </a:rPr>
              <a:t>Jason Yuchen Guo</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23/1936</a:t>
            </a:r>
            <a:r>
              <a:rPr lang="en-US" sz="1400" dirty="0">
                <a:solidFill>
                  <a:srgbClr val="00B050"/>
                </a:solidFill>
              </a:rPr>
              <a:t> </a:t>
            </a:r>
            <a:r>
              <a:rPr lang="en-US" sz="1400" b="0" i="0" u="none" strike="noStrike" dirty="0">
                <a:solidFill>
                  <a:srgbClr val="00B050"/>
                </a:solidFill>
                <a:effectLst/>
              </a:rPr>
              <a:t>AP MLD power save follow up</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23/1965</a:t>
            </a:r>
            <a:r>
              <a:rPr lang="en-US" sz="1400" dirty="0">
                <a:solidFill>
                  <a:srgbClr val="00B050"/>
                </a:solidFill>
              </a:rPr>
              <a:t> </a:t>
            </a:r>
            <a:r>
              <a:rPr lang="en-US" sz="1400" b="0" i="0" u="none" strike="noStrike" dirty="0">
                <a:solidFill>
                  <a:srgbClr val="00B050"/>
                </a:solidFill>
                <a:effectLst/>
              </a:rPr>
              <a:t>Dynamic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23/2003</a:t>
            </a:r>
            <a:r>
              <a:rPr lang="en-US" sz="1400" dirty="0">
                <a:solidFill>
                  <a:srgbClr val="00B050"/>
                </a:solidFill>
              </a:rPr>
              <a:t> </a:t>
            </a:r>
            <a:r>
              <a:rPr lang="en-US" sz="1400" b="0" i="0" u="none" strike="noStrike" dirty="0">
                <a:solidFill>
                  <a:srgbClr val="00B050"/>
                </a:solidFill>
                <a:effectLst/>
              </a:rPr>
              <a:t>Client power save</a:t>
            </a:r>
            <a:r>
              <a:rPr lang="en-US" sz="1400" dirty="0">
                <a:solidFill>
                  <a:srgbClr val="00B050"/>
                </a:solidFill>
              </a:rPr>
              <a:t> 							</a:t>
            </a:r>
            <a:r>
              <a:rPr lang="en-US" sz="1400" b="0" i="0" u="none" strike="noStrike" dirty="0">
                <a:solidFill>
                  <a:srgbClr val="00B050"/>
                </a:solidFill>
                <a:effectLst/>
              </a:rPr>
              <a:t>Laurent</a:t>
            </a:r>
            <a:r>
              <a:rPr lang="en-US" sz="1400" dirty="0">
                <a:solidFill>
                  <a:srgbClr val="00B050"/>
                </a:solidFill>
              </a:rPr>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563C1"/>
                </a:solidFill>
                <a:effectLst/>
                <a:hlinkClick r:id="rId2"/>
              </a:rPr>
              <a:t>23/2040</a:t>
            </a:r>
            <a:r>
              <a:rPr lang="en-US" sz="1400" dirty="0"/>
              <a:t> </a:t>
            </a:r>
            <a:r>
              <a:rPr lang="en-US" sz="1400" b="0" i="0" u="none" strike="noStrike" dirty="0">
                <a:solidFill>
                  <a:srgbClr val="000000"/>
                </a:solidFill>
                <a:effectLst/>
              </a:rPr>
              <a:t>Enabling AP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23/2055</a:t>
            </a:r>
            <a:r>
              <a:rPr lang="en-US" sz="1400" dirty="0"/>
              <a:t> </a:t>
            </a:r>
            <a:r>
              <a:rPr lang="en-US" sz="1400" b="0" i="0" u="none" strike="noStrike" dirty="0">
                <a:solidFill>
                  <a:srgbClr val="000000"/>
                </a:solidFill>
                <a:effectLst/>
              </a:rPr>
              <a:t>ICF-RCF transmission rules</a:t>
            </a:r>
            <a:r>
              <a:rPr lang="en-US" sz="1400" dirty="0"/>
              <a:t> 				</a:t>
            </a:r>
            <a:r>
              <a:rPr lang="en-US" sz="1400" b="0" i="0" u="none" strike="noStrike" dirty="0">
                <a:solidFill>
                  <a:srgbClr val="000000"/>
                </a:solidFill>
                <a:effectLst/>
              </a:rPr>
              <a:t>Dmitry Akhmetov</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23/1871</a:t>
            </a:r>
            <a:r>
              <a:rPr lang="en-US" sz="1400" i="0" u="none" strike="noStrike" kern="1200" dirty="0">
                <a:solidFill>
                  <a:srgbClr val="000000"/>
                </a:solidFill>
                <a:effectLst/>
                <a:ea typeface="Times New Roman" panose="02020603050405020304" pitchFamily="18" charset="0"/>
              </a:rPr>
              <a:t> M-AP Coordinated Transmission framework 	Arik Klein</a:t>
            </a:r>
            <a:r>
              <a:rPr lang="en-GB" sz="1400" i="0" u="none" strike="noStrike" kern="1200" dirty="0">
                <a:solidFill>
                  <a:srgbClr val="00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[2SP MAP 10’]</a:t>
            </a:r>
            <a:endParaRPr lang="en-US" sz="1400" b="0" i="0" u="none" strike="noStrike" dirty="0">
              <a:effectLst/>
            </a:endParaRPr>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5"/>
              </a:rPr>
              <a:t>23/1888</a:t>
            </a:r>
            <a:r>
              <a:rPr lang="en-GB" sz="1400" i="0" u="none" strike="noStrike" kern="1200" dirty="0">
                <a:solidFill>
                  <a:srgbClr val="000000"/>
                </a:solidFill>
                <a:effectLst/>
                <a:ea typeface="MS Gothic" panose="020B0609070205080204" pitchFamily="49" charset="-128"/>
              </a:rPr>
              <a:t> MAC Header Protection - follow-up 			Abhishek Patil  </a:t>
            </a:r>
            <a:r>
              <a:rPr lang="en-GB" sz="1400" b="0" i="0" u="none" strike="noStrike" kern="1200" dirty="0">
                <a:solidFill>
                  <a:srgbClr val="000000"/>
                </a:solidFill>
                <a:effectLst/>
                <a:ea typeface="MS Gothic" panose="020B0609070205080204" pitchFamily="49" charset="-128"/>
              </a:rPr>
              <a:t>[1SP Sec. 7’]</a:t>
            </a:r>
            <a:endParaRPr lang="en-GB" sz="140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US" sz="1400" b="0" i="0" u="sng" strike="noStrike" dirty="0">
                <a:solidFill>
                  <a:srgbClr val="0563C1"/>
                </a:solidFill>
                <a:effectLst/>
                <a:hlinkClick r:id="rId2"/>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Misc.</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US" sz="1400" b="1"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24/0025</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PHY modifications for high-mobility STAs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Azin</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Neishaboori</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24/41r0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MATLAB Validation 							Carlos Rios</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chemeClr val="tx1"/>
                </a:solidFill>
                <a:effectLst/>
                <a:hlinkClick r:id="rId2"/>
              </a:rPr>
              <a:t>23/1930</a:t>
            </a:r>
            <a:r>
              <a:rPr lang="en-US" sz="1400" dirty="0">
                <a:solidFill>
                  <a:schemeClr val="tx1"/>
                </a:solidFill>
              </a:rPr>
              <a:t> </a:t>
            </a:r>
            <a:r>
              <a:rPr lang="en-US" sz="1400" b="0" i="0" u="none" strike="noStrike" dirty="0">
                <a:solidFill>
                  <a:schemeClr val="tx1"/>
                </a:solidFill>
                <a:effectLst/>
              </a:rPr>
              <a:t>A non-collocated AP MLD framework further discussion</a:t>
            </a:r>
            <a:r>
              <a:rPr lang="en-US" sz="1400" dirty="0">
                <a:solidFill>
                  <a:schemeClr val="tx1"/>
                </a:solidFill>
              </a:rPr>
              <a:t> 	</a:t>
            </a:r>
            <a:r>
              <a:rPr lang="en-US" sz="1400" b="0" i="0" u="none" strike="noStrike" dirty="0">
                <a:solidFill>
                  <a:schemeClr val="tx1"/>
                </a:solidFill>
                <a:effectLst/>
              </a:rPr>
              <a:t>Jay Yang 	[Q&amp;A      10’]</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3"/>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a:buFont typeface="Arial" panose="020B0604020202020204" pitchFamily="34" charset="0"/>
              <a:buChar char="•"/>
            </a:pPr>
            <a:r>
              <a:rPr lang="en-US" sz="1400" b="0" dirty="0">
                <a:hlinkClick r:id="rId4"/>
              </a:rPr>
              <a:t>23/1916</a:t>
            </a:r>
            <a:r>
              <a:rPr lang="en-US" sz="1400" b="0" dirty="0"/>
              <a:t> R-TWT Coordination in Multi-BSS 					</a:t>
            </a:r>
            <a:r>
              <a:rPr lang="en-US" sz="1400" b="0" dirty="0" err="1"/>
              <a:t>SunHee</a:t>
            </a:r>
            <a:r>
              <a:rPr lang="en-US" sz="1400" b="0" dirty="0"/>
              <a:t> Baek 	</a:t>
            </a:r>
            <a:endParaRPr lang="en-GB" sz="1400" b="0" dirty="0"/>
          </a:p>
          <a:p>
            <a:pPr>
              <a:buFont typeface="Arial" panose="020B0604020202020204" pitchFamily="34" charset="0"/>
              <a:buChar char="•"/>
            </a:pPr>
            <a:r>
              <a:rPr lang="en-US" sz="1400" b="0" dirty="0">
                <a:hlinkClick r:id="rId5"/>
              </a:rPr>
              <a:t>23/1929</a:t>
            </a:r>
            <a:r>
              <a:rPr lang="en-US" sz="1400" b="0" dirty="0"/>
              <a:t> Further considerations on coordinated TWT 			Rubayet Shafin 	</a:t>
            </a:r>
            <a:endParaRPr lang="en-GB" sz="1400" b="0" dirty="0"/>
          </a:p>
          <a:p>
            <a:pPr>
              <a:buFont typeface="Arial" panose="020B0604020202020204" pitchFamily="34" charset="0"/>
              <a:buChar char="•"/>
            </a:pPr>
            <a:r>
              <a:rPr lang="en-US" sz="1400" b="0" dirty="0">
                <a:hlinkClick r:id="rId6"/>
              </a:rPr>
              <a:t>23/1952</a:t>
            </a:r>
            <a:r>
              <a:rPr lang="en-US" sz="1400" b="0" dirty="0"/>
              <a:t> Coordinated R-TWT for Multi-AP scenarios - Follow up 	Liuming Lu 	</a:t>
            </a:r>
            <a:endParaRPr lang="en-GB" sz="1400" b="0" dirty="0"/>
          </a:p>
          <a:p>
            <a:pPr>
              <a:buFont typeface="Arial" panose="020B0604020202020204" pitchFamily="34" charset="0"/>
              <a:buChar char="•"/>
            </a:pPr>
            <a:r>
              <a:rPr lang="en-US" sz="1400" b="0" dirty="0">
                <a:hlinkClick r:id="rId7"/>
              </a:rPr>
              <a:t>23/1962</a:t>
            </a:r>
            <a:r>
              <a:rPr lang="en-US" sz="1400" b="0" dirty="0"/>
              <a:t> Gain analysis for coordinated AP transmissions 			Abhishek Patil </a:t>
            </a:r>
          </a:p>
          <a:p>
            <a:pPr>
              <a:buFont typeface="Arial" panose="020B0604020202020204" pitchFamily="34" charset="0"/>
              <a:buChar char="•"/>
            </a:pPr>
            <a:r>
              <a:rPr lang="en-US" sz="1400" b="0" dirty="0">
                <a:hlinkClick r:id="rId8"/>
              </a:rPr>
              <a:t>23/2022</a:t>
            </a:r>
            <a:r>
              <a:rPr lang="en-US" sz="1400" b="0" dirty="0"/>
              <a:t> R-TWT for multi-AP follow up 					Laurent  Cariou</a:t>
            </a:r>
            <a:endParaRPr lang="en-GB"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185867</TotalTime>
  <Words>6528</Words>
  <Application>Microsoft Office PowerPoint</Application>
  <PresentationFormat>On-screen Show (4:3)</PresentationFormat>
  <Paragraphs>1584</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2024-01-16T21:43:03Z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