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8" r:id="rId20"/>
    <p:sldId id="1296" r:id="rId21"/>
    <p:sldId id="1283" r:id="rId22"/>
    <p:sldId id="1284" r:id="rId23"/>
    <p:sldId id="1295" r:id="rId24"/>
    <p:sldId id="1297" r:id="rId25"/>
    <p:sldId id="1286" r:id="rId26"/>
    <p:sldId id="1287" r:id="rId27"/>
    <p:sldId id="1289" r:id="rId28"/>
    <p:sldId id="1291"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/2170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2024-01-02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03"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sz="2000" kern="0" dirty="0" smtClean="0"/>
              <a:t>Host:</a:t>
            </a:r>
          </a:p>
          <a:p>
            <a:pPr lvl="1">
              <a:lnSpc>
                <a:spcPct val="120000"/>
              </a:lnSpc>
              <a:spcBef>
                <a:spcPts val="0"/>
              </a:spcBef>
            </a:pPr>
            <a:r>
              <a:rPr lang="en-US" sz="1800" kern="0" dirty="0" smtClean="0"/>
              <a:t>Disable Video for participants</a:t>
            </a:r>
          </a:p>
          <a:p>
            <a:pPr lvl="1">
              <a:lnSpc>
                <a:spcPct val="120000"/>
              </a:lnSpc>
              <a:spcBef>
                <a:spcPts val="0"/>
              </a:spcBef>
            </a:pPr>
            <a:r>
              <a:rPr lang="en-US" sz="1800" kern="0" dirty="0" smtClean="0"/>
              <a:t>Set up participants to mute on entry</a:t>
            </a:r>
          </a:p>
          <a:p>
            <a:pPr lvl="1">
              <a:lnSpc>
                <a:spcPct val="120000"/>
              </a:lnSpc>
              <a:spcBef>
                <a:spcPts val="0"/>
              </a:spcBef>
            </a:pPr>
            <a:r>
              <a:rPr lang="en-US" sz="1800" strike="sngStrike" kern="0" dirty="0" smtClean="0"/>
              <a:t>Set up Audio Options: </a:t>
            </a:r>
          </a:p>
          <a:p>
            <a:pPr lvl="1">
              <a:lnSpc>
                <a:spcPct val="120000"/>
              </a:lnSpc>
              <a:spcBef>
                <a:spcPts val="0"/>
              </a:spcBef>
            </a:pPr>
            <a:r>
              <a:rPr lang="en-US" sz="1800" strike="sngStrike" kern="0" dirty="0" smtClean="0"/>
              <a:t>	Microphone -&gt; USB,  Speaker -&gt; USB,  Smart Audio -&gt; Music</a:t>
            </a:r>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Jan 2024 </a:t>
            </a:r>
            <a:r>
              <a:rPr lang="en-US" sz="3200" dirty="0">
                <a:sym typeface="+mn-ea"/>
              </a:rPr>
              <a:t>IEEE 802 </a:t>
            </a:r>
            <a:r>
              <a:rPr lang="en-US" sz="3200" dirty="0" smtClean="0">
                <a:sym typeface="+mn-ea"/>
              </a:rPr>
              <a:t>inte</a:t>
            </a:r>
            <a:r>
              <a:rPr lang="en-US" altLang="zh-CN" sz="3200" dirty="0" smtClean="0">
                <a:sym typeface="+mn-ea"/>
              </a:rPr>
              <a:t>r</a:t>
            </a:r>
            <a:r>
              <a:rPr lang="en-US" sz="3200" dirty="0" smtClean="0">
                <a:sym typeface="+mn-ea"/>
              </a:rPr>
              <a:t>im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a:t>
            </a:r>
            <a:r>
              <a:rPr lang="en-US" sz="2400" dirty="0" smtClean="0">
                <a:sym typeface="+mn-ea"/>
              </a:rPr>
              <a:t>Jan 2024 IEEE </a:t>
            </a:r>
            <a:r>
              <a:rPr lang="en-US" sz="2400" dirty="0">
                <a:sym typeface="+mn-ea"/>
              </a:rPr>
              <a:t>802 </a:t>
            </a:r>
            <a:r>
              <a:rPr lang="en-US" sz="2400" dirty="0" smtClean="0">
                <a:sym typeface="+mn-ea"/>
              </a:rPr>
              <a:t>interim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smtClean="0">
                <a:sym typeface="+mn-ea"/>
                <a:hlinkClick r:id="rId2"/>
              </a:rPr>
              <a:t>h</a:t>
            </a:r>
            <a:r>
              <a:rPr lang="en-US" altLang="zh-CN" sz="2400" dirty="0">
                <a:hlinkClick r:id="rId2"/>
              </a:rPr>
              <a:t>2024 Jan IEEE 802 Wireless Interim Session (eventsair.com)</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solidFill>
                  <a:schemeClr val="tx1"/>
                </a:solidFill>
              </a:rPr>
              <a:t>AMP SG Meeting Plan during the 802 Jan Interim Session</a:t>
            </a:r>
            <a:endParaRPr lang="zh-CN" altLang="en-US" sz="3200" kern="0" dirty="0">
              <a:solidFill>
                <a:schemeClr val="tx1"/>
              </a:solidFill>
            </a:endParaRPr>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15</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a:t>
            </a:r>
            <a:r>
              <a:rPr lang="en-US" altLang="zh-CN" sz="2400" dirty="0">
                <a:solidFill>
                  <a:schemeClr val="tx1"/>
                </a:solidFill>
                <a:cs typeface="+mn-ea"/>
                <a:sym typeface="+mn-ea"/>
              </a:rPr>
              <a:t>Monday), </a:t>
            </a:r>
            <a:r>
              <a:rPr lang="en-US" altLang="zh-CN" sz="2400" dirty="0" smtClean="0">
                <a:solidFill>
                  <a:schemeClr val="tx1"/>
                </a:solidFill>
                <a:cs typeface="+mn-ea"/>
                <a:sym typeface="+mn-ea"/>
              </a:rPr>
              <a:t>10:30 </a:t>
            </a:r>
            <a:r>
              <a:rPr lang="en-US" altLang="zh-CN" sz="2400" dirty="0">
                <a:solidFill>
                  <a:schemeClr val="tx1"/>
                </a:solidFill>
                <a:cs typeface="+mn-ea"/>
                <a:sym typeface="+mn-ea"/>
              </a:rPr>
              <a:t>~ </a:t>
            </a:r>
            <a:r>
              <a:rPr lang="en-US" altLang="zh-CN" sz="2400" dirty="0" smtClean="0">
                <a:solidFill>
                  <a:schemeClr val="tx1"/>
                </a:solidFill>
                <a:cs typeface="+mn-ea"/>
                <a:sym typeface="+mn-ea"/>
              </a:rPr>
              <a:t>12:30,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Bellagio;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2345 642 0809</a:t>
            </a:r>
            <a:endParaRPr lang="en-US" altLang="zh-CN" sz="2000" dirty="0">
              <a:solidFill>
                <a:schemeClr val="tx1"/>
              </a:solidFill>
              <a:sym typeface="+mn-ea"/>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16</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(Tuesday), 10:30 ~ 12:30, mixed mode</a:t>
            </a:r>
          </a:p>
          <a:p>
            <a:pPr marL="796925" lvl="1" indent="-335280">
              <a:lnSpc>
                <a:spcPct val="120000"/>
              </a:lnSpc>
              <a:spcAft>
                <a:spcPts val="600"/>
              </a:spcAft>
              <a:buFont typeface="Arial" panose="020B0604020202020204" pitchFamily="34" charset="0"/>
              <a:buChar char="•"/>
            </a:pPr>
            <a:r>
              <a:rPr lang="en-US" sz="2000" dirty="0" smtClean="0">
                <a:solidFill>
                  <a:schemeClr val="tx1"/>
                </a:solidFill>
              </a:rPr>
              <a:t>Local: Bellagio; </a:t>
            </a:r>
            <a:r>
              <a:rPr lang="en-US" sz="2000" dirty="0" err="1">
                <a:solidFill>
                  <a:schemeClr val="tx1"/>
                </a:solidFill>
              </a:rPr>
              <a:t>Webex</a:t>
            </a:r>
            <a:r>
              <a:rPr lang="en-US" sz="2000" dirty="0">
                <a:solidFill>
                  <a:schemeClr val="tx1"/>
                </a:solidFill>
              </a:rPr>
              <a:t>: </a:t>
            </a:r>
            <a:r>
              <a:rPr lang="en-US" altLang="zh-CN" sz="2000" dirty="0">
                <a:solidFill>
                  <a:schemeClr val="tx1"/>
                </a:solidFill>
              </a:rPr>
              <a:t>2341 098 8094</a:t>
            </a:r>
            <a:endParaRPr lang="en-US" sz="2000" dirty="0">
              <a:solidFill>
                <a:schemeClr val="tx1"/>
              </a:solidFill>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18</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(Thursday), 13:30 ~ 15:30,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a:t>
            </a:r>
            <a:r>
              <a:rPr lang="en-US" altLang="zh-CN" sz="2000" dirty="0">
                <a:solidFill>
                  <a:schemeClr val="tx1"/>
                </a:solidFill>
                <a:sym typeface="+mn-ea"/>
              </a:rPr>
              <a:t>Bellagio</a:t>
            </a:r>
            <a:r>
              <a:rPr lang="en-US" altLang="zh-CN" sz="2000" dirty="0" smtClean="0">
                <a:solidFill>
                  <a:schemeClr val="tx1"/>
                </a:solidFill>
                <a:sym typeface="+mn-ea"/>
              </a:rPr>
              <a:t>;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2332 329 9270</a:t>
            </a:r>
            <a:endParaRPr lang="en-US" altLang="zh-CN" sz="2000" dirty="0">
              <a:solidFill>
                <a:schemeClr val="tx1"/>
              </a:solidFill>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11-24/0056, How 11ba Handled SNR, Steve </a:t>
            </a:r>
            <a:r>
              <a:rPr lang="en-US" altLang="en-US" sz="1600" kern="0" dirty="0" err="1">
                <a:solidFill>
                  <a:schemeClr val="tx1"/>
                </a:solidFill>
                <a:latin typeface="Calibri" panose="020F0502020204030204" pitchFamily="34" charset="0"/>
                <a:cs typeface="Calibri" panose="020F0502020204030204" pitchFamily="34" charset="0"/>
              </a:rPr>
              <a:t>Shellhammer</a:t>
            </a:r>
            <a:r>
              <a:rPr lang="en-US" altLang="en-US" sz="1600" kern="0" dirty="0">
                <a:solidFill>
                  <a:schemeClr val="tx1"/>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chemeClr val="tx1"/>
                </a:solidFill>
                <a:latin typeface="Calibri" panose="020F0502020204030204" pitchFamily="34" charset="0"/>
                <a:cs typeface="Calibri" panose="020F0502020204030204" pitchFamily="34" charset="0"/>
              </a:rPr>
              <a:t>Amichai</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Sanderovich</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Wiliot</a:t>
            </a:r>
            <a:r>
              <a:rPr lang="en-US" altLang="en-US" sz="1600" kern="0" dirty="0" smtClean="0">
                <a:solidFill>
                  <a:schemeClr val="tx1"/>
                </a:solidFill>
                <a:latin typeface="Calibri" panose="020F0502020204030204" pitchFamily="34" charset="0"/>
                <a:cs typeface="Calibri" panose="020F0502020204030204" pitchFamily="34" charset="0"/>
              </a:rPr>
              <a: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TBC </a:t>
            </a:r>
            <a:r>
              <a:rPr lang="en-US" altLang="en-US" sz="1600" kern="0" dirty="0">
                <a:solidFill>
                  <a:schemeClr val="tx1"/>
                </a:solidFill>
                <a:latin typeface="Calibri" panose="020F0502020204030204" pitchFamily="34" charset="0"/>
                <a:cs typeface="Calibri" panose="020F0502020204030204" pitchFamily="34" charset="0"/>
              </a:rPr>
              <a:t>(call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898" y="1905040"/>
            <a:ext cx="4864100" cy="356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GB" altLang="en-US" u="sng" dirty="0" smtClean="0"/>
              <a:t>Monday (AM2,  Bellagio)</a:t>
            </a:r>
          </a:p>
          <a:p>
            <a:pPr lvl="0" eaLnBrk="0" hangingPunct="0">
              <a:lnSpc>
                <a:spcPct val="120000"/>
              </a:lnSpc>
              <a:spcBef>
                <a:spcPts val="600"/>
              </a:spcBef>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lnSpc>
                <a:spcPct val="120000"/>
              </a:lnSpc>
              <a:spcBef>
                <a:spcPts val="600"/>
              </a:spcBef>
              <a:defRPr/>
            </a:pPr>
            <a:r>
              <a:rPr lang="en-GB" altLang="en-US" dirty="0"/>
              <a:t>IEEE-SA IPR policies </a:t>
            </a:r>
            <a:r>
              <a:rPr lang="en-US" altLang="en-GB" dirty="0"/>
              <a:t>and meeting rules</a:t>
            </a:r>
          </a:p>
          <a:p>
            <a:pPr lvl="0" eaLnBrk="0" hangingPunct="0">
              <a:lnSpc>
                <a:spcPct val="120000"/>
              </a:lnSpc>
              <a:spcBef>
                <a:spcPts val="600"/>
              </a:spcBef>
              <a:defRPr/>
            </a:pPr>
            <a:r>
              <a:rPr lang="en-US" altLang="en-GB" dirty="0" smtClean="0"/>
              <a:t>Approve meeting </a:t>
            </a:r>
            <a:r>
              <a:rPr lang="en-GB" altLang="en-US" dirty="0" smtClean="0"/>
              <a:t>agenda</a:t>
            </a:r>
          </a:p>
          <a:p>
            <a:pPr lvl="0" eaLnBrk="0" hangingPunct="0">
              <a:lnSpc>
                <a:spcPct val="120000"/>
              </a:lnSpc>
              <a:spcBef>
                <a:spcPts val="600"/>
              </a:spcBef>
              <a:defRPr/>
            </a:pPr>
            <a:r>
              <a:rPr lang="en-US" altLang="zh-CN" dirty="0" smtClean="0"/>
              <a:t>Approve past meeting minutes</a:t>
            </a:r>
          </a:p>
          <a:p>
            <a:pPr lvl="0" eaLnBrk="0" hangingPunct="0">
              <a:lnSpc>
                <a:spcPct val="120000"/>
              </a:lnSpc>
              <a:spcBef>
                <a:spcPts val="600"/>
              </a:spcBef>
              <a:defRPr/>
            </a:pPr>
            <a:r>
              <a:rPr lang="en-GB" altLang="en-US" dirty="0" smtClean="0"/>
              <a:t>AMP SG timeline and progress review</a:t>
            </a:r>
          </a:p>
          <a:p>
            <a:pPr lvl="0" eaLnBrk="0" hangingPunct="0">
              <a:lnSpc>
                <a:spcPct val="120000"/>
              </a:lnSpc>
              <a:spcBef>
                <a:spcPts val="600"/>
              </a:spcBef>
              <a:defRPr/>
            </a:pPr>
            <a:r>
              <a:rPr lang="en-GB" altLang="en-US" dirty="0"/>
              <a:t>ITU-T SG20 liaison </a:t>
            </a:r>
            <a:r>
              <a:rPr lang="en-GB" altLang="en-US" dirty="0" smtClean="0"/>
              <a:t>response discussion</a:t>
            </a:r>
            <a:endParaRPr lang="en-GB" altLang="en-US" dirty="0"/>
          </a:p>
          <a:p>
            <a:pPr eaLnBrk="0" hangingPunct="0">
              <a:lnSpc>
                <a:spcPct val="120000"/>
              </a:lnSpc>
              <a:spcBef>
                <a:spcPts val="600"/>
              </a:spcBef>
              <a:defRPr/>
            </a:pPr>
            <a:r>
              <a:rPr lang="en-US" altLang="en-GB" dirty="0" smtClean="0"/>
              <a:t>Contribution discussion</a:t>
            </a:r>
          </a:p>
          <a:p>
            <a:pPr eaLnBrk="0" hangingPunct="0">
              <a:lnSpc>
                <a:spcPct val="120000"/>
              </a:lnSpc>
              <a:spcBef>
                <a:spcPts val="600"/>
              </a:spcBef>
              <a:defRPr/>
            </a:pPr>
            <a:r>
              <a:rPr lang="en-US" altLang="en-GB" dirty="0" smtClean="0"/>
              <a:t>Any </a:t>
            </a:r>
            <a:r>
              <a:rPr lang="en-US" altLang="en-GB" dirty="0"/>
              <a:t>other business?</a:t>
            </a:r>
          </a:p>
          <a:p>
            <a:pPr lvl="0" eaLnBrk="0" hangingPunct="0">
              <a:lnSpc>
                <a:spcPct val="120000"/>
              </a:lnSpc>
              <a:spcBef>
                <a:spcPts val="600"/>
              </a:spcBef>
              <a:defRPr/>
            </a:pPr>
            <a:r>
              <a:rPr lang="en-GB" altLang="en-US" dirty="0">
                <a:sym typeface="+mn-ea"/>
              </a:rPr>
              <a:t>Recess</a:t>
            </a:r>
            <a:endParaRPr lang="en-GB" altLang="en-US" dirty="0"/>
          </a:p>
        </p:txBody>
      </p:sp>
      <p:sp>
        <p:nvSpPr>
          <p:cNvPr id="7" name="Rectangle 3"/>
          <p:cNvSpPr txBox="1">
            <a:spLocks noChangeArrowheads="1"/>
          </p:cNvSpPr>
          <p:nvPr/>
        </p:nvSpPr>
        <p:spPr bwMode="auto">
          <a:xfrm>
            <a:off x="6280083" y="1726883"/>
            <a:ext cx="5014916" cy="2387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 (AM2</a:t>
            </a:r>
            <a:r>
              <a:rPr lang="en-US" altLang="en-US" u="sng" dirty="0" smtClean="0"/>
              <a:t>, Bellagio</a:t>
            </a:r>
            <a:r>
              <a:rPr lang="en-GB" altLang="en-US" u="sng" dirty="0" smtClean="0"/>
              <a:t>)</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Liaison Response </a:t>
            </a:r>
            <a:r>
              <a:rPr lang="en-US" altLang="en-GB" dirty="0" smtClean="0"/>
              <a:t>to ITU-T SG20 discussion</a:t>
            </a:r>
            <a:endParaRPr lang="en-US" altLang="en-GB" dirty="0"/>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261097" y="4114782"/>
            <a:ext cx="5014916" cy="228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(PM1, Bellagio)</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ITU-T SG20 Liaison Response (11-23/2203) discussion</a:t>
            </a:r>
          </a:p>
          <a:p>
            <a:pPr eaLnBrk="0" hangingPunct="0">
              <a:defRPr/>
            </a:pPr>
            <a:r>
              <a:rPr lang="en-US" altLang="en-GB" dirty="0" smtClean="0"/>
              <a:t>Contribution discussion</a:t>
            </a:r>
          </a:p>
          <a:p>
            <a:pPr marL="742950" lvl="2" indent="-342900" eaLnBrk="0" hangingPunct="0">
              <a:defRPr/>
            </a:pPr>
            <a:r>
              <a:rPr lang="en-US" altLang="en-US" sz="1600" b="1" dirty="0" smtClean="0">
                <a:solidFill>
                  <a:srgbClr val="00B050"/>
                </a:solidFill>
              </a:rPr>
              <a:t>11-23/0436r1, </a:t>
            </a:r>
            <a:r>
              <a:rPr lang="en-US" altLang="zh-CN" sz="1600" b="1" dirty="0">
                <a:solidFill>
                  <a:srgbClr val="00B050"/>
                </a:solidFill>
              </a:rPr>
              <a:t>Updated Technical Report on support of AMP </a:t>
            </a:r>
            <a:r>
              <a:rPr lang="en-US" altLang="zh-CN" sz="1600" b="1" dirty="0" err="1">
                <a:solidFill>
                  <a:srgbClr val="00B050"/>
                </a:solidFill>
              </a:rPr>
              <a:t>IoT</a:t>
            </a:r>
            <a:r>
              <a:rPr lang="en-US" altLang="zh-CN" sz="1600" b="1" dirty="0">
                <a:solidFill>
                  <a:srgbClr val="00B050"/>
                </a:solidFill>
              </a:rPr>
              <a:t> devices in WLAN, </a:t>
            </a:r>
            <a:r>
              <a:rPr lang="en-US" altLang="zh-CN" sz="1600" b="1" dirty="0" err="1">
                <a:solidFill>
                  <a:srgbClr val="00B050"/>
                </a:solidFill>
              </a:rPr>
              <a:t>Yinan</a:t>
            </a:r>
            <a:r>
              <a:rPr lang="en-US" altLang="zh-CN" sz="1600" b="1" dirty="0">
                <a:solidFill>
                  <a:srgbClr val="00B050"/>
                </a:solidFill>
              </a:rPr>
              <a:t> Qi (OPPO)</a:t>
            </a:r>
          </a:p>
          <a:p>
            <a:pPr marL="742950" lvl="2" indent="-342900" eaLnBrk="0" hangingPunct="0">
              <a:defRPr/>
            </a:pPr>
            <a:r>
              <a:rPr lang="en-US" altLang="en-US" sz="1600" b="1" dirty="0">
                <a:solidFill>
                  <a:srgbClr val="00B050"/>
                </a:solidFill>
              </a:rPr>
              <a:t>11-24/0047, </a:t>
            </a:r>
            <a:r>
              <a:rPr lang="en-US" altLang="zh-CN" sz="1600" b="1" dirty="0">
                <a:solidFill>
                  <a:srgbClr val="00B050"/>
                </a:solidFill>
              </a:rPr>
              <a:t>AMP Station operation states, Solomon </a:t>
            </a:r>
            <a:r>
              <a:rPr lang="en-US" altLang="zh-CN" sz="1600" b="1" dirty="0" err="1">
                <a:solidFill>
                  <a:srgbClr val="00B050"/>
                </a:solidFill>
              </a:rPr>
              <a:t>Trainin</a:t>
            </a:r>
            <a:r>
              <a:rPr lang="en-US" altLang="zh-CN" sz="1600" b="1" dirty="0">
                <a:solidFill>
                  <a:srgbClr val="00B050"/>
                </a:solidFill>
              </a:rPr>
              <a:t> (</a:t>
            </a:r>
            <a:r>
              <a:rPr lang="en-US" altLang="zh-CN" sz="1600" b="1" dirty="0" err="1">
                <a:solidFill>
                  <a:srgbClr val="00B050"/>
                </a:solidFill>
              </a:rPr>
              <a:t>Wiliot</a:t>
            </a:r>
            <a:r>
              <a:rPr lang="en-US" altLang="zh-CN" sz="1600" b="1" dirty="0">
                <a:solidFill>
                  <a:srgbClr val="00B050"/>
                </a:solidFill>
              </a:rPr>
              <a:t>)</a:t>
            </a:r>
            <a:endParaRPr lang="en-US" altLang="en-US" sz="1600" b="1" dirty="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Nov plenary</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mentor.ieee.org/802.11/dcn/23/11-23-2158-00-0amp-802-11-amp-sg-meeting-minutes-for-november-2023-plenary.docx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Yinan</a:t>
            </a:r>
            <a:r>
              <a:rPr lang="en-GB" altLang="en-US" dirty="0" smtClean="0"/>
              <a:t> Qi</a:t>
            </a:r>
            <a:endParaRPr lang="en-GB" altLang="en-US" dirty="0"/>
          </a:p>
          <a:p>
            <a:pPr marL="0" lvl="0" indent="0" eaLnBrk="0" hangingPunct="0">
              <a:buNone/>
              <a:defRPr/>
            </a:pPr>
            <a:r>
              <a:rPr lang="en-GB" altLang="en-US" dirty="0" smtClean="0"/>
              <a:t>Result</a:t>
            </a:r>
            <a:r>
              <a:rPr lang="en-GB" altLang="en-US" dirty="0" smtClean="0"/>
              <a:t>: Approved with unanimous consensus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rgbClr val="00B050"/>
                  </a:solidFill>
                </a:rPr>
                <a:t>Nov 2023</a:t>
              </a:r>
              <a:endParaRPr lang="en-US" b="1" dirty="0">
                <a:solidFill>
                  <a:srgbClr val="00B050"/>
                </a:solidFill>
              </a:endParaRP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F0"/>
                  </a:solidFill>
                </a:rPr>
                <a:t>EC Review in Feb</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Liaison </a:t>
            </a:r>
            <a:r>
              <a:rPr lang="en-US" altLang="en-GB" dirty="0"/>
              <a:t>Response </a:t>
            </a:r>
            <a:r>
              <a:rPr lang="en-US" altLang="en-GB" dirty="0" smtClean="0"/>
              <a:t>to ITU-T SG20 discussion</a:t>
            </a:r>
            <a:endParaRPr lang="en-US" altLang="en-GB" dirty="0"/>
          </a:p>
          <a:p>
            <a:pPr eaLnBrk="0" hangingPunct="0">
              <a:defRPr/>
            </a:pPr>
            <a:r>
              <a:rPr lang="en-US" altLang="en-GB" dirty="0" smtClean="0"/>
              <a:t>Contribution </a:t>
            </a:r>
            <a:r>
              <a:rPr lang="en-US" altLang="en-GB" dirty="0" smtClean="0"/>
              <a:t>discussion</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11-24/0056, How 11ba Handled SNR, Steve </a:t>
            </a:r>
            <a:r>
              <a:rPr lang="en-US" altLang="en-US" sz="1600" kern="0" dirty="0" err="1">
                <a:latin typeface="Calibri" panose="020F0502020204030204" pitchFamily="34" charset="0"/>
                <a:cs typeface="Calibri" panose="020F0502020204030204" pitchFamily="34" charset="0"/>
              </a:rPr>
              <a:t>Shellhammer</a:t>
            </a:r>
            <a:r>
              <a:rPr lang="en-US" altLang="en-US" sz="1600" kern="0" dirty="0">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11-24/0075, Follow Up on AMP Link Budgets, Wei Lin (Huawei</a:t>
            </a:r>
            <a:r>
              <a:rPr lang="en-US" altLang="en-US" sz="1600" kern="0" dirty="0" smtClean="0">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11-24/0112, Uplink Modulations Comparison for AMP Devices, </a:t>
            </a:r>
            <a:r>
              <a:rPr lang="en-US" altLang="en-US" sz="1600" kern="0" dirty="0" err="1">
                <a:latin typeface="Calibri" panose="020F0502020204030204" pitchFamily="34" charset="0"/>
                <a:cs typeface="Calibri" panose="020F0502020204030204" pitchFamily="34" charset="0"/>
              </a:rPr>
              <a:t>Amichai</a:t>
            </a:r>
            <a:r>
              <a:rPr lang="en-US" altLang="en-US" sz="1600" kern="0" dirty="0">
                <a:latin typeface="Calibri" panose="020F0502020204030204" pitchFamily="34" charset="0"/>
                <a:cs typeface="Calibri" panose="020F0502020204030204" pitchFamily="34" charset="0"/>
              </a:rPr>
              <a:t> </a:t>
            </a:r>
            <a:r>
              <a:rPr lang="en-US" altLang="en-US" sz="1600" kern="0" dirty="0" err="1">
                <a:latin typeface="Calibri" panose="020F0502020204030204" pitchFamily="34" charset="0"/>
                <a:cs typeface="Calibri" panose="020F0502020204030204" pitchFamily="34" charset="0"/>
              </a:rPr>
              <a:t>Sanderovich</a:t>
            </a:r>
            <a:r>
              <a:rPr lang="en-US" altLang="en-US" sz="1600" kern="0" dirty="0">
                <a:latin typeface="Calibri" panose="020F0502020204030204" pitchFamily="34" charset="0"/>
                <a:cs typeface="Calibri" panose="020F0502020204030204" pitchFamily="34" charset="0"/>
              </a:rPr>
              <a:t> (</a:t>
            </a:r>
            <a:r>
              <a:rPr lang="en-US" altLang="en-US" sz="1600" kern="0" dirty="0" err="1" smtClean="0">
                <a:latin typeface="Calibri" panose="020F0502020204030204" pitchFamily="34" charset="0"/>
                <a:cs typeface="Calibri" panose="020F0502020204030204" pitchFamily="34" charset="0"/>
              </a:rPr>
              <a:t>Wiliot</a:t>
            </a:r>
            <a:r>
              <a:rPr lang="en-US" altLang="en-US" sz="1600" kern="0" dirty="0" smtClean="0">
                <a:latin typeface="Calibri" panose="020F0502020204030204" pitchFamily="34" charset="0"/>
                <a:cs typeface="Calibri" panose="020F0502020204030204" pitchFamily="34" charset="0"/>
              </a:rPr>
              <a:t>) </a:t>
            </a:r>
            <a:r>
              <a:rPr lang="en-US" altLang="en-US" sz="1600" kern="0" dirty="0">
                <a:latin typeface="Calibri" panose="020F0502020204030204" pitchFamily="34" charset="0"/>
                <a:cs typeface="Calibri" panose="020F0502020204030204" pitchFamily="34" charset="0"/>
              </a:rPr>
              <a:t>	</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discussion</a:t>
            </a:r>
          </a:p>
          <a:p>
            <a:pPr lvl="1" eaLnBrk="0" hangingPunct="0">
              <a:defRPr/>
            </a:pPr>
            <a:r>
              <a:rPr lang="en-US" altLang="en-GB" dirty="0" smtClean="0"/>
              <a:t>TBD</a:t>
            </a:r>
            <a:endParaRPr lang="en-US" altLang="en-GB" dirty="0"/>
          </a:p>
          <a:p>
            <a:pPr eaLnBrk="0" hangingPunct="0">
              <a:defRPr/>
            </a:pPr>
            <a:r>
              <a:rPr lang="en-US" altLang="en-GB" dirty="0" smtClean="0"/>
              <a:t>Teleconference Plan</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5062</TotalTime>
  <Words>2916</Words>
  <Application>Microsoft Office PowerPoint</Application>
  <PresentationFormat>宽屏</PresentationFormat>
  <Paragraphs>418</Paragraphs>
  <Slides>28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123</cp:revision>
  <cp:lastPrinted>2014-11-04T15:04:00Z</cp:lastPrinted>
  <dcterms:created xsi:type="dcterms:W3CDTF">2007-04-17T18:10:00Z</dcterms:created>
  <dcterms:modified xsi:type="dcterms:W3CDTF">2024-01-16T13:31:18Z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