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3" r:id="rId4"/>
    <p:sldId id="267" r:id="rId5"/>
    <p:sldId id="275" r:id="rId6"/>
    <p:sldId id="280" r:id="rId7"/>
    <p:sldId id="276" r:id="rId8"/>
    <p:sldId id="281" r:id="rId9"/>
    <p:sldId id="282" r:id="rId10"/>
    <p:sldId id="278" r:id="rId11"/>
    <p:sldId id="273" r:id="rId12"/>
    <p:sldId id="279" r:id="rId13"/>
    <p:sldId id="264" r:id="rId14"/>
    <p:sldId id="272" r:id="rId15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iertz@ieee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en/301800_301899/301893/02.02.00_2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BRAN/BRAN/70-Draft/00230030/BRAN-230030v112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D527-A501-683A-2981-0A842B6A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DSA Tutorial in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9E48E-DDDF-F14E-DFC7-714E0C7F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Request for giving a tutorial on Dynamic Spectrum Access (DSA)</a:t>
            </a:r>
            <a:endParaRPr lang="en-US" sz="1200" dirty="0"/>
          </a:p>
          <a:p>
            <a:pPr algn="ctr"/>
            <a:r>
              <a:rPr lang="en-US" sz="1200" dirty="0"/>
              <a:t>If you would kindly be willing to give</a:t>
            </a:r>
            <a:br>
              <a:rPr lang="en-US" sz="1200" dirty="0"/>
            </a:br>
            <a:r>
              <a:rPr lang="en-US" sz="1200" dirty="0"/>
              <a:t>a tutorial on Dynamic Spectrum Access (DSA) to ETSI BRAN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Please contact Guido </a:t>
            </a:r>
            <a:r>
              <a:rPr lang="en-US" sz="1200" dirty="0" err="1"/>
              <a:t>Hiertz</a:t>
            </a:r>
            <a:r>
              <a:rPr lang="en-US" sz="1200" dirty="0"/>
              <a:t> (</a:t>
            </a:r>
            <a:r>
              <a:rPr lang="en-US" sz="1200" dirty="0">
                <a:hlinkClick r:id="rId2"/>
              </a:rPr>
              <a:t>hiertz@ieee.org</a:t>
            </a:r>
            <a:r>
              <a:rPr lang="en-US" sz="1200" dirty="0"/>
              <a:t>).</a:t>
            </a:r>
          </a:p>
          <a:p>
            <a:pPr algn="ctr"/>
            <a:endParaRPr lang="en-US" sz="1200" dirty="0"/>
          </a:p>
          <a:p>
            <a:pPr algn="ctr"/>
            <a:r>
              <a:rPr lang="en-US" sz="1400" dirty="0">
                <a:solidFill>
                  <a:schemeClr val="accent6"/>
                </a:solidFill>
              </a:rPr>
              <a:t>Mark Gibson (</a:t>
            </a:r>
            <a:r>
              <a:rPr lang="en-US" sz="1400" dirty="0" err="1">
                <a:solidFill>
                  <a:schemeClr val="accent6"/>
                </a:solidFill>
              </a:rPr>
              <a:t>Comsearch</a:t>
            </a:r>
            <a:r>
              <a:rPr lang="en-US" sz="1400" dirty="0">
                <a:solidFill>
                  <a:schemeClr val="accent6"/>
                </a:solidFill>
              </a:rPr>
              <a:t>) volunteered.</a:t>
            </a:r>
          </a:p>
          <a:p>
            <a:pPr algn="ctr"/>
            <a:r>
              <a:rPr lang="en-US" sz="1200" dirty="0"/>
              <a:t>He will give the </a:t>
            </a:r>
            <a:r>
              <a:rPr lang="en-US" sz="1400" dirty="0">
                <a:solidFill>
                  <a:schemeClr val="accent6"/>
                </a:solidFill>
              </a:rPr>
              <a:t>tutorial to </a:t>
            </a:r>
            <a:r>
              <a:rPr lang="en-US" sz="1200" dirty="0"/>
              <a:t>ETSI BRAN as well as to </a:t>
            </a:r>
            <a:r>
              <a:rPr lang="en-US" sz="1400" dirty="0">
                <a:solidFill>
                  <a:schemeClr val="accent6"/>
                </a:solidFill>
              </a:rPr>
              <a:t>802</a:t>
            </a:r>
          </a:p>
          <a:p>
            <a:pPr algn="ctr"/>
            <a:r>
              <a:rPr lang="en-US" sz="1200" dirty="0"/>
              <a:t>Plans for scheduling the tutorial </a:t>
            </a:r>
            <a:r>
              <a:rPr lang="en-US" sz="1400" dirty="0">
                <a:solidFill>
                  <a:schemeClr val="accent6"/>
                </a:solidFill>
              </a:rPr>
              <a:t>Monday EVE of the March meeting</a:t>
            </a:r>
          </a:p>
          <a:p>
            <a:pPr algn="ctr"/>
            <a:r>
              <a:rPr lang="en-US" sz="1200" dirty="0"/>
              <a:t>Confirmed slot:</a:t>
            </a:r>
          </a:p>
          <a:p>
            <a:pPr algn="ctr"/>
            <a:r>
              <a:rPr lang="en-GB" sz="1200" dirty="0"/>
              <a:t>Tutorial "</a:t>
            </a:r>
            <a:r>
              <a:rPr lang="en-GB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Automated Frequency Coordination (AFC)</a:t>
            </a:r>
            <a:r>
              <a:rPr lang="en-GB" sz="1200" dirty="0"/>
              <a:t>”</a:t>
            </a:r>
          </a:p>
          <a:p>
            <a:pPr algn="ctr"/>
            <a:r>
              <a:rPr lang="en-GB" sz="1200" dirty="0"/>
              <a:t>assigned to</a:t>
            </a:r>
          </a:p>
          <a:p>
            <a:pPr algn="ctr"/>
            <a:r>
              <a:rPr lang="en-GB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Tutorial #2 Monday 7:45-9:05 PM.</a:t>
            </a:r>
          </a:p>
          <a:p>
            <a:pPr algn="ctr"/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474CB-BF6A-20FF-CD41-B7E9F0B5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C5413-95EF-B07F-F997-CA5D8F3C7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F32585-6F90-F697-7D83-6BE2C02D6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D251D1-7000-5475-664C-988ABC69167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1652810"/>
            <a:ext cx="5184576" cy="9361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0929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</a:t>
            </a:r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Agenda </a:t>
            </a:r>
            <a:r>
              <a:rPr lang="en-US" sz="1400" dirty="0" err="1"/>
              <a:t>tbd</a:t>
            </a:r>
            <a:r>
              <a:rPr lang="en-US" sz="14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Dot11 </a:t>
            </a:r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DSA Tutorial (Monday 802 tutorial slots)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r>
              <a:rPr lang="en-US" sz="1400" dirty="0"/>
              <a:t>Note: coexistence-related topics are welcome. Please contact the </a:t>
            </a:r>
            <a:r>
              <a:rPr lang="en-US" sz="1400" dirty="0" err="1"/>
              <a:t>Coex</a:t>
            </a:r>
            <a:r>
              <a:rPr lang="en-US" sz="1400" dirty="0"/>
              <a:t> Chair or respond to the call for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or two telcos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continue discussion with 802.15.4ab</a:t>
            </a:r>
          </a:p>
          <a:p>
            <a:endParaRPr lang="en-US" dirty="0"/>
          </a:p>
          <a:p>
            <a:r>
              <a:rPr lang="en-US" dirty="0" err="1"/>
              <a:t>Coex</a:t>
            </a:r>
            <a:r>
              <a:rPr lang="en-US" dirty="0"/>
              <a:t> SC members will join 802.15.4ab telco bridge.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Exact date to be announced 10 days in advance </a:t>
            </a:r>
            <a:r>
              <a:rPr lang="en-US" dirty="0"/>
              <a:t>via the 802.11 WG reflector</a:t>
            </a:r>
          </a:p>
          <a:p>
            <a:r>
              <a:rPr lang="en-US" dirty="0"/>
              <a:t>Time slot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 6AM PT / 9AM ET (i.e. existing .15.4ab slot)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11-23/2130</a:t>
            </a:r>
          </a:p>
          <a:p>
            <a:r>
              <a:rPr lang="en-US" dirty="0"/>
              <a:t>Snapshot Slide:						11-23/2131</a:t>
            </a:r>
          </a:p>
          <a:p>
            <a:r>
              <a:rPr lang="en-US" dirty="0"/>
              <a:t>Meeting / Chair’s Slide Deck:		11-23/2132</a:t>
            </a:r>
          </a:p>
          <a:p>
            <a:r>
              <a:rPr lang="en-US" dirty="0"/>
              <a:t>Closing report:						11-23/2133</a:t>
            </a:r>
          </a:p>
          <a:p>
            <a:r>
              <a:rPr lang="en-US" dirty="0"/>
              <a:t>Meeting minutes:					11-24/0157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0BE0D9-9E30-7CAD-2390-3DA07A7B3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45437"/>
              </p:ext>
            </p:extLst>
          </p:nvPr>
        </p:nvGraphicFramePr>
        <p:xfrm>
          <a:off x="696914" y="1491630"/>
          <a:ext cx="7759700" cy="3012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1390">
                  <a:extLst>
                    <a:ext uri="{9D8B030D-6E8A-4147-A177-3AD203B41FA5}">
                      <a16:colId xmlns:a16="http://schemas.microsoft.com/office/drawing/2014/main" val="1277005463"/>
                    </a:ext>
                  </a:extLst>
                </a:gridCol>
                <a:gridCol w="1148310">
                  <a:extLst>
                    <a:ext uri="{9D8B030D-6E8A-4147-A177-3AD203B41FA5}">
                      <a16:colId xmlns:a16="http://schemas.microsoft.com/office/drawing/2014/main" val="3807982636"/>
                    </a:ext>
                  </a:extLst>
                </a:gridCol>
              </a:tblGrid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ETSI TC BRAN update, January 2024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11-24/127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3259822236"/>
                  </a:ext>
                </a:extLst>
              </a:tr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SIG January 2024 Update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11-24/0006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453540243"/>
                  </a:ext>
                </a:extLst>
              </a:tr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 Simulation Results Comparison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11-24/0148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969641123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isochronous audio with LBT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11-24/0122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660602164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items 11 </a:t>
                      </a:r>
                      <a:r>
                        <a:rPr lang="en-GB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Coex</a:t>
                      </a:r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 / 15.4ab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11-24/0146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395775108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Balanced Wireless In-Device Coexistence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11-23/2026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564913706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Revising ETSI EN 303 687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11-24/0019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72628097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of Puncturing for Coexistence of IEEE 802.11 and Bluetooth in 6 GHz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11-24/0055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200102784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Bluetooth and Wi-Fi Coexistence in 5 and 6GHz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11-24/007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4110315620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 of no-LBT NB on 802.11 devices: Part 2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11-24/0130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391769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January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three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</a:t>
            </a:r>
            <a:r>
              <a:rPr lang="en-US" dirty="0" err="1"/>
              <a:t>Coex</a:t>
            </a:r>
            <a:r>
              <a:rPr lang="en-US" dirty="0"/>
              <a:t> SC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Joint session with 15.4.ab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10 </a:t>
            </a:r>
            <a:r>
              <a:rPr lang="en-US" dirty="0" err="1"/>
              <a:t>Coex</a:t>
            </a:r>
            <a:r>
              <a:rPr lang="en-US" dirty="0"/>
              <a:t> Submissions &amp; Discussions with 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Made use of every minute of our meeting time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Straw poll on an opening statement of </a:t>
            </a:r>
            <a:r>
              <a:rPr lang="en-US" dirty="0" err="1"/>
              <a:t>Coex</a:t>
            </a:r>
            <a:r>
              <a:rPr lang="en-US" dirty="0"/>
              <a:t> for the joint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(5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Work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 2.2.0</a:t>
            </a:r>
            <a:r>
              <a:rPr lang="en-GB" b="0" dirty="0">
                <a:latin typeface="Helvetica" pitchFamily="2" charset="0"/>
              </a:rPr>
              <a:t> published on 2023-11-16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latin typeface="Helvetica" pitchFamily="2" charset="0"/>
              </a:rPr>
              <a:t>EN Approval Procedure (ENAP) in progress</a:t>
            </a:r>
            <a:endParaRPr lang="en-US" b="0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200" b="0" dirty="0">
              <a:latin typeface="Helvetica" pitchFamily="2" charset="0"/>
            </a:endParaRPr>
          </a:p>
          <a:p>
            <a:pPr marL="0" indent="0"/>
            <a:r>
              <a:rPr lang="en-US" dirty="0">
                <a:latin typeface="Helvetica" pitchFamily="2" charset="0"/>
              </a:rPr>
              <a:t>EN 303 753 (60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waiting for approval by European Commission to enter next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Re-circulation at national voting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(6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Work on revision EN 303 687 continued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 1.1.2</a:t>
            </a:r>
            <a:r>
              <a:rPr lang="en-US" b="0" dirty="0">
                <a:latin typeface="Helvetica" pitchFamily="2" charset="0"/>
              </a:rPr>
              <a:t> published (Early draft)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Spectrum mask requirements for 320 MHz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New test regarding deferral for narrowband signals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Further interest in medium access requirements for narrowband frequency hopping equipment and client-to-client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3598"/>
            <a:ext cx="7770813" cy="3084910"/>
          </a:xfrm>
        </p:spPr>
        <p:txBody>
          <a:bodyPr/>
          <a:lstStyle/>
          <a:p>
            <a:r>
              <a:rPr lang="en-US" sz="1600" dirty="0"/>
              <a:t>Addressed FCC23-68</a:t>
            </a:r>
          </a:p>
          <a:p>
            <a:r>
              <a:rPr lang="en-US" sz="1600" dirty="0"/>
              <a:t>Second Report and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VLP Power Levels and Protection of Incumbents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Bluetooth SIG: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Wi-Fi conclusions on VLP power and PSD limits (14 dBm and 1 dBm/MHz); narrowband less likely to cause harmful interference.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CBP for protection of BAS and CARS not a concern for U-NII-5</a:t>
            </a:r>
          </a:p>
          <a:p>
            <a:pPr marL="0" lvl="1" indent="0">
              <a:spcBef>
                <a:spcPts val="450"/>
              </a:spcBef>
            </a:pPr>
            <a:r>
              <a:rPr lang="en-US" sz="1600" b="1" dirty="0">
                <a:cs typeface="+mn-cs"/>
              </a:rPr>
              <a:t>Second Further Notice of Proposed Rulemaking</a:t>
            </a:r>
            <a:endParaRPr lang="en-US" sz="1400" dirty="0"/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Power Limits for Geofenced VLP Devices in the U-NII-5 through U-NII-8 Bands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Bluetooth SIG: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Currently, Bluetooth does not natively have geolocation capability, but can share in multi-radio devices via coordination with GPS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Narrowband operation may not pose harmful interference threat without geofencing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4495-0642-467A-30E8-3C38C924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9F142-409A-99BA-C197-C41D8081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for joint .15.4ab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/ comparison of previously discussed NB simulation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Identified discussion items for joint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Straw poll as initial discussion statement of </a:t>
            </a:r>
            <a:r>
              <a:rPr lang="en-US" dirty="0" err="1"/>
              <a:t>Coex</a:t>
            </a:r>
            <a:r>
              <a:rPr lang="en-US" dirty="0"/>
              <a:t> towards .15.4ab for joint session: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802.11 </a:t>
            </a:r>
            <a:r>
              <a:rPr lang="en-US" dirty="0" err="1"/>
              <a:t>Coex</a:t>
            </a:r>
            <a:r>
              <a:rPr lang="en-US" dirty="0"/>
              <a:t> SC recommends that 802.15.4ab considers adopting a mandatory coexistence mechanism to enable shared use of the spectrum and adequate performance between 802.11 and 802.15.4ab. This mandatory </a:t>
            </a:r>
            <a:r>
              <a:rPr lang="en-US" dirty="0" err="1"/>
              <a:t>coex</a:t>
            </a:r>
            <a:r>
              <a:rPr lang="en-US" dirty="0"/>
              <a:t> mechanism should consist of one or more of LBT or other techniques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Coex</a:t>
            </a:r>
            <a:r>
              <a:rPr lang="en-US" dirty="0"/>
              <a:t> SC results: Y-N-A: 44 – 13 - 0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07230-7749-9D5B-B250-AFE12DCBA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F276-7C4F-25DC-A39B-70CEAF0682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5F6B3-DA85-869D-04C7-8A9A2B3A6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66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5529E-50C9-77FD-8B0A-916CBC7EF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9A5-7EB3-6F64-6FCE-EB9FC83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02BA-8F35-863B-9EDE-04485831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Joint Session </a:t>
            </a:r>
            <a:r>
              <a:rPr lang="en-US" dirty="0" err="1"/>
              <a:t>Coex</a:t>
            </a:r>
            <a:r>
              <a:rPr lang="en-US" dirty="0"/>
              <a:t> SC with 802.15.4ab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Joint session as a place for discussions welcomed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Straw poll as opening statement for discussion well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 and feedback: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802.15.4ab build on .15.4 (baseline) which has mandatory coexistence mechanisms in place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Not all implementations follow strictly what is specified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Potential need to improve on the wording in the standard to emphasize this mandatory feature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802.15.4 SA Ballot pool was open. Chairs encouraged members to join the ballot pool to file comments. Future joint sessions could be scheduled to discuss and potentially resolve those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Step: continue with joint session in March; intermediate telco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5CA04-3FE0-22C2-A7EE-68E7F8902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DE47-50B9-E03E-2D5A-857E300232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D6EAC-FA08-8036-5692-4AD0AFB52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1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89F5-6754-68A3-993D-EB8D26495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F9C-C33A-9127-D6AF-84073E48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09B-6E82-FBF4-7F3E-230A8BD0D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Additional technical submissions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Performance evaluation of Bluetooth isochronous audio in the presence of a Wi-Fi XR link (23/122)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Revisit of presentation on “In-Device Coexistence (IDC)” previously given to 11bn and 15.4 (23/126)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Comparison of an optimal and a “easy, simple-to-implement” puncturing scheme for coexistence (24/0055)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Discussed framework for Wi-Fi and Bluetooth coexistence in the 5 and 6 GHz bands, viewed from the perspective of Bluetooth (24/0007)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Continued discussion of simulation results of non-LBT BT on 802.11 (</a:t>
            </a:r>
            <a:r>
              <a:rPr lang="en-GB" b="0" dirty="0"/>
              <a:t>11-24/0130)</a:t>
            </a:r>
            <a:r>
              <a:rPr lang="en-US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D38FD-B10B-13A7-E37C-B3C343830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3422-09D7-EDEF-A93F-C628410359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BC161F-D56F-3B09-B6BD-17842C599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2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3138</TotalTime>
  <Words>1170</Words>
  <Application>Microsoft Macintosh PowerPoint</Application>
  <PresentationFormat>On-screen Show (16:9)</PresentationFormat>
  <Paragraphs>186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ETST BRAN Update to 802.11 (1/2)</vt:lpstr>
      <vt:lpstr>ETST BRAN Update to 802.11 (2/2)</vt:lpstr>
      <vt:lpstr>Update from Bluetooth SIG Work</vt:lpstr>
      <vt:lpstr>Technical Submissions &amp; Discussion Items (1/3)</vt:lpstr>
      <vt:lpstr>Technical Submissions &amp; Discussion Items (2/3)</vt:lpstr>
      <vt:lpstr>Technical Submissions &amp; Discussion Items (3/3)</vt:lpstr>
      <vt:lpstr>Announcement: DSA Tutorial in March</vt:lpstr>
      <vt:lpstr>Plans for March</vt:lpstr>
      <vt:lpstr>Telcos</vt:lpstr>
      <vt:lpstr>References for this week</vt:lpstr>
      <vt:lpstr>Coex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139</cp:revision>
  <cp:lastPrinted>1601-01-01T00:00:00Z</cp:lastPrinted>
  <dcterms:created xsi:type="dcterms:W3CDTF">2019-09-17T07:48:51Z</dcterms:created>
  <dcterms:modified xsi:type="dcterms:W3CDTF">2024-01-18T19:30:58Z</dcterms:modified>
  <cp:category/>
</cp:coreProperties>
</file>