
<file path=[Content_Types].xml><?xml version="1.0" encoding="utf-8"?>
<Types xmlns="http://schemas.openxmlformats.org/package/2006/content-types">
  <Default Extension="doc" ContentType="application/msword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57" r:id="rId3"/>
    <p:sldId id="2550" r:id="rId4"/>
    <p:sldId id="2551" r:id="rId5"/>
    <p:sldId id="2585" r:id="rId6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F1D38888-79E6-4B8F-A7E5-96BDED502F2F}">
          <p14:sldIdLst>
            <p14:sldId id="256"/>
            <p14:sldId id="257"/>
            <p14:sldId id="2550"/>
            <p14:sldId id="2551"/>
            <p14:sldId id="258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A3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D9215C5-39D3-41A5-8C9B-BA61B0B11CB7}" v="9" dt="2023-11-17T00:43:18.429"/>
  </p1510:revLst>
</p1510:revInfo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5329" autoAdjust="0"/>
    <p:restoredTop sz="94660"/>
  </p:normalViewPr>
  <p:slideViewPr>
    <p:cSldViewPr>
      <p:cViewPr varScale="1">
        <p:scale>
          <a:sx n="79" d="100"/>
          <a:sy n="79" d="100"/>
        </p:scale>
        <p:origin x="1219" y="72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2" d="100"/>
          <a:sy n="62" d="100"/>
        </p:scale>
        <p:origin x="3139" y="43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11/16/2023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Nov.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Nov. 2023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Nov. 2023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Nov. 2023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Segev, Intel corporation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Nov. 2023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Nov. 2023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Segev, Intel corporation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Nov. 2023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Segev, Intel corporation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Nov. 2023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Nov. 2023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Nov. 2023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802.11-23/2120r0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Document.doc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dirty="0" err="1"/>
              <a:t>TGbk</a:t>
            </a:r>
            <a:r>
              <a:rPr lang="en-US" altLang="en-US" dirty="0"/>
              <a:t> 320MHz Positioning</a:t>
            </a:r>
            <a:br>
              <a:rPr lang="en-US" altLang="en-US" dirty="0"/>
            </a:br>
            <a:r>
              <a:rPr lang="en-US" altLang="en-US" dirty="0"/>
              <a:t>Nov. Meeting Closing Report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689856"/>
            <a:ext cx="8534400" cy="476250"/>
          </a:xfrm>
          <a:ln/>
        </p:spPr>
        <p:txBody>
          <a:bodyPr/>
          <a:lstStyle/>
          <a:p>
            <a:pPr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2023-11-16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Nov. 2023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73712817"/>
              </p:ext>
            </p:extLst>
          </p:nvPr>
        </p:nvGraphicFramePr>
        <p:xfrm>
          <a:off x="1004888" y="2409825"/>
          <a:ext cx="10510837" cy="2487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773432" imgH="2553940" progId="Word.Document.8">
                  <p:embed/>
                </p:oleObj>
              </mc:Choice>
              <mc:Fallback>
                <p:oleObj name="Document" r:id="rId3" imgW="10773432" imgH="2553940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4888" y="2409825"/>
                        <a:ext cx="10510837" cy="248761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indent="12700" algn="just">
              <a:spcBef>
                <a:spcPct val="20000"/>
              </a:spcBef>
            </a:pPr>
            <a:r>
              <a:rPr lang="en-US" dirty="0"/>
              <a:t>This document is the </a:t>
            </a:r>
            <a:r>
              <a:rPr lang="en-US" dirty="0" err="1"/>
              <a:t>TGbk</a:t>
            </a:r>
            <a:r>
              <a:rPr lang="en-US" dirty="0"/>
              <a:t> 320MHz Positioning closing report for the IEEE 802.11 Nov. 2023 interim meeting.</a:t>
            </a:r>
          </a:p>
          <a:p>
            <a:pPr indent="12700" algn="just">
              <a:spcBef>
                <a:spcPct val="20000"/>
              </a:spcBef>
            </a:pPr>
            <a:endParaRPr lang="en-US" dirty="0"/>
          </a:p>
          <a:p>
            <a:pPr indent="12700" algn="just">
              <a:spcBef>
                <a:spcPct val="20000"/>
              </a:spcBef>
            </a:pP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Nov. 2023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3E8C48-D0FE-45AE-A892-200CA7D54B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1344" y="685802"/>
            <a:ext cx="11809312" cy="678962"/>
          </a:xfrm>
        </p:spPr>
        <p:txBody>
          <a:bodyPr/>
          <a:lstStyle/>
          <a:p>
            <a:r>
              <a:rPr lang="en-US" dirty="0"/>
              <a:t>Nov. Meeting Progress and Targets Towards the Jan. Meeting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989200-2622-46AD-AE0D-4E2448C695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1344" y="1535145"/>
            <a:ext cx="11377264" cy="2469919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Work completed this week: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Reviewed and approved draft text proposals on static puncturing options and its signaling, negotiation and session modification.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TG approval followed by WG approval to go to Initial WG ballot.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11bf/11bk switch order of publication to enable use of 11bk waveforms for sensing applications.</a:t>
            </a:r>
          </a:p>
          <a:p>
            <a:pPr>
              <a:buFont typeface="Arial" panose="020B0604020202020204" pitchFamily="34" charset="0"/>
              <a:buChar char="•"/>
            </a:pPr>
            <a:endParaRPr lang="en-US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Work expected towards Jan. meeting: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Generation of P802.11bk D1.0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Initial WG ballot execution.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Review WG ballot result and Comment assignment. 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3C3B09D-52C0-431F-909E-C2FB98F7907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BEB2BE-425D-4856-ADA5-227FF447C61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0D521EF-729A-4073-B852-79E9BA55974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Nov. 2023</a:t>
            </a:r>
            <a:endParaRPr lang="en-GB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C65A89BF-8A40-48A4-8634-3AB695572AB5}"/>
              </a:ext>
            </a:extLst>
          </p:cNvPr>
          <p:cNvSpPr txBox="1">
            <a:spLocks/>
          </p:cNvSpPr>
          <p:nvPr/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/>
              <a:t>Jonathan Segev, Intel corporation</a:t>
            </a:r>
            <a:endParaRPr lang="en-GB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15E63A2-0A64-3B38-AE70-0B6EA6A3A8A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19142" y="4492981"/>
            <a:ext cx="7453522" cy="18883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70601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3E8C48-D0FE-45AE-A892-200CA7D54B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1344" y="685802"/>
            <a:ext cx="11809312" cy="678962"/>
          </a:xfrm>
        </p:spPr>
        <p:txBody>
          <a:bodyPr/>
          <a:lstStyle/>
          <a:p>
            <a:r>
              <a:rPr lang="en-US" dirty="0" err="1"/>
              <a:t>TGbk</a:t>
            </a:r>
            <a:r>
              <a:rPr lang="en-US" dirty="0"/>
              <a:t> Projected Timelines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3C3B09D-52C0-431F-909E-C2FB98F7907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BEB2BE-425D-4856-ADA5-227FF447C61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0D521EF-729A-4073-B852-79E9BA55974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Nov. 2023</a:t>
            </a:r>
            <a:endParaRPr lang="en-GB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C65A89BF-8A40-48A4-8634-3AB695572AB5}"/>
              </a:ext>
            </a:extLst>
          </p:cNvPr>
          <p:cNvSpPr txBox="1">
            <a:spLocks/>
          </p:cNvSpPr>
          <p:nvPr/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D988CF59-2929-D5E6-8204-A24D0741EC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09070" y="1830296"/>
            <a:ext cx="10285409" cy="4190064"/>
          </a:xfrm>
          <a:prstGeom prst="rect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53A40A1-55E6-1C34-190F-52B2D8D663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30243" y="1830296"/>
            <a:ext cx="1304652" cy="373352"/>
          </a:xfrm>
          <a:prstGeom prst="rect">
            <a:avLst/>
          </a:pr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3" tIns="45711" rIns="91423" bIns="45711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25000"/>
              </a:spcBef>
              <a:buClr>
                <a:srgbClr val="FFFFFF"/>
              </a:buClr>
              <a:buFont typeface="Times" panose="02020603050405020304" pitchFamily="18" charset="0"/>
              <a:buNone/>
            </a:pPr>
            <a:r>
              <a:rPr lang="en-US" altLang="en-US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Q2 2024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B0C9DE81-BBE6-638F-D9D4-C9B4093344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64749" y="1823629"/>
            <a:ext cx="1265494" cy="379767"/>
          </a:xfrm>
          <a:prstGeom prst="rect">
            <a:avLst/>
          </a:pr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3" tIns="45711" rIns="91423" bIns="45711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25000"/>
              </a:spcBef>
              <a:buClr>
                <a:srgbClr val="FFFFFF"/>
              </a:buClr>
              <a:buFont typeface="Times" panose="02020603050405020304" pitchFamily="18" charset="0"/>
              <a:buNone/>
            </a:pPr>
            <a:r>
              <a:rPr lang="en-US" altLang="en-US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Q1 2024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969376B-B093-EDE7-EE33-C5C47BB27A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26642" y="1823629"/>
            <a:ext cx="1272613" cy="378995"/>
          </a:xfrm>
          <a:prstGeom prst="rect">
            <a:avLst/>
          </a:pr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3" tIns="45711" rIns="91423" bIns="45711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25000"/>
              </a:spcBef>
              <a:buClr>
                <a:srgbClr val="FFFFFF"/>
              </a:buClr>
              <a:buFont typeface="Times" panose="02020603050405020304" pitchFamily="18" charset="0"/>
              <a:buNone/>
            </a:pPr>
            <a:r>
              <a:rPr lang="en-US" altLang="en-US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Q3 2023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0E21C0A6-1377-0E32-D32B-5A83A1974B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54075" y="1823628"/>
            <a:ext cx="1372566" cy="380020"/>
          </a:xfrm>
          <a:prstGeom prst="rect">
            <a:avLst/>
          </a:pr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3" tIns="45711" rIns="91423" bIns="45711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25000"/>
              </a:spcBef>
              <a:buClr>
                <a:srgbClr val="FFFFFF"/>
              </a:buClr>
              <a:buFont typeface="Times" panose="02020603050405020304" pitchFamily="18" charset="0"/>
              <a:buNone/>
            </a:pPr>
            <a:r>
              <a:rPr lang="en-US" altLang="en-US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Q2 2023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4B66AEC9-0437-C5CF-2276-369D0EA98D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38698" y="1823628"/>
            <a:ext cx="1215378" cy="380020"/>
          </a:xfrm>
          <a:prstGeom prst="rect">
            <a:avLst/>
          </a:pr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3" tIns="45711" rIns="91423" bIns="45711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25000"/>
              </a:spcBef>
              <a:buClr>
                <a:srgbClr val="FFFFFF"/>
              </a:buClr>
              <a:buFont typeface="Times" panose="02020603050405020304" pitchFamily="18" charset="0"/>
              <a:buNone/>
            </a:pPr>
            <a:r>
              <a:rPr lang="en-US" altLang="en-US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Q1 2023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F411A178-466D-7464-B6CE-F95921E181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90356" y="1823628"/>
            <a:ext cx="1288633" cy="380020"/>
          </a:xfrm>
          <a:prstGeom prst="rect">
            <a:avLst/>
          </a:pr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3" tIns="45711" rIns="91423" bIns="45711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25000"/>
              </a:spcBef>
              <a:buClr>
                <a:srgbClr val="FFFFFF"/>
              </a:buClr>
              <a:buFont typeface="Times" panose="02020603050405020304" pitchFamily="18" charset="0"/>
              <a:buNone/>
            </a:pPr>
            <a:r>
              <a:rPr lang="en-US" altLang="en-US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Q4 2023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795E2F7A-5718-BDAF-EB00-F6D194208A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23321" y="1830296"/>
            <a:ext cx="1304652" cy="373352"/>
          </a:xfrm>
          <a:prstGeom prst="rect">
            <a:avLst/>
          </a:pr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3" tIns="45711" rIns="91423" bIns="45711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25000"/>
              </a:spcBef>
              <a:buClr>
                <a:srgbClr val="FFFFFF"/>
              </a:buClr>
              <a:buFont typeface="Times" panose="02020603050405020304" pitchFamily="18" charset="0"/>
              <a:buNone/>
            </a:pPr>
            <a:r>
              <a:rPr lang="en-US" altLang="en-US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Q3 2024</a:t>
            </a:r>
          </a:p>
        </p:txBody>
      </p:sp>
      <p:sp>
        <p:nvSpPr>
          <p:cNvPr id="21" name="Line 15">
            <a:extLst>
              <a:ext uri="{FF2B5EF4-FFF2-40B4-BE49-F238E27FC236}">
                <a16:creationId xmlns:a16="http://schemas.microsoft.com/office/drawing/2014/main" id="{D2E4EC0E-EAC1-6386-FB77-01E2AA75F58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521819" y="1857643"/>
            <a:ext cx="3175" cy="4142450"/>
          </a:xfrm>
          <a:prstGeom prst="line">
            <a:avLst/>
          </a:prstGeom>
          <a:noFill/>
          <a:ln w="12700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34" tIns="45716" rIns="91434" bIns="45716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22" name="Line 14">
            <a:extLst>
              <a:ext uri="{FF2B5EF4-FFF2-40B4-BE49-F238E27FC236}">
                <a16:creationId xmlns:a16="http://schemas.microsoft.com/office/drawing/2014/main" id="{7DC4A6F1-43DE-D442-F00A-383380B2DB2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931364" y="1857643"/>
            <a:ext cx="7937" cy="4142450"/>
          </a:xfrm>
          <a:prstGeom prst="line">
            <a:avLst/>
          </a:prstGeom>
          <a:noFill/>
          <a:ln w="12700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34" tIns="45716" rIns="91434" bIns="45716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23" name="Line 10">
            <a:extLst>
              <a:ext uri="{FF2B5EF4-FFF2-40B4-BE49-F238E27FC236}">
                <a16:creationId xmlns:a16="http://schemas.microsoft.com/office/drawing/2014/main" id="{8878653D-A8E7-7586-AC02-18860233D767}"/>
              </a:ext>
            </a:extLst>
          </p:cNvPr>
          <p:cNvSpPr>
            <a:spLocks noChangeShapeType="1"/>
          </p:cNvSpPr>
          <p:nvPr/>
        </p:nvSpPr>
        <p:spPr bwMode="auto">
          <a:xfrm>
            <a:off x="2257997" y="1857643"/>
            <a:ext cx="0" cy="4142450"/>
          </a:xfrm>
          <a:prstGeom prst="line">
            <a:avLst/>
          </a:prstGeom>
          <a:noFill/>
          <a:ln w="12700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34" tIns="45716" rIns="91434" bIns="45716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24" name="Line 11">
            <a:extLst>
              <a:ext uri="{FF2B5EF4-FFF2-40B4-BE49-F238E27FC236}">
                <a16:creationId xmlns:a16="http://schemas.microsoft.com/office/drawing/2014/main" id="{1CCAB25B-6873-7FF0-63CF-E5C0204284B1}"/>
              </a:ext>
            </a:extLst>
          </p:cNvPr>
          <p:cNvSpPr>
            <a:spLocks noChangeShapeType="1"/>
          </p:cNvSpPr>
          <p:nvPr/>
        </p:nvSpPr>
        <p:spPr bwMode="auto">
          <a:xfrm>
            <a:off x="3626311" y="1857643"/>
            <a:ext cx="0" cy="4142450"/>
          </a:xfrm>
          <a:prstGeom prst="line">
            <a:avLst/>
          </a:prstGeom>
          <a:noFill/>
          <a:ln w="12700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34" tIns="45716" rIns="91434" bIns="45716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25" name="Line 15">
            <a:extLst>
              <a:ext uri="{FF2B5EF4-FFF2-40B4-BE49-F238E27FC236}">
                <a16:creationId xmlns:a16="http://schemas.microsoft.com/office/drawing/2014/main" id="{6A349A57-2795-ED4F-9864-F7AF3B7E42DD}"/>
              </a:ext>
            </a:extLst>
          </p:cNvPr>
          <p:cNvSpPr>
            <a:spLocks noChangeShapeType="1"/>
          </p:cNvSpPr>
          <p:nvPr/>
        </p:nvSpPr>
        <p:spPr bwMode="auto">
          <a:xfrm>
            <a:off x="6190102" y="1857643"/>
            <a:ext cx="0" cy="4142450"/>
          </a:xfrm>
          <a:prstGeom prst="line">
            <a:avLst/>
          </a:prstGeom>
          <a:noFill/>
          <a:ln w="12700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34" tIns="45716" rIns="91434" bIns="45716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26" name="Line 15">
            <a:extLst>
              <a:ext uri="{FF2B5EF4-FFF2-40B4-BE49-F238E27FC236}">
                <a16:creationId xmlns:a16="http://schemas.microsoft.com/office/drawing/2014/main" id="{6E57A8C8-F6DE-6652-2556-5BF4BDCC88F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757979" y="1823629"/>
            <a:ext cx="3175" cy="4142450"/>
          </a:xfrm>
          <a:prstGeom prst="line">
            <a:avLst/>
          </a:prstGeom>
          <a:noFill/>
          <a:ln w="12700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34" tIns="45716" rIns="91434" bIns="45716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9D53ED8F-0EB5-D0AA-D82F-16FB1B2EC0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019454" y="1813150"/>
            <a:ext cx="1304652" cy="389474"/>
          </a:xfrm>
          <a:prstGeom prst="rect">
            <a:avLst/>
          </a:pr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3" tIns="45711" rIns="91423" bIns="45711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25000"/>
              </a:spcBef>
              <a:buClr>
                <a:srgbClr val="FFFFFF"/>
              </a:buClr>
              <a:buFont typeface="Times" panose="02020603050405020304" pitchFamily="18" charset="0"/>
              <a:buNone/>
            </a:pPr>
            <a:r>
              <a:rPr lang="en-US" altLang="en-US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Q4 2024</a:t>
            </a:r>
          </a:p>
        </p:txBody>
      </p:sp>
      <p:sp>
        <p:nvSpPr>
          <p:cNvPr id="28" name="Line 15">
            <a:extLst>
              <a:ext uri="{FF2B5EF4-FFF2-40B4-BE49-F238E27FC236}">
                <a16:creationId xmlns:a16="http://schemas.microsoft.com/office/drawing/2014/main" id="{CD945D86-D8A0-AEE9-7B06-73CC41672D4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0054112" y="1806483"/>
            <a:ext cx="3175" cy="4142450"/>
          </a:xfrm>
          <a:prstGeom prst="line">
            <a:avLst/>
          </a:prstGeom>
          <a:noFill/>
          <a:ln w="12700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34" tIns="45716" rIns="91434" bIns="45716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29" name="Text Box 26">
            <a:extLst>
              <a:ext uri="{FF2B5EF4-FFF2-40B4-BE49-F238E27FC236}">
                <a16:creationId xmlns:a16="http://schemas.microsoft.com/office/drawing/2014/main" id="{FF814730-B03F-D6E6-A113-0D216BCFE50A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939000" y="2490649"/>
            <a:ext cx="865662" cy="2367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2052" tIns="41026" rIns="82052" bIns="41026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1000" dirty="0">
                <a:latin typeface="Arial" panose="020B0604020202020204" pitchFamily="34" charset="0"/>
                <a:cs typeface="Arial" panose="020B0604020202020204" pitchFamily="34" charset="0"/>
              </a:rPr>
              <a:t>Formation</a:t>
            </a:r>
          </a:p>
        </p:txBody>
      </p:sp>
      <p:sp>
        <p:nvSpPr>
          <p:cNvPr id="30" name="Isosceles Triangle 29">
            <a:extLst>
              <a:ext uri="{FF2B5EF4-FFF2-40B4-BE49-F238E27FC236}">
                <a16:creationId xmlns:a16="http://schemas.microsoft.com/office/drawing/2014/main" id="{2F21693F-E971-9964-CCB7-5D260819F321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127369" y="2300170"/>
            <a:ext cx="216000" cy="1800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endParaRPr lang="en-US" altLang="en-US" sz="1100">
              <a:latin typeface="+mn-lt"/>
              <a:ea typeface="+mn-ea"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A7D97700-1862-638D-FC39-79367AC30C3B}"/>
              </a:ext>
            </a:extLst>
          </p:cNvPr>
          <p:cNvSpPr/>
          <p:nvPr/>
        </p:nvSpPr>
        <p:spPr>
          <a:xfrm>
            <a:off x="1165725" y="2859635"/>
            <a:ext cx="1111020" cy="173402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0">
                <a:schemeClr val="accent1"/>
              </a:gs>
              <a:gs pos="100000">
                <a:srgbClr val="FFFF00"/>
              </a:gs>
              <a:gs pos="99000">
                <a:schemeClr val="accent1"/>
              </a:gs>
              <a:gs pos="100000">
                <a:srgbClr val="FFFF00"/>
              </a:gs>
            </a:gsLst>
            <a:lin ang="0" scaled="1"/>
            <a:tileRect/>
          </a:gradFill>
          <a:ln w="9525" cap="flat" cmpd="sng" algn="ctr">
            <a:solidFill>
              <a:srgbClr val="000000"/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Framework</a:t>
            </a:r>
          </a:p>
        </p:txBody>
      </p:sp>
      <p:sp>
        <p:nvSpPr>
          <p:cNvPr id="32" name="Isosceles Triangle 31">
            <a:extLst>
              <a:ext uri="{FF2B5EF4-FFF2-40B4-BE49-F238E27FC236}">
                <a16:creationId xmlns:a16="http://schemas.microsoft.com/office/drawing/2014/main" id="{AA33CB30-607A-7F91-E1A8-7552A855B1D5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2153976" y="2327219"/>
            <a:ext cx="216000" cy="1800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 cap="flat" cmpd="sng" algn="ctr">
            <a:solidFill>
              <a:srgbClr val="000000"/>
            </a:solidFill>
            <a:prstDash val="solid"/>
          </a:ln>
          <a:effectLst/>
        </p:spPr>
        <p:txBody>
          <a:bodyPr anchor="ctr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</a:pPr>
            <a:endParaRPr lang="en-US" altLang="en-US" sz="1100" kern="0">
              <a:solidFill>
                <a:srgbClr val="000000"/>
              </a:solidFill>
              <a:latin typeface="Times New Roman"/>
              <a:ea typeface="MS Gothic"/>
            </a:endParaRPr>
          </a:p>
        </p:txBody>
      </p:sp>
      <p:sp>
        <p:nvSpPr>
          <p:cNvPr id="33" name="Text Box 26">
            <a:extLst>
              <a:ext uri="{FF2B5EF4-FFF2-40B4-BE49-F238E27FC236}">
                <a16:creationId xmlns:a16="http://schemas.microsoft.com/office/drawing/2014/main" id="{D83BDDB1-5ABB-0521-B952-AA518AAE8074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1736465" y="2490649"/>
            <a:ext cx="1256193" cy="5445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2052" tIns="41026" rIns="82052" bIns="41026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1000" dirty="0">
                <a:latin typeface="Arial" panose="020B0604020202020204" pitchFamily="34" charset="0"/>
                <a:cs typeface="Arial" panose="020B0604020202020204" pitchFamily="34" charset="0"/>
              </a:rPr>
              <a:t>Framework completion</a:t>
            </a:r>
          </a:p>
          <a:p>
            <a:pPr algn="ctr"/>
            <a:r>
              <a:rPr lang="en-US" altLang="en-US" sz="1000" dirty="0">
                <a:latin typeface="Arial" panose="020B0604020202020204" pitchFamily="34" charset="0"/>
                <a:cs typeface="Arial" panose="020B0604020202020204" pitchFamily="34" charset="0"/>
              </a:rPr>
              <a:t>05/23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87E4C2A1-916E-FC6D-CAC9-FC10D0710B2E}"/>
              </a:ext>
            </a:extLst>
          </p:cNvPr>
          <p:cNvSpPr/>
          <p:nvPr/>
        </p:nvSpPr>
        <p:spPr>
          <a:xfrm>
            <a:off x="2268269" y="3128580"/>
            <a:ext cx="9016686" cy="236742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0">
                <a:schemeClr val="accent1"/>
              </a:gs>
              <a:gs pos="100000">
                <a:srgbClr val="FFFF00"/>
              </a:gs>
              <a:gs pos="40000">
                <a:schemeClr val="accent1"/>
              </a:gs>
              <a:gs pos="50000">
                <a:srgbClr val="FFFF00"/>
              </a:gs>
            </a:gsLst>
            <a:lin ang="0" scaled="1"/>
            <a:tileRect/>
          </a:gradFill>
          <a:ln w="9525" cap="flat" cmpd="sng" algn="ctr">
            <a:solidFill>
              <a:srgbClr val="000000"/>
            </a:solidFill>
            <a:prstDash val="solid"/>
          </a:ln>
          <a:effectLst/>
        </p:spPr>
        <p:txBody>
          <a:bodyPr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</a:pPr>
            <a:r>
              <a:rPr lang="en-US" sz="1100" kern="0" dirty="0">
                <a:solidFill>
                  <a:srgbClr val="000000"/>
                </a:solidFill>
                <a:latin typeface="Times New Roman"/>
                <a:ea typeface="MS Gothic"/>
              </a:rPr>
              <a:t>802.11bk amendment text development</a:t>
            </a:r>
          </a:p>
        </p:txBody>
      </p: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C49B0646-62D8-D5BC-F70E-C036FE43A77F}"/>
              </a:ext>
            </a:extLst>
          </p:cNvPr>
          <p:cNvCxnSpPr>
            <a:cxnSpLocks/>
          </p:cNvCxnSpPr>
          <p:nvPr/>
        </p:nvCxnSpPr>
        <p:spPr bwMode="auto">
          <a:xfrm flipV="1">
            <a:off x="1164582" y="3049517"/>
            <a:ext cx="1097280" cy="666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rgbClr val="FF0000">
                <a:alpha val="60000"/>
              </a:srgbClr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6" name="Isosceles Triangle 35">
            <a:extLst>
              <a:ext uri="{FF2B5EF4-FFF2-40B4-BE49-F238E27FC236}">
                <a16:creationId xmlns:a16="http://schemas.microsoft.com/office/drawing/2014/main" id="{ADAB7429-CD4D-B63B-CBA3-D505A95590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70989" y="2310649"/>
            <a:ext cx="216000" cy="1800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 cap="flat" cmpd="sng" algn="ctr">
            <a:solidFill>
              <a:srgbClr val="000000"/>
            </a:solidFill>
            <a:prstDash val="solid"/>
          </a:ln>
          <a:effectLst/>
        </p:spPr>
        <p:txBody>
          <a:bodyPr anchor="ctr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</a:pPr>
            <a:endParaRPr lang="en-US" altLang="en-US" sz="1100" kern="0">
              <a:solidFill>
                <a:srgbClr val="000000"/>
              </a:solidFill>
              <a:latin typeface="Times New Roman"/>
              <a:ea typeface="MS Gothic"/>
            </a:endParaRPr>
          </a:p>
        </p:txBody>
      </p:sp>
      <p:sp>
        <p:nvSpPr>
          <p:cNvPr id="37" name="Text Box 26">
            <a:extLst>
              <a:ext uri="{FF2B5EF4-FFF2-40B4-BE49-F238E27FC236}">
                <a16:creationId xmlns:a16="http://schemas.microsoft.com/office/drawing/2014/main" id="{CA17D49E-55E8-461D-71B3-C622DC03B094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5817733" y="2490649"/>
            <a:ext cx="846911" cy="3906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2052" tIns="41026" rIns="82052" bIns="41026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Initial WG ballot</a:t>
            </a:r>
          </a:p>
        </p:txBody>
      </p:sp>
      <p:sp>
        <p:nvSpPr>
          <p:cNvPr id="38" name="Isosceles Triangle 37">
            <a:extLst>
              <a:ext uri="{FF2B5EF4-FFF2-40B4-BE49-F238E27FC236}">
                <a16:creationId xmlns:a16="http://schemas.microsoft.com/office/drawing/2014/main" id="{C9A23D68-FDEB-0CA5-4227-C5E873BFAFD7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7771061" y="2297560"/>
            <a:ext cx="216000" cy="180000"/>
          </a:xfrm>
          <a:prstGeom prst="triangle">
            <a:avLst>
              <a:gd name="adj" fmla="val 50000"/>
            </a:avLst>
          </a:prstGeom>
          <a:solidFill>
            <a:srgbClr val="FFFF00"/>
          </a:solidFill>
          <a:ln w="9525" cap="flat" cmpd="sng" algn="ctr">
            <a:solidFill>
              <a:srgbClr val="000000"/>
            </a:solidFill>
            <a:prstDash val="solid"/>
          </a:ln>
          <a:effectLst/>
        </p:spPr>
        <p:txBody>
          <a:bodyPr anchor="ctr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</a:pPr>
            <a:endParaRPr lang="en-US" altLang="en-US" sz="1100" kern="0">
              <a:solidFill>
                <a:srgbClr val="000000"/>
              </a:solidFill>
              <a:latin typeface="Times New Roman"/>
              <a:ea typeface="MS Gothic"/>
            </a:endParaRPr>
          </a:p>
        </p:txBody>
      </p:sp>
      <p:sp>
        <p:nvSpPr>
          <p:cNvPr id="39" name="Text Box 26">
            <a:extLst>
              <a:ext uri="{FF2B5EF4-FFF2-40B4-BE49-F238E27FC236}">
                <a16:creationId xmlns:a16="http://schemas.microsoft.com/office/drawing/2014/main" id="{28C86E25-D7F7-9EA2-A8E4-A9BE5672593C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7517805" y="2490649"/>
            <a:ext cx="846911" cy="5445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2052" tIns="41026" rIns="82052" bIns="41026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1000" dirty="0">
                <a:latin typeface="Arial" panose="020B0604020202020204" pitchFamily="34" charset="0"/>
                <a:cs typeface="Arial" panose="020B0604020202020204" pitchFamily="34" charset="0"/>
              </a:rPr>
              <a:t>WG</a:t>
            </a:r>
          </a:p>
          <a:p>
            <a:pPr algn="ctr"/>
            <a:r>
              <a:rPr lang="en-US" altLang="en-US" sz="1000" dirty="0">
                <a:latin typeface="Arial" panose="020B0604020202020204" pitchFamily="34" charset="0"/>
                <a:cs typeface="Arial" panose="020B0604020202020204" pitchFamily="34" charset="0"/>
              </a:rPr>
              <a:t>Recirc 05/23</a:t>
            </a:r>
          </a:p>
        </p:txBody>
      </p:sp>
      <p:sp>
        <p:nvSpPr>
          <p:cNvPr id="40" name="Isosceles Triangle 39">
            <a:extLst>
              <a:ext uri="{FF2B5EF4-FFF2-40B4-BE49-F238E27FC236}">
                <a16:creationId xmlns:a16="http://schemas.microsoft.com/office/drawing/2014/main" id="{0AC2C18B-70AA-DDAB-763E-B2298E04149B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8857209" y="2297560"/>
            <a:ext cx="216000" cy="180000"/>
          </a:xfrm>
          <a:prstGeom prst="triangle">
            <a:avLst>
              <a:gd name="adj" fmla="val 50000"/>
            </a:avLst>
          </a:prstGeom>
          <a:solidFill>
            <a:srgbClr val="FFFF00"/>
          </a:solidFill>
          <a:ln w="9525" cap="flat" cmpd="sng" algn="ctr">
            <a:solidFill>
              <a:srgbClr val="000000"/>
            </a:solidFill>
            <a:prstDash val="solid"/>
          </a:ln>
          <a:effectLst/>
        </p:spPr>
        <p:txBody>
          <a:bodyPr anchor="ctr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</a:pPr>
            <a:endParaRPr lang="en-US" altLang="en-US" sz="1100" kern="0">
              <a:solidFill>
                <a:srgbClr val="000000"/>
              </a:solidFill>
              <a:latin typeface="Times New Roman"/>
              <a:ea typeface="MS Gothic"/>
            </a:endParaRPr>
          </a:p>
        </p:txBody>
      </p:sp>
      <p:sp>
        <p:nvSpPr>
          <p:cNvPr id="41" name="Text Box 26">
            <a:extLst>
              <a:ext uri="{FF2B5EF4-FFF2-40B4-BE49-F238E27FC236}">
                <a16:creationId xmlns:a16="http://schemas.microsoft.com/office/drawing/2014/main" id="{0FF6A832-DA4A-88A6-B8C4-05C627E237E0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8603953" y="2490649"/>
            <a:ext cx="846911" cy="3906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2052" tIns="41026" rIns="82052" bIns="41026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Initial SA</a:t>
            </a:r>
          </a:p>
          <a:p>
            <a:pPr algn="ctr"/>
            <a:r>
              <a:rPr lang="en-US" altLang="en-US" sz="1000" dirty="0">
                <a:latin typeface="Arial" panose="020B0604020202020204" pitchFamily="34" charset="0"/>
                <a:cs typeface="Arial" panose="020B0604020202020204" pitchFamily="34" charset="0"/>
              </a:rPr>
              <a:t>07/23</a:t>
            </a:r>
          </a:p>
        </p:txBody>
      </p: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10F2A0E8-4B34-C815-527B-ABCF1010459F}"/>
              </a:ext>
            </a:extLst>
          </p:cNvPr>
          <p:cNvCxnSpPr>
            <a:cxnSpLocks/>
          </p:cNvCxnSpPr>
          <p:nvPr/>
        </p:nvCxnSpPr>
        <p:spPr bwMode="auto">
          <a:xfrm flipV="1">
            <a:off x="2276813" y="3402102"/>
            <a:ext cx="3931920" cy="666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rgbClr val="FF0000">
                <a:alpha val="60000"/>
              </a:srgbClr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3" name="Isosceles Triangle 42">
            <a:extLst>
              <a:ext uri="{FF2B5EF4-FFF2-40B4-BE49-F238E27FC236}">
                <a16:creationId xmlns:a16="http://schemas.microsoft.com/office/drawing/2014/main" id="{8124550B-C3DB-69B9-4E6F-154B56373B2E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0602586" y="2297560"/>
            <a:ext cx="216000" cy="180000"/>
          </a:xfrm>
          <a:prstGeom prst="triangle">
            <a:avLst>
              <a:gd name="adj" fmla="val 50000"/>
            </a:avLst>
          </a:prstGeom>
          <a:solidFill>
            <a:srgbClr val="FFFF00"/>
          </a:solidFill>
          <a:ln w="9525" cap="flat" cmpd="sng" algn="ctr">
            <a:solidFill>
              <a:srgbClr val="000000"/>
            </a:solidFill>
            <a:prstDash val="solid"/>
          </a:ln>
          <a:effectLst/>
        </p:spPr>
        <p:txBody>
          <a:bodyPr anchor="ctr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</a:pPr>
            <a:endParaRPr lang="en-US" altLang="en-US" sz="1100" kern="0">
              <a:solidFill>
                <a:srgbClr val="000000"/>
              </a:solidFill>
              <a:latin typeface="Times New Roman"/>
              <a:ea typeface="MS Gothic"/>
            </a:endParaRPr>
          </a:p>
        </p:txBody>
      </p:sp>
      <p:sp>
        <p:nvSpPr>
          <p:cNvPr id="44" name="Text Box 26">
            <a:extLst>
              <a:ext uri="{FF2B5EF4-FFF2-40B4-BE49-F238E27FC236}">
                <a16:creationId xmlns:a16="http://schemas.microsoft.com/office/drawing/2014/main" id="{A8541942-E94B-D48A-AA11-52A6D415B828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10349330" y="2490649"/>
            <a:ext cx="846911" cy="2367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2052" tIns="41026" rIns="82052" bIns="41026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1000" dirty="0">
                <a:latin typeface="Arial" panose="020B0604020202020204" pitchFamily="34" charset="0"/>
                <a:cs typeface="Arial" panose="020B0604020202020204" pitchFamily="34" charset="0"/>
              </a:rPr>
              <a:t>Final SA</a:t>
            </a:r>
          </a:p>
        </p:txBody>
      </p:sp>
    </p:spTree>
    <p:extLst>
      <p:ext uri="{BB962C8B-B14F-4D97-AF65-F5344CB8AC3E}">
        <p14:creationId xmlns:p14="http://schemas.microsoft.com/office/powerpoint/2010/main" val="7459725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EAAA7D-AF08-4879-953B-4B7FF0391C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726975"/>
          </a:xfrm>
        </p:spPr>
        <p:txBody>
          <a:bodyPr/>
          <a:lstStyle/>
          <a:p>
            <a:r>
              <a:rPr lang="en-US" dirty="0"/>
              <a:t>Scheduled </a:t>
            </a:r>
            <a:r>
              <a:rPr lang="en-US" dirty="0" err="1"/>
              <a:t>TGbk</a:t>
            </a:r>
            <a:r>
              <a:rPr lang="en-US" dirty="0"/>
              <a:t> telecons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FD4E48F-9300-438A-8C3B-A714C94868D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5B51AB-6A1D-4BA6-8817-ECA2366E18E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5D1BC66-0A21-4D49-9A97-9FE36CAC67F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Nov. 2023</a:t>
            </a:r>
            <a:endParaRPr lang="en-GB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CC5B7EB9-3DEF-4981-89A9-614127FF9327}"/>
              </a:ext>
            </a:extLst>
          </p:cNvPr>
          <p:cNvSpPr txBox="1">
            <a:spLocks/>
          </p:cNvSpPr>
          <p:nvPr/>
        </p:nvSpPr>
        <p:spPr bwMode="auto">
          <a:xfrm>
            <a:off x="869621" y="1865108"/>
            <a:ext cx="10190067" cy="196601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lvl="1">
              <a:buFont typeface="Arial" panose="020B0604020202020204" pitchFamily="34" charset="0"/>
              <a:buChar char="•"/>
            </a:pPr>
            <a:r>
              <a:rPr lang="en-US" altLang="en-US" kern="0" dirty="0"/>
              <a:t>Tue. Dec. 5</a:t>
            </a:r>
            <a:r>
              <a:rPr lang="en-US" altLang="en-US" kern="0" baseline="30000" dirty="0"/>
              <a:t>th</a:t>
            </a:r>
            <a:r>
              <a:rPr lang="en-US" altLang="en-US" kern="0" dirty="0"/>
              <a:t> 	10:00am PT / 13:00 ET**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kern="0" dirty="0"/>
              <a:t>Tue. Jan. 9</a:t>
            </a:r>
            <a:r>
              <a:rPr lang="en-US" altLang="en-US" kern="0" baseline="30000" dirty="0"/>
              <a:t>th</a:t>
            </a:r>
            <a:r>
              <a:rPr lang="en-US" altLang="en-US" kern="0" dirty="0"/>
              <a:t> 	10:00am PT / 13:00 ET**</a:t>
            </a:r>
          </a:p>
          <a:p>
            <a:pPr marL="457200" lvl="1" indent="0"/>
            <a:endParaRPr lang="en-US" altLang="en-US" kern="0" dirty="0"/>
          </a:p>
          <a:p>
            <a:pPr lvl="1">
              <a:buFont typeface="Arial" panose="020B0604020202020204" pitchFamily="34" charset="0"/>
              <a:buChar char="•"/>
            </a:pPr>
            <a:endParaRPr lang="en-US" altLang="en-US" kern="0" baseline="30000" dirty="0"/>
          </a:p>
          <a:p>
            <a:pPr marL="0" indent="0"/>
            <a:endParaRPr lang="en-US" altLang="en-US" sz="2000" b="0" kern="0" dirty="0"/>
          </a:p>
          <a:p>
            <a:pPr marL="0" indent="0"/>
            <a:endParaRPr lang="en-US" altLang="en-US" sz="2000" b="0" kern="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62FCB9C-804D-48A6-AD0F-0AA4C10DB6AA}"/>
              </a:ext>
            </a:extLst>
          </p:cNvPr>
          <p:cNvSpPr txBox="1"/>
          <p:nvPr/>
        </p:nvSpPr>
        <p:spPr>
          <a:xfrm>
            <a:off x="869621" y="4789021"/>
            <a:ext cx="106943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** - meeting as part of the IEEE week, refer to WG agenda document for details.</a:t>
            </a:r>
          </a:p>
          <a:p>
            <a:r>
              <a:rPr lang="en-US" altLang="en-US" sz="1600" b="0" kern="0" baseline="30000" dirty="0">
                <a:solidFill>
                  <a:schemeClr val="tx1"/>
                </a:solidFill>
              </a:rPr>
              <a:t>┼  </a:t>
            </a:r>
            <a:r>
              <a:rPr lang="en-US" sz="1600" dirty="0">
                <a:solidFill>
                  <a:schemeClr val="tx1"/>
                </a:solidFill>
              </a:rPr>
              <a:t>- Motion meeting, motions to be made available to chair 15 days in advance and announced to group 10 days in advance.</a:t>
            </a:r>
            <a:endParaRPr lang="en-US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8319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Metadata/LabelInfo.xml><?xml version="1.0" encoding="utf-8"?>
<clbl:labelList xmlns:clbl="http://schemas.microsoft.com/office/2020/mipLabelMetadata">
  <clbl:label id="{9aa06179-68b3-4e2b-b09b-a2424735516b}" enabled="1" method="Privileged" siteId="{46c98d88-e344-4ed4-8496-4ed7712e255d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22162</TotalTime>
  <Words>322</Words>
  <Application>Microsoft Office PowerPoint</Application>
  <PresentationFormat>Widescreen</PresentationFormat>
  <Paragraphs>67</Paragraphs>
  <Slides>5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Times</vt:lpstr>
      <vt:lpstr>Times New Roman</vt:lpstr>
      <vt:lpstr>Office Theme</vt:lpstr>
      <vt:lpstr>Microsoft Word 97 - 2003 Document</vt:lpstr>
      <vt:lpstr>TGbk 320MHz Positioning Nov. Meeting Closing Report</vt:lpstr>
      <vt:lpstr>Abstract</vt:lpstr>
      <vt:lpstr>Nov. Meeting Progress and Targets Towards the Jan. Meeting</vt:lpstr>
      <vt:lpstr>TGbk Projected Timelines</vt:lpstr>
      <vt:lpstr>Scheduled TGbk telecons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Segev, Jonathan</dc:creator>
  <cp:keywords>CTPClassification=CTP_NT, CTPClassification=CTP_IC</cp:keywords>
  <cp:lastModifiedBy>Segev, Jonathan</cp:lastModifiedBy>
  <cp:revision>299</cp:revision>
  <cp:lastPrinted>1601-01-01T00:00:00Z</cp:lastPrinted>
  <dcterms:created xsi:type="dcterms:W3CDTF">2018-08-06T10:28:59Z</dcterms:created>
  <dcterms:modified xsi:type="dcterms:W3CDTF">2023-11-17T00:44:06Z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e5d38792-1f67-47cd-82cd-e79a001b9d6e</vt:lpwstr>
  </property>
  <property fmtid="{D5CDD505-2E9C-101B-9397-08002B2CF9AE}" pid="3" name="CTP_TimeStamp">
    <vt:lpwstr>2020-01-17 04:35:16Z</vt:lpwstr>
  </property>
  <property fmtid="{D5CDD505-2E9C-101B-9397-08002B2CF9AE}" pid="4" name="CTP_BU">
    <vt:lpwstr>NEXT GEN &amp; STANDARDS GROUP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CTP_IC</vt:lpwstr>
  </property>
  <property fmtid="{D5CDD505-2E9C-101B-9397-08002B2CF9AE}" pid="8" name="MSIP_Label_9aa06179-68b3-4e2b-b09b-a2424735516b_Enabled">
    <vt:lpwstr>True</vt:lpwstr>
  </property>
  <property fmtid="{D5CDD505-2E9C-101B-9397-08002B2CF9AE}" pid="9" name="MSIP_Label_9aa06179-68b3-4e2b-b09b-a2424735516b_SiteId">
    <vt:lpwstr>46c98d88-e344-4ed4-8496-4ed7712e255d</vt:lpwstr>
  </property>
  <property fmtid="{D5CDD505-2E9C-101B-9397-08002B2CF9AE}" pid="10" name="MSIP_Label_9aa06179-68b3-4e2b-b09b-a2424735516b_Owner">
    <vt:lpwstr>jonathan.segev@intel.com</vt:lpwstr>
  </property>
  <property fmtid="{D5CDD505-2E9C-101B-9397-08002B2CF9AE}" pid="11" name="MSIP_Label_9aa06179-68b3-4e2b-b09b-a2424735516b_SetDate">
    <vt:lpwstr>2020-09-18T16:51:32.3545630Z</vt:lpwstr>
  </property>
  <property fmtid="{D5CDD505-2E9C-101B-9397-08002B2CF9AE}" pid="12" name="MSIP_Label_9aa06179-68b3-4e2b-b09b-a2424735516b_Name">
    <vt:lpwstr>Intel Confidential</vt:lpwstr>
  </property>
  <property fmtid="{D5CDD505-2E9C-101B-9397-08002B2CF9AE}" pid="13" name="MSIP_Label_9aa06179-68b3-4e2b-b09b-a2424735516b_Application">
    <vt:lpwstr>Microsoft Azure Information Protection</vt:lpwstr>
  </property>
  <property fmtid="{D5CDD505-2E9C-101B-9397-08002B2CF9AE}" pid="14" name="MSIP_Label_9aa06179-68b3-4e2b-b09b-a2424735516b_ActionId">
    <vt:lpwstr>8a07a77d-fabe-4a5a-a4f4-85261a93f148</vt:lpwstr>
  </property>
  <property fmtid="{D5CDD505-2E9C-101B-9397-08002B2CF9AE}" pid="15" name="MSIP_Label_9aa06179-68b3-4e2b-b09b-a2424735516b_Extended_MSFT_Method">
    <vt:lpwstr>Automatic</vt:lpwstr>
  </property>
  <property fmtid="{D5CDD505-2E9C-101B-9397-08002B2CF9AE}" pid="16" name="Sensitivity">
    <vt:lpwstr>Intel Confidential</vt:lpwstr>
  </property>
</Properties>
</file>