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91" r:id="rId3"/>
    <p:sldId id="290" r:id="rId4"/>
    <p:sldId id="292" r:id="rId5"/>
    <p:sldId id="293" r:id="rId6"/>
    <p:sldId id="316" r:id="rId7"/>
    <p:sldId id="314" r:id="rId8"/>
    <p:sldId id="317" r:id="rId9"/>
    <p:sldId id="299" r:id="rId10"/>
    <p:sldId id="300" r:id="rId11"/>
    <p:sldId id="301" r:id="rId12"/>
    <p:sldId id="302" r:id="rId13"/>
    <p:sldId id="303" r:id="rId14"/>
    <p:sldId id="318" r:id="rId15"/>
    <p:sldId id="309" r:id="rId16"/>
    <p:sldId id="304" r:id="rId17"/>
    <p:sldId id="310" r:id="rId18"/>
    <p:sldId id="305" r:id="rId19"/>
    <p:sldId id="306" r:id="rId20"/>
    <p:sldId id="307" r:id="rId21"/>
    <p:sldId id="315" r:id="rId22"/>
    <p:sldId id="311" r:id="rId23"/>
    <p:sldId id="312" r:id="rId24"/>
    <p:sldId id="326" r:id="rId25"/>
    <p:sldId id="325" r:id="rId26"/>
    <p:sldId id="324"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38D9C666-8142-42C1-9EDA-3B312161E1AB}">
          <p14:sldIdLst>
            <p14:sldId id="256"/>
            <p14:sldId id="291"/>
            <p14:sldId id="290"/>
            <p14:sldId id="292"/>
            <p14:sldId id="293"/>
            <p14:sldId id="316"/>
            <p14:sldId id="314"/>
            <p14:sldId id="317"/>
            <p14:sldId id="299"/>
            <p14:sldId id="300"/>
            <p14:sldId id="301"/>
            <p14:sldId id="302"/>
            <p14:sldId id="303"/>
            <p14:sldId id="318"/>
            <p14:sldId id="309"/>
            <p14:sldId id="304"/>
            <p14:sldId id="310"/>
            <p14:sldId id="305"/>
            <p14:sldId id="306"/>
            <p14:sldId id="307"/>
            <p14:sldId id="315"/>
            <p14:sldId id="311"/>
            <p14:sldId id="312"/>
            <p14:sldId id="326"/>
            <p14:sldId id="325"/>
            <p14:sldId id="3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82" autoAdjust="0"/>
    <p:restoredTop sz="94453" autoAdjust="0"/>
  </p:normalViewPr>
  <p:slideViewPr>
    <p:cSldViewPr>
      <p:cViewPr varScale="1">
        <p:scale>
          <a:sx n="108" d="100"/>
          <a:sy n="108" d="100"/>
        </p:scale>
        <p:origin x="1212" y="108"/>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802.11-23/0003r38</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802.11-23/0003r38</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802.11-23/0003r38</a:t>
            </a:r>
          </a:p>
        </p:txBody>
      </p:sp>
      <p:sp>
        <p:nvSpPr>
          <p:cNvPr id="5" name="Rectangle 3"/>
          <p:cNvSpPr>
            <a:spLocks noGrp="1" noChangeArrowheads="1"/>
          </p:cNvSpPr>
          <p:nvPr>
            <p:ph type="dt"/>
          </p:nvPr>
        </p:nvSpPr>
        <p:spPr>
          <a:ln/>
        </p:spPr>
        <p:txBody>
          <a:bodyPr/>
          <a:lstStyle/>
          <a:p>
            <a:r>
              <a:rPr lang="en-US" dirty="0"/>
              <a:t>November 2023</a:t>
            </a:r>
          </a:p>
        </p:txBody>
      </p:sp>
      <p:sp>
        <p:nvSpPr>
          <p:cNvPr id="6" name="Rectangle 6"/>
          <p:cNvSpPr>
            <a:spLocks noGrp="1" noChangeArrowheads="1"/>
          </p:cNvSpPr>
          <p:nvPr>
            <p:ph type="ftr"/>
          </p:nvPr>
        </p:nvSpPr>
        <p:spPr>
          <a:ln/>
        </p:spPr>
        <p:txBody>
          <a:bodyPr/>
          <a:lstStyle/>
          <a:p>
            <a:r>
              <a:rPr lang="en-US"/>
              <a:t>Stephen McCann, Huawei</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https://unit42.paloaltonetworks.com/iot-threat-report-2020/ </a:t>
            </a:r>
          </a:p>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105297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379464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277080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idx="10"/>
          </p:nvPr>
        </p:nvSpPr>
        <p:spPr/>
        <p:txBody>
          <a:bodyPr/>
          <a:lstStyle>
            <a:lvl1pPr>
              <a:defRPr/>
            </a:lvl1pPr>
          </a:lstStyle>
          <a:p>
            <a:r>
              <a:rPr lang="en-US" dirty="0"/>
              <a:t>November 2023</a:t>
            </a:r>
            <a:endParaRPr lang="en-GB" dirty="0"/>
          </a:p>
        </p:txBody>
      </p:sp>
      <p:sp>
        <p:nvSpPr>
          <p:cNvPr id="5" name="Footer Placeholder 4"/>
          <p:cNvSpPr>
            <a:spLocks noGrp="1"/>
          </p:cNvSpPr>
          <p:nvPr>
            <p:ph type="ftr" idx="11"/>
          </p:nvPr>
        </p:nvSpPr>
        <p:spPr/>
        <p:txBody>
          <a:bodyPr/>
          <a:lstStyle>
            <a:lvl1pPr>
              <a:defRPr/>
            </a:lvl1pPr>
          </a:lstStyle>
          <a:p>
            <a:r>
              <a:rPr lang="en-GB" dirty="0"/>
              <a:t>Florian Mendel, Infineon Technologies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838199"/>
          </a:xfrm>
        </p:spPr>
        <p:txBody>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914401" y="1676400"/>
            <a:ext cx="10361084" cy="4572000"/>
          </a:xfrm>
        </p:spPr>
        <p:txBody>
          <a:bodyPr/>
          <a:lstStyle>
            <a:lvl1pPr marL="252000" indent="-288000">
              <a:buFont typeface="Wingdings" panose="05000000000000000000" pitchFamily="2" charset="2"/>
              <a:buChar char="§"/>
              <a:defRPr sz="1800" b="0">
                <a:latin typeface="Arial" panose="020B0604020202020204" pitchFamily="34" charset="0"/>
                <a:cs typeface="Arial" panose="020B0604020202020204" pitchFamily="34" charset="0"/>
              </a:defRPr>
            </a:lvl1pPr>
            <a:lvl2pPr marL="576000" indent="-288000">
              <a:buFont typeface="Wingdings" panose="05000000000000000000" pitchFamily="2" charset="2"/>
              <a:buChar char="§"/>
              <a:defRPr sz="1800">
                <a:latin typeface="Arial" panose="020B0604020202020204" pitchFamily="34" charset="0"/>
                <a:cs typeface="Arial" panose="020B0604020202020204" pitchFamily="34" charset="0"/>
              </a:defRPr>
            </a:lvl2pPr>
            <a:lvl3pPr marL="864000" indent="-288000">
              <a:buFont typeface="Wingdings" panose="05000000000000000000" pitchFamily="2" charset="2"/>
              <a:buChar char="§"/>
              <a:defRPr sz="16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Florian Mendel, Infineon Technologies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2023</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Florian Mendel, Infineon Technologies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802.11-23/2069r0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Arial" panose="020B0604020202020204" pitchFamily="34" charset="0"/>
          <a:ea typeface="+mn-ea"/>
          <a:cs typeface="Arial" panose="020B0604020202020204" pitchFamily="34"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Arial" panose="020B0604020202020204" pitchFamily="34" charset="0"/>
          <a:ea typeface="+mn-ea"/>
          <a:cs typeface="Arial" panose="020B0604020202020204" pitchFamily="34"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Arial" panose="020B0604020202020204" pitchFamily="34" charset="0"/>
          <a:ea typeface="+mn-ea"/>
          <a:cs typeface="Arial" panose="020B0604020202020204" pitchFamily="34"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print.iacr.org/2023/796" TargetMode="External"/><Relationship Id="rId2" Type="http://schemas.openxmlformats.org/officeDocument/2006/relationships/hyperlink" Target="https://eprint.iacr.org/2023/77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eprint.iacr.org/2021/04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wc.las3.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eprint.iacr.org/2020/108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print.iacr.org/2023/924"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hyperlink" Target="https://csrc.nist.gov/projects/lightweight-cryptograph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8159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Ascon: The Lightweight Cryptography Standard for IoT</a:t>
            </a:r>
          </a:p>
        </p:txBody>
      </p:sp>
      <p:sp>
        <p:nvSpPr>
          <p:cNvPr id="3074" name="Rectangle 2"/>
          <p:cNvSpPr>
            <a:spLocks noGrp="1" noChangeArrowheads="1"/>
          </p:cNvSpPr>
          <p:nvPr>
            <p:ph type="subTitle" idx="1"/>
          </p:nvPr>
        </p:nvSpPr>
        <p:spPr>
          <a:xfrm>
            <a:off x="1828800" y="22669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sp>
        <p:nvSpPr>
          <p:cNvPr id="6" name="Date Placeholder 3"/>
          <p:cNvSpPr>
            <a:spLocks noGrp="1"/>
          </p:cNvSpPr>
          <p:nvPr>
            <p:ph type="dt" idx="10"/>
          </p:nvPr>
        </p:nvSpPr>
        <p:spPr/>
        <p:txBody>
          <a:bodyPr/>
          <a:lstStyle/>
          <a:p>
            <a:r>
              <a:rPr lang="en-US"/>
              <a:t>November 2023</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167322156"/>
              </p:ext>
            </p:extLst>
          </p:nvPr>
        </p:nvGraphicFramePr>
        <p:xfrm>
          <a:off x="920750" y="3400425"/>
          <a:ext cx="10217150" cy="2671763"/>
        </p:xfrm>
        <a:graphic>
          <a:graphicData uri="http://schemas.openxmlformats.org/presentationml/2006/ole">
            <mc:AlternateContent xmlns:mc="http://schemas.openxmlformats.org/markup-compatibility/2006">
              <mc:Choice xmlns:v="urn:schemas-microsoft-com:vml" Requires="v">
                <p:oleObj spid="_x0000_s1030" name="Document" r:id="rId4" imgW="8080018" imgH="2109441" progId="Word.Document.8">
                  <p:embed/>
                </p:oleObj>
              </mc:Choice>
              <mc:Fallback>
                <p:oleObj name="Document" r:id="rId4" imgW="8080018" imgH="2109441" progId="Word.Document.8">
                  <p:embed/>
                  <p:pic>
                    <p:nvPicPr>
                      <p:cNvPr id="0" name="Picture 3"/>
                      <p:cNvPicPr>
                        <a:picLocks noChangeAspect="1" noChangeArrowheads="1"/>
                      </p:cNvPicPr>
                      <p:nvPr/>
                    </p:nvPicPr>
                    <p:blipFill>
                      <a:blip r:embed="rId5"/>
                      <a:srcRect/>
                      <a:stretch>
                        <a:fillRect/>
                      </a:stretch>
                    </p:blipFill>
                    <p:spPr bwMode="auto">
                      <a:xfrm>
                        <a:off x="920750" y="3400425"/>
                        <a:ext cx="10217150" cy="2671763"/>
                      </a:xfrm>
                      <a:prstGeom prst="rect">
                        <a:avLst/>
                      </a:prstGeom>
                      <a:noFill/>
                    </p:spPr>
                  </p:pic>
                </p:oleObj>
              </mc:Fallback>
            </mc:AlternateContent>
          </a:graphicData>
        </a:graphic>
      </p:graphicFrame>
      <p:sp>
        <p:nvSpPr>
          <p:cNvPr id="3076" name="Rectangle 4"/>
          <p:cNvSpPr>
            <a:spLocks noChangeArrowheads="1"/>
          </p:cNvSpPr>
          <p:nvPr/>
        </p:nvSpPr>
        <p:spPr bwMode="auto">
          <a:xfrm>
            <a:off x="989571" y="301783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Footer Placeholder 4">
            <a:extLst>
              <a:ext uri="{FF2B5EF4-FFF2-40B4-BE49-F238E27FC236}">
                <a16:creationId xmlns:a16="http://schemas.microsoft.com/office/drawing/2014/main" id="{3DBE0923-EDF1-45FA-891B-45E6C163CAE0}"/>
              </a:ext>
            </a:extLst>
          </p:cNvPr>
          <p:cNvSpPr>
            <a:spLocks noGrp="1"/>
          </p:cNvSpPr>
          <p:nvPr>
            <p:ph type="ftr" idx="11"/>
          </p:nvPr>
        </p:nvSpPr>
        <p:spPr>
          <a:xfrm>
            <a:off x="7143757" y="6475414"/>
            <a:ext cx="4246027" cy="180975"/>
          </a:xfrm>
        </p:spPr>
        <p:txBody>
          <a:bodyPr/>
          <a:lstStyle/>
          <a:p>
            <a:r>
              <a:rPr lang="en-GB" dirty="0"/>
              <a:t>Florian Mendel, Infineon Technologies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D5EB-4B0F-425F-A1A6-22E3A1BF2321}"/>
              </a:ext>
            </a:extLst>
          </p:cNvPr>
          <p:cNvSpPr>
            <a:spLocks noGrp="1"/>
          </p:cNvSpPr>
          <p:nvPr>
            <p:ph type="title"/>
          </p:nvPr>
        </p:nvSpPr>
        <p:spPr/>
        <p:txBody>
          <a:bodyPr/>
          <a:lstStyle/>
          <a:p>
            <a:r>
              <a:rPr lang="en-US" dirty="0"/>
              <a:t>Ascon: Simple round function</a:t>
            </a:r>
          </a:p>
        </p:txBody>
      </p:sp>
      <p:sp>
        <p:nvSpPr>
          <p:cNvPr id="4" name="Slide Number Placeholder 3">
            <a:extLst>
              <a:ext uri="{FF2B5EF4-FFF2-40B4-BE49-F238E27FC236}">
                <a16:creationId xmlns:a16="http://schemas.microsoft.com/office/drawing/2014/main" id="{30C62A39-297E-4CFE-BC6B-9B144FBAEDC9}"/>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C3AFFA7B-34FA-40D5-B1A0-3F6D39A7813B}"/>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236C914-1982-4C36-91B9-29A4A3CBBFB4}"/>
              </a:ext>
            </a:extLst>
          </p:cNvPr>
          <p:cNvSpPr>
            <a:spLocks noGrp="1"/>
          </p:cNvSpPr>
          <p:nvPr>
            <p:ph type="dt" idx="15"/>
          </p:nvPr>
        </p:nvSpPr>
        <p:spPr/>
        <p:txBody>
          <a:bodyPr/>
          <a:lstStyle/>
          <a:p>
            <a:r>
              <a:rPr lang="en-US"/>
              <a:t>November 2023</a:t>
            </a:r>
            <a:endParaRPr lang="en-GB" dirty="0"/>
          </a:p>
        </p:txBody>
      </p:sp>
      <p:sp>
        <p:nvSpPr>
          <p:cNvPr id="7" name="Content Placeholder 8">
            <a:extLst>
              <a:ext uri="{FF2B5EF4-FFF2-40B4-BE49-F238E27FC236}">
                <a16:creationId xmlns:a16="http://schemas.microsoft.com/office/drawing/2014/main" id="{AF69B4F9-1CD5-4E96-9BF2-56D86BAAE755}"/>
              </a:ext>
            </a:extLst>
          </p:cNvPr>
          <p:cNvSpPr>
            <a:spLocks noGrp="1"/>
          </p:cNvSpPr>
          <p:nvPr/>
        </p:nvSpPr>
        <p:spPr>
          <a:xfrm>
            <a:off x="1013096" y="1600200"/>
            <a:ext cx="3990370" cy="629466"/>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S-box layer</a:t>
            </a:r>
            <a:endParaRPr lang="en-US" sz="2800" dirty="0">
              <a:latin typeface="Arial" panose="020B0604020202020204" pitchFamily="34" charset="0"/>
              <a:cs typeface="Arial" panose="020B0604020202020204" pitchFamily="34" charset="0"/>
            </a:endParaRPr>
          </a:p>
        </p:txBody>
      </p:sp>
      <p:sp>
        <p:nvSpPr>
          <p:cNvPr id="8" name="Content Placeholder 9">
            <a:extLst>
              <a:ext uri="{FF2B5EF4-FFF2-40B4-BE49-F238E27FC236}">
                <a16:creationId xmlns:a16="http://schemas.microsoft.com/office/drawing/2014/main" id="{F8DE2543-C665-4E2B-A01E-327988C65BA9}"/>
              </a:ext>
            </a:extLst>
          </p:cNvPr>
          <p:cNvSpPr txBox="1">
            <a:spLocks/>
          </p:cNvSpPr>
          <p:nvPr/>
        </p:nvSpPr>
        <p:spPr>
          <a:xfrm>
            <a:off x="6170827" y="1600201"/>
            <a:ext cx="4699639" cy="5783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Linear layer</a:t>
            </a:r>
            <a:endParaRPr lang="en-US"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9C6C62D5-845A-4EB6-9266-E3FC3D231C13}"/>
              </a:ext>
            </a:extLst>
          </p:cNvPr>
          <p:cNvPicPr>
            <a:picLocks noChangeAspect="1"/>
          </p:cNvPicPr>
          <p:nvPr/>
        </p:nvPicPr>
        <p:blipFill rotWithShape="1">
          <a:blip r:embed="rId2"/>
          <a:srcRect l="8111" r="7445"/>
          <a:stretch/>
        </p:blipFill>
        <p:spPr>
          <a:xfrm>
            <a:off x="1628362" y="3989240"/>
            <a:ext cx="3277135" cy="2182960"/>
          </a:xfrm>
          <a:prstGeom prst="rect">
            <a:avLst/>
          </a:prstGeom>
        </p:spPr>
      </p:pic>
      <p:grpSp>
        <p:nvGrpSpPr>
          <p:cNvPr id="10" name="Group 3">
            <a:extLst>
              <a:ext uri="{FF2B5EF4-FFF2-40B4-BE49-F238E27FC236}">
                <a16:creationId xmlns:a16="http://schemas.microsoft.com/office/drawing/2014/main" id="{F9097D7C-B865-4D3E-B40D-D4CAA19D052B}"/>
              </a:ext>
            </a:extLst>
          </p:cNvPr>
          <p:cNvGrpSpPr>
            <a:grpSpLocks noChangeAspect="1"/>
          </p:cNvGrpSpPr>
          <p:nvPr/>
        </p:nvGrpSpPr>
        <p:grpSpPr>
          <a:xfrm>
            <a:off x="6679630" y="3947127"/>
            <a:ext cx="3835970" cy="1989155"/>
            <a:chOff x="6695440" y="3139440"/>
            <a:chExt cx="2255520" cy="1249680"/>
          </a:xfrm>
        </p:grpSpPr>
        <p:pic>
          <p:nvPicPr>
            <p:cNvPr id="11" name="Picture 4">
              <a:extLst>
                <a:ext uri="{FF2B5EF4-FFF2-40B4-BE49-F238E27FC236}">
                  <a16:creationId xmlns:a16="http://schemas.microsoft.com/office/drawing/2014/main" id="{EAA4626F-BE75-42F5-B1F0-5FD394CF8EB0}"/>
                </a:ext>
              </a:extLst>
            </p:cNvPr>
            <p:cNvPicPr>
              <a:picLocks noChangeAspect="1"/>
            </p:cNvPicPr>
            <p:nvPr/>
          </p:nvPicPr>
          <p:blipFill rotWithShape="1">
            <a:blip r:embed="rId3"/>
            <a:srcRect l="29333" t="28401" r="51334" b="23007"/>
            <a:stretch/>
          </p:blipFill>
          <p:spPr>
            <a:xfrm>
              <a:off x="6695440" y="3139440"/>
              <a:ext cx="883920" cy="1249680"/>
            </a:xfrm>
            <a:prstGeom prst="rect">
              <a:avLst/>
            </a:prstGeom>
          </p:spPr>
        </p:pic>
        <p:pic>
          <p:nvPicPr>
            <p:cNvPr id="12" name="Picture 5">
              <a:extLst>
                <a:ext uri="{FF2B5EF4-FFF2-40B4-BE49-F238E27FC236}">
                  <a16:creationId xmlns:a16="http://schemas.microsoft.com/office/drawing/2014/main" id="{A46217B9-A94C-4392-AD60-9E381948303A}"/>
                </a:ext>
              </a:extLst>
            </p:cNvPr>
            <p:cNvPicPr>
              <a:picLocks noChangeAspect="1"/>
            </p:cNvPicPr>
            <p:nvPr/>
          </p:nvPicPr>
          <p:blipFill rotWithShape="1">
            <a:blip r:embed="rId3"/>
            <a:srcRect l="48222" t="28401" r="8889" b="23007"/>
            <a:stretch/>
          </p:blipFill>
          <p:spPr>
            <a:xfrm>
              <a:off x="6990080" y="3139440"/>
              <a:ext cx="1960880" cy="1249680"/>
            </a:xfrm>
            <a:prstGeom prst="rect">
              <a:avLst/>
            </a:prstGeom>
          </p:spPr>
        </p:pic>
      </p:grpSp>
      <p:pic>
        <p:nvPicPr>
          <p:cNvPr id="13" name="Picture 1" descr="state_sans_vertical.pdf">
            <a:extLst>
              <a:ext uri="{FF2B5EF4-FFF2-40B4-BE49-F238E27FC236}">
                <a16:creationId xmlns:a16="http://schemas.microsoft.com/office/drawing/2014/main" id="{8AF10720-287A-4B14-9D02-1105EE4A8A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75077"/>
            <a:ext cx="3347802" cy="13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tate_sans_horizontal.pdf">
            <a:extLst>
              <a:ext uri="{FF2B5EF4-FFF2-40B4-BE49-F238E27FC236}">
                <a16:creationId xmlns:a16="http://schemas.microsoft.com/office/drawing/2014/main" id="{6C36D87E-CAB7-42A5-BE03-04FA746F3B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0406" y="2238880"/>
            <a:ext cx="3449613" cy="129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0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FAC7-8EB1-431B-9077-080022A98D36}"/>
              </a:ext>
            </a:extLst>
          </p:cNvPr>
          <p:cNvSpPr>
            <a:spLocks noGrp="1"/>
          </p:cNvSpPr>
          <p:nvPr>
            <p:ph type="title"/>
          </p:nvPr>
        </p:nvSpPr>
        <p:spPr/>
        <p:txBody>
          <a:bodyPr/>
          <a:lstStyle/>
          <a:p>
            <a:r>
              <a:rPr lang="en-US"/>
              <a:t>Properties of the permutation</a:t>
            </a:r>
            <a:endParaRPr lang="en-US" dirty="0"/>
          </a:p>
        </p:txBody>
      </p:sp>
      <p:sp>
        <p:nvSpPr>
          <p:cNvPr id="3" name="Content Placeholder 2">
            <a:extLst>
              <a:ext uri="{FF2B5EF4-FFF2-40B4-BE49-F238E27FC236}">
                <a16:creationId xmlns:a16="http://schemas.microsoft.com/office/drawing/2014/main" id="{455654FA-2CF6-4BC1-8842-869B95BF2E00}"/>
              </a:ext>
            </a:extLst>
          </p:cNvPr>
          <p:cNvSpPr>
            <a:spLocks noGrp="1"/>
          </p:cNvSpPr>
          <p:nvPr>
            <p:ph idx="1"/>
          </p:nvPr>
        </p:nvSpPr>
        <p:spPr/>
        <p:txBody>
          <a:bodyPr/>
          <a:lstStyle/>
          <a:p>
            <a:r>
              <a:rPr lang="en-US" sz="2000" dirty="0"/>
              <a:t>Strong security properties</a:t>
            </a:r>
          </a:p>
          <a:p>
            <a:pPr lvl="1"/>
            <a:r>
              <a:rPr lang="en-US" dirty="0"/>
              <a:t>High diffusion and proven bounds</a:t>
            </a:r>
          </a:p>
          <a:p>
            <a:pPr lvl="1"/>
            <a:endParaRPr lang="en-US" dirty="0"/>
          </a:p>
          <a:p>
            <a:r>
              <a:rPr lang="en-US" sz="2000" dirty="0"/>
              <a:t>Simplicity</a:t>
            </a:r>
            <a:endParaRPr lang="en-US" dirty="0"/>
          </a:p>
          <a:p>
            <a:pPr lvl="1"/>
            <a:r>
              <a:rPr lang="en-US" dirty="0"/>
              <a:t>Small 320-bit state size</a:t>
            </a:r>
          </a:p>
          <a:p>
            <a:pPr lvl="1"/>
            <a:r>
              <a:rPr lang="en-US" dirty="0"/>
              <a:t>Defined on five 64-bit words</a:t>
            </a:r>
          </a:p>
          <a:p>
            <a:pPr lvl="1"/>
            <a:r>
              <a:rPr lang="en-US" dirty="0"/>
              <a:t>Using bitwise Boolean functions</a:t>
            </a:r>
          </a:p>
          <a:p>
            <a:pPr lvl="1"/>
            <a:endParaRPr lang="en-US" dirty="0"/>
          </a:p>
          <a:p>
            <a:r>
              <a:rPr lang="en-US" sz="2000" dirty="0"/>
              <a:t>Flexible in hardware</a:t>
            </a:r>
          </a:p>
          <a:p>
            <a:pPr lvl="1"/>
            <a:r>
              <a:rPr lang="en-US" dirty="0"/>
              <a:t>Small area to high speed</a:t>
            </a:r>
          </a:p>
        </p:txBody>
      </p:sp>
      <p:sp>
        <p:nvSpPr>
          <p:cNvPr id="4" name="Slide Number Placeholder 3">
            <a:extLst>
              <a:ext uri="{FF2B5EF4-FFF2-40B4-BE49-F238E27FC236}">
                <a16:creationId xmlns:a16="http://schemas.microsoft.com/office/drawing/2014/main" id="{60A97E42-5A67-463D-A3A6-1DD2A73AF91C}"/>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CBADD87F-82E9-4680-979B-C1022DF965B4}"/>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E82ADB8D-833C-4A6D-A3D3-A0F866E3FA3F}"/>
              </a:ext>
            </a:extLst>
          </p:cNvPr>
          <p:cNvSpPr>
            <a:spLocks noGrp="1"/>
          </p:cNvSpPr>
          <p:nvPr>
            <p:ph type="dt" idx="15"/>
          </p:nvPr>
        </p:nvSpPr>
        <p:spPr/>
        <p:txBody>
          <a:bodyPr/>
          <a:lstStyle/>
          <a:p>
            <a:r>
              <a:rPr lang="en-US"/>
              <a:t>November 2023</a:t>
            </a:r>
            <a:endParaRPr lang="en-GB" dirty="0"/>
          </a:p>
        </p:txBody>
      </p:sp>
      <p:sp>
        <p:nvSpPr>
          <p:cNvPr id="11" name="Content Placeholder 2">
            <a:extLst>
              <a:ext uri="{FF2B5EF4-FFF2-40B4-BE49-F238E27FC236}">
                <a16:creationId xmlns:a16="http://schemas.microsoft.com/office/drawing/2014/main" id="{F3D51D11-F604-4614-B293-1283C6820E83}"/>
              </a:ext>
            </a:extLst>
          </p:cNvPr>
          <p:cNvSpPr txBox="1">
            <a:spLocks/>
          </p:cNvSpPr>
          <p:nvPr/>
        </p:nvSpPr>
        <p:spPr bwMode="auto">
          <a:xfrm>
            <a:off x="6170085" y="1676400"/>
            <a:ext cx="5105400" cy="4572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0">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2000" dirty="0"/>
              <a:t>Fast in Software</a:t>
            </a:r>
          </a:p>
          <a:p>
            <a:pPr lvl="1"/>
            <a:r>
              <a:rPr lang="en-US" dirty="0"/>
              <a:t>Up to 5 instructions in parallel </a:t>
            </a:r>
          </a:p>
          <a:p>
            <a:pPr lvl="1"/>
            <a:r>
              <a:rPr lang="en-US" dirty="0"/>
              <a:t>Bit-sliced S-box (64 in parallel)</a:t>
            </a:r>
          </a:p>
          <a:p>
            <a:pPr lvl="1"/>
            <a:r>
              <a:rPr lang="en-US" dirty="0"/>
              <a:t>Bit-interleaving on 32-bit processors</a:t>
            </a:r>
          </a:p>
          <a:p>
            <a:pPr lvl="1"/>
            <a:endParaRPr lang="en-US" sz="2000" dirty="0"/>
          </a:p>
          <a:p>
            <a:r>
              <a:rPr lang="en-US" sz="2000" dirty="0"/>
              <a:t>Very efficient SCA countermeasures </a:t>
            </a:r>
          </a:p>
          <a:p>
            <a:pPr lvl="1"/>
            <a:r>
              <a:rPr lang="en-US" dirty="0"/>
              <a:t>No S-box table look-ups</a:t>
            </a:r>
          </a:p>
          <a:p>
            <a:pPr lvl="1"/>
            <a:r>
              <a:rPr lang="en-US" dirty="0"/>
              <a:t>Easy to mask in HW and SW</a:t>
            </a:r>
          </a:p>
          <a:p>
            <a:pPr lvl="1"/>
            <a:r>
              <a:rPr lang="en-US" dirty="0"/>
              <a:t>Lower randomness requirements</a:t>
            </a:r>
          </a:p>
          <a:p>
            <a:endParaRPr lang="en-US" kern="0" dirty="0"/>
          </a:p>
        </p:txBody>
      </p:sp>
    </p:spTree>
    <p:extLst>
      <p:ext uri="{BB962C8B-B14F-4D97-AF65-F5344CB8AC3E}">
        <p14:creationId xmlns:p14="http://schemas.microsoft.com/office/powerpoint/2010/main" val="412258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F530-598C-4BFA-A004-AF0C38D742B1}"/>
              </a:ext>
            </a:extLst>
          </p:cNvPr>
          <p:cNvSpPr>
            <a:spLocks noGrp="1"/>
          </p:cNvSpPr>
          <p:nvPr>
            <p:ph type="title"/>
          </p:nvPr>
        </p:nvSpPr>
        <p:spPr/>
        <p:txBody>
          <a:bodyPr/>
          <a:lstStyle/>
          <a:p>
            <a:r>
              <a:rPr lang="en-US" dirty="0"/>
              <a:t>Ascon-128: Authenticated encryption</a:t>
            </a:r>
          </a:p>
        </p:txBody>
      </p:sp>
      <p:sp>
        <p:nvSpPr>
          <p:cNvPr id="3" name="Content Placeholder 2">
            <a:extLst>
              <a:ext uri="{FF2B5EF4-FFF2-40B4-BE49-F238E27FC236}">
                <a16:creationId xmlns:a16="http://schemas.microsoft.com/office/drawing/2014/main" id="{09ACBC80-F65C-4B55-BEDD-8590A0D61D5B}"/>
              </a:ext>
            </a:extLst>
          </p:cNvPr>
          <p:cNvSpPr>
            <a:spLocks noGrp="1"/>
          </p:cNvSpPr>
          <p:nvPr>
            <p:ph idx="1"/>
          </p:nvPr>
        </p:nvSpPr>
        <p:spPr/>
        <p:txBody>
          <a:bodyPr/>
          <a:lstStyle/>
          <a:p>
            <a:r>
              <a:rPr lang="en-US" sz="2000" dirty="0"/>
              <a:t>Encryption &amp; Authentication</a:t>
            </a:r>
          </a:p>
          <a:p>
            <a:pPr lvl="1"/>
            <a:r>
              <a:rPr lang="en-US" dirty="0"/>
              <a:t>(K, N, A, M) ⇒ (C, T)</a:t>
            </a:r>
          </a:p>
          <a:p>
            <a:pPr lvl="1"/>
            <a:endParaRPr lang="en-US" dirty="0"/>
          </a:p>
        </p:txBody>
      </p:sp>
      <p:sp>
        <p:nvSpPr>
          <p:cNvPr id="4" name="Slide Number Placeholder 3">
            <a:extLst>
              <a:ext uri="{FF2B5EF4-FFF2-40B4-BE49-F238E27FC236}">
                <a16:creationId xmlns:a16="http://schemas.microsoft.com/office/drawing/2014/main" id="{CAAE4CE6-804A-4240-AD80-721E17A2431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85FBA6EB-C1FA-49F0-843B-CFC28E377372}"/>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34EDF50-7ACD-4545-9430-41EE790AC0A5}"/>
              </a:ext>
            </a:extLst>
          </p:cNvPr>
          <p:cNvSpPr>
            <a:spLocks noGrp="1"/>
          </p:cNvSpPr>
          <p:nvPr>
            <p:ph type="dt" idx="15"/>
          </p:nvPr>
        </p:nvSpPr>
        <p:spPr/>
        <p:txBody>
          <a:bodyPr/>
          <a:lstStyle/>
          <a:p>
            <a:r>
              <a:rPr lang="en-US"/>
              <a:t>November 2023</a:t>
            </a:r>
            <a:endParaRPr lang="en-GB" dirty="0"/>
          </a:p>
        </p:txBody>
      </p:sp>
      <p:pic>
        <p:nvPicPr>
          <p:cNvPr id="18" name="Content Placeholder 9">
            <a:extLst>
              <a:ext uri="{FF2B5EF4-FFF2-40B4-BE49-F238E27FC236}">
                <a16:creationId xmlns:a16="http://schemas.microsoft.com/office/drawing/2014/main" id="{DA62DB1C-94FB-45A2-836C-5F23502769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759455"/>
            <a:ext cx="8756809" cy="2417445"/>
          </a:xfrm>
          <a:prstGeom prst="rect">
            <a:avLst/>
          </a:prstGeom>
        </p:spPr>
      </p:pic>
    </p:spTree>
    <p:extLst>
      <p:ext uri="{BB962C8B-B14F-4D97-AF65-F5344CB8AC3E}">
        <p14:creationId xmlns:p14="http://schemas.microsoft.com/office/powerpoint/2010/main" val="342430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FC03-FD15-4E36-9B12-BE71709F862B}"/>
              </a:ext>
            </a:extLst>
          </p:cNvPr>
          <p:cNvSpPr>
            <a:spLocks noGrp="1"/>
          </p:cNvSpPr>
          <p:nvPr>
            <p:ph type="title"/>
          </p:nvPr>
        </p:nvSpPr>
        <p:spPr/>
        <p:txBody>
          <a:bodyPr/>
          <a:lstStyle/>
          <a:p>
            <a:r>
              <a:rPr lang="en-US" dirty="0"/>
              <a:t>Ascon-128: Authenticated decryption</a:t>
            </a:r>
          </a:p>
        </p:txBody>
      </p:sp>
      <p:sp>
        <p:nvSpPr>
          <p:cNvPr id="3" name="Content Placeholder 2">
            <a:extLst>
              <a:ext uri="{FF2B5EF4-FFF2-40B4-BE49-F238E27FC236}">
                <a16:creationId xmlns:a16="http://schemas.microsoft.com/office/drawing/2014/main" id="{48CECE61-1580-48C4-9201-FCF47F1B651C}"/>
              </a:ext>
            </a:extLst>
          </p:cNvPr>
          <p:cNvSpPr>
            <a:spLocks noGrp="1"/>
          </p:cNvSpPr>
          <p:nvPr>
            <p:ph idx="1"/>
          </p:nvPr>
        </p:nvSpPr>
        <p:spPr/>
        <p:txBody>
          <a:bodyPr/>
          <a:lstStyle/>
          <a:p>
            <a:r>
              <a:rPr lang="en-US" sz="2000" dirty="0"/>
              <a:t>Decryption &amp; Verification </a:t>
            </a:r>
          </a:p>
          <a:p>
            <a:pPr lvl="1"/>
            <a:r>
              <a:rPr lang="en-US" dirty="0"/>
              <a:t>(K, N, A, C, T) ⇒ {M, ⊥}</a:t>
            </a:r>
          </a:p>
          <a:p>
            <a:endParaRPr lang="en-US" dirty="0"/>
          </a:p>
        </p:txBody>
      </p:sp>
      <p:sp>
        <p:nvSpPr>
          <p:cNvPr id="4" name="Slide Number Placeholder 3">
            <a:extLst>
              <a:ext uri="{FF2B5EF4-FFF2-40B4-BE49-F238E27FC236}">
                <a16:creationId xmlns:a16="http://schemas.microsoft.com/office/drawing/2014/main" id="{D2E1BB2C-CA97-4EF5-B085-2E61FAC34D3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043A8B36-0BD8-4C99-B343-CE7F3722474E}"/>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2F9CD8F-0639-4AE4-BF6B-EFDD8DC00126}"/>
              </a:ext>
            </a:extLst>
          </p:cNvPr>
          <p:cNvSpPr>
            <a:spLocks noGrp="1"/>
          </p:cNvSpPr>
          <p:nvPr>
            <p:ph type="dt" idx="15"/>
          </p:nvPr>
        </p:nvSpPr>
        <p:spPr/>
        <p:txBody>
          <a:bodyPr/>
          <a:lstStyle/>
          <a:p>
            <a:r>
              <a:rPr lang="en-US"/>
              <a:t>November 2023</a:t>
            </a:r>
            <a:endParaRPr lang="en-GB" dirty="0"/>
          </a:p>
        </p:txBody>
      </p:sp>
      <p:pic>
        <p:nvPicPr>
          <p:cNvPr id="7" name="Content Placeholder 9">
            <a:extLst>
              <a:ext uri="{FF2B5EF4-FFF2-40B4-BE49-F238E27FC236}">
                <a16:creationId xmlns:a16="http://schemas.microsoft.com/office/drawing/2014/main" id="{06D4A30C-CAA6-4AD2-A317-0248FC998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5000" y="2764155"/>
            <a:ext cx="8756808" cy="2417445"/>
          </a:xfrm>
          <a:prstGeom prst="rect">
            <a:avLst/>
          </a:prstGeom>
        </p:spPr>
      </p:pic>
    </p:spTree>
    <p:extLst>
      <p:ext uri="{BB962C8B-B14F-4D97-AF65-F5344CB8AC3E}">
        <p14:creationId xmlns:p14="http://schemas.microsoft.com/office/powerpoint/2010/main" val="211298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442-C9E4-4599-9EA5-A1633F7320E5}"/>
              </a:ext>
            </a:extLst>
          </p:cNvPr>
          <p:cNvSpPr>
            <a:spLocks noGrp="1"/>
          </p:cNvSpPr>
          <p:nvPr>
            <p:ph type="title"/>
          </p:nvPr>
        </p:nvSpPr>
        <p:spPr/>
        <p:txBody>
          <a:bodyPr/>
          <a:lstStyle/>
          <a:p>
            <a:r>
              <a:rPr lang="en-US"/>
              <a:t>Ascon-128 vs Ascon-128a</a:t>
            </a:r>
            <a:endParaRPr lang="en-US" dirty="0"/>
          </a:p>
        </p:txBody>
      </p:sp>
      <p:sp>
        <p:nvSpPr>
          <p:cNvPr id="3" name="Content Placeholder 2">
            <a:extLst>
              <a:ext uri="{FF2B5EF4-FFF2-40B4-BE49-F238E27FC236}">
                <a16:creationId xmlns:a16="http://schemas.microsoft.com/office/drawing/2014/main" id="{9DCA859D-C25E-47DA-BF94-3D38AAFD017B}"/>
              </a:ext>
            </a:extLst>
          </p:cNvPr>
          <p:cNvSpPr>
            <a:spLocks noGrp="1"/>
          </p:cNvSpPr>
          <p:nvPr>
            <p:ph idx="1"/>
          </p:nvPr>
        </p:nvSpPr>
        <p:spPr/>
        <p:txBody>
          <a:bodyPr/>
          <a:lstStyle/>
          <a:p>
            <a:pPr>
              <a:spcAft>
                <a:spcPts val="600"/>
              </a:spcAft>
            </a:pPr>
            <a:r>
              <a:rPr lang="en-US" sz="2000" dirty="0"/>
              <a:t>Same security, different trade-off (block size vs. number of rounds)</a:t>
            </a:r>
          </a:p>
          <a:p>
            <a:pPr>
              <a:spcAft>
                <a:spcPts val="600"/>
              </a:spcAft>
            </a:pPr>
            <a:r>
              <a:rPr lang="en-US" sz="2000" dirty="0"/>
              <a:t>Both scrutinized for years in cryptographic competitions</a:t>
            </a:r>
          </a:p>
          <a:p>
            <a:pPr>
              <a:spcAft>
                <a:spcPts val="600"/>
              </a:spcAft>
            </a:pPr>
            <a:r>
              <a:rPr lang="en-US" sz="2000" dirty="0"/>
              <a:t>Most security analysis can be applied to both algorithms</a:t>
            </a:r>
          </a:p>
          <a:p>
            <a:pPr>
              <a:spcAft>
                <a:spcPts val="600"/>
              </a:spcAft>
            </a:pPr>
            <a:r>
              <a:rPr lang="en-US" sz="2000" dirty="0"/>
              <a:t>Tight security proof for Ascon (</a:t>
            </a:r>
            <a:r>
              <a:rPr lang="en-US" sz="2000" dirty="0">
                <a:hlinkClick r:id="rId2"/>
              </a:rPr>
              <a:t>https://eprint.iacr.org/2023/775</a:t>
            </a:r>
            <a:r>
              <a:rPr lang="en-US" sz="2000" dirty="0"/>
              <a:t>)</a:t>
            </a:r>
          </a:p>
          <a:p>
            <a:pPr>
              <a:spcAft>
                <a:spcPts val="600"/>
              </a:spcAft>
            </a:pPr>
            <a:r>
              <a:rPr lang="en-US" sz="2000" dirty="0"/>
              <a:t>Ascon-128a: 33% more performance, more rounds, larger rate</a:t>
            </a:r>
          </a:p>
          <a:p>
            <a:pPr>
              <a:spcAft>
                <a:spcPts val="600"/>
              </a:spcAft>
            </a:pPr>
            <a:r>
              <a:rPr lang="en-US" sz="2000" dirty="0"/>
              <a:t>Ascon-128: higher robustness in case of state recovery (</a:t>
            </a:r>
            <a:r>
              <a:rPr lang="en-US" sz="2000" dirty="0">
                <a:hlinkClick r:id="rId3"/>
              </a:rPr>
              <a:t>https://eprint.iacr.org/2023/796</a:t>
            </a:r>
            <a:r>
              <a:rPr lang="en-US" sz="2000" dirty="0"/>
              <a:t>)</a:t>
            </a:r>
          </a:p>
          <a:p>
            <a:endParaRPr lang="en-US" dirty="0"/>
          </a:p>
        </p:txBody>
      </p:sp>
      <p:sp>
        <p:nvSpPr>
          <p:cNvPr id="4" name="Slide Number Placeholder 3">
            <a:extLst>
              <a:ext uri="{FF2B5EF4-FFF2-40B4-BE49-F238E27FC236}">
                <a16:creationId xmlns:a16="http://schemas.microsoft.com/office/drawing/2014/main" id="{53653EF6-1F1C-44CB-900F-DB40907B36B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C93C8DE9-396B-4A12-9FE6-D0AC56FD8021}"/>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A73DE84D-C3DC-43D5-96BA-C480BDC128E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35209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Hash and </a:t>
            </a:r>
            <a:r>
              <a:rPr lang="en-US" dirty="0" err="1"/>
              <a:t>eXtendable</a:t>
            </a:r>
            <a:r>
              <a:rPr lang="en-US" dirty="0"/>
              <a:t>-Output Function</a:t>
            </a:r>
            <a:br>
              <a:rPr lang="en-US" dirty="0"/>
            </a:b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2971800"/>
            <a:ext cx="8534400" cy="1752600"/>
          </a:xfrm>
        </p:spPr>
        <p:txBody>
          <a:bodyPr/>
          <a:lstStyle/>
          <a:p>
            <a:r>
              <a:rPr lang="en-US" sz="2000" b="0" dirty="0"/>
              <a:t>Ascon-Hash and Ascon-XOF</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42206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334AAE-6BF2-433C-950B-D0A445C5184D}"/>
              </a:ext>
            </a:extLst>
          </p:cNvPr>
          <p:cNvSpPr>
            <a:spLocks noGrp="1"/>
          </p:cNvSpPr>
          <p:nvPr>
            <p:ph type="title"/>
          </p:nvPr>
        </p:nvSpPr>
        <p:spPr/>
        <p:txBody>
          <a:bodyPr/>
          <a:lstStyle/>
          <a:p>
            <a:r>
              <a:rPr lang="en-US" dirty="0"/>
              <a:t>Ascon Hash / XOF</a:t>
            </a:r>
          </a:p>
        </p:txBody>
      </p:sp>
      <p:sp>
        <p:nvSpPr>
          <p:cNvPr id="3" name="Content Placeholder 2">
            <a:extLst>
              <a:ext uri="{FF2B5EF4-FFF2-40B4-BE49-F238E27FC236}">
                <a16:creationId xmlns:a16="http://schemas.microsoft.com/office/drawing/2014/main" id="{EF4DF345-F951-4073-B614-77D42AEBDAC4}"/>
              </a:ext>
            </a:extLst>
          </p:cNvPr>
          <p:cNvSpPr>
            <a:spLocks noGrp="1"/>
          </p:cNvSpPr>
          <p:nvPr>
            <p:ph idx="1"/>
          </p:nvPr>
        </p:nvSpPr>
        <p:spPr/>
        <p:txBody>
          <a:bodyPr/>
          <a:lstStyle/>
          <a:p>
            <a:r>
              <a:rPr lang="en-US" sz="2000" dirty="0"/>
              <a:t>Ascon provides hashing at low overhead</a:t>
            </a:r>
          </a:p>
          <a:p>
            <a:r>
              <a:rPr lang="en-US" sz="2000" dirty="0"/>
              <a:t>Similar structure, same permutation as AEAD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Hash: Fixed output size (e.g. 256 bits)</a:t>
            </a:r>
          </a:p>
          <a:p>
            <a:r>
              <a:rPr lang="en-US" sz="2000" dirty="0"/>
              <a:t>XOF: Variable output size</a:t>
            </a:r>
          </a:p>
        </p:txBody>
      </p:sp>
      <p:sp>
        <p:nvSpPr>
          <p:cNvPr id="4" name="Slide Number Placeholder 3">
            <a:extLst>
              <a:ext uri="{FF2B5EF4-FFF2-40B4-BE49-F238E27FC236}">
                <a16:creationId xmlns:a16="http://schemas.microsoft.com/office/drawing/2014/main" id="{660BFC9C-479E-4B9D-A4E2-497CC25C34D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248AD611-C5F5-44A3-BCA3-FAEE17853755}"/>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B7FD201F-9FBC-4C39-A2D9-86C748D17BCF}"/>
              </a:ext>
            </a:extLst>
          </p:cNvPr>
          <p:cNvSpPr>
            <a:spLocks noGrp="1"/>
          </p:cNvSpPr>
          <p:nvPr>
            <p:ph type="dt" idx="15"/>
          </p:nvPr>
        </p:nvSpPr>
        <p:spPr/>
        <p:txBody>
          <a:bodyPr/>
          <a:lstStyle/>
          <a:p>
            <a:r>
              <a:rPr lang="en-US"/>
              <a:t>November 2023</a:t>
            </a:r>
            <a:endParaRPr lang="en-GB" dirty="0"/>
          </a:p>
        </p:txBody>
      </p:sp>
      <p:pic>
        <p:nvPicPr>
          <p:cNvPr id="7" name="Graphic 6">
            <a:extLst>
              <a:ext uri="{FF2B5EF4-FFF2-40B4-BE49-F238E27FC236}">
                <a16:creationId xmlns:a16="http://schemas.microsoft.com/office/drawing/2014/main" id="{A8D996E7-201B-44C5-BDE8-91246E4BB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428" y="2709698"/>
            <a:ext cx="7242701" cy="2548102"/>
          </a:xfrm>
          <a:prstGeom prst="rect">
            <a:avLst/>
          </a:prstGeom>
        </p:spPr>
      </p:pic>
    </p:spTree>
    <p:extLst>
      <p:ext uri="{BB962C8B-B14F-4D97-AF65-F5344CB8AC3E}">
        <p14:creationId xmlns:p14="http://schemas.microsoft.com/office/powerpoint/2010/main" val="85936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a:t>Implementations</a:t>
            </a: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dirty="0"/>
              <a:t>Fast and small</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54906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36D4-C10B-45AC-B038-9A30C0EF0DF9}"/>
              </a:ext>
            </a:extLst>
          </p:cNvPr>
          <p:cNvSpPr>
            <a:spLocks noGrp="1"/>
          </p:cNvSpPr>
          <p:nvPr>
            <p:ph type="title"/>
          </p:nvPr>
        </p:nvSpPr>
        <p:spPr/>
        <p:txBody>
          <a:bodyPr/>
          <a:lstStyle/>
          <a:p>
            <a:r>
              <a:rPr lang="en-US" dirty="0"/>
              <a:t>ASIC hardware benchmarks </a:t>
            </a:r>
          </a:p>
        </p:txBody>
      </p:sp>
      <p:sp>
        <p:nvSpPr>
          <p:cNvPr id="3" name="Content Placeholder 2">
            <a:extLst>
              <a:ext uri="{FF2B5EF4-FFF2-40B4-BE49-F238E27FC236}">
                <a16:creationId xmlns:a16="http://schemas.microsoft.com/office/drawing/2014/main" id="{E86F4237-124B-4F67-9F4C-3B30B6053200}"/>
              </a:ext>
            </a:extLst>
          </p:cNvPr>
          <p:cNvSpPr>
            <a:spLocks noGrp="1"/>
          </p:cNvSpPr>
          <p:nvPr>
            <p:ph idx="1"/>
          </p:nvPr>
        </p:nvSpPr>
        <p:spPr/>
        <p:txBody>
          <a:bodyPr/>
          <a:lstStyle/>
          <a:p>
            <a:r>
              <a:rPr lang="en-US" sz="2000" dirty="0"/>
              <a:t>Throughput in [bits/cycles]</a:t>
            </a:r>
          </a:p>
          <a:p>
            <a:endParaRPr lang="en-US" dirty="0"/>
          </a:p>
        </p:txBody>
      </p:sp>
      <p:sp>
        <p:nvSpPr>
          <p:cNvPr id="4" name="Slide Number Placeholder 3">
            <a:extLst>
              <a:ext uri="{FF2B5EF4-FFF2-40B4-BE49-F238E27FC236}">
                <a16:creationId xmlns:a16="http://schemas.microsoft.com/office/drawing/2014/main" id="{A4171719-1ED7-46B4-AD86-F9522C3A075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4F80F00C-9B2F-4057-A778-73F94ED0048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302553D-DE4B-4851-872E-78F6044F2415}"/>
              </a:ext>
            </a:extLst>
          </p:cNvPr>
          <p:cNvSpPr>
            <a:spLocks noGrp="1"/>
          </p:cNvSpPr>
          <p:nvPr>
            <p:ph type="dt" idx="15"/>
          </p:nvPr>
        </p:nvSpPr>
        <p:spPr/>
        <p:txBody>
          <a:bodyPr/>
          <a:lstStyle/>
          <a:p>
            <a:r>
              <a:rPr lang="en-US"/>
              <a:t>November 2023</a:t>
            </a:r>
            <a:endParaRPr lang="en-GB" dirty="0"/>
          </a:p>
        </p:txBody>
      </p:sp>
      <p:sp>
        <p:nvSpPr>
          <p:cNvPr id="7" name="Rectangle 6">
            <a:extLst>
              <a:ext uri="{FF2B5EF4-FFF2-40B4-BE49-F238E27FC236}">
                <a16:creationId xmlns:a16="http://schemas.microsoft.com/office/drawing/2014/main" id="{8BD296A4-BE49-442F-8DD5-4C8EF0DB1DEB}"/>
              </a:ext>
            </a:extLst>
          </p:cNvPr>
          <p:cNvSpPr/>
          <p:nvPr/>
        </p:nvSpPr>
        <p:spPr>
          <a:xfrm>
            <a:off x="6856430" y="3751201"/>
            <a:ext cx="2410340"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https://eprint.iacr.org/2021/049</a:t>
            </a:r>
            <a:r>
              <a:rPr lang="en-US" sz="1260" dirty="0">
                <a:latin typeface="Arial" panose="020B0604020202020204" pitchFamily="34" charset="0"/>
              </a:rPr>
              <a:t> </a:t>
            </a:r>
          </a:p>
        </p:txBody>
      </p:sp>
      <p:graphicFrame>
        <p:nvGraphicFramePr>
          <p:cNvPr id="8" name="Table 9">
            <a:extLst>
              <a:ext uri="{FF2B5EF4-FFF2-40B4-BE49-F238E27FC236}">
                <a16:creationId xmlns:a16="http://schemas.microsoft.com/office/drawing/2014/main" id="{9F015DA7-E6C4-404B-A45F-8EC93475DAC3}"/>
              </a:ext>
            </a:extLst>
          </p:cNvPr>
          <p:cNvGraphicFramePr>
            <a:graphicFrameLocks noGrp="1"/>
          </p:cNvGraphicFramePr>
          <p:nvPr>
            <p:extLst>
              <p:ext uri="{D42A27DB-BD31-4B8C-83A1-F6EECF244321}">
                <p14:modId xmlns:p14="http://schemas.microsoft.com/office/powerpoint/2010/main" val="1868657580"/>
              </p:ext>
            </p:extLst>
          </p:nvPr>
        </p:nvGraphicFramePr>
        <p:xfrm>
          <a:off x="1303578" y="2196810"/>
          <a:ext cx="7840420" cy="1584000"/>
        </p:xfrm>
        <a:graphic>
          <a:graphicData uri="http://schemas.openxmlformats.org/drawingml/2006/table">
            <a:tbl>
              <a:tblPr firstRow="1" firstCol="1" bandRow="1">
                <a:tableStyleId>{9DCAF9ED-07DC-4A11-8D7F-57B35C25682E}</a:tableStyleId>
              </a:tblPr>
              <a:tblGrid>
                <a:gridCol w="1960105">
                  <a:extLst>
                    <a:ext uri="{9D8B030D-6E8A-4147-A177-3AD203B41FA5}">
                      <a16:colId xmlns:a16="http://schemas.microsoft.com/office/drawing/2014/main" val="3933765806"/>
                    </a:ext>
                  </a:extLst>
                </a:gridCol>
                <a:gridCol w="1960105">
                  <a:extLst>
                    <a:ext uri="{9D8B030D-6E8A-4147-A177-3AD203B41FA5}">
                      <a16:colId xmlns:a16="http://schemas.microsoft.com/office/drawing/2014/main" val="3599591881"/>
                    </a:ext>
                  </a:extLst>
                </a:gridCol>
                <a:gridCol w="1960105">
                  <a:extLst>
                    <a:ext uri="{9D8B030D-6E8A-4147-A177-3AD203B41FA5}">
                      <a16:colId xmlns:a16="http://schemas.microsoft.com/office/drawing/2014/main" val="2945263999"/>
                    </a:ext>
                  </a:extLst>
                </a:gridCol>
                <a:gridCol w="1960105">
                  <a:extLst>
                    <a:ext uri="{9D8B030D-6E8A-4147-A177-3AD203B41FA5}">
                      <a16:colId xmlns:a16="http://schemas.microsoft.com/office/drawing/2014/main" val="673181512"/>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dirty="0">
                          <a:latin typeface="Arial" panose="020B0604020202020204" pitchFamily="34" charset="0"/>
                          <a:cs typeface="Arial" panose="020B0604020202020204" pitchFamily="34" charset="0"/>
                        </a:rPr>
                        <a:t>Throughput</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Area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Throughput / Area</a:t>
                      </a:r>
                    </a:p>
                  </a:txBody>
                  <a:tcPr marL="66659" marR="66659" marT="33330" marB="33330" anchor="ctr"/>
                </a:tc>
                <a:extLst>
                  <a:ext uri="{0D108BD9-81ED-4DB2-BD59-A6C34878D82A}">
                    <a16:rowId xmlns:a16="http://schemas.microsoft.com/office/drawing/2014/main" val="2171528992"/>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25.60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1.49</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17.18</a:t>
                      </a:r>
                    </a:p>
                  </a:txBody>
                  <a:tcPr marL="66659" marR="66659" marT="33330" marB="33330" anchor="ctr"/>
                </a:tc>
                <a:extLst>
                  <a:ext uri="{0D108BD9-81ED-4DB2-BD59-A6C34878D82A}">
                    <a16:rowId xmlns:a16="http://schemas.microsoft.com/office/drawing/2014/main" val="1642391493"/>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16.00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1.56</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10.25</a:t>
                      </a:r>
                    </a:p>
                  </a:txBody>
                  <a:tcPr marL="66659" marR="66659" marT="33330" marB="33330" anchor="ctr"/>
                </a:tc>
                <a:extLst>
                  <a:ext uri="{0D108BD9-81ED-4DB2-BD59-A6C34878D82A}">
                    <a16:rowId xmlns:a16="http://schemas.microsoft.com/office/drawing/2014/main" val="25301511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11.63</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2.75</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4.22</a:t>
                      </a:r>
                    </a:p>
                  </a:txBody>
                  <a:tcPr marL="66659" marR="66659" marT="33330" marB="33330" anchor="ctr"/>
                </a:tc>
                <a:extLst>
                  <a:ext uri="{0D108BD9-81ED-4DB2-BD59-A6C34878D82A}">
                    <a16:rowId xmlns:a16="http://schemas.microsoft.com/office/drawing/2014/main" val="998147332"/>
                  </a:ext>
                </a:extLst>
              </a:tr>
            </a:tbl>
          </a:graphicData>
        </a:graphic>
      </p:graphicFrame>
    </p:spTree>
    <p:extLst>
      <p:ext uri="{BB962C8B-B14F-4D97-AF65-F5344CB8AC3E}">
        <p14:creationId xmlns:p14="http://schemas.microsoft.com/office/powerpoint/2010/main" val="348726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3119-A075-4230-9C30-457994744409}"/>
              </a:ext>
            </a:extLst>
          </p:cNvPr>
          <p:cNvSpPr>
            <a:spLocks noGrp="1"/>
          </p:cNvSpPr>
          <p:nvPr>
            <p:ph type="title"/>
          </p:nvPr>
        </p:nvSpPr>
        <p:spPr/>
        <p:txBody>
          <a:bodyPr/>
          <a:lstStyle/>
          <a:p>
            <a:r>
              <a:rPr lang="en-US"/>
              <a:t>Embedded implementations</a:t>
            </a:r>
            <a:endParaRPr lang="en-US" dirty="0"/>
          </a:p>
        </p:txBody>
      </p:sp>
      <p:sp>
        <p:nvSpPr>
          <p:cNvPr id="3" name="Content Placeholder 2">
            <a:extLst>
              <a:ext uri="{FF2B5EF4-FFF2-40B4-BE49-F238E27FC236}">
                <a16:creationId xmlns:a16="http://schemas.microsoft.com/office/drawing/2014/main" id="{55973061-03B2-4957-810E-43AE71CCE09E}"/>
              </a:ext>
            </a:extLst>
          </p:cNvPr>
          <p:cNvSpPr>
            <a:spLocks noGrp="1"/>
          </p:cNvSpPr>
          <p:nvPr>
            <p:ph idx="1"/>
          </p:nvPr>
        </p:nvSpPr>
        <p:spPr/>
        <p:txBody>
          <a:bodyPr/>
          <a:lstStyle/>
          <a:p>
            <a:r>
              <a:rPr lang="en-US" sz="2000" dirty="0"/>
              <a:t>Time to process NIST </a:t>
            </a:r>
            <a:r>
              <a:rPr lang="en-US" sz="2000" dirty="0" err="1"/>
              <a:t>testvectors</a:t>
            </a:r>
            <a:r>
              <a:rPr lang="en-US" sz="2000" dirty="0"/>
              <a:t> in [µs]</a:t>
            </a:r>
          </a:p>
          <a:p>
            <a:endParaRPr lang="en-US" dirty="0"/>
          </a:p>
          <a:p>
            <a:endParaRPr lang="en-US" dirty="0"/>
          </a:p>
          <a:p>
            <a:endParaRPr lang="en-US" dirty="0"/>
          </a:p>
          <a:p>
            <a:endParaRPr lang="en-US" dirty="0"/>
          </a:p>
          <a:p>
            <a:endParaRPr lang="en-US" dirty="0"/>
          </a:p>
          <a:p>
            <a:endParaRPr lang="en-US" sz="1000" dirty="0"/>
          </a:p>
          <a:p>
            <a:r>
              <a:rPr lang="en-US" sz="2000" dirty="0"/>
              <a:t>Code size in [bytes]</a:t>
            </a:r>
            <a:endParaRPr lang="en-US" sz="2000" dirty="0">
              <a:hlinkClick r:id="" action="ppaction://noaction"/>
            </a:endParaRPr>
          </a:p>
          <a:p>
            <a:endParaRPr lang="en-US" dirty="0"/>
          </a:p>
          <a:p>
            <a:endParaRPr lang="en-US" dirty="0"/>
          </a:p>
        </p:txBody>
      </p:sp>
      <p:sp>
        <p:nvSpPr>
          <p:cNvPr id="4" name="Slide Number Placeholder 3">
            <a:extLst>
              <a:ext uri="{FF2B5EF4-FFF2-40B4-BE49-F238E27FC236}">
                <a16:creationId xmlns:a16="http://schemas.microsoft.com/office/drawing/2014/main" id="{2BCB402A-2CC2-4C89-AD2C-9658D12B1697}"/>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73D7031E-904B-436A-B374-049000BBC8CF}"/>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16F8EE27-7426-4344-89C4-33386EDCB39F}"/>
              </a:ext>
            </a:extLst>
          </p:cNvPr>
          <p:cNvSpPr>
            <a:spLocks noGrp="1"/>
          </p:cNvSpPr>
          <p:nvPr>
            <p:ph type="dt" idx="15"/>
          </p:nvPr>
        </p:nvSpPr>
        <p:spPr/>
        <p:txBody>
          <a:bodyPr/>
          <a:lstStyle/>
          <a:p>
            <a:r>
              <a:rPr lang="en-US"/>
              <a:t>November 2023</a:t>
            </a:r>
            <a:endParaRPr lang="en-GB" dirty="0"/>
          </a:p>
        </p:txBody>
      </p:sp>
      <p:graphicFrame>
        <p:nvGraphicFramePr>
          <p:cNvPr id="7" name="Table 7">
            <a:extLst>
              <a:ext uri="{FF2B5EF4-FFF2-40B4-BE49-F238E27FC236}">
                <a16:creationId xmlns:a16="http://schemas.microsoft.com/office/drawing/2014/main" id="{1F932517-1577-4F96-8C0A-A7EEE05675AD}"/>
              </a:ext>
            </a:extLst>
          </p:cNvPr>
          <p:cNvGraphicFramePr>
            <a:graphicFrameLocks/>
          </p:cNvGraphicFramePr>
          <p:nvPr>
            <p:extLst>
              <p:ext uri="{D42A27DB-BD31-4B8C-83A1-F6EECF244321}">
                <p14:modId xmlns:p14="http://schemas.microsoft.com/office/powerpoint/2010/main" val="1518277869"/>
              </p:ext>
            </p:extLst>
          </p:nvPr>
        </p:nvGraphicFramePr>
        <p:xfrm>
          <a:off x="1322401" y="2133600"/>
          <a:ext cx="7888277" cy="1631964"/>
        </p:xfrm>
        <a:graphic>
          <a:graphicData uri="http://schemas.openxmlformats.org/drawingml/2006/table">
            <a:tbl>
              <a:tblPr firstRow="1" firstCol="1" bandRow="1">
                <a:tableStyleId>{9DCAF9ED-07DC-4A11-8D7F-57B35C25682E}</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442330095"/>
                    </a:ext>
                  </a:extLst>
                </a:gridCol>
                <a:gridCol w="1227029">
                  <a:extLst>
                    <a:ext uri="{9D8B030D-6E8A-4147-A177-3AD203B41FA5}">
                      <a16:colId xmlns:a16="http://schemas.microsoft.com/office/drawing/2014/main" val="956844108"/>
                    </a:ext>
                  </a:extLst>
                </a:gridCol>
                <a:gridCol w="1227029">
                  <a:extLst>
                    <a:ext uri="{9D8B030D-6E8A-4147-A177-3AD203B41FA5}">
                      <a16:colId xmlns:a16="http://schemas.microsoft.com/office/drawing/2014/main" val="370424201"/>
                    </a:ext>
                  </a:extLst>
                </a:gridCol>
                <a:gridCol w="1227029">
                  <a:extLst>
                    <a:ext uri="{9D8B030D-6E8A-4147-A177-3AD203B41FA5}">
                      <a16:colId xmlns:a16="http://schemas.microsoft.com/office/drawing/2014/main" val="2344305135"/>
                    </a:ext>
                  </a:extLst>
                </a:gridCol>
                <a:gridCol w="1227029">
                  <a:extLst>
                    <a:ext uri="{9D8B030D-6E8A-4147-A177-3AD203B41FA5}">
                      <a16:colId xmlns:a16="http://schemas.microsoft.com/office/drawing/2014/main" val="830401866"/>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1981</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66.4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18.4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11.8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7.3</a:t>
                      </a:r>
                    </a:p>
                  </a:txBody>
                  <a:tcPr marL="45720" marR="45720"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2337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76.7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22.3</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13.8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8.5</a:t>
                      </a:r>
                    </a:p>
                  </a:txBody>
                  <a:tcPr marL="45720" marR="45720"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332.8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67.2</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35.8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23.7</a:t>
                      </a:r>
                    </a:p>
                  </a:txBody>
                  <a:tcPr marL="45720" marR="45720" anchor="ctr"/>
                </a:tc>
                <a:extLst>
                  <a:ext uri="{0D108BD9-81ED-4DB2-BD59-A6C34878D82A}">
                    <a16:rowId xmlns:a16="http://schemas.microsoft.com/office/drawing/2014/main" val="1865838499"/>
                  </a:ext>
                </a:extLst>
              </a:tr>
            </a:tbl>
          </a:graphicData>
        </a:graphic>
      </p:graphicFrame>
      <p:graphicFrame>
        <p:nvGraphicFramePr>
          <p:cNvPr id="8" name="Table 7">
            <a:extLst>
              <a:ext uri="{FF2B5EF4-FFF2-40B4-BE49-F238E27FC236}">
                <a16:creationId xmlns:a16="http://schemas.microsoft.com/office/drawing/2014/main" id="{B66AA61D-0F21-45C2-9E2C-0AE3F3395830}"/>
              </a:ext>
            </a:extLst>
          </p:cNvPr>
          <p:cNvGraphicFramePr>
            <a:graphicFrameLocks/>
          </p:cNvGraphicFramePr>
          <p:nvPr>
            <p:extLst>
              <p:ext uri="{D42A27DB-BD31-4B8C-83A1-F6EECF244321}">
                <p14:modId xmlns:p14="http://schemas.microsoft.com/office/powerpoint/2010/main" val="1086512492"/>
              </p:ext>
            </p:extLst>
          </p:nvPr>
        </p:nvGraphicFramePr>
        <p:xfrm>
          <a:off x="1322401" y="4462524"/>
          <a:ext cx="7888277" cy="1584000"/>
        </p:xfrm>
        <a:graphic>
          <a:graphicData uri="http://schemas.openxmlformats.org/drawingml/2006/table">
            <a:tbl>
              <a:tblPr firstRow="1" firstCol="1" bandRow="1">
                <a:tableStyleId>{9DCAF9ED-07DC-4A11-8D7F-57B35C25682E}</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711177942"/>
                    </a:ext>
                  </a:extLst>
                </a:gridCol>
                <a:gridCol w="1227029">
                  <a:extLst>
                    <a:ext uri="{9D8B030D-6E8A-4147-A177-3AD203B41FA5}">
                      <a16:colId xmlns:a16="http://schemas.microsoft.com/office/drawing/2014/main" val="2030093284"/>
                    </a:ext>
                  </a:extLst>
                </a:gridCol>
                <a:gridCol w="1227029">
                  <a:extLst>
                    <a:ext uri="{9D8B030D-6E8A-4147-A177-3AD203B41FA5}">
                      <a16:colId xmlns:a16="http://schemas.microsoft.com/office/drawing/2014/main" val="4080900362"/>
                    </a:ext>
                  </a:extLst>
                </a:gridCol>
                <a:gridCol w="1227029">
                  <a:extLst>
                    <a:ext uri="{9D8B030D-6E8A-4147-A177-3AD203B41FA5}">
                      <a16:colId xmlns:a16="http://schemas.microsoft.com/office/drawing/2014/main" val="1929221246"/>
                    </a:ext>
                  </a:extLst>
                </a:gridCol>
                <a:gridCol w="1227029">
                  <a:extLst>
                    <a:ext uri="{9D8B030D-6E8A-4147-A177-3AD203B41FA5}">
                      <a16:colId xmlns:a16="http://schemas.microsoft.com/office/drawing/2014/main" val="2548141441"/>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2544</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2252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1200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1240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2157</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1120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1180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9908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14832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9836</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14272</a:t>
                      </a:r>
                    </a:p>
                  </a:txBody>
                  <a:tcPr marL="74066" marR="74066" marT="37033" marB="37033" anchor="ctr"/>
                </a:tc>
                <a:extLst>
                  <a:ext uri="{0D108BD9-81ED-4DB2-BD59-A6C34878D82A}">
                    <a16:rowId xmlns:a16="http://schemas.microsoft.com/office/drawing/2014/main" val="1865838499"/>
                  </a:ext>
                </a:extLst>
              </a:tr>
            </a:tbl>
          </a:graphicData>
        </a:graphic>
      </p:graphicFrame>
      <p:sp>
        <p:nvSpPr>
          <p:cNvPr id="9" name="Rectangle 8">
            <a:extLst>
              <a:ext uri="{FF2B5EF4-FFF2-40B4-BE49-F238E27FC236}">
                <a16:creationId xmlns:a16="http://schemas.microsoft.com/office/drawing/2014/main" id="{F3962D9F-2971-46E9-AF07-23B9044BEB7C}"/>
              </a:ext>
            </a:extLst>
          </p:cNvPr>
          <p:cNvSpPr/>
          <p:nvPr/>
        </p:nvSpPr>
        <p:spPr>
          <a:xfrm>
            <a:off x="7752203" y="600434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p>
        </p:txBody>
      </p:sp>
      <p:sp>
        <p:nvSpPr>
          <p:cNvPr id="10" name="Rectangle 9">
            <a:extLst>
              <a:ext uri="{FF2B5EF4-FFF2-40B4-BE49-F238E27FC236}">
                <a16:creationId xmlns:a16="http://schemas.microsoft.com/office/drawing/2014/main" id="{CDF011B7-6328-47E7-8220-7611B73EE935}"/>
              </a:ext>
            </a:extLst>
          </p:cNvPr>
          <p:cNvSpPr/>
          <p:nvPr/>
        </p:nvSpPr>
        <p:spPr>
          <a:xfrm>
            <a:off x="7741167" y="372795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endParaRPr lang="en-US" sz="2520" dirty="0">
              <a:latin typeface="Arial" panose="020B0604020202020204" pitchFamily="34" charset="0"/>
            </a:endParaRPr>
          </a:p>
        </p:txBody>
      </p:sp>
    </p:spTree>
    <p:extLst>
      <p:ext uri="{BB962C8B-B14F-4D97-AF65-F5344CB8AC3E}">
        <p14:creationId xmlns:p14="http://schemas.microsoft.com/office/powerpoint/2010/main" val="371027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a:t>Motivation</a:t>
            </a:r>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30193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BDED-293D-495C-9A6F-E09B03EE7E07}"/>
              </a:ext>
            </a:extLst>
          </p:cNvPr>
          <p:cNvSpPr>
            <a:spLocks noGrp="1"/>
          </p:cNvSpPr>
          <p:nvPr>
            <p:ph type="title"/>
          </p:nvPr>
        </p:nvSpPr>
        <p:spPr/>
        <p:txBody>
          <a:bodyPr/>
          <a:lstStyle/>
          <a:p>
            <a:r>
              <a:rPr lang="en-US"/>
              <a:t>Ascon hardware extensions/instructions</a:t>
            </a:r>
            <a:endParaRPr lang="en-US" dirty="0"/>
          </a:p>
        </p:txBody>
      </p:sp>
      <p:sp>
        <p:nvSpPr>
          <p:cNvPr id="3" name="Content Placeholder 2">
            <a:extLst>
              <a:ext uri="{FF2B5EF4-FFF2-40B4-BE49-F238E27FC236}">
                <a16:creationId xmlns:a16="http://schemas.microsoft.com/office/drawing/2014/main" id="{4156EEBD-6EA9-4068-ACA7-E17EE978ADE9}"/>
              </a:ext>
            </a:extLst>
          </p:cNvPr>
          <p:cNvSpPr>
            <a:spLocks noGrp="1"/>
          </p:cNvSpPr>
          <p:nvPr>
            <p:ph idx="1"/>
          </p:nvPr>
        </p:nvSpPr>
        <p:spPr/>
        <p:txBody>
          <a:bodyPr/>
          <a:lstStyle/>
          <a:p>
            <a:r>
              <a:rPr lang="en-US" sz="2000" dirty="0"/>
              <a:t>A Fast and Compact RISC-V Accelerator for RV32 (also ARM)</a:t>
            </a:r>
            <a:endParaRPr lang="en-US" dirty="0"/>
          </a:p>
          <a:p>
            <a:pPr lvl="1"/>
            <a:r>
              <a:rPr lang="en-US" dirty="0"/>
              <a:t>RI5CY Ascon with 4.7kGE: speedup factor 50x</a:t>
            </a:r>
          </a:p>
          <a:p>
            <a:pPr lvl="1"/>
            <a:r>
              <a:rPr lang="en-US" dirty="0"/>
              <a:t>Reuse 10 registers of CPU register file</a:t>
            </a:r>
          </a:p>
          <a:p>
            <a:pPr lvl="1"/>
            <a:r>
              <a:rPr lang="en-US" dirty="0">
                <a:hlinkClick r:id="rId2"/>
              </a:rPr>
              <a:t>https://eprint.iacr.org/2020/1083</a:t>
            </a:r>
            <a:r>
              <a:rPr lang="en-US" dirty="0"/>
              <a:t> </a:t>
            </a:r>
          </a:p>
          <a:p>
            <a:endParaRPr lang="en-US" dirty="0"/>
          </a:p>
          <a:p>
            <a:r>
              <a:rPr lang="en-US" sz="2000" dirty="0"/>
              <a:t>ARM Custom Datapath Extension, RISC-V </a:t>
            </a:r>
            <a:r>
              <a:rPr lang="en-US" sz="2000" dirty="0" err="1"/>
              <a:t>Bitmanip</a:t>
            </a:r>
            <a:r>
              <a:rPr lang="en-US" sz="2000" dirty="0"/>
              <a:t> Extension, ...</a:t>
            </a:r>
          </a:p>
          <a:p>
            <a:pPr lvl="1"/>
            <a:r>
              <a:rPr lang="en-US" dirty="0"/>
              <a:t>32-bit funnel shift instructions				(RV32B: FSRI, ESP32: SRC)</a:t>
            </a:r>
          </a:p>
          <a:p>
            <a:pPr lvl="1"/>
            <a:r>
              <a:rPr lang="en-US" dirty="0"/>
              <a:t>32-bit interleaving instructions			(RV32B: ZIP/UNZIP, ARM CDE: CX3)</a:t>
            </a:r>
          </a:p>
          <a:p>
            <a:pPr lvl="1"/>
            <a:r>
              <a:rPr lang="en-US" dirty="0"/>
              <a:t>Fused AND/XOR, BIC/XOR instructions   	(ARM A64: BCAX, ARM CDE: CX3A)</a:t>
            </a:r>
          </a:p>
          <a:p>
            <a:pPr lvl="1"/>
            <a:r>
              <a:rPr lang="en-US" dirty="0"/>
              <a:t>SHA-2 like Sigma instructions				(ARM CDE: CX3DA)</a:t>
            </a:r>
          </a:p>
          <a:p>
            <a:endParaRPr lang="en-US" dirty="0"/>
          </a:p>
        </p:txBody>
      </p:sp>
      <p:sp>
        <p:nvSpPr>
          <p:cNvPr id="4" name="Slide Number Placeholder 3">
            <a:extLst>
              <a:ext uri="{FF2B5EF4-FFF2-40B4-BE49-F238E27FC236}">
                <a16:creationId xmlns:a16="http://schemas.microsoft.com/office/drawing/2014/main" id="{623F2610-EEB9-4F1D-A65D-0BED3E51C0AE}"/>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D89EF8B4-E225-4AAC-847D-1ED93CE0803E}"/>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6FB1E65C-1FD4-4806-B939-0CF271E0E86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93053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Summary</a:t>
            </a:r>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196780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8295-49A7-4D6F-A837-2C39E302D148}"/>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976416C2-F81E-4CFD-98C1-F7D50387FC95}"/>
              </a:ext>
            </a:extLst>
          </p:cNvPr>
          <p:cNvSpPr>
            <a:spLocks noGrp="1"/>
          </p:cNvSpPr>
          <p:nvPr>
            <p:ph idx="1"/>
          </p:nvPr>
        </p:nvSpPr>
        <p:spPr/>
        <p:txBody>
          <a:bodyPr/>
          <a:lstStyle/>
          <a:p>
            <a:r>
              <a:rPr lang="en-US" sz="2000" b="1" dirty="0"/>
              <a:t>Security</a:t>
            </a:r>
            <a:r>
              <a:rPr lang="en-US" sz="2000" dirty="0"/>
              <a:t> </a:t>
            </a:r>
          </a:p>
          <a:p>
            <a:pPr lvl="1"/>
            <a:r>
              <a:rPr lang="en-GB" dirty="0"/>
              <a:t>Security level comparable as AES-128 and SHA-256</a:t>
            </a:r>
          </a:p>
          <a:p>
            <a:pPr lvl="1"/>
            <a:r>
              <a:rPr lang="en-US" dirty="0"/>
              <a:t>Well analyzed/understood, large security margin</a:t>
            </a:r>
          </a:p>
          <a:p>
            <a:pPr lvl="1"/>
            <a:r>
              <a:rPr lang="en-US" dirty="0"/>
              <a:t>High amount of external analysis</a:t>
            </a:r>
          </a:p>
          <a:p>
            <a:pPr lvl="1"/>
            <a:endParaRPr lang="en-US" dirty="0"/>
          </a:p>
          <a:p>
            <a:r>
              <a:rPr lang="en-US" sz="2000" b="1" dirty="0"/>
              <a:t>Efficiency</a:t>
            </a:r>
            <a:r>
              <a:rPr lang="en-US" dirty="0"/>
              <a:t> </a:t>
            </a:r>
          </a:p>
          <a:p>
            <a:pPr lvl="1"/>
            <a:r>
              <a:rPr lang="en-US" dirty="0"/>
              <a:t>More efficient on constraint devices in HW and SW </a:t>
            </a:r>
          </a:p>
          <a:p>
            <a:pPr lvl="1"/>
            <a:r>
              <a:rPr lang="en-US" dirty="0"/>
              <a:t>Allows efficient side-channel protection </a:t>
            </a:r>
          </a:p>
          <a:p>
            <a:pPr lvl="1"/>
            <a:r>
              <a:rPr lang="en-US" dirty="0"/>
              <a:t>Fast on modern CPUs </a:t>
            </a:r>
          </a:p>
          <a:p>
            <a:pPr lvl="1"/>
            <a:endParaRPr lang="en-US" dirty="0"/>
          </a:p>
          <a:p>
            <a:r>
              <a:rPr lang="en-US" sz="2000" b="1" dirty="0"/>
              <a:t>Flexibility</a:t>
            </a:r>
            <a:endParaRPr lang="en-US" b="1" dirty="0"/>
          </a:p>
          <a:p>
            <a:pPr lvl="1"/>
            <a:r>
              <a:rPr lang="en-US" dirty="0"/>
              <a:t>Additional constructions like MAC, PRF, …</a:t>
            </a:r>
          </a:p>
          <a:p>
            <a:endParaRPr lang="en-US" dirty="0"/>
          </a:p>
        </p:txBody>
      </p:sp>
      <p:sp>
        <p:nvSpPr>
          <p:cNvPr id="4" name="Slide Number Placeholder 3">
            <a:extLst>
              <a:ext uri="{FF2B5EF4-FFF2-40B4-BE49-F238E27FC236}">
                <a16:creationId xmlns:a16="http://schemas.microsoft.com/office/drawing/2014/main" id="{E031187E-5AE3-4EA6-869F-FB3BB7B314D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5A1C08D9-5644-4DF9-AF1E-61E2D2CE82D4}"/>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D0EB0101-212E-48FF-AF8C-89076E61E68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6238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C47E-FD2C-497F-8BBE-0154F838D78F}"/>
              </a:ext>
            </a:extLst>
          </p:cNvPr>
          <p:cNvSpPr>
            <a:spLocks noGrp="1"/>
          </p:cNvSpPr>
          <p:nvPr>
            <p:ph type="title"/>
          </p:nvPr>
        </p:nvSpPr>
        <p:spPr/>
        <p:txBody>
          <a:bodyPr/>
          <a:lstStyle/>
          <a:p>
            <a:r>
              <a:rPr lang="en-US"/>
              <a:t>What’s next?</a:t>
            </a:r>
            <a:endParaRPr lang="en-US" dirty="0"/>
          </a:p>
        </p:txBody>
      </p:sp>
      <p:sp>
        <p:nvSpPr>
          <p:cNvPr id="3" name="Content Placeholder 2">
            <a:extLst>
              <a:ext uri="{FF2B5EF4-FFF2-40B4-BE49-F238E27FC236}">
                <a16:creationId xmlns:a16="http://schemas.microsoft.com/office/drawing/2014/main" id="{269E2CA2-85CB-4D24-8BA6-441BA91A5D64}"/>
              </a:ext>
            </a:extLst>
          </p:cNvPr>
          <p:cNvSpPr>
            <a:spLocks noGrp="1"/>
          </p:cNvSpPr>
          <p:nvPr>
            <p:ph idx="1"/>
          </p:nvPr>
        </p:nvSpPr>
        <p:spPr/>
        <p:txBody>
          <a:bodyPr/>
          <a:lstStyle/>
          <a:p>
            <a:pPr marL="342900" indent="-342900"/>
            <a:r>
              <a:rPr lang="en-US" sz="2000" b="1" dirty="0"/>
              <a:t>What’s next with NIST?</a:t>
            </a:r>
          </a:p>
          <a:p>
            <a:pPr marL="612000" lvl="1"/>
            <a:r>
              <a:rPr lang="en-GB" dirty="0"/>
              <a:t>NIST work with the Ascon designers to draft the new lightweight cryptography standard </a:t>
            </a:r>
          </a:p>
          <a:p>
            <a:pPr marL="612000" lvl="1"/>
            <a:r>
              <a:rPr lang="en-GB" dirty="0"/>
              <a:t>Draft will be available for public comments soon</a:t>
            </a:r>
          </a:p>
          <a:p>
            <a:pPr marL="612000" lvl="1"/>
            <a:r>
              <a:rPr lang="en-GB" dirty="0"/>
              <a:t>Ascon will be used in higher level standards, protocols and implementations</a:t>
            </a:r>
          </a:p>
          <a:p>
            <a:pPr marL="288000"/>
            <a:endParaRPr lang="en-GB" dirty="0"/>
          </a:p>
          <a:p>
            <a:pPr marL="342900" indent="-342900"/>
            <a:r>
              <a:rPr lang="en-US" sz="2000" b="1" dirty="0"/>
              <a:t>What’s next in IEEE 802.11?</a:t>
            </a:r>
            <a:endParaRPr lang="en-GB" sz="2000" b="1" dirty="0"/>
          </a:p>
          <a:p>
            <a:pPr marL="612000" lvl="1"/>
            <a:r>
              <a:rPr lang="en-GB" dirty="0"/>
              <a:t>802 tutorial (discussions ongoing with 802.11 chair)</a:t>
            </a:r>
          </a:p>
          <a:p>
            <a:pPr marL="612000" lvl="1"/>
            <a:r>
              <a:rPr lang="en-GB" dirty="0"/>
              <a:t>Contributions to LRTG/802.11bn for consideration in adoption in UHR</a:t>
            </a:r>
          </a:p>
          <a:p>
            <a:pPr marL="288000"/>
            <a:endParaRPr lang="en-US" dirty="0"/>
          </a:p>
          <a:p>
            <a:endParaRPr lang="en-US" dirty="0"/>
          </a:p>
        </p:txBody>
      </p:sp>
      <p:sp>
        <p:nvSpPr>
          <p:cNvPr id="4" name="Slide Number Placeholder 3">
            <a:extLst>
              <a:ext uri="{FF2B5EF4-FFF2-40B4-BE49-F238E27FC236}">
                <a16:creationId xmlns:a16="http://schemas.microsoft.com/office/drawing/2014/main" id="{C8A8C490-07A4-44F7-A2BD-E49C7A9A6924}"/>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6EA6CA41-8D85-42CA-BDF4-8407555C85A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CE9C86C6-6F60-44C2-85E6-66AC687314D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0229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DCB7DE-EE52-4A83-9EFA-948CB11F40DF}"/>
              </a:ext>
            </a:extLst>
          </p:cNvPr>
          <p:cNvSpPr>
            <a:spLocks noGrp="1"/>
          </p:cNvSpPr>
          <p:nvPr>
            <p:ph type="ctrTitle"/>
          </p:nvPr>
        </p:nvSpPr>
        <p:spPr/>
        <p:txBody>
          <a:bodyPr/>
          <a:lstStyle/>
          <a:p>
            <a:r>
              <a:rPr lang="en-US" dirty="0"/>
              <a:t>Backup slides</a:t>
            </a:r>
          </a:p>
        </p:txBody>
      </p:sp>
      <p:sp>
        <p:nvSpPr>
          <p:cNvPr id="6" name="Date Placeholder 5">
            <a:extLst>
              <a:ext uri="{FF2B5EF4-FFF2-40B4-BE49-F238E27FC236}">
                <a16:creationId xmlns:a16="http://schemas.microsoft.com/office/drawing/2014/main" id="{8268A7DB-60A4-49C1-A356-B9727CAF5A5C}"/>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840B9C69-4EB9-4C89-9418-DD7B35D3803B}"/>
              </a:ext>
            </a:extLst>
          </p:cNvPr>
          <p:cNvSpPr>
            <a:spLocks noGrp="1"/>
          </p:cNvSpPr>
          <p:nvPr>
            <p:ph type="ftr" idx="11"/>
          </p:nvPr>
        </p:nvSpPr>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101083F4-C64E-4715-9AD7-2F6BC0E7146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298465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CA21-0487-4D49-B90F-F54016B39D86}"/>
              </a:ext>
            </a:extLst>
          </p:cNvPr>
          <p:cNvSpPr>
            <a:spLocks noGrp="1"/>
          </p:cNvSpPr>
          <p:nvPr>
            <p:ph type="title"/>
          </p:nvPr>
        </p:nvSpPr>
        <p:spPr/>
        <p:txBody>
          <a:bodyPr/>
          <a:lstStyle/>
          <a:p>
            <a:r>
              <a:rPr lang="en-US" dirty="0"/>
              <a:t>Larger nonce, shorter tags</a:t>
            </a:r>
          </a:p>
        </p:txBody>
      </p:sp>
      <p:sp>
        <p:nvSpPr>
          <p:cNvPr id="3" name="Content Placeholder 2">
            <a:extLst>
              <a:ext uri="{FF2B5EF4-FFF2-40B4-BE49-F238E27FC236}">
                <a16:creationId xmlns:a16="http://schemas.microsoft.com/office/drawing/2014/main" id="{7DDEBD64-FB90-4C87-92D0-9D0477B42840}"/>
              </a:ext>
            </a:extLst>
          </p:cNvPr>
          <p:cNvSpPr>
            <a:spLocks noGrp="1"/>
          </p:cNvSpPr>
          <p:nvPr>
            <p:ph idx="1"/>
          </p:nvPr>
        </p:nvSpPr>
        <p:spPr/>
        <p:txBody>
          <a:bodyPr/>
          <a:lstStyle/>
          <a:p>
            <a:r>
              <a:rPr lang="en-GB" sz="2000" dirty="0"/>
              <a:t>We think that support for shorter tags is useful</a:t>
            </a:r>
          </a:p>
          <a:p>
            <a:pPr lvl="1"/>
            <a:r>
              <a:rPr lang="en-GB" dirty="0"/>
              <a:t>Recommend e.g., 64, 96 and 128 bits </a:t>
            </a:r>
          </a:p>
          <a:p>
            <a:r>
              <a:rPr lang="en-GB" sz="2000" dirty="0"/>
              <a:t>We would recommend to encode the size of the tag in the IV </a:t>
            </a:r>
          </a:p>
          <a:p>
            <a:pPr marL="288000"/>
            <a:r>
              <a:rPr lang="en-US" sz="2000" dirty="0"/>
              <a:t>We do not see the immediate need to support larger nonce than 128 bits, considering the limit on messages that can be encrypted under a single key </a:t>
            </a:r>
          </a:p>
          <a:p>
            <a:pPr marL="288000"/>
            <a:r>
              <a:rPr lang="en-US" sz="2000" dirty="0"/>
              <a:t>In case someone would like to use a fixed prefix in the nonce, we suggest to put this prefix into the associated data</a:t>
            </a:r>
          </a:p>
          <a:p>
            <a:endParaRPr lang="en-GB" sz="2000" dirty="0"/>
          </a:p>
        </p:txBody>
      </p:sp>
      <p:sp>
        <p:nvSpPr>
          <p:cNvPr id="4" name="Slide Number Placeholder 3">
            <a:extLst>
              <a:ext uri="{FF2B5EF4-FFF2-40B4-BE49-F238E27FC236}">
                <a16:creationId xmlns:a16="http://schemas.microsoft.com/office/drawing/2014/main" id="{B8F76782-1865-4A8D-B908-2BF169A9D25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499A4D16-8773-426D-8EE4-FD0FC268DEF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3EF938D-AB1F-4DE5-B94A-3038B485C16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2386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B22E-EF91-45A9-8F85-925B33094663}"/>
              </a:ext>
            </a:extLst>
          </p:cNvPr>
          <p:cNvSpPr>
            <a:spLocks noGrp="1"/>
          </p:cNvSpPr>
          <p:nvPr>
            <p:ph type="title"/>
          </p:nvPr>
        </p:nvSpPr>
        <p:spPr/>
        <p:txBody>
          <a:bodyPr/>
          <a:lstStyle/>
          <a:p>
            <a:r>
              <a:rPr lang="en-US" dirty="0"/>
              <a:t>Secret nonce, larger keys</a:t>
            </a:r>
          </a:p>
        </p:txBody>
      </p:sp>
      <p:sp>
        <p:nvSpPr>
          <p:cNvPr id="3" name="Content Placeholder 2">
            <a:extLst>
              <a:ext uri="{FF2B5EF4-FFF2-40B4-BE49-F238E27FC236}">
                <a16:creationId xmlns:a16="http://schemas.microsoft.com/office/drawing/2014/main" id="{306A3703-4DE6-44C0-BA85-EF44844BF2AC}"/>
              </a:ext>
            </a:extLst>
          </p:cNvPr>
          <p:cNvSpPr>
            <a:spLocks noGrp="1"/>
          </p:cNvSpPr>
          <p:nvPr>
            <p:ph idx="1"/>
          </p:nvPr>
        </p:nvSpPr>
        <p:spPr/>
        <p:txBody>
          <a:bodyPr anchor="b"/>
          <a:lstStyle/>
          <a:p>
            <a:r>
              <a:rPr lang="en-US" sz="2000" dirty="0"/>
              <a:t>Also done in AES-GCM in TLS (RFC 8446)</a:t>
            </a:r>
          </a:p>
          <a:p>
            <a:r>
              <a:rPr lang="en-US" sz="2000" dirty="0"/>
              <a:t>Increases key size to 256 bits</a:t>
            </a:r>
          </a:p>
          <a:p>
            <a:r>
              <a:rPr lang="en-US" sz="2000" dirty="0"/>
              <a:t>Improves multi-user security (</a:t>
            </a:r>
            <a:r>
              <a:rPr lang="en-US" sz="2000" dirty="0">
                <a:solidFill>
                  <a:srgbClr val="E7E6E6">
                    <a:lumMod val="50000"/>
                  </a:srgbClr>
                </a:solidFill>
                <a:hlinkClick r:id="rId2"/>
              </a:rPr>
              <a:t>https://eprint.iacr.org/2023/924</a:t>
            </a:r>
            <a:r>
              <a:rPr lang="en-US" sz="2000" dirty="0">
                <a:solidFill>
                  <a:srgbClr val="E7E6E6">
                    <a:lumMod val="50000"/>
                  </a:srgbClr>
                </a:solidFill>
              </a:rPr>
              <a:t>) </a:t>
            </a:r>
          </a:p>
        </p:txBody>
      </p:sp>
      <p:sp>
        <p:nvSpPr>
          <p:cNvPr id="4" name="Slide Number Placeholder 3">
            <a:extLst>
              <a:ext uri="{FF2B5EF4-FFF2-40B4-BE49-F238E27FC236}">
                <a16:creationId xmlns:a16="http://schemas.microsoft.com/office/drawing/2014/main" id="{FB2EFE7E-ABD4-46A4-A745-42F3949EDC3F}"/>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84A3EB69-B170-4A75-BACB-001D77561D16}"/>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3B04C97A-04DA-4A87-ADFD-D195FE358570}"/>
              </a:ext>
            </a:extLst>
          </p:cNvPr>
          <p:cNvSpPr>
            <a:spLocks noGrp="1"/>
          </p:cNvSpPr>
          <p:nvPr>
            <p:ph type="dt" idx="15"/>
          </p:nvPr>
        </p:nvSpPr>
        <p:spPr/>
        <p:txBody>
          <a:bodyPr/>
          <a:lstStyle/>
          <a:p>
            <a:r>
              <a:rPr lang="en-US"/>
              <a:t>November 2023</a:t>
            </a:r>
            <a:endParaRPr lang="en-GB" dirty="0"/>
          </a:p>
        </p:txBody>
      </p:sp>
      <p:grpSp>
        <p:nvGrpSpPr>
          <p:cNvPr id="12" name="Group 11">
            <a:extLst>
              <a:ext uri="{FF2B5EF4-FFF2-40B4-BE49-F238E27FC236}">
                <a16:creationId xmlns:a16="http://schemas.microsoft.com/office/drawing/2014/main" id="{D2BCACDD-AE6B-4F19-A92C-6D3CC62E703B}"/>
              </a:ext>
            </a:extLst>
          </p:cNvPr>
          <p:cNvGrpSpPr/>
          <p:nvPr/>
        </p:nvGrpSpPr>
        <p:grpSpPr>
          <a:xfrm>
            <a:off x="1676400" y="1905000"/>
            <a:ext cx="9061609" cy="2417445"/>
            <a:chOff x="1600200" y="1846694"/>
            <a:chExt cx="9061609" cy="2417445"/>
          </a:xfrm>
        </p:grpSpPr>
        <p:pic>
          <p:nvPicPr>
            <p:cNvPr id="9" name="Content Placeholder 9">
              <a:extLst>
                <a:ext uri="{FF2B5EF4-FFF2-40B4-BE49-F238E27FC236}">
                  <a16:creationId xmlns:a16="http://schemas.microsoft.com/office/drawing/2014/main" id="{F1C29E0E-76DD-4026-8C87-77EA87188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0" y="1846694"/>
              <a:ext cx="8756809" cy="2417445"/>
            </a:xfrm>
            <a:prstGeom prst="rect">
              <a:avLst/>
            </a:prstGeom>
          </p:spPr>
        </p:pic>
        <p:grpSp>
          <p:nvGrpSpPr>
            <p:cNvPr id="11" name="Group 10">
              <a:extLst>
                <a:ext uri="{FF2B5EF4-FFF2-40B4-BE49-F238E27FC236}">
                  <a16:creationId xmlns:a16="http://schemas.microsoft.com/office/drawing/2014/main" id="{13561699-CF2F-4E70-80B7-03447300CAA6}"/>
                </a:ext>
              </a:extLst>
            </p:cNvPr>
            <p:cNvGrpSpPr/>
            <p:nvPr/>
          </p:nvGrpSpPr>
          <p:grpSpPr>
            <a:xfrm>
              <a:off x="1600200" y="3124200"/>
              <a:ext cx="667522" cy="273571"/>
              <a:chOff x="1600200" y="3124200"/>
              <a:chExt cx="667522" cy="273571"/>
            </a:xfrm>
          </p:grpSpPr>
          <p:pic>
            <p:nvPicPr>
              <p:cNvPr id="7" name="Picture 6">
                <a:extLst>
                  <a:ext uri="{FF2B5EF4-FFF2-40B4-BE49-F238E27FC236}">
                    <a16:creationId xmlns:a16="http://schemas.microsoft.com/office/drawing/2014/main" id="{651AFCC6-EE47-4985-86D5-87BDB256C686}"/>
                  </a:ext>
                </a:extLst>
              </p:cNvPr>
              <p:cNvPicPr>
                <a:picLocks noChangeAspect="1"/>
              </p:cNvPicPr>
              <p:nvPr/>
            </p:nvPicPr>
            <p:blipFill rotWithShape="1">
              <a:blip r:embed="rId5"/>
              <a:srcRect l="207" t="67147" r="87083" b="16067"/>
              <a:stretch/>
            </p:blipFill>
            <p:spPr>
              <a:xfrm>
                <a:off x="1600200" y="3124200"/>
                <a:ext cx="667522" cy="273571"/>
              </a:xfrm>
              <a:prstGeom prst="rect">
                <a:avLst/>
              </a:prstGeom>
              <a:ln w="28575">
                <a:solidFill>
                  <a:schemeClr val="accent2"/>
                </a:solidFill>
              </a:ln>
            </p:spPr>
          </p:pic>
          <p:sp>
            <p:nvSpPr>
              <p:cNvPr id="10" name="Rectangle 9">
                <a:extLst>
                  <a:ext uri="{FF2B5EF4-FFF2-40B4-BE49-F238E27FC236}">
                    <a16:creationId xmlns:a16="http://schemas.microsoft.com/office/drawing/2014/main" id="{2AE2A7F3-33F0-421F-8836-F3B2A9EE1387}"/>
                  </a:ext>
                </a:extLst>
              </p:cNvPr>
              <p:cNvSpPr/>
              <p:nvPr/>
            </p:nvSpPr>
            <p:spPr bwMode="auto">
              <a:xfrm>
                <a:off x="1981200" y="3124200"/>
                <a:ext cx="76200" cy="7620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grpSp>
    </p:spTree>
    <p:extLst>
      <p:ext uri="{BB962C8B-B14F-4D97-AF65-F5344CB8AC3E}">
        <p14:creationId xmlns:p14="http://schemas.microsoft.com/office/powerpoint/2010/main" val="377626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D735-1475-42AC-9C9B-BDFA03B4CCA3}"/>
              </a:ext>
            </a:extLst>
          </p:cNvPr>
          <p:cNvSpPr>
            <a:spLocks noGrp="1"/>
          </p:cNvSpPr>
          <p:nvPr>
            <p:ph type="title"/>
          </p:nvPr>
        </p:nvSpPr>
        <p:spPr/>
        <p:txBody>
          <a:bodyPr/>
          <a:lstStyle/>
          <a:p>
            <a:r>
              <a:rPr lang="en-US"/>
              <a:t>Internet of Things</a:t>
            </a:r>
            <a:endParaRPr lang="en-US" dirty="0"/>
          </a:p>
        </p:txBody>
      </p:sp>
      <p:sp>
        <p:nvSpPr>
          <p:cNvPr id="3" name="Content Placeholder 2">
            <a:extLst>
              <a:ext uri="{FF2B5EF4-FFF2-40B4-BE49-F238E27FC236}">
                <a16:creationId xmlns:a16="http://schemas.microsoft.com/office/drawing/2014/main" id="{0B85A6FD-19C5-46A7-9617-B4EA189DD57E}"/>
              </a:ext>
            </a:extLst>
          </p:cNvPr>
          <p:cNvSpPr>
            <a:spLocks noGrp="1"/>
          </p:cNvSpPr>
          <p:nvPr>
            <p:ph idx="1"/>
          </p:nvPr>
        </p:nvSpPr>
        <p:spPr/>
        <p:txBody>
          <a:bodyPr/>
          <a:lstStyle/>
          <a:p>
            <a:r>
              <a:rPr lang="en-US" sz="2000" dirty="0"/>
              <a:t>There are over </a:t>
            </a:r>
            <a:r>
              <a:rPr lang="en-US" sz="2000" b="1" dirty="0"/>
              <a:t>15 billion connected </a:t>
            </a:r>
            <a:r>
              <a:rPr lang="en-US" sz="2000" dirty="0"/>
              <a:t>IoT devices worldwide</a:t>
            </a:r>
          </a:p>
          <a:p>
            <a:pPr lvl="1"/>
            <a:r>
              <a:rPr lang="en-US" dirty="0"/>
              <a:t>This number is expected to </a:t>
            </a:r>
            <a:r>
              <a:rPr lang="en-US" b="1" dirty="0"/>
              <a:t>double</a:t>
            </a:r>
            <a:r>
              <a:rPr lang="en-US" dirty="0"/>
              <a:t> by 2030</a:t>
            </a:r>
          </a:p>
          <a:p>
            <a:pPr lvl="1"/>
            <a:r>
              <a:rPr lang="en-US" dirty="0"/>
              <a:t>Increasing number of devices running on battery power</a:t>
            </a:r>
          </a:p>
          <a:p>
            <a:endParaRPr lang="en-US" sz="900" dirty="0"/>
          </a:p>
          <a:p>
            <a:r>
              <a:rPr lang="en-US" sz="2000" dirty="0"/>
              <a:t>Connected devices are subject to an </a:t>
            </a:r>
            <a:r>
              <a:rPr lang="en-US" sz="2000" b="1" dirty="0"/>
              <a:t>increased attack surface</a:t>
            </a:r>
          </a:p>
          <a:p>
            <a:pPr lvl="1"/>
            <a:r>
              <a:rPr lang="en-US" dirty="0"/>
              <a:t>Devices connected to the Internet can be attacked if not properly protected</a:t>
            </a:r>
          </a:p>
          <a:p>
            <a:pPr lvl="1"/>
            <a:r>
              <a:rPr lang="en-US" dirty="0"/>
              <a:t>Each connected device adds a doorway for attackers</a:t>
            </a:r>
          </a:p>
          <a:p>
            <a:endParaRPr lang="en-US" sz="900" dirty="0"/>
          </a:p>
          <a:p>
            <a:r>
              <a:rPr lang="en-US" sz="2000" dirty="0"/>
              <a:t>Strong need to </a:t>
            </a:r>
            <a:r>
              <a:rPr lang="en-US" sz="2000" b="1" dirty="0"/>
              <a:t>protect data</a:t>
            </a:r>
            <a:r>
              <a:rPr lang="en-US" sz="2000" dirty="0"/>
              <a:t> on IoT devices</a:t>
            </a:r>
          </a:p>
          <a:p>
            <a:pPr lvl="1"/>
            <a:r>
              <a:rPr lang="en-US" dirty="0"/>
              <a:t>Secured data storage</a:t>
            </a:r>
          </a:p>
          <a:p>
            <a:pPr lvl="1"/>
            <a:r>
              <a:rPr lang="en-US" dirty="0"/>
              <a:t>Secured communication</a:t>
            </a:r>
          </a:p>
          <a:p>
            <a:endParaRPr lang="en-US" dirty="0"/>
          </a:p>
        </p:txBody>
      </p:sp>
      <p:sp>
        <p:nvSpPr>
          <p:cNvPr id="4" name="Slide Number Placeholder 3">
            <a:extLst>
              <a:ext uri="{FF2B5EF4-FFF2-40B4-BE49-F238E27FC236}">
                <a16:creationId xmlns:a16="http://schemas.microsoft.com/office/drawing/2014/main" id="{4B12EC11-5386-4313-9F39-44FF5552C10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AA5B2A63-61F1-48EB-9F06-413447F3EA7D}"/>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FE6A89C8-7D15-464F-BC14-6DC0CAA07049}"/>
              </a:ext>
            </a:extLst>
          </p:cNvPr>
          <p:cNvSpPr>
            <a:spLocks noGrp="1"/>
          </p:cNvSpPr>
          <p:nvPr>
            <p:ph type="dt" idx="15"/>
          </p:nvPr>
        </p:nvSpPr>
        <p:spPr/>
        <p:txBody>
          <a:bodyPr/>
          <a:lstStyle/>
          <a:p>
            <a:r>
              <a:rPr lang="en-US"/>
              <a:t>November 2023</a:t>
            </a:r>
            <a:endParaRPr lang="en-GB" dirty="0"/>
          </a:p>
        </p:txBody>
      </p:sp>
      <p:sp>
        <p:nvSpPr>
          <p:cNvPr id="20" name="13 Comment">
            <a:extLst>
              <a:ext uri="{FF2B5EF4-FFF2-40B4-BE49-F238E27FC236}">
                <a16:creationId xmlns:a16="http://schemas.microsoft.com/office/drawing/2014/main" id="{2018E76D-0082-48A0-A778-A871D2EA6D08}"/>
              </a:ext>
            </a:extLst>
          </p:cNvPr>
          <p:cNvSpPr/>
          <p:nvPr>
            <p:custDataLst>
              <p:tags r:id="rId1"/>
            </p:custDataLst>
          </p:nvPr>
        </p:nvSpPr>
        <p:spPr bwMode="auto">
          <a:xfrm flipH="1">
            <a:off x="8139091" y="4343400"/>
            <a:ext cx="3136394" cy="1488146"/>
          </a:xfrm>
          <a:prstGeom prst="wedgeRectCallout">
            <a:avLst>
              <a:gd name="adj1" fmla="val 33475"/>
              <a:gd name="adj2" fmla="val 73819"/>
            </a:avLst>
          </a:prstGeom>
          <a:solidFill>
            <a:srgbClr val="FFFFFF"/>
          </a:solidFill>
          <a:ln w="12700" cap="flat" cmpd="sng" algn="ctr">
            <a:solidFill>
              <a:srgbClr val="8D8786"/>
            </a:solidFill>
            <a:prstDash val="solid"/>
            <a:miter lim="800000"/>
            <a:headEnd type="none" w="med" len="med"/>
            <a:tailEnd type="none" w="med" len="med"/>
          </a:ln>
          <a:effectLst/>
        </p:spPr>
        <p:txBody>
          <a:bodyPr wrap="square" lIns="72000" tIns="72000" rIns="72000" bIns="72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2"/>
                </a:solidFill>
                <a:effectLst/>
                <a:uLnTx/>
                <a:uFillTx/>
                <a:latin typeface="Arial"/>
                <a:cs typeface="Arial"/>
              </a:rPr>
              <a:t>Palo Alto Networks 2020 </a:t>
            </a:r>
            <a:br>
              <a:rPr kumimoji="0" lang="en-GB" sz="1800" b="1" i="0" u="none" strike="noStrike" kern="0" cap="none" spc="0" normalizeH="0" baseline="0" noProof="0" dirty="0">
                <a:ln>
                  <a:noFill/>
                </a:ln>
                <a:solidFill>
                  <a:schemeClr val="accent2"/>
                </a:solidFill>
                <a:effectLst/>
                <a:uLnTx/>
                <a:uFillTx/>
                <a:latin typeface="Arial"/>
                <a:cs typeface="Arial"/>
              </a:rPr>
            </a:br>
            <a:r>
              <a:rPr kumimoji="0" lang="en-GB" sz="1800" b="1" i="0" u="none" strike="noStrike" kern="0" cap="none" spc="0" normalizeH="0" baseline="0" noProof="0" dirty="0">
                <a:ln>
                  <a:noFill/>
                </a:ln>
                <a:solidFill>
                  <a:schemeClr val="accent2"/>
                </a:solidFill>
                <a:effectLst/>
                <a:uLnTx/>
                <a:uFillTx/>
                <a:latin typeface="Arial"/>
                <a:cs typeface="Arial"/>
              </a:rPr>
              <a:t>IoT Threat Report</a:t>
            </a:r>
            <a:r>
              <a:rPr kumimoji="0" lang="en-US" sz="1800" b="1" i="0" u="none" strike="noStrike" kern="0" cap="none" spc="0" normalizeH="0" baseline="0" noProof="0" dirty="0">
                <a:ln>
                  <a:noFill/>
                </a:ln>
                <a:solidFill>
                  <a:schemeClr val="accent2"/>
                </a:solidFill>
                <a:effectLst/>
                <a:uLnTx/>
                <a:uFillTx/>
                <a:latin typeface="Arial"/>
                <a:cs typeface="Arial"/>
              </a:rPr>
              <a:t>: </a:t>
            </a:r>
            <a:br>
              <a:rPr kumimoji="0" lang="en-US" sz="1800" b="1" i="0" u="none" strike="noStrike" kern="0" cap="none" spc="0" normalizeH="0" baseline="0" noProof="0" dirty="0">
                <a:ln>
                  <a:noFill/>
                </a:ln>
                <a:solidFill>
                  <a:srgbClr val="0A8276"/>
                </a:solidFill>
                <a:effectLst/>
                <a:uLnTx/>
                <a:uFillTx/>
                <a:latin typeface="Arial"/>
                <a:cs typeface="Arial"/>
              </a:rPr>
            </a:br>
            <a:r>
              <a:rPr kumimoji="0" lang="en-US" sz="1800" b="1" i="0" u="none" strike="noStrike" kern="0" cap="none" spc="0" normalizeH="0" baseline="0" noProof="0" dirty="0">
                <a:ln>
                  <a:noFill/>
                </a:ln>
                <a:solidFill>
                  <a:srgbClr val="1D1D1D"/>
                </a:solidFill>
                <a:effectLst/>
                <a:uLnTx/>
                <a:uFillTx/>
                <a:latin typeface="Arial"/>
                <a:cs typeface="Arial"/>
              </a:rPr>
              <a:t>98%</a:t>
            </a:r>
            <a:r>
              <a:rPr kumimoji="0" lang="en-US" sz="1800" b="0" i="0" u="none" strike="noStrike" kern="0" cap="none" spc="0" normalizeH="0" baseline="0" noProof="0" dirty="0">
                <a:ln>
                  <a:noFill/>
                </a:ln>
                <a:solidFill>
                  <a:srgbClr val="1D1D1D"/>
                </a:solidFill>
                <a:effectLst/>
                <a:uLnTx/>
                <a:uFillTx/>
                <a:latin typeface="Arial"/>
                <a:cs typeface="Arial"/>
              </a:rPr>
              <a:t> of all IoT device traffic is </a:t>
            </a:r>
            <a:r>
              <a:rPr kumimoji="0" lang="en-US" sz="1800" b="1" i="0" u="none" strike="noStrike" kern="0" cap="none" spc="0" normalizeH="0" baseline="0" noProof="0" dirty="0">
                <a:ln>
                  <a:noFill/>
                </a:ln>
                <a:solidFill>
                  <a:srgbClr val="1D1D1D"/>
                </a:solidFill>
                <a:effectLst/>
                <a:uLnTx/>
                <a:uFillTx/>
                <a:latin typeface="Arial"/>
                <a:cs typeface="Arial"/>
              </a:rPr>
              <a:t>unencrypted!</a:t>
            </a:r>
            <a:endParaRPr kumimoji="0" lang="en-US" sz="1800" b="0" i="0" u="none" strike="noStrike" kern="0" cap="none" spc="0" normalizeH="0" baseline="0" noProof="0" dirty="0">
              <a:ln>
                <a:noFill/>
              </a:ln>
              <a:solidFill>
                <a:srgbClr val="1D1D1D"/>
              </a:solidFill>
              <a:effectLst/>
              <a:uLnTx/>
              <a:uFillTx/>
              <a:latin typeface="Arial"/>
              <a:cs typeface="Arial"/>
            </a:endParaRPr>
          </a:p>
          <a:p>
            <a:pPr marL="628650" marR="0" lvl="0" indent="-628650" defTabSz="576000" eaLnBrk="1" fontAlgn="auto" latinLnBrk="0" hangingPunct="1">
              <a:lnSpc>
                <a:spcPct val="12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D1D1D"/>
              </a:solidFill>
              <a:effectLst/>
              <a:uLnTx/>
              <a:uFillTx/>
              <a:latin typeface="Arial"/>
              <a:cs typeface="Arial"/>
            </a:endParaRPr>
          </a:p>
        </p:txBody>
      </p:sp>
    </p:spTree>
    <p:extLst>
      <p:ext uri="{BB962C8B-B14F-4D97-AF65-F5344CB8AC3E}">
        <p14:creationId xmlns:p14="http://schemas.microsoft.com/office/powerpoint/2010/main" val="274828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1530-B8DC-4734-A50F-A730443B57F2}"/>
              </a:ext>
            </a:extLst>
          </p:cNvPr>
          <p:cNvSpPr>
            <a:spLocks noGrp="1"/>
          </p:cNvSpPr>
          <p:nvPr>
            <p:ph type="title"/>
          </p:nvPr>
        </p:nvSpPr>
        <p:spPr/>
        <p:txBody>
          <a:bodyPr/>
          <a:lstStyle/>
          <a:p>
            <a:pPr algn="l"/>
            <a:r>
              <a:rPr lang="en-GB" sz="2700" dirty="0"/>
              <a:t>NIST selects Ascon as the standard to protect small devices</a:t>
            </a:r>
            <a:endParaRPr lang="en-US" sz="2700" dirty="0"/>
          </a:p>
        </p:txBody>
      </p:sp>
      <p:sp>
        <p:nvSpPr>
          <p:cNvPr id="3" name="Content Placeholder 2">
            <a:extLst>
              <a:ext uri="{FF2B5EF4-FFF2-40B4-BE49-F238E27FC236}">
                <a16:creationId xmlns:a16="http://schemas.microsoft.com/office/drawing/2014/main" id="{076BBF34-7218-49CB-9876-D0743EA55EA2}"/>
              </a:ext>
            </a:extLst>
          </p:cNvPr>
          <p:cNvSpPr>
            <a:spLocks noGrp="1"/>
          </p:cNvSpPr>
          <p:nvPr>
            <p:ph idx="1"/>
          </p:nvPr>
        </p:nvSpPr>
        <p:spPr/>
        <p:txBody>
          <a:bodyPr/>
          <a:lstStyle/>
          <a:p>
            <a:pPr marL="0" indent="0">
              <a:buNone/>
            </a:pPr>
            <a:r>
              <a:rPr lang="en-GB" b="1" dirty="0"/>
              <a:t>“The algorithms are designed to protect data created and transmitted</a:t>
            </a:r>
            <a:br>
              <a:rPr lang="en-GB" b="1" dirty="0"/>
            </a:br>
            <a:r>
              <a:rPr lang="en-GB" b="1" dirty="0"/>
              <a:t>  by the Internet of Things and other small electronics.”</a:t>
            </a:r>
          </a:p>
          <a:p>
            <a:endParaRPr lang="en-US" dirty="0"/>
          </a:p>
        </p:txBody>
      </p:sp>
      <p:sp>
        <p:nvSpPr>
          <p:cNvPr id="4" name="Slide Number Placeholder 3">
            <a:extLst>
              <a:ext uri="{FF2B5EF4-FFF2-40B4-BE49-F238E27FC236}">
                <a16:creationId xmlns:a16="http://schemas.microsoft.com/office/drawing/2014/main" id="{0DCE0254-DA77-43B5-B832-6797B1DDE298}"/>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2407043-6DA4-41C7-961B-05055833B427}"/>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6ED5D2EA-BB1B-4098-A1A9-0509D3C32146}"/>
              </a:ext>
            </a:extLst>
          </p:cNvPr>
          <p:cNvSpPr>
            <a:spLocks noGrp="1"/>
          </p:cNvSpPr>
          <p:nvPr>
            <p:ph type="dt" idx="15"/>
          </p:nvPr>
        </p:nvSpPr>
        <p:spPr/>
        <p:txBody>
          <a:bodyPr/>
          <a:lstStyle/>
          <a:p>
            <a:r>
              <a:rPr lang="en-US"/>
              <a:t>November 2023</a:t>
            </a:r>
            <a:endParaRPr lang="en-GB" dirty="0"/>
          </a:p>
        </p:txBody>
      </p:sp>
      <p:sp>
        <p:nvSpPr>
          <p:cNvPr id="7" name="Content Placeholder 2">
            <a:extLst>
              <a:ext uri="{FF2B5EF4-FFF2-40B4-BE49-F238E27FC236}">
                <a16:creationId xmlns:a16="http://schemas.microsoft.com/office/drawing/2014/main" id="{08C8727B-1C33-4B3A-BD03-7442457670FF}"/>
              </a:ext>
            </a:extLst>
          </p:cNvPr>
          <p:cNvSpPr txBox="1">
            <a:spLocks/>
          </p:cNvSpPr>
          <p:nvPr/>
        </p:nvSpPr>
        <p:spPr bwMode="auto">
          <a:xfrm>
            <a:off x="6934199" y="2895600"/>
            <a:ext cx="4493685" cy="3505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1">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nSpc>
                <a:spcPct val="110000"/>
              </a:lnSpc>
              <a:buFont typeface="Wingdings" panose="05000000000000000000" pitchFamily="2" charset="2"/>
              <a:buNone/>
            </a:pPr>
            <a:r>
              <a:rPr lang="en-US" u="sng" kern="0" dirty="0"/>
              <a:t>NIST LWC competition (2019-2023)</a:t>
            </a:r>
            <a:br>
              <a:rPr lang="en-US" b="0" u="sng" kern="0" dirty="0"/>
            </a:br>
            <a:r>
              <a:rPr lang="en-US" b="0" kern="0" dirty="0"/>
              <a:t>Authenticated encryption and hashing</a:t>
            </a:r>
            <a:br>
              <a:rPr lang="en-US" b="0" kern="0" dirty="0"/>
            </a:br>
            <a:r>
              <a:rPr lang="en-US" b="0" kern="0" dirty="0"/>
              <a:t>57 submissions, 3 rounds, 1 winner</a:t>
            </a:r>
            <a:br>
              <a:rPr lang="en-US" b="0" kern="0" dirty="0"/>
            </a:br>
            <a:r>
              <a:rPr lang="en-US" sz="1260" b="0" kern="0" dirty="0">
                <a:hlinkClick r:id="rId3"/>
              </a:rPr>
              <a:t>https://csrc.nist.gov/projects/lightweight-cryptography</a:t>
            </a:r>
            <a:endParaRPr lang="en-US" sz="1260" b="0" kern="0" dirty="0"/>
          </a:p>
          <a:p>
            <a:pPr marL="0" indent="0">
              <a:lnSpc>
                <a:spcPct val="110000"/>
              </a:lnSpc>
              <a:buFont typeface="Wingdings" panose="05000000000000000000" pitchFamily="2" charset="2"/>
              <a:buNone/>
            </a:pPr>
            <a:endParaRPr lang="en-US" sz="1100" b="0" kern="0" dirty="0"/>
          </a:p>
          <a:p>
            <a:pPr marL="0" indent="0">
              <a:lnSpc>
                <a:spcPct val="110000"/>
              </a:lnSpc>
              <a:buFont typeface="Wingdings" panose="05000000000000000000" pitchFamily="2" charset="2"/>
              <a:buNone/>
            </a:pPr>
            <a:r>
              <a:rPr lang="en-US" b="0" kern="0" dirty="0"/>
              <a:t>Inspired by</a:t>
            </a:r>
            <a:br>
              <a:rPr lang="en-US" b="0" kern="0" dirty="0"/>
            </a:br>
            <a:r>
              <a:rPr lang="en-US" b="0" kern="0" dirty="0"/>
              <a:t>NIST AES, SHA-3, PQC competitions</a:t>
            </a:r>
          </a:p>
          <a:p>
            <a:endParaRPr lang="en-US" kern="0" dirty="0"/>
          </a:p>
        </p:txBody>
      </p:sp>
      <p:pic>
        <p:nvPicPr>
          <p:cNvPr id="8" name="Grafik 4">
            <a:extLst>
              <a:ext uri="{FF2B5EF4-FFF2-40B4-BE49-F238E27FC236}">
                <a16:creationId xmlns:a16="http://schemas.microsoft.com/office/drawing/2014/main" id="{74F3C717-682D-4755-903E-5D0A931384A3}"/>
              </a:ext>
            </a:extLst>
          </p:cNvPr>
          <p:cNvPicPr>
            <a:picLocks noChangeAspect="1"/>
          </p:cNvPicPr>
          <p:nvPr/>
        </p:nvPicPr>
        <p:blipFill rotWithShape="1">
          <a:blip r:embed="rId4"/>
          <a:srcRect t="30822" r="33179"/>
          <a:stretch/>
        </p:blipFill>
        <p:spPr>
          <a:xfrm>
            <a:off x="948874" y="2402013"/>
            <a:ext cx="5985325" cy="3787003"/>
          </a:xfrm>
          <a:prstGeom prst="rect">
            <a:avLst/>
          </a:prstGeom>
        </p:spPr>
      </p:pic>
    </p:spTree>
    <p:extLst>
      <p:ext uri="{BB962C8B-B14F-4D97-AF65-F5344CB8AC3E}">
        <p14:creationId xmlns:p14="http://schemas.microsoft.com/office/powerpoint/2010/main" val="55042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951C-EA8B-4899-9525-3CD8BE912DD7}"/>
              </a:ext>
            </a:extLst>
          </p:cNvPr>
          <p:cNvSpPr>
            <a:spLocks noGrp="1"/>
          </p:cNvSpPr>
          <p:nvPr>
            <p:ph type="title"/>
          </p:nvPr>
        </p:nvSpPr>
        <p:spPr/>
        <p:txBody>
          <a:bodyPr/>
          <a:lstStyle/>
          <a:p>
            <a:r>
              <a:rPr lang="en-GB"/>
              <a:t>Why Ascon? “We have AES and SHA!”</a:t>
            </a:r>
            <a:endParaRPr lang="en-US" dirty="0"/>
          </a:p>
        </p:txBody>
      </p:sp>
      <p:sp>
        <p:nvSpPr>
          <p:cNvPr id="3" name="Content Placeholder 2">
            <a:extLst>
              <a:ext uri="{FF2B5EF4-FFF2-40B4-BE49-F238E27FC236}">
                <a16:creationId xmlns:a16="http://schemas.microsoft.com/office/drawing/2014/main" id="{72E19A11-7F5A-4FDE-BAF3-55FE6EA9BC84}"/>
              </a:ext>
            </a:extLst>
          </p:cNvPr>
          <p:cNvSpPr>
            <a:spLocks noGrp="1"/>
          </p:cNvSpPr>
          <p:nvPr>
            <p:ph idx="1"/>
          </p:nvPr>
        </p:nvSpPr>
        <p:spPr/>
        <p:txBody>
          <a:bodyPr/>
          <a:lstStyle/>
          <a:p>
            <a:pPr marL="288000"/>
            <a:r>
              <a:rPr lang="en-US" sz="2000" dirty="0"/>
              <a:t>Ascon provides </a:t>
            </a:r>
            <a:r>
              <a:rPr lang="en-US" sz="2000" b="1" dirty="0"/>
              <a:t>authenticated encryption </a:t>
            </a:r>
            <a:r>
              <a:rPr lang="en-US" sz="2000" dirty="0"/>
              <a:t>and </a:t>
            </a:r>
            <a:r>
              <a:rPr lang="en-US" sz="2000" b="1" dirty="0"/>
              <a:t>hashing</a:t>
            </a:r>
            <a:r>
              <a:rPr lang="en-US" sz="2000" dirty="0"/>
              <a:t> with minimal overhead</a:t>
            </a:r>
          </a:p>
          <a:p>
            <a:endParaRPr lang="en-US" sz="1050" dirty="0"/>
          </a:p>
          <a:p>
            <a:r>
              <a:rPr lang="en-US" sz="2000" b="1" dirty="0"/>
              <a:t>Comparable security</a:t>
            </a:r>
            <a:r>
              <a:rPr lang="en-US" sz="2000" dirty="0"/>
              <a:t> level as AES-128, SHA-256 and SHAKE128</a:t>
            </a:r>
          </a:p>
          <a:p>
            <a:endParaRPr lang="en-US" sz="1050" dirty="0"/>
          </a:p>
          <a:p>
            <a:r>
              <a:rPr lang="en-US" sz="2000" dirty="0"/>
              <a:t>More </a:t>
            </a:r>
            <a:r>
              <a:rPr lang="en-US" sz="2000" b="1" dirty="0"/>
              <a:t>efficient</a:t>
            </a:r>
            <a:r>
              <a:rPr lang="en-US" sz="2000" dirty="0"/>
              <a:t> on low-end devices (Ascon-128 vs AES128-GCM)</a:t>
            </a:r>
          </a:p>
          <a:p>
            <a:pPr lvl="1"/>
            <a:r>
              <a:rPr lang="en-US" dirty="0"/>
              <a:t>Up to </a:t>
            </a:r>
            <a:r>
              <a:rPr lang="en-US" b="1" dirty="0"/>
              <a:t>3-5x speed </a:t>
            </a:r>
            <a:r>
              <a:rPr lang="en-US" dirty="0"/>
              <a:t>on microcontrollers</a:t>
            </a:r>
          </a:p>
          <a:p>
            <a:pPr lvl="1"/>
            <a:r>
              <a:rPr lang="en-US" dirty="0"/>
              <a:t>Up to </a:t>
            </a:r>
            <a:r>
              <a:rPr lang="en-US" b="1" dirty="0"/>
              <a:t>2x throughput </a:t>
            </a:r>
            <a:r>
              <a:rPr lang="en-US" dirty="0"/>
              <a:t>with </a:t>
            </a:r>
            <a:r>
              <a:rPr lang="en-US" b="1" dirty="0"/>
              <a:t>0.5x energy </a:t>
            </a:r>
            <a:r>
              <a:rPr lang="en-US" dirty="0"/>
              <a:t>in hardware</a:t>
            </a:r>
          </a:p>
          <a:p>
            <a:pPr lvl="1"/>
            <a:endParaRPr lang="en-US" sz="1000" dirty="0"/>
          </a:p>
          <a:p>
            <a:r>
              <a:rPr lang="en-US" sz="2000" dirty="0"/>
              <a:t>Very </a:t>
            </a:r>
            <a:r>
              <a:rPr lang="en-US" sz="2000" b="1" dirty="0"/>
              <a:t>efficient to protect </a:t>
            </a:r>
            <a:r>
              <a:rPr lang="en-US" sz="2000" dirty="0"/>
              <a:t>against physical attacks</a:t>
            </a:r>
            <a:endParaRPr lang="en-US" dirty="0"/>
          </a:p>
          <a:p>
            <a:pPr lvl="1"/>
            <a:r>
              <a:rPr lang="en-US" dirty="0"/>
              <a:t>No table lookups, easy to mask, key used less often</a:t>
            </a:r>
          </a:p>
          <a:p>
            <a:pPr lvl="1"/>
            <a:endParaRPr lang="en-US" sz="1050" dirty="0"/>
          </a:p>
          <a:p>
            <a:pPr marL="288000"/>
            <a:r>
              <a:rPr lang="en-US" sz="2000" dirty="0"/>
              <a:t>Ascon allows to </a:t>
            </a:r>
            <a:r>
              <a:rPr lang="en-US" sz="2000" b="1" dirty="0"/>
              <a:t>secure data</a:t>
            </a:r>
            <a:r>
              <a:rPr lang="en-US" sz="2000" dirty="0"/>
              <a:t>, where this was too costly before </a:t>
            </a:r>
            <a:br>
              <a:rPr lang="en-US" sz="2000" dirty="0"/>
            </a:br>
            <a:r>
              <a:rPr lang="en-US" sz="2000" dirty="0"/>
              <a:t>(energy, area, latency)</a:t>
            </a:r>
          </a:p>
          <a:p>
            <a:pPr lvl="1"/>
            <a:endParaRPr lang="en-US" dirty="0"/>
          </a:p>
          <a:p>
            <a:endParaRPr lang="en-US" dirty="0"/>
          </a:p>
        </p:txBody>
      </p:sp>
      <p:sp>
        <p:nvSpPr>
          <p:cNvPr id="4" name="Slide Number Placeholder 3">
            <a:extLst>
              <a:ext uri="{FF2B5EF4-FFF2-40B4-BE49-F238E27FC236}">
                <a16:creationId xmlns:a16="http://schemas.microsoft.com/office/drawing/2014/main" id="{5755CA38-C399-47B9-9D86-8066BF042EDD}"/>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764EC46-3E43-453D-AE49-1203D39096FF}"/>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DC48D1D4-6BE2-4E38-B7CA-6A7BBF0D80E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319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in 802.11 </a:t>
            </a:r>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124200"/>
            <a:ext cx="8534400" cy="1752600"/>
          </a:xfrm>
        </p:spPr>
        <p:txBody>
          <a:bodyPr/>
          <a:lstStyle/>
          <a:p>
            <a:r>
              <a:rPr lang="en-US" sz="2000" b="0" dirty="0"/>
              <a:t>Alternative to AES-GCMP 128</a:t>
            </a:r>
            <a:endParaRPr lang="en-US" sz="2000"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8893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dirty="0"/>
              <a:t>AES GCMP (128 or 256): Encapsulation and encryption</a:t>
            </a:r>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793318" y="1524000"/>
            <a:ext cx="5560481" cy="4800600"/>
          </a:xfrm>
        </p:spPr>
        <p:txBody>
          <a:bodyPr/>
          <a:lstStyle/>
          <a:p>
            <a:pPr marL="216000" indent="-216000"/>
            <a:r>
              <a:rPr lang="en-GB" sz="1400" dirty="0"/>
              <a:t>Increment the PN, to obtain a fresh nonzero PN for each MPDU, so that the PN never repeats for the same temporal key. Retransmitted MPDUs are not modified on retransmission.</a:t>
            </a:r>
          </a:p>
          <a:p>
            <a:pPr marL="216000" indent="-216000"/>
            <a:r>
              <a:rPr lang="en-GB" sz="1400" dirty="0"/>
              <a:t>Use the fields in the MPDU header to construct the additional authentication data (AAD) for GCM. The GCM algorithm provides integrity protection for the fields included in the AAD. MPDU header fields that might change when retransmitted are muted by being masked out when calculating the AAD.</a:t>
            </a:r>
          </a:p>
          <a:p>
            <a:pPr marL="216000" indent="-216000"/>
            <a:r>
              <a:rPr lang="en-GB" sz="1400" dirty="0"/>
              <a:t>Construct the GCM nonce from the PN and A2, where A2 is MPDU Address 2.</a:t>
            </a:r>
          </a:p>
          <a:p>
            <a:pPr marL="216000" indent="-216000"/>
            <a:r>
              <a:rPr lang="en-GB" sz="1400" dirty="0"/>
              <a:t>Construct the GCMP header.</a:t>
            </a:r>
          </a:p>
          <a:p>
            <a:pPr marL="216000" indent="-216000"/>
            <a:r>
              <a:rPr lang="en-GB" sz="1400" dirty="0"/>
              <a:t>Use the temporal key (16/32 octets), AAD (22-30 octets or 16-28 octets), nonce (12 octets), and MPDU data to form the ciphertext and the MIC. This step is known as GCM originator processing.</a:t>
            </a:r>
          </a:p>
          <a:p>
            <a:pPr marL="216000" indent="-216000"/>
            <a:r>
              <a:rPr lang="en-GB" sz="1400" dirty="0"/>
              <a:t>Form the encrypted MPDU by combining the original MPDU header, the GCMP header, the encrypted data and the MIC.</a:t>
            </a:r>
          </a:p>
          <a:p>
            <a:pPr marL="216000" indent="-216000"/>
            <a:r>
              <a:rPr lang="en-GB" sz="1400" dirty="0"/>
              <a:t>NIST SP 800-38D describes the GCM authenticated encryption function given a key, nonce, AAD, and plaintext data to produce ciphertext and a tag (MIC)</a:t>
            </a:r>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5"/>
          </p:nvPr>
        </p:nvSpPr>
        <p:spPr/>
        <p:txBody>
          <a:bodyPr/>
          <a:lstStyle/>
          <a:p>
            <a:r>
              <a:rPr lang="en-US"/>
              <a:t>November 2023</a:t>
            </a:r>
            <a:endParaRPr lang="en-GB" dirty="0"/>
          </a:p>
        </p:txBody>
      </p:sp>
      <p:pic>
        <p:nvPicPr>
          <p:cNvPr id="7" name="Picture 6">
            <a:extLst>
              <a:ext uri="{FF2B5EF4-FFF2-40B4-BE49-F238E27FC236}">
                <a16:creationId xmlns:a16="http://schemas.microsoft.com/office/drawing/2014/main" id="{D5709A4F-C9CA-4FAA-873F-509199258952}"/>
              </a:ext>
            </a:extLst>
          </p:cNvPr>
          <p:cNvPicPr>
            <a:picLocks noChangeAspect="1"/>
          </p:cNvPicPr>
          <p:nvPr/>
        </p:nvPicPr>
        <p:blipFill>
          <a:blip r:embed="rId2"/>
          <a:stretch>
            <a:fillRect/>
          </a:stretch>
        </p:blipFill>
        <p:spPr>
          <a:xfrm>
            <a:off x="836087" y="1524000"/>
            <a:ext cx="4762881" cy="3211418"/>
          </a:xfrm>
          <a:prstGeom prst="rect">
            <a:avLst/>
          </a:prstGeom>
        </p:spPr>
      </p:pic>
      <p:sp>
        <p:nvSpPr>
          <p:cNvPr id="18" name="Rectangle 17">
            <a:extLst>
              <a:ext uri="{FF2B5EF4-FFF2-40B4-BE49-F238E27FC236}">
                <a16:creationId xmlns:a16="http://schemas.microsoft.com/office/drawing/2014/main" id="{630B190A-50A6-494F-8A2A-681CE8B8D647}"/>
              </a:ext>
            </a:extLst>
          </p:cNvPr>
          <p:cNvSpPr/>
          <p:nvPr/>
        </p:nvSpPr>
        <p:spPr bwMode="auto">
          <a:xfrm>
            <a:off x="3752718" y="3098448"/>
            <a:ext cx="504000" cy="1080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0" i="0" u="none" strike="noStrike" cap="none" normalizeH="0" baseline="0" dirty="0">
                <a:ln>
                  <a:noFill/>
                </a:ln>
                <a:solidFill>
                  <a:schemeClr val="tx1"/>
                </a:solidFill>
                <a:effectLst/>
                <a:latin typeface="Times New Roman" pitchFamily="16" charset="0"/>
                <a:ea typeface="MS Gothic" charset="-128"/>
              </a:rPr>
              <a:t>Ascon </a:t>
            </a:r>
            <a:br>
              <a:rPr kumimoji="0" lang="en-US" sz="1050" b="0" i="0" u="none" strike="noStrike" cap="none" normalizeH="0" baseline="0" dirty="0">
                <a:ln>
                  <a:noFill/>
                </a:ln>
                <a:solidFill>
                  <a:schemeClr val="tx1"/>
                </a:solidFill>
                <a:effectLst/>
                <a:latin typeface="Times New Roman" pitchFamily="16" charset="0"/>
                <a:ea typeface="MS Gothic" charset="-128"/>
              </a:rPr>
            </a:br>
            <a:r>
              <a:rPr kumimoji="0" lang="en-US" sz="1050" b="0" i="0" u="none" strike="noStrike" cap="none" normalizeH="0" baseline="0" dirty="0" err="1">
                <a:ln>
                  <a:noFill/>
                </a:ln>
                <a:solidFill>
                  <a:schemeClr val="tx1"/>
                </a:solidFill>
                <a:effectLst/>
                <a:latin typeface="Times New Roman" pitchFamily="16" charset="0"/>
                <a:ea typeface="MS Gothic" charset="-128"/>
              </a:rPr>
              <a:t>encyption</a:t>
            </a:r>
            <a:endParaRPr kumimoji="0" lang="en-US" sz="1050" b="0" i="0" u="none" strike="noStrike" cap="none" normalizeH="0" baseline="0" dirty="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9918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dirty="0"/>
              <a:t>AES GCMP (128 or 256): Decryption and decapsulation</a:t>
            </a:r>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943599" y="1603376"/>
            <a:ext cx="5410201" cy="4645024"/>
          </a:xfrm>
        </p:spPr>
        <p:txBody>
          <a:bodyPr/>
          <a:lstStyle/>
          <a:p>
            <a:pPr marL="216000" indent="-216000"/>
            <a:r>
              <a:rPr lang="en-GB" sz="1400" dirty="0"/>
              <a:t>The encrypted MPDU is parsed to construct the AAD and GCM nonce values.</a:t>
            </a:r>
          </a:p>
          <a:p>
            <a:pPr marL="216000" indent="-216000"/>
            <a:r>
              <a:rPr lang="en-GB" sz="1400" dirty="0"/>
              <a:t>The MIC is extracted for use in GCM integrity checking.</a:t>
            </a:r>
          </a:p>
          <a:p>
            <a:pPr marL="216000" indent="-216000"/>
            <a:r>
              <a:rPr lang="en-GB" sz="1400" dirty="0"/>
              <a:t>GCM recipient processing uses the temporal key (16/32 octets), AAD (22-30 octets or 16-28 octets), GCM nonce (12 octets), MIC, and MPDU ciphertext data to recover the MPDU plaintext data as well as to check the integrity of the AAD and MPDU plaintext data by checking the MIC. This is performed by comparing the received MIC with a MIC calculated as described in GCMP cryptographic encapsulation. The plaintext is returned only if the MIC check is successful.</a:t>
            </a:r>
          </a:p>
          <a:p>
            <a:pPr marL="216000" indent="-216000"/>
            <a:r>
              <a:rPr lang="en-GB" sz="1400" dirty="0"/>
              <a:t>The received MPDU header and the MPDU plaintext data from GCM recipient processing are concatenated to form a plaintext MPDU.</a:t>
            </a:r>
          </a:p>
          <a:p>
            <a:pPr marL="216000" indent="-216000"/>
            <a:r>
              <a:rPr lang="en-GB" sz="1400" dirty="0"/>
              <a:t>The decryption processing prevents replay of MPDUs by validating that the PN in the MPDU is greater than the replay counter maintained for the session.</a:t>
            </a:r>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5"/>
          </p:nvPr>
        </p:nvSpPr>
        <p:spPr/>
        <p:txBody>
          <a:bodyPr/>
          <a:lstStyle/>
          <a:p>
            <a:r>
              <a:rPr lang="en-US"/>
              <a:t>November 2023</a:t>
            </a:r>
            <a:endParaRPr lang="en-GB" dirty="0"/>
          </a:p>
        </p:txBody>
      </p:sp>
      <p:pic>
        <p:nvPicPr>
          <p:cNvPr id="9" name="Picture 8">
            <a:extLst>
              <a:ext uri="{FF2B5EF4-FFF2-40B4-BE49-F238E27FC236}">
                <a16:creationId xmlns:a16="http://schemas.microsoft.com/office/drawing/2014/main" id="{B566915C-9B61-4541-B4E6-6C1ECA68AB4B}"/>
              </a:ext>
            </a:extLst>
          </p:cNvPr>
          <p:cNvPicPr>
            <a:picLocks noChangeAspect="1"/>
          </p:cNvPicPr>
          <p:nvPr/>
        </p:nvPicPr>
        <p:blipFill>
          <a:blip r:embed="rId2"/>
          <a:stretch>
            <a:fillRect/>
          </a:stretch>
        </p:blipFill>
        <p:spPr>
          <a:xfrm>
            <a:off x="852389" y="2075939"/>
            <a:ext cx="4760768" cy="2706121"/>
          </a:xfrm>
          <a:prstGeom prst="rect">
            <a:avLst/>
          </a:prstGeom>
        </p:spPr>
      </p:pic>
      <p:sp>
        <p:nvSpPr>
          <p:cNvPr id="18" name="Rectangle 17">
            <a:extLst>
              <a:ext uri="{FF2B5EF4-FFF2-40B4-BE49-F238E27FC236}">
                <a16:creationId xmlns:a16="http://schemas.microsoft.com/office/drawing/2014/main" id="{75EFFF40-0AF8-4C1D-A83B-8EE52A39B7D6}"/>
              </a:ext>
            </a:extLst>
          </p:cNvPr>
          <p:cNvSpPr/>
          <p:nvPr/>
        </p:nvSpPr>
        <p:spPr bwMode="auto">
          <a:xfrm>
            <a:off x="3403757" y="3067446"/>
            <a:ext cx="504000" cy="1152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0" i="0" u="none" strike="noStrike" cap="none" normalizeH="0" baseline="0" dirty="0">
                <a:ln>
                  <a:noFill/>
                </a:ln>
                <a:solidFill>
                  <a:schemeClr val="tx1"/>
                </a:solidFill>
                <a:effectLst/>
                <a:latin typeface="Times New Roman" pitchFamily="16" charset="0"/>
                <a:ea typeface="MS Gothic" charset="-128"/>
              </a:rPr>
              <a:t>Ascon </a:t>
            </a:r>
            <a:br>
              <a:rPr kumimoji="0" lang="en-US" sz="1050" b="0" i="0" u="none" strike="noStrike" cap="none" normalizeH="0" baseline="0" dirty="0">
                <a:ln>
                  <a:noFill/>
                </a:ln>
                <a:solidFill>
                  <a:schemeClr val="tx1"/>
                </a:solidFill>
                <a:effectLst/>
                <a:latin typeface="Times New Roman" pitchFamily="16" charset="0"/>
                <a:ea typeface="MS Gothic" charset="-128"/>
              </a:rPr>
            </a:br>
            <a:r>
              <a:rPr kumimoji="0" lang="en-US" sz="1050" b="0" i="0" u="none" strike="noStrike" cap="none" normalizeH="0" baseline="0" dirty="0" err="1">
                <a:ln>
                  <a:noFill/>
                </a:ln>
                <a:solidFill>
                  <a:schemeClr val="tx1"/>
                </a:solidFill>
                <a:effectLst/>
                <a:latin typeface="Times New Roman" pitchFamily="16" charset="0"/>
                <a:ea typeface="MS Gothic" charset="-128"/>
              </a:rPr>
              <a:t>decyption</a:t>
            </a:r>
            <a:endParaRPr kumimoji="0" lang="en-US" sz="1050" b="0" i="0" u="none" strike="noStrike" cap="none" normalizeH="0" baseline="0" dirty="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291696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Authenticated encryption</a:t>
            </a:r>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dirty="0"/>
              <a:t>Ascon-128 and Ascon-128a</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792090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EK" val="951"/>
  <p:tag name="MIO_GUID" val="7e34d5e0-72ca-439f-a157-e81a3f8c46f6"/>
  <p:tag name="MIO_EKGUID" val="bc519df6-c964-4a11-91e6-05f24d5762c8"/>
  <p:tag name="MIO_UPDATE" val="True"/>
  <p:tag name="MIO_VERSION" val="13.05.2023 07:38:17"/>
  <p:tag name="MIO_DBID" val="FDE84254-54DB-49E3-9A0E-CDE72035D530"/>
  <p:tag name="MIO_LASTDOWNLOADED" val="12.07.2023 17:12:52.336"/>
  <p:tag name="MIO_OBJECTNAME" val="13 Comment"/>
  <p:tag name="MIO_LASTEDITORNAME" val="Verena Koh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template widescreen</Template>
  <TotalTime>473</TotalTime>
  <Words>1704</Words>
  <Application>Microsoft Office PowerPoint</Application>
  <PresentationFormat>Widescreen</PresentationFormat>
  <Paragraphs>324</Paragraphs>
  <Slides>26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MS Gothic</vt:lpstr>
      <vt:lpstr>Arial</vt:lpstr>
      <vt:lpstr>Arial Unicode MS</vt:lpstr>
      <vt:lpstr>Times New Roman</vt:lpstr>
      <vt:lpstr>Wingdings</vt:lpstr>
      <vt:lpstr>Office Theme</vt:lpstr>
      <vt:lpstr>Document</vt:lpstr>
      <vt:lpstr>Ascon: The Lightweight Cryptography Standard for IoT</vt:lpstr>
      <vt:lpstr>Motivation</vt:lpstr>
      <vt:lpstr>Internet of Things</vt:lpstr>
      <vt:lpstr>NIST selects Ascon as the standard to protect small devices</vt:lpstr>
      <vt:lpstr>Why Ascon? “We have AES and SHA!”</vt:lpstr>
      <vt:lpstr>Ascon in 802.11 </vt:lpstr>
      <vt:lpstr>AES GCMP (128 or 256): Encapsulation and encryption</vt:lpstr>
      <vt:lpstr>AES GCMP (128 or 256): Decryption and decapsulation</vt:lpstr>
      <vt:lpstr>Ascon: Authenticated encryption</vt:lpstr>
      <vt:lpstr>Ascon: Simple round function</vt:lpstr>
      <vt:lpstr>Properties of the permutation</vt:lpstr>
      <vt:lpstr>Ascon-128: Authenticated encryption</vt:lpstr>
      <vt:lpstr>Ascon-128: Authenticated decryption</vt:lpstr>
      <vt:lpstr>Ascon-128 vs Ascon-128a</vt:lpstr>
      <vt:lpstr>Ascon: Hash and eXtendable-Output Function </vt:lpstr>
      <vt:lpstr>Ascon Hash / XOF</vt:lpstr>
      <vt:lpstr>Implementations</vt:lpstr>
      <vt:lpstr>ASIC hardware benchmarks </vt:lpstr>
      <vt:lpstr>Embedded implementations</vt:lpstr>
      <vt:lpstr>Ascon hardware extensions/instructions</vt:lpstr>
      <vt:lpstr>Summary</vt:lpstr>
      <vt:lpstr>Summary</vt:lpstr>
      <vt:lpstr>What’s next?</vt:lpstr>
      <vt:lpstr>Backup slides</vt:lpstr>
      <vt:lpstr>Larger nonce, shorter tags</vt:lpstr>
      <vt:lpstr>Secret nonce, larger keys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Teleconference Information</dc:title>
  <dc:creator>Stephen McCann</dc:creator>
  <cp:keywords/>
  <cp:lastModifiedBy>Taori Rakesh (CYSC CSS ICW ENG SYS)</cp:lastModifiedBy>
  <cp:revision>1829</cp:revision>
  <cp:lastPrinted>1601-01-01T00:00:00Z</cp:lastPrinted>
  <dcterms:created xsi:type="dcterms:W3CDTF">2018-05-10T16:45:22Z</dcterms:created>
  <dcterms:modified xsi:type="dcterms:W3CDTF">2023-11-13T21:37:04Z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5026e841-fe76-4a06-a762-5d3aa4a6033b</vt:lpwstr>
  </property>
  <property fmtid="{D5CDD505-2E9C-101B-9397-08002B2CF9AE}" pid="3" name="CTP_TimeStamp">
    <vt:lpwstr>2020-01-17 18:33:44Z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1668744131</vt:lpwstr>
  </property>
  <property fmtid="{D5CDD505-2E9C-101B-9397-08002B2CF9AE}" pid="12" name="MSIP_Label_a15a25aa-e944-415d-b7a7-40f6b9180b6b_Enabled">
    <vt:lpwstr>true</vt:lpwstr>
  </property>
  <property fmtid="{D5CDD505-2E9C-101B-9397-08002B2CF9AE}" pid="13" name="MSIP_Label_a15a25aa-e944-415d-b7a7-40f6b9180b6b_SetDate">
    <vt:lpwstr>2023-11-10T16:16:14Z</vt:lpwstr>
  </property>
  <property fmtid="{D5CDD505-2E9C-101B-9397-08002B2CF9AE}" pid="14" name="MSIP_Label_a15a25aa-e944-415d-b7a7-40f6b9180b6b_Method">
    <vt:lpwstr>Standard</vt:lpwstr>
  </property>
  <property fmtid="{D5CDD505-2E9C-101B-9397-08002B2CF9AE}" pid="15" name="MSIP_Label_a15a25aa-e944-415d-b7a7-40f6b9180b6b_Name">
    <vt:lpwstr>a15a25aa-e944-415d-b7a7-40f6b9180b6b</vt:lpwstr>
  </property>
  <property fmtid="{D5CDD505-2E9C-101B-9397-08002B2CF9AE}" pid="16" name="MSIP_Label_a15a25aa-e944-415d-b7a7-40f6b9180b6b_SiteId">
    <vt:lpwstr>eeb8d0e8-3544-41d3-aac6-934c309faf5a</vt:lpwstr>
  </property>
  <property fmtid="{D5CDD505-2E9C-101B-9397-08002B2CF9AE}" pid="17" name="MSIP_Label_a15a25aa-e944-415d-b7a7-40f6b9180b6b_ActionId">
    <vt:lpwstr>bbcf7fd4-b9cf-4de5-a228-f6afc2b37aac</vt:lpwstr>
  </property>
  <property fmtid="{D5CDD505-2E9C-101B-9397-08002B2CF9AE}" pid="18" name="MSIP_Label_a15a25aa-e944-415d-b7a7-40f6b9180b6b_ContentBits">
    <vt:lpwstr>0</vt:lpwstr>
  </property>
</Properties>
</file>