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1428" r:id="rId6"/>
    <p:sldId id="1432" r:id="rId7"/>
    <p:sldId id="1446" r:id="rId8"/>
    <p:sldId id="1449" r:id="rId9"/>
    <p:sldId id="1452" r:id="rId10"/>
    <p:sldId id="1454" r:id="rId11"/>
    <p:sldId id="1455" r:id="rId12"/>
    <p:sldId id="1450" r:id="rId13"/>
    <p:sldId id="1451" r:id="rId14"/>
    <p:sldId id="1429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1" autoAdjust="0"/>
    <p:restoredTop sz="94749" autoAdjust="0"/>
  </p:normalViewPr>
  <p:slideViewPr>
    <p:cSldViewPr>
      <p:cViewPr varScale="1">
        <p:scale>
          <a:sx n="139" d="100"/>
          <a:sy n="139" d="100"/>
        </p:scale>
        <p:origin x="1544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016" y="24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88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802.11-23/2054r0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8" y="60801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Nov 2023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51197" y="6487632"/>
            <a:ext cx="1202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 err="1"/>
              <a:t>Tianyu</a:t>
            </a:r>
            <a:r>
              <a:rPr lang="en-GB" altLang="en-US" dirty="0"/>
              <a:t> Wu (Apple)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sz="2800" dirty="0"/>
              <a:t>Proposal on puncture </a:t>
            </a:r>
            <a:r>
              <a:rPr lang="en-GB" altLang="en-US" sz="2800"/>
              <a:t>pattern support </a:t>
            </a:r>
            <a:r>
              <a:rPr lang="en-GB" altLang="en-US" sz="2800" dirty="0"/>
              <a:t>for 11bk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600"/>
              </p:ext>
            </p:extLst>
          </p:nvPr>
        </p:nvGraphicFramePr>
        <p:xfrm>
          <a:off x="1152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Tianyu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Apple. Inc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Anuj Batra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Wook</a:t>
                      </a:r>
                      <a:r>
                        <a:rPr lang="en-US" sz="1100" dirty="0"/>
                        <a:t> Bong Lee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760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Qi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9689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A4C87E-DE4E-B29F-DDB5-CB4A5686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signaling option do you prefer: </a:t>
            </a:r>
          </a:p>
          <a:p>
            <a:pPr lvl="1"/>
            <a:r>
              <a:rPr lang="en-US" dirty="0"/>
              <a:t>Option 1 as indicated in slide 5 and 6</a:t>
            </a:r>
          </a:p>
          <a:p>
            <a:pPr lvl="1"/>
            <a:r>
              <a:rPr lang="en-US" dirty="0"/>
              <a:t>Option 2 as indicated in slide 7 and 8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63BA41-0771-EC71-BA1F-DBAFE45C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8551E5-61DF-8EF0-A92F-D3D4C875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230406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BC25DF-3F37-CAB0-A593-92BA99881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[1] 11-23/0110r0 Discussions on 320MHz puncturing</a:t>
            </a:r>
          </a:p>
          <a:p>
            <a:pPr marL="0" indent="0">
              <a:buNone/>
            </a:pPr>
            <a:r>
              <a:rPr lang="en-US" sz="2000" dirty="0"/>
              <a:t>[2] 11-23/0382r0 Comments on 11bk Supporting Puncturing Patterns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B77518-56EF-A00B-B569-A03E33B1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14049-4517-7C31-8E45-90E736C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367639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2A78E-567E-1F94-8672-1DE2BA873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discussions on supporting of preamble puncture patterns in 11bk.</a:t>
            </a:r>
          </a:p>
          <a:p>
            <a:pPr lvl="1"/>
            <a:r>
              <a:rPr lang="en-US" dirty="0"/>
              <a:t>[1] propose to focus on most important puncture modes and only support preamble puncture patterns with contiguous bandwidth</a:t>
            </a:r>
          </a:p>
          <a:p>
            <a:pPr lvl="1"/>
            <a:r>
              <a:rPr lang="en-US" dirty="0"/>
              <a:t>[2] propose to support all static puncture patterns, contiguous or non-contiguous. </a:t>
            </a:r>
          </a:p>
          <a:p>
            <a:pPr lvl="1"/>
            <a:endParaRPr lang="en-US" dirty="0"/>
          </a:p>
          <a:p>
            <a:r>
              <a:rPr lang="en-US" dirty="0"/>
              <a:t>This contribution continue to discuss the mandatory and optional preamble puncture patterns in 11bk.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39AB7F-CAC2-4497-ABFD-5E90ECB6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556E02-E172-BCFD-8EDB-1C043FC1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17635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B868A1-BE7B-ED2B-5B1C-C1982E9BC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support</a:t>
            </a:r>
          </a:p>
          <a:p>
            <a:pPr lvl="1"/>
            <a:r>
              <a:rPr lang="en-US" dirty="0"/>
              <a:t>320MHz (no puncture case)</a:t>
            </a:r>
          </a:p>
          <a:p>
            <a:pPr lvl="1"/>
            <a:r>
              <a:rPr lang="en-US" dirty="0"/>
              <a:t>Contiguous 240MHz preamble puncture</a:t>
            </a:r>
          </a:p>
          <a:p>
            <a:pPr lvl="1"/>
            <a:endParaRPr lang="en-US" dirty="0"/>
          </a:p>
          <a:p>
            <a:r>
              <a:rPr lang="en-US" dirty="0"/>
              <a:t>Optional support of all other preamble puncture patterns. </a:t>
            </a:r>
          </a:p>
          <a:p>
            <a:pPr lvl="1"/>
            <a:r>
              <a:rPr lang="en-US" dirty="0"/>
              <a:t>No separate signaling for individual optional puncture pattern.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CBA36A-9333-DBD3-FBC2-6626E79B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51AC13-DDE6-0E81-27BD-B402B3E3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</p:spTree>
    <p:extLst>
      <p:ext uri="{BB962C8B-B14F-4D97-AF65-F5344CB8AC3E}">
        <p14:creationId xmlns:p14="http://schemas.microsoft.com/office/powerpoint/2010/main" val="59240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A3F6CB-8323-7042-4A79-E2DEE783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6264051" cy="874693"/>
          </a:xfrm>
        </p:spPr>
        <p:txBody>
          <a:bodyPr/>
          <a:lstStyle/>
          <a:p>
            <a:r>
              <a:rPr lang="en-US" sz="1400" dirty="0"/>
              <a:t>Mandatory support 320MHz and contiguous 240MHz preamble puncture </a:t>
            </a:r>
          </a:p>
          <a:p>
            <a:r>
              <a:rPr lang="en-US" sz="1400" dirty="0"/>
              <a:t>Optional support all other puncture patterns.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A78D6E-CFF6-589E-A818-19309BFB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EFE724-05E0-26B5-178D-E4E06011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Puncture Pattern Support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76D430-E7F1-AA60-F693-B1DD22D3F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2715100"/>
            <a:ext cx="7772400" cy="3684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366A5D-2AF6-BFF2-9CCF-AA4BC8F39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205" y="1966082"/>
            <a:ext cx="1314202" cy="41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2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B8801-1EF2-422B-0D6F-A9077CF6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38B8ED-F653-428A-B2EE-72F7537A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puncture patterns – Option 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47ACB9-9B90-38BA-77BA-6C7F06905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168997"/>
              </p:ext>
            </p:extLst>
          </p:nvPr>
        </p:nvGraphicFramePr>
        <p:xfrm>
          <a:off x="5014915" y="3861048"/>
          <a:ext cx="3600400" cy="2587980"/>
        </p:xfrm>
        <a:graphic>
          <a:graphicData uri="http://schemas.openxmlformats.org/drawingml/2006/table">
            <a:tbl>
              <a:tblPr/>
              <a:tblGrid>
                <a:gridCol w="782695">
                  <a:extLst>
                    <a:ext uri="{9D8B030D-6E8A-4147-A177-3AD203B41FA5}">
                      <a16:colId xmlns:a16="http://schemas.microsoft.com/office/drawing/2014/main" val="1405992036"/>
                    </a:ext>
                  </a:extLst>
                </a:gridCol>
                <a:gridCol w="2025617">
                  <a:extLst>
                    <a:ext uri="{9D8B030D-6E8A-4147-A177-3AD203B41FA5}">
                      <a16:colId xmlns:a16="http://schemas.microsoft.com/office/drawing/2014/main" val="37959486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84130276"/>
                    </a:ext>
                  </a:extLst>
                </a:gridCol>
              </a:tblGrid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 Value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Format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Bandwidth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3009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73034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5644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488630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80+80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35827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 (two separate RF LOs)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595925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 (single RF LO)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337232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Times New Roman" panose="02020603050405020304" pitchFamily="18" charset="0"/>
                        </a:rPr>
                        <a:t>EHT (with support of mandatory puncture patterns)</a:t>
                      </a:r>
                      <a:endParaRPr lang="en-US" sz="1800" dirty="0">
                        <a:solidFill>
                          <a:srgbClr val="3670F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+mj-lt"/>
                        </a:rPr>
                        <a:t>320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7709"/>
                  </a:ext>
                </a:extLst>
              </a:tr>
              <a:tr h="254211"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rgbClr val="0F80FF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font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3670F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EHT (with support of all puncture patterns)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3670F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320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82492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8-63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Reserved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Reserved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4226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364E53-CDC4-631A-21AB-1AB5CC881670}"/>
              </a:ext>
            </a:extLst>
          </p:cNvPr>
          <p:cNvSpPr txBox="1"/>
          <p:nvPr/>
        </p:nvSpPr>
        <p:spPr>
          <a:xfrm>
            <a:off x="5727542" y="3645024"/>
            <a:ext cx="2175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Format And Bandwidth subfield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1FD057-EE13-62AA-0CA0-C6C5B949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439862"/>
          </a:xfrm>
        </p:spPr>
        <p:txBody>
          <a:bodyPr/>
          <a:lstStyle/>
          <a:p>
            <a:r>
              <a:rPr lang="en-US" sz="1600" dirty="0">
                <a:latin typeface="+mj-lt"/>
              </a:rPr>
              <a:t>Change Value 6 in Format And Bandwidth subfield as </a:t>
            </a:r>
            <a:r>
              <a:rPr lang="en-US" sz="1600" b="1" dirty="0">
                <a:solidFill>
                  <a:srgbClr val="3670F5"/>
                </a:solidFill>
                <a:effectLst/>
                <a:latin typeface="+mj-lt"/>
              </a:rPr>
              <a:t>EHT (with support of mandatory puncture patterns)</a:t>
            </a:r>
            <a:r>
              <a:rPr lang="en-US" sz="1600" b="1" dirty="0">
                <a:solidFill>
                  <a:srgbClr val="3670F5"/>
                </a:solidFill>
                <a:latin typeface="+mj-lt"/>
              </a:rPr>
              <a:t> for 320MHz BW.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Define Value 7  Format And Bandwidth subfield as </a:t>
            </a:r>
            <a:r>
              <a:rPr lang="en-US" sz="1600" b="1" dirty="0">
                <a:solidFill>
                  <a:srgbClr val="3670F5"/>
                </a:solidFill>
                <a:effectLst/>
                <a:latin typeface="+mj-lt"/>
              </a:rPr>
              <a:t>EHT (with support of all puncture patterns)</a:t>
            </a:r>
            <a:r>
              <a:rPr lang="en-US" sz="1600" b="1" dirty="0">
                <a:solidFill>
                  <a:srgbClr val="3670F5"/>
                </a:solidFill>
                <a:latin typeface="+mj-lt"/>
              </a:rPr>
              <a:t> for 320MHz BW.</a:t>
            </a:r>
            <a:endParaRPr lang="en-US" sz="1600" dirty="0">
              <a:latin typeface="+mj-lt"/>
            </a:endParaRPr>
          </a:p>
          <a:p>
            <a:r>
              <a:rPr lang="en-US" sz="1600" dirty="0"/>
              <a:t>ISTA indicates capability, RSTA confirms the set of puncture patterns in ranging.</a:t>
            </a:r>
          </a:p>
          <a:p>
            <a:pPr lvl="1"/>
            <a:r>
              <a:rPr lang="en-US" sz="1200" dirty="0"/>
              <a:t>Confirmed puncture patterns shall be a subset of capabilities indicated by ISTA.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ACBB1C-C444-A94F-44BA-521F6946E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036443"/>
            <a:ext cx="3995936" cy="234468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9EC770-C9FC-9816-6E32-39D4A202210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57192"/>
            <a:ext cx="3672407" cy="447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5796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2B2AB4-6D7F-A2A6-CC31-AA25B639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4F1A39-0361-7279-4D3E-81225E8CB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91768"/>
              </p:ext>
            </p:extLst>
          </p:nvPr>
        </p:nvGraphicFramePr>
        <p:xfrm>
          <a:off x="126808" y="1276437"/>
          <a:ext cx="8890384" cy="472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48">
                  <a:extLst>
                    <a:ext uri="{9D8B030D-6E8A-4147-A177-3AD203B41FA5}">
                      <a16:colId xmlns:a16="http://schemas.microsoft.com/office/drawing/2014/main" val="316872284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47088463"/>
                    </a:ext>
                  </a:extLst>
                </a:gridCol>
                <a:gridCol w="1764928">
                  <a:extLst>
                    <a:ext uri="{9D8B030D-6E8A-4147-A177-3AD203B41FA5}">
                      <a16:colId xmlns:a16="http://schemas.microsoft.com/office/drawing/2014/main" val="219951156"/>
                    </a:ext>
                  </a:extLst>
                </a:gridCol>
                <a:gridCol w="2202090">
                  <a:extLst>
                    <a:ext uri="{9D8B030D-6E8A-4147-A177-3AD203B41FA5}">
                      <a16:colId xmlns:a16="http://schemas.microsoft.com/office/drawing/2014/main" val="2060871035"/>
                    </a:ext>
                  </a:extLst>
                </a:gridCol>
                <a:gridCol w="2206366">
                  <a:extLst>
                    <a:ext uri="{9D8B030D-6E8A-4147-A177-3AD203B41FA5}">
                      <a16:colId xmlns:a16="http://schemas.microsoft.com/office/drawing/2014/main" val="975233006"/>
                    </a:ext>
                  </a:extLst>
                </a:gridCol>
              </a:tblGrid>
              <a:tr h="641761">
                <a:tc>
                  <a:txBody>
                    <a:bodyPr/>
                    <a:lstStyle/>
                    <a:p>
                      <a:r>
                        <a:rPr lang="en-US" sz="1200" dirty="0"/>
                        <a:t>ISTA: Format And BW subfield in IFTMR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RSTA (AP): Format And BW subfield in IFTM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Puncture pattern indicated in Beacon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Ranging BW and Puncture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626458"/>
                  </a:ext>
                </a:extLst>
              </a:tr>
              <a:tr h="348459">
                <a:tc>
                  <a:txBody>
                    <a:bodyPr/>
                    <a:lstStyle/>
                    <a:p>
                      <a:r>
                        <a:rPr lang="en-US" sz="1200" dirty="0"/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11az ranging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Value 6 and 7 are not allowed for RSTA.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64281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904791"/>
                  </a:ext>
                </a:extLst>
              </a:tr>
              <a:tr h="26740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6 </a:t>
                      </a:r>
                      <a:r>
                        <a:rPr lang="en-US" sz="1200" baseline="30000" dirty="0"/>
                        <a:t>(*)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One of the mandatory puncture pattern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update ranging puncture with Static puncture pattern amongst the mandatory set.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944217"/>
                  </a:ext>
                </a:extLst>
              </a:tr>
              <a:tr h="267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the optional puncture pattern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 use mandatory pattern for ranging if Static puncture change to a mandatory pattern.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631130"/>
                  </a:ext>
                </a:extLst>
              </a:tr>
              <a:tr h="267400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51655"/>
                  </a:ext>
                </a:extLst>
              </a:tr>
              <a:tr h="26740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the mandatory puncture pattern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update ranging puncture with Static puncture pattern amongst the mandatory set.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510618"/>
                  </a:ext>
                </a:extLst>
              </a:tr>
              <a:tr h="26740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the optional puncture pattern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 use mandatory pattern for ranging if Static puncture change to a mandatory pattern.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89210"/>
                  </a:ext>
                </a:extLst>
              </a:tr>
              <a:tr h="267400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update puncture pattern with the Static puncture 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415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752AFC-3650-5846-7E9C-021770BF51B0}"/>
              </a:ext>
            </a:extLst>
          </p:cNvPr>
          <p:cNvSpPr txBox="1"/>
          <p:nvPr/>
        </p:nvSpPr>
        <p:spPr>
          <a:xfrm>
            <a:off x="539552" y="5991671"/>
            <a:ext cx="7128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* When ISTA indicates 6 in IFTMR, Value 7 is not allowed for RSTA in IFTM.  </a:t>
            </a:r>
            <a:br>
              <a:rPr lang="en-US" sz="1200" dirty="0"/>
            </a:br>
            <a:r>
              <a:rPr lang="en-US" sz="1200" dirty="0"/>
              <a:t>   RSTA respond a value beyond ISTA capability is not meaningful. 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F50CFB0-3B35-35B1-AAE1-673FD726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7984"/>
            <a:ext cx="7772400" cy="1066800"/>
          </a:xfrm>
        </p:spPr>
        <p:txBody>
          <a:bodyPr/>
          <a:lstStyle/>
          <a:p>
            <a:r>
              <a:rPr lang="en-US" dirty="0"/>
              <a:t>Negotiation of puncture pattern</a:t>
            </a:r>
          </a:p>
        </p:txBody>
      </p:sp>
    </p:spTree>
    <p:extLst>
      <p:ext uri="{BB962C8B-B14F-4D97-AF65-F5344CB8AC3E}">
        <p14:creationId xmlns:p14="http://schemas.microsoft.com/office/powerpoint/2010/main" val="22291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97D4FF-E8E0-6C69-0279-2BF804CCD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Signal puncture pattern support </a:t>
            </a:r>
            <a:br>
              <a:rPr lang="en-US" sz="2000" dirty="0"/>
            </a:br>
            <a:r>
              <a:rPr lang="en-US" sz="2000" dirty="0"/>
              <a:t>in 320MHz Ranging </a:t>
            </a:r>
            <a:r>
              <a:rPr lang="en-US" sz="2000" dirty="0" err="1"/>
              <a:t>subelement</a:t>
            </a:r>
            <a:endParaRPr lang="en-US" sz="2000" dirty="0"/>
          </a:p>
          <a:p>
            <a:pPr lvl="1"/>
            <a:r>
              <a:rPr lang="en-US" sz="1600" dirty="0"/>
              <a:t>Puncturing pattern support:</a:t>
            </a:r>
          </a:p>
          <a:p>
            <a:pPr lvl="2"/>
            <a:r>
              <a:rPr lang="en-US" sz="1400"/>
              <a:t>Set to 0 indicate support of mandatory </a:t>
            </a:r>
            <a:br>
              <a:rPr lang="en-US" sz="1400"/>
            </a:br>
            <a:r>
              <a:rPr lang="en-US" sz="1400"/>
              <a:t>puncturing patterns.</a:t>
            </a:r>
          </a:p>
          <a:p>
            <a:pPr lvl="2"/>
            <a:r>
              <a:rPr lang="en-US" sz="1400"/>
              <a:t>Set </a:t>
            </a:r>
            <a:r>
              <a:rPr lang="en-US" sz="1400" dirty="0"/>
              <a:t>to 1 indicate support of all puncturing </a:t>
            </a:r>
            <a:br>
              <a:rPr lang="en-US" sz="1400" dirty="0"/>
            </a:br>
            <a:r>
              <a:rPr lang="en-US" sz="1400" dirty="0"/>
              <a:t>patterns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2594AB-498B-4312-B387-9CBB4D1F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8179D4-9497-5C0E-7EE7-3839519D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puncture patterns – Option 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3346F4-12DE-6A02-6508-4602D6F4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45636"/>
              </p:ext>
            </p:extLst>
          </p:nvPr>
        </p:nvGraphicFramePr>
        <p:xfrm>
          <a:off x="4965800" y="2237407"/>
          <a:ext cx="3600400" cy="2054862"/>
        </p:xfrm>
        <a:graphic>
          <a:graphicData uri="http://schemas.openxmlformats.org/drawingml/2006/table">
            <a:tbl>
              <a:tblPr/>
              <a:tblGrid>
                <a:gridCol w="782695">
                  <a:extLst>
                    <a:ext uri="{9D8B030D-6E8A-4147-A177-3AD203B41FA5}">
                      <a16:colId xmlns:a16="http://schemas.microsoft.com/office/drawing/2014/main" val="1405992036"/>
                    </a:ext>
                  </a:extLst>
                </a:gridCol>
                <a:gridCol w="2025617">
                  <a:extLst>
                    <a:ext uri="{9D8B030D-6E8A-4147-A177-3AD203B41FA5}">
                      <a16:colId xmlns:a16="http://schemas.microsoft.com/office/drawing/2014/main" val="37959486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84130276"/>
                    </a:ext>
                  </a:extLst>
                </a:gridCol>
              </a:tblGrid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 Value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Format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Bandwidth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3009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73034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56441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488630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80+80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35827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 (two separate RF LOs)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595925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 (single RF LO)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337232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Times New Roman" panose="02020603050405020304" pitchFamily="18" charset="0"/>
                        </a:rPr>
                        <a:t>EHT (single RF LO)</a:t>
                      </a:r>
                      <a:endParaRPr lang="en-US" sz="1800" dirty="0">
                        <a:solidFill>
                          <a:srgbClr val="3670F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70F5"/>
                          </a:solidFill>
                          <a:effectLst/>
                          <a:latin typeface="+mj-lt"/>
                        </a:rPr>
                        <a:t>320</a:t>
                      </a: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7709"/>
                  </a:ext>
                </a:extLst>
              </a:tr>
              <a:tr h="17761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7-63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Reserved</a:t>
                      </a:r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Reserved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37959" marR="37959" marT="37959" marB="37959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4226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324A2E-4039-E91D-AA8E-674133DC134D}"/>
              </a:ext>
            </a:extLst>
          </p:cNvPr>
          <p:cNvSpPr txBox="1"/>
          <p:nvPr/>
        </p:nvSpPr>
        <p:spPr>
          <a:xfrm>
            <a:off x="5678427" y="1961905"/>
            <a:ext cx="2175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Format And Bandwidth subfield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5160C03-44E3-4CC8-2678-52E5B1B066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556309"/>
              </p:ext>
            </p:extLst>
          </p:nvPr>
        </p:nvGraphicFramePr>
        <p:xfrm>
          <a:off x="3419872" y="4883733"/>
          <a:ext cx="5327923" cy="1247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97">
                  <a:extLst>
                    <a:ext uri="{9D8B030D-6E8A-4147-A177-3AD203B41FA5}">
                      <a16:colId xmlns:a16="http://schemas.microsoft.com/office/drawing/2014/main" val="616589203"/>
                    </a:ext>
                  </a:extLst>
                </a:gridCol>
                <a:gridCol w="1240749">
                  <a:extLst>
                    <a:ext uri="{9D8B030D-6E8A-4147-A177-3AD203B41FA5}">
                      <a16:colId xmlns:a16="http://schemas.microsoft.com/office/drawing/2014/main" val="1158650000"/>
                    </a:ext>
                  </a:extLst>
                </a:gridCol>
                <a:gridCol w="583882">
                  <a:extLst>
                    <a:ext uri="{9D8B030D-6E8A-4147-A177-3AD203B41FA5}">
                      <a16:colId xmlns:a16="http://schemas.microsoft.com/office/drawing/2014/main" val="157733415"/>
                    </a:ext>
                  </a:extLst>
                </a:gridCol>
                <a:gridCol w="802838">
                  <a:extLst>
                    <a:ext uri="{9D8B030D-6E8A-4147-A177-3AD203B41FA5}">
                      <a16:colId xmlns:a16="http://schemas.microsoft.com/office/drawing/2014/main" val="4171539728"/>
                    </a:ext>
                  </a:extLst>
                </a:gridCol>
                <a:gridCol w="729852">
                  <a:extLst>
                    <a:ext uri="{9D8B030D-6E8A-4147-A177-3AD203B41FA5}">
                      <a16:colId xmlns:a16="http://schemas.microsoft.com/office/drawing/2014/main" val="3476008438"/>
                    </a:ext>
                  </a:extLst>
                </a:gridCol>
                <a:gridCol w="802838">
                  <a:extLst>
                    <a:ext uri="{9D8B030D-6E8A-4147-A177-3AD203B41FA5}">
                      <a16:colId xmlns:a16="http://schemas.microsoft.com/office/drawing/2014/main" val="1765147932"/>
                    </a:ext>
                  </a:extLst>
                </a:gridCol>
                <a:gridCol w="656867">
                  <a:extLst>
                    <a:ext uri="{9D8B030D-6E8A-4147-A177-3AD203B41FA5}">
                      <a16:colId xmlns:a16="http://schemas.microsoft.com/office/drawing/2014/main" val="2892420459"/>
                    </a:ext>
                  </a:extLst>
                </a:gridCol>
              </a:tblGrid>
              <a:tr h="268507">
                <a:tc>
                  <a:txBody>
                    <a:bodyPr/>
                    <a:lstStyle/>
                    <a:p>
                      <a:pPr algn="ctr"/>
                      <a:endParaRPr lang="en-US" sz="1200" u="non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B0              B7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B8   B15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B16  B18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B19   B21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B22     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B23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4179689"/>
                  </a:ext>
                </a:extLst>
              </a:tr>
              <a:tr h="704830">
                <a:tc>
                  <a:txBody>
                    <a:bodyPr/>
                    <a:lstStyle/>
                    <a:p>
                      <a:pPr algn="ctr"/>
                      <a:endParaRPr lang="en-US" sz="1200" u="non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 err="1">
                          <a:effectLst/>
                        </a:rPr>
                        <a:t>Subelement</a:t>
                      </a:r>
                      <a:r>
                        <a:rPr lang="en-GB" sz="1200" u="none" dirty="0">
                          <a:effectLst/>
                        </a:rPr>
                        <a:t> ID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Length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Max R2I</a:t>
                      </a:r>
                      <a:endParaRPr lang="en-US" sz="12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 err="1">
                          <a:effectLst/>
                        </a:rPr>
                        <a:t>Nss</a:t>
                      </a:r>
                      <a:r>
                        <a:rPr lang="en-GB" sz="1200" u="none" dirty="0">
                          <a:effectLst/>
                        </a:rPr>
                        <a:t> =320 MHz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Max I2R</a:t>
                      </a:r>
                      <a:endParaRPr lang="en-US" sz="12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 err="1">
                          <a:effectLst/>
                        </a:rPr>
                        <a:t>Nss</a:t>
                      </a:r>
                      <a:r>
                        <a:rPr lang="en-GB" sz="1200" u="none" dirty="0">
                          <a:effectLst/>
                        </a:rPr>
                        <a:t> =320 MHz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Puncturing Pattern </a:t>
                      </a:r>
                      <a:endParaRPr lang="en-US" sz="1200" u="none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Support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Reserved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1053478"/>
                  </a:ext>
                </a:extLst>
              </a:tr>
              <a:tr h="274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Bits: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8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effectLst/>
                        </a:rPr>
                        <a:t>8</a:t>
                      </a:r>
                      <a:endParaRPr lang="en-US" sz="1200" u="none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3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3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1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1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7399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4A0091D-C778-629A-965C-D87F1637063A}"/>
              </a:ext>
            </a:extLst>
          </p:cNvPr>
          <p:cNvSpPr txBox="1"/>
          <p:nvPr/>
        </p:nvSpPr>
        <p:spPr>
          <a:xfrm>
            <a:off x="5148064" y="4606734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320MHz Ranging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3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2B2AB4-6D7F-A2A6-CC31-AA25B639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4F1A39-0361-7279-4D3E-81225E8CB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52932"/>
              </p:ext>
            </p:extLst>
          </p:nvPr>
        </p:nvGraphicFramePr>
        <p:xfrm>
          <a:off x="274908" y="1273849"/>
          <a:ext cx="8621656" cy="453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026">
                  <a:extLst>
                    <a:ext uri="{9D8B030D-6E8A-4147-A177-3AD203B41FA5}">
                      <a16:colId xmlns:a16="http://schemas.microsoft.com/office/drawing/2014/main" val="3168722847"/>
                    </a:ext>
                  </a:extLst>
                </a:gridCol>
                <a:gridCol w="1237026">
                  <a:extLst>
                    <a:ext uri="{9D8B030D-6E8A-4147-A177-3AD203B41FA5}">
                      <a16:colId xmlns:a16="http://schemas.microsoft.com/office/drawing/2014/main" val="3870434762"/>
                    </a:ext>
                  </a:extLst>
                </a:gridCol>
                <a:gridCol w="1254730">
                  <a:extLst>
                    <a:ext uri="{9D8B030D-6E8A-4147-A177-3AD203B41FA5}">
                      <a16:colId xmlns:a16="http://schemas.microsoft.com/office/drawing/2014/main" val="2347088463"/>
                    </a:ext>
                  </a:extLst>
                </a:gridCol>
                <a:gridCol w="1254730">
                  <a:extLst>
                    <a:ext uri="{9D8B030D-6E8A-4147-A177-3AD203B41FA5}">
                      <a16:colId xmlns:a16="http://schemas.microsoft.com/office/drawing/2014/main" val="948513902"/>
                    </a:ext>
                  </a:extLst>
                </a:gridCol>
                <a:gridCol w="1618612">
                  <a:extLst>
                    <a:ext uri="{9D8B030D-6E8A-4147-A177-3AD203B41FA5}">
                      <a16:colId xmlns:a16="http://schemas.microsoft.com/office/drawing/2014/main" val="219951156"/>
                    </a:ext>
                  </a:extLst>
                </a:gridCol>
                <a:gridCol w="2019532">
                  <a:extLst>
                    <a:ext uri="{9D8B030D-6E8A-4147-A177-3AD203B41FA5}">
                      <a16:colId xmlns:a16="http://schemas.microsoft.com/office/drawing/2014/main" val="2060871035"/>
                    </a:ext>
                  </a:extLst>
                </a:gridCol>
              </a:tblGrid>
              <a:tr h="5683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ISTA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RSTA (AP)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Puncture pattern indicated in Beacon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Ranging BW and Puncture pattern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626458"/>
                  </a:ext>
                </a:extLst>
              </a:tr>
              <a:tr h="6417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Format And BW subfield in IFTMR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B22 in 320MHz ranging </a:t>
                      </a:r>
                      <a:r>
                        <a:rPr lang="en-US" sz="1200" dirty="0" err="1"/>
                        <a:t>subelement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Format And BW subfield in IFTM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B22 in 320MHz ranging </a:t>
                      </a:r>
                      <a:r>
                        <a:rPr lang="en-US" sz="1200" dirty="0" err="1"/>
                        <a:t>subelement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144701"/>
                  </a:ext>
                </a:extLst>
              </a:tr>
              <a:tr h="3484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&lt;6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&lt;6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11az Ranging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64281"/>
                  </a:ext>
                </a:extLst>
              </a:tr>
              <a:tr h="334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(mandatory only)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&lt;6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904791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mandatory puncture pattern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744252"/>
                  </a:ext>
                </a:extLst>
              </a:tr>
              <a:tr h="3348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optional puncture pattern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027454"/>
                  </a:ext>
                </a:extLst>
              </a:tr>
              <a:tr h="26740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  <a:p>
                      <a:pPr algn="ctr"/>
                      <a:r>
                        <a:rPr lang="en-US" sz="1200" dirty="0"/>
                        <a:t>(all puncture patterns)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&lt;6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99032"/>
                  </a:ext>
                </a:extLst>
              </a:tr>
              <a:tr h="26740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mandatory puncture pattern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759072"/>
                  </a:ext>
                </a:extLst>
              </a:tr>
              <a:tr h="267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One of  optional puncture pattern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Fall back to 11az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52262"/>
                  </a:ext>
                </a:extLst>
              </a:tr>
              <a:tr h="534800"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the puncture pattern in beacon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944217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BF50CFB0-3B35-35B1-AAE1-673FD726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7984"/>
            <a:ext cx="7772400" cy="1066800"/>
          </a:xfrm>
        </p:spPr>
        <p:txBody>
          <a:bodyPr/>
          <a:lstStyle/>
          <a:p>
            <a:r>
              <a:rPr lang="en-US" dirty="0"/>
              <a:t>Negotiation of puncture pattern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D1DAC-28E6-2C60-BFB8-3D1A83F2B436}"/>
              </a:ext>
            </a:extLst>
          </p:cNvPr>
          <p:cNvSpPr txBox="1"/>
          <p:nvPr/>
        </p:nvSpPr>
        <p:spPr>
          <a:xfrm>
            <a:off x="125306" y="5805264"/>
            <a:ext cx="8969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Note *: ISTA indicates support of mandatory puncture patterns and RSTA confirms mandatory puncture patterns can be used for ranging.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However, current puncture pattern in beacon is one of the optional puncture pattern so ranging will fall back to 11az.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puncture pattern in beacon </a:t>
            </a:r>
            <a:r>
              <a:rPr lang="en-US" sz="12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updated to a mandatory pattern, ranging can use the mandatory pattern in beacon without renegotiation.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5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1FE4F2-2341-5A5E-D5DC-23117B111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following:</a:t>
            </a:r>
          </a:p>
          <a:p>
            <a:pPr lvl="1"/>
            <a:r>
              <a:rPr lang="en-US" dirty="0"/>
              <a:t>11bk mandatory support contiguous 240MHz preamble puncture </a:t>
            </a:r>
          </a:p>
          <a:p>
            <a:pPr lvl="1"/>
            <a:r>
              <a:rPr lang="en-US" dirty="0"/>
              <a:t>11bk optionally support all other preamble puncture patterns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D28CF-0FD8-069C-6CF8-042C4226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3C9796-42B7-A2DC-F677-BE9B3A6D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5481026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182749</TotalTime>
  <Words>957</Words>
  <Application>Microsoft Macintosh PowerPoint</Application>
  <PresentationFormat>On-screen Show (4:3)</PresentationFormat>
  <Paragraphs>240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Proposal on puncture pattern support for 11bk</vt:lpstr>
      <vt:lpstr>Background</vt:lpstr>
      <vt:lpstr>Proposal</vt:lpstr>
      <vt:lpstr>Puncture Pattern Support</vt:lpstr>
      <vt:lpstr>Signaling of puncture patterns – Option 1</vt:lpstr>
      <vt:lpstr>Negotiation of puncture pattern</vt:lpstr>
      <vt:lpstr>Signaling of puncture patterns – Option 2</vt:lpstr>
      <vt:lpstr>Negotiation of puncture pattern</vt:lpstr>
      <vt:lpstr>Straw Poll 1</vt:lpstr>
      <vt:lpstr>Straw Poll 2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Tianyu Wu</cp:lastModifiedBy>
  <cp:revision>2215</cp:revision>
  <cp:lastPrinted>1998-02-10T13:28:06Z</cp:lastPrinted>
  <dcterms:created xsi:type="dcterms:W3CDTF">2004-12-02T14:01:45Z</dcterms:created>
  <dcterms:modified xsi:type="dcterms:W3CDTF">2023-11-13T23:13:53Z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