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wmf" ContentType="image/x-wmf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67" r:id="rId4"/>
    <p:sldId id="265" r:id="rId5"/>
    <p:sldId id="266" r:id="rId6"/>
    <p:sldId id="269" r:id="rId7"/>
    <p:sldId id="280" r:id="rId8"/>
    <p:sldId id="278" r:id="rId9"/>
    <p:sldId id="279" r:id="rId10"/>
    <p:sldId id="264" r:id="rId11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198" autoAdjust="0"/>
    <p:restoredTop sz="94660"/>
  </p:normalViewPr>
  <p:slideViewPr>
    <p:cSldViewPr>
      <p:cViewPr varScale="1">
        <p:scale>
          <a:sx n="114" d="100"/>
          <a:sy n="114" d="100"/>
        </p:scale>
        <p:origin x="636" y="102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3120" y="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fred Asterjadhi" userId="39de57b9-85c0-4fd1-aaac-8ca2b6560ad0" providerId="ADAL" clId="{00C30588-021A-4C3F-9526-293A5A105AC7}"/>
    <pc:docChg chg="modSld modMainMaster">
      <pc:chgData name="Alfred Asterjadhi" userId="39de57b9-85c0-4fd1-aaac-8ca2b6560ad0" providerId="ADAL" clId="{00C30588-021A-4C3F-9526-293A5A105AC7}" dt="2023-11-17T23:25:04.779" v="14" actId="20577"/>
      <pc:docMkLst>
        <pc:docMk/>
      </pc:docMkLst>
      <pc:sldChg chg="modSp mod">
        <pc:chgData name="Alfred Asterjadhi" userId="39de57b9-85c0-4fd1-aaac-8ca2b6560ad0" providerId="ADAL" clId="{00C30588-021A-4C3F-9526-293A5A105AC7}" dt="2023-11-17T23:23:31.541" v="1" actId="20577"/>
        <pc:sldMkLst>
          <pc:docMk/>
          <pc:sldMk cId="2353208408" sldId="265"/>
        </pc:sldMkLst>
        <pc:graphicFrameChg chg="modGraphic">
          <ac:chgData name="Alfred Asterjadhi" userId="39de57b9-85c0-4fd1-aaac-8ca2b6560ad0" providerId="ADAL" clId="{00C30588-021A-4C3F-9526-293A5A105AC7}" dt="2023-11-17T23:23:31.541" v="1" actId="20577"/>
          <ac:graphicFrameMkLst>
            <pc:docMk/>
            <pc:sldMk cId="2353208408" sldId="265"/>
            <ac:graphicFrameMk id="7" creationId="{A8D5A3CE-0519-484A-AF51-C2E8DAC5EC4F}"/>
          </ac:graphicFrameMkLst>
        </pc:graphicFrameChg>
      </pc:sldChg>
      <pc:sldChg chg="modSp mod">
        <pc:chgData name="Alfred Asterjadhi" userId="39de57b9-85c0-4fd1-aaac-8ca2b6560ad0" providerId="ADAL" clId="{00C30588-021A-4C3F-9526-293A5A105AC7}" dt="2023-11-17T23:24:55.579" v="12" actId="20577"/>
        <pc:sldMkLst>
          <pc:docMk/>
          <pc:sldMk cId="3628597883" sldId="266"/>
        </pc:sldMkLst>
        <pc:graphicFrameChg chg="modGraphic">
          <ac:chgData name="Alfred Asterjadhi" userId="39de57b9-85c0-4fd1-aaac-8ca2b6560ad0" providerId="ADAL" clId="{00C30588-021A-4C3F-9526-293A5A105AC7}" dt="2023-11-17T23:24:55.579" v="12" actId="20577"/>
          <ac:graphicFrameMkLst>
            <pc:docMk/>
            <pc:sldMk cId="3628597883" sldId="266"/>
            <ac:graphicFrameMk id="8" creationId="{2B08D061-F5D4-4246-AA41-02F06B62EF07}"/>
          </ac:graphicFrameMkLst>
        </pc:graphicFrameChg>
      </pc:sldChg>
      <pc:sldMasterChg chg="modSp mod">
        <pc:chgData name="Alfred Asterjadhi" userId="39de57b9-85c0-4fd1-aaac-8ca2b6560ad0" providerId="ADAL" clId="{00C30588-021A-4C3F-9526-293A5A105AC7}" dt="2023-11-17T23:25:04.779" v="14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00C30588-021A-4C3F-9526-293A5A105AC7}" dt="2023-11-17T23:25:04.779" v="14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802.11-23/2053r5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11/17/2023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Alfred Asterjadhi, Qualcomm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802.11-23/2053r5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Alfred Asterjadhi, Qualcomm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802.11-23/2053r5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Alfred Asterjadhi, Qualcomm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802.11-23/2053r5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Alfred Asterjadhi, Qualcomm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802.11-23/2053r5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Alfred Asterjadhi, Qualcomm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10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November 2023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802.11-23/2053r7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1375-25-00be-ieee-802-11be-lb275-comments.xlsx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018-64-00be-ieee-802-11be-cc36-comments.xlsx" TargetMode="External"/><Relationship Id="rId5" Type="http://schemas.openxmlformats.org/officeDocument/2006/relationships/hyperlink" Target="https://mentor.ieee.org/802.11/dcn/22/11-22-0971-53-00be-ieee-802-11be-lb266-comments.xlsx" TargetMode="External"/><Relationship Id="rId4" Type="http://schemas.openxmlformats.org/officeDocument/2006/relationships/hyperlink" Target="https://mentor.ieee.org/802.11/dcn/23/11-23-0272-36-00be-ieee-802-11be-lb271-comments.xlsx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package" Target="../embeddings/Microsoft_Excel_Worksheet.xlsx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P802.11be Report to EC on Conditional Approval to SA Ballot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78542" y="1872630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2023-11-17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Alfred Asterjadhi, Qualcomm Inc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40070382"/>
              </p:ext>
            </p:extLst>
          </p:nvPr>
        </p:nvGraphicFramePr>
        <p:xfrm>
          <a:off x="1119188" y="2859088"/>
          <a:ext cx="10217150" cy="2689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29873" imgH="2747724" progId="Word.Document.8">
                  <p:embed/>
                </p:oleObj>
              </mc:Choice>
              <mc:Fallback>
                <p:oleObj name="Document" r:id="rId3" imgW="10429873" imgH="2747724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9188" y="2859088"/>
                        <a:ext cx="10217150" cy="26892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2255912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chemeClr val="tx1"/>
                </a:solidFill>
              </a:rPr>
              <a:t>References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000" dirty="0">
                <a:hlinkClick r:id="rId3"/>
              </a:rPr>
              <a:t>https://mentor.ieee.org/802.11/dcn/23/11-23-1375-25-00be-ieee-802-11be-lb275-comments.xlsx</a:t>
            </a:r>
            <a:endParaRPr lang="en-GB" sz="2000" dirty="0"/>
          </a:p>
          <a:p>
            <a:r>
              <a:rPr lang="en-GB" sz="2000" dirty="0">
                <a:hlinkClick r:id="rId4"/>
              </a:rPr>
              <a:t>https://mentor.ieee.org/802.11/dcn/23/11-23-0272-36-00be-ieee-802-11be-lb271-comments.xlsx</a:t>
            </a:r>
            <a:endParaRPr lang="en-GB" sz="2000" dirty="0"/>
          </a:p>
          <a:p>
            <a:r>
              <a:rPr lang="en-GB" sz="2000" dirty="0">
                <a:hlinkClick r:id="rId5"/>
              </a:rPr>
              <a:t>https://mentor.ieee.org/802.11/dcn/22/11-22-0971-53-00be-ieee-802-11be-lb266-comments.xlsx</a:t>
            </a:r>
            <a:endParaRPr lang="en-GB" sz="2000" dirty="0"/>
          </a:p>
          <a:p>
            <a:r>
              <a:rPr lang="en-GB" sz="2000" dirty="0">
                <a:hlinkClick r:id="rId6"/>
              </a:rPr>
              <a:t>https://mentor.ieee.org/802.11/dcn/21/11-21-1018-64-00be-ieee-802-11be-cc36-comments.xlsx</a:t>
            </a:r>
            <a:endParaRPr lang="en-GB" sz="2000" dirty="0"/>
          </a:p>
          <a:p>
            <a:endParaRPr lang="en-GB" sz="2000" dirty="0"/>
          </a:p>
          <a:p>
            <a:endParaRPr lang="en-GB" sz="2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Alfred Asterjadhi, Qualcomm Inc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2023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Introduction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dirty="0">
                <a:ea typeface="ＭＳ Ｐゴシック" pitchFamily="34" charset="-128"/>
              </a:rPr>
              <a:t>This document contains the report to the IEEE 802 Executive Committee in support of a request for conditional approval to send P80211be to SA Ballot.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>
                <a:ea typeface="ＭＳ Ｐゴシック" pitchFamily="34" charset="-128"/>
              </a:rPr>
              <a:t>This document was approved during the plenary session of the 802.11 working </a:t>
            </a:r>
            <a:r>
              <a:rPr lang="en-GB" dirty="0">
                <a:solidFill>
                  <a:schemeClr val="tx1"/>
                </a:solidFill>
                <a:ea typeface="ＭＳ Ｐゴシック" pitchFamily="34" charset="-128"/>
              </a:rPr>
              <a:t>group on 17th November </a:t>
            </a:r>
            <a:r>
              <a:rPr lang="en-GB" dirty="0">
                <a:ea typeface="ＭＳ Ｐゴシック" pitchFamily="34" charset="-128"/>
              </a:rPr>
              <a:t>2023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dirty="0">
                <a:ea typeface="ＭＳ Ｐゴシック" pitchFamily="34" charset="-128"/>
              </a:rPr>
              <a:t>Passed in the </a:t>
            </a:r>
            <a:r>
              <a:rPr lang="en-GB" dirty="0">
                <a:solidFill>
                  <a:schemeClr val="tx1"/>
                </a:solidFill>
                <a:ea typeface="ＭＳ Ｐゴシック" pitchFamily="34" charset="-128"/>
              </a:rPr>
              <a:t>Working Group:  123 – Yes; 0 – No; 5 – Abstain.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Alfred Asterjadhi, Qualcomm Inc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2023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BE0662-342D-0047-B893-C7F52E87D0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1065213"/>
          </a:xfrm>
        </p:spPr>
        <p:txBody>
          <a:bodyPr/>
          <a:lstStyle/>
          <a:p>
            <a:r>
              <a:rPr lang="en-US" dirty="0"/>
              <a:t>Status 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10BB9F-DF7D-7B4D-B27C-54DBD5030D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10361084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80211be completed one comment collection and 3 WG Letter Ballots.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The ballot results on Draft 3.0 achieved &gt; 75% needed for an approved draft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12900+ comments received on drafts 0.1 to 4.0.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29993B-0BD8-FE40-998A-4BA4FD54811C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232E9E-83C1-C841-BA21-16700F554E7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Alfred Asterjadhi, Qualcomm Inc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6E68E77-2030-2644-ACA0-6A2A18D87D62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November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757521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FBC3311-CE7A-E249-8A24-1037354EB10E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15E7A8-002B-8E43-A24D-CCA02E347C5F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Alfred Asterjadhi, Qualcomm Inc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E1ECFE0-2F48-DE41-A09C-D98670D2851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773DD9D-4101-AC4C-9CBD-F55B37A9B279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784087" y="707351"/>
            <a:ext cx="10361613" cy="1065213"/>
          </a:xfrm>
        </p:spPr>
        <p:txBody>
          <a:bodyPr/>
          <a:lstStyle/>
          <a:p>
            <a:r>
              <a:rPr lang="en-GB" dirty="0">
                <a:ea typeface="ＭＳ Ｐゴシック" pitchFamily="34" charset="-128"/>
              </a:rPr>
              <a:t>802.11 WG Letter Ballot Results</a:t>
            </a:r>
            <a:endParaRPr lang="en-US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A8D5A3CE-0519-484A-AF51-C2E8DAC5EC4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6460703"/>
              </p:ext>
            </p:extLst>
          </p:nvPr>
        </p:nvGraphicFramePr>
        <p:xfrm>
          <a:off x="1199456" y="1843370"/>
          <a:ext cx="9914838" cy="3141563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6480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442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4421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625806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99059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ID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Close Date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Title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Type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Pool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Return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%Return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Abstain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%Abstain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Approve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Disapprove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%Approve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5771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266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07 July 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Technical Letter Ballot for D2.0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Technical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512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366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71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127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64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4268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271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02 March 2023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Technical Letter Ballot for D3.0</a:t>
                      </a:r>
                      <a:endParaRPr kumimoji="0" lang="en-GB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Technical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491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384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78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76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4268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275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13 August 2023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First Recirculation Ballot for D4.0</a:t>
                      </a:r>
                      <a:endParaRPr kumimoji="0" lang="en-GB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Recirculation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491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408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364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4268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275.1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LB 275 Post-Ballot vote change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+26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-26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532084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B03842A8-B690-E941-A8D1-30EF0D4765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tx1"/>
                </a:solidFill>
                <a:ea typeface="ＭＳ Ｐゴシック" pitchFamily="34" charset="-128"/>
              </a:rPr>
              <a:t>802.11 WG Letter Ballot Comments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D19730A-F013-2444-8C43-12ECF4E86A12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F579922-A0BE-A942-89EB-221739D509EE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Alfred Asterjadhi, Qualcomm Inc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75E95E4-ECC2-414A-9B7D-C93C188BF65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F5D8E26B-7BCF-4D25-9C89-0168A6618F18}" type="slidenum">
              <a:rPr lang="en-GB" smtClean="0"/>
              <a:pPr/>
              <a:t>5</a:t>
            </a:fld>
            <a:endParaRPr lang="en-GB"/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2B08D061-F5D4-4246-AA41-02F06B62EF0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2119840"/>
              </p:ext>
            </p:extLst>
          </p:nvPr>
        </p:nvGraphicFramePr>
        <p:xfrm>
          <a:off x="1069178" y="2138063"/>
          <a:ext cx="10153128" cy="2935901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17205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674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24483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202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10859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ID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Close Date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Title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Total Number of Comments received (Yes and No votes)</a:t>
                      </a: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9101"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266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07 July 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Technical Letter Ballot for D2.0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4120 (3323 T, 706 E, 91 G)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9101"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271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02 March 2023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Technical Letter Ballot for D3.0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3343 (2315 T, 929 E, 99 G)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09101"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275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13 August 2023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First Recirculation Ballot for D4.0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1128 (797 T, 272 E, 59 G)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285978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9631F7-3AD8-C648-BFEB-0F0B60AEF0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tx1"/>
                </a:solidFill>
                <a:ea typeface="ＭＳ Ｐゴシック" pitchFamily="34" charset="-128"/>
              </a:rPr>
              <a:t>Unsatisfied Technical comments by commenter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4FAF290-659D-0545-9698-E26C8E51B97F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66FAC0A-2CEA-694D-841A-2D06A37FC70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Alfred Asterjadhi, Qualcomm Inc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FA89637-2E6F-3E47-8452-3FF43D6C159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06B781AF-4CCF-49B0-A572-DE54FBE5D942}" type="slidenum">
              <a:rPr lang="en-GB" smtClean="0"/>
              <a:pPr/>
              <a:t>6</a:t>
            </a:fld>
            <a:endParaRPr lang="en-GB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219F640A-C450-BA4C-A682-B926FDAADD9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4767902"/>
              </p:ext>
            </p:extLst>
          </p:nvPr>
        </p:nvGraphicFramePr>
        <p:xfrm>
          <a:off x="1847528" y="1531028"/>
          <a:ext cx="8568951" cy="4927636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304256">
                  <a:extLst>
                    <a:ext uri="{9D8B030D-6E8A-4147-A177-3AD203B41FA5}">
                      <a16:colId xmlns:a16="http://schemas.microsoft.com/office/drawing/2014/main" val="310604816"/>
                    </a:ext>
                  </a:extLst>
                </a:gridCol>
                <a:gridCol w="1975592">
                  <a:extLst>
                    <a:ext uri="{9D8B030D-6E8A-4147-A177-3AD203B41FA5}">
                      <a16:colId xmlns:a16="http://schemas.microsoft.com/office/drawing/2014/main" val="2765377680"/>
                    </a:ext>
                  </a:extLst>
                </a:gridCol>
                <a:gridCol w="1626901">
                  <a:extLst>
                    <a:ext uri="{9D8B030D-6E8A-4147-A177-3AD203B41FA5}">
                      <a16:colId xmlns:a16="http://schemas.microsoft.com/office/drawing/2014/main" val="838966622"/>
                    </a:ext>
                  </a:extLst>
                </a:gridCol>
                <a:gridCol w="1183201">
                  <a:extLst>
                    <a:ext uri="{9D8B030D-6E8A-4147-A177-3AD203B41FA5}">
                      <a16:colId xmlns:a16="http://schemas.microsoft.com/office/drawing/2014/main" val="3731898696"/>
                    </a:ext>
                  </a:extLst>
                </a:gridCol>
                <a:gridCol w="1479001">
                  <a:extLst>
                    <a:ext uri="{9D8B030D-6E8A-4147-A177-3AD203B41FA5}">
                      <a16:colId xmlns:a16="http://schemas.microsoft.com/office/drawing/2014/main" val="1299444794"/>
                    </a:ext>
                  </a:extLst>
                </a:gridCol>
              </a:tblGrid>
              <a:tr h="317791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+mn-lt"/>
                        </a:rPr>
                        <a:t>Voter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+mn-lt"/>
                        </a:rPr>
                        <a:t>LB266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+mn-lt"/>
                        </a:rPr>
                        <a:t>LB271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+mn-lt"/>
                        </a:rPr>
                        <a:t>LB275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+mn-lt"/>
                        </a:rPr>
                        <a:t>Total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7050037"/>
                  </a:ext>
                </a:extLst>
              </a:tr>
              <a:tr h="291308">
                <a:tc>
                  <a:txBody>
                    <a:bodyPr/>
                    <a:lstStyle/>
                    <a:p>
                      <a:pPr algn="l" fontAlgn="b"/>
                      <a:r>
                        <a:rPr lang="en-C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Henry Ptasinski 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+mn-lt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+mn-lt"/>
                        </a:rPr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9837845"/>
                  </a:ext>
                </a:extLst>
              </a:tr>
              <a:tr h="291308">
                <a:tc>
                  <a:txBody>
                    <a:bodyPr/>
                    <a:lstStyle/>
                    <a:p>
                      <a:pPr algn="l" fontAlgn="b"/>
                      <a:r>
                        <a:rPr lang="en-C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Ryuichi Hirata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+mn-lt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+mn-lt"/>
                        </a:rPr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3260405"/>
                  </a:ext>
                </a:extLst>
              </a:tr>
              <a:tr h="29130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Yusuke Tanaka</a:t>
                      </a:r>
                      <a:endParaRPr lang="en-CA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+mn-lt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+mn-lt"/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8613508"/>
                  </a:ext>
                </a:extLst>
              </a:tr>
              <a:tr h="291308">
                <a:tc>
                  <a:txBody>
                    <a:bodyPr/>
                    <a:lstStyle/>
                    <a:p>
                      <a:pPr algn="l" fontAlgn="b"/>
                      <a:r>
                        <a:rPr lang="en-C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Mark Hamilton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+mn-lt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+mn-lt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+mn-lt"/>
                        </a:rPr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41649"/>
                  </a:ext>
                </a:extLst>
              </a:tr>
              <a:tr h="291308">
                <a:tc>
                  <a:txBody>
                    <a:bodyPr/>
                    <a:lstStyle/>
                    <a:p>
                      <a:pPr algn="l" fontAlgn="b"/>
                      <a:r>
                        <a:rPr lang="en-C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Massinissa Lalam 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+mn-lt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+mn-lt"/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8781917"/>
                  </a:ext>
                </a:extLst>
              </a:tr>
              <a:tr h="291308">
                <a:tc>
                  <a:txBody>
                    <a:bodyPr/>
                    <a:lstStyle/>
                    <a:p>
                      <a:pPr algn="l" fontAlgn="b"/>
                      <a:r>
                        <a:rPr lang="en-C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Dan Harkins 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+mn-lt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+mn-lt"/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2901109"/>
                  </a:ext>
                </a:extLst>
              </a:tr>
              <a:tr h="290853">
                <a:tc>
                  <a:txBody>
                    <a:bodyPr/>
                    <a:lstStyle/>
                    <a:p>
                      <a:pPr algn="l" fontAlgn="b"/>
                      <a:r>
                        <a:rPr lang="en-C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Arik Klein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+mn-lt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+mn-lt"/>
                        </a:rPr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1583004"/>
                  </a:ext>
                </a:extLst>
              </a:tr>
              <a:tr h="291308">
                <a:tc>
                  <a:txBody>
                    <a:bodyPr/>
                    <a:lstStyle/>
                    <a:p>
                      <a:pPr algn="l" fontAlgn="b"/>
                      <a:r>
                        <a:rPr lang="en-C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Qi Wang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+mn-lt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+mn-lt"/>
                        </a:rPr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0674282"/>
                  </a:ext>
                </a:extLst>
              </a:tr>
              <a:tr h="342645">
                <a:tc>
                  <a:txBody>
                    <a:bodyPr/>
                    <a:lstStyle/>
                    <a:p>
                      <a:pPr algn="l" fontAlgn="b"/>
                      <a:r>
                        <a:rPr lang="en-C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Brian Hart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+mn-lt"/>
                        </a:rPr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+mn-lt"/>
                        </a:rPr>
                        <a:t>14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8429642"/>
                  </a:ext>
                </a:extLst>
              </a:tr>
              <a:tr h="291308">
                <a:tc>
                  <a:txBody>
                    <a:bodyPr/>
                    <a:lstStyle/>
                    <a:p>
                      <a:pPr algn="l" fontAlgn="b"/>
                      <a:r>
                        <a:rPr lang="en-C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Joseph Levy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+mn-lt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+mn-lt"/>
                        </a:rPr>
                        <a:t>3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3729512"/>
                  </a:ext>
                </a:extLst>
              </a:tr>
              <a:tr h="291308">
                <a:tc>
                  <a:txBody>
                    <a:bodyPr/>
                    <a:lstStyle/>
                    <a:p>
                      <a:pPr algn="l" fontAlgn="b"/>
                      <a:r>
                        <a:rPr lang="en-C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Carlos H Aldana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+mn-lt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9266269"/>
                  </a:ext>
                </a:extLst>
              </a:tr>
              <a:tr h="291308">
                <a:tc>
                  <a:txBody>
                    <a:bodyPr/>
                    <a:lstStyle/>
                    <a:p>
                      <a:r>
                        <a:rPr lang="en-US" sz="1400" b="0" dirty="0">
                          <a:latin typeface="+mn-lt"/>
                        </a:rPr>
                        <a:t>Mark Rison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latin typeface="+mn-lt"/>
                        </a:rPr>
                        <a:t>431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latin typeface="+mn-lt"/>
                        </a:rPr>
                        <a:t>431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8964018"/>
                  </a:ext>
                </a:extLst>
              </a:tr>
              <a:tr h="291308">
                <a:tc>
                  <a:txBody>
                    <a:bodyPr/>
                    <a:lstStyle/>
                    <a:p>
                      <a:pPr algn="l" fontAlgn="b"/>
                      <a:r>
                        <a:rPr lang="en-C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Sanghyun Kim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+mn-lt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+mn-lt"/>
                        </a:rPr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9234737"/>
                  </a:ext>
                </a:extLst>
              </a:tr>
              <a:tr h="291308">
                <a:tc>
                  <a:txBody>
                    <a:bodyPr/>
                    <a:lstStyle/>
                    <a:p>
                      <a:pPr algn="l" fontAlgn="b"/>
                      <a:r>
                        <a:rPr lang="en-C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Sidharth Thakur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+mn-lt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+mn-lt"/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4405070"/>
                  </a:ext>
                </a:extLst>
              </a:tr>
              <a:tr h="291308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+mn-lt"/>
                        </a:rPr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latin typeface="+mn-lt"/>
                        </a:rPr>
                        <a:t>434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latin typeface="+mn-lt"/>
                        </a:rPr>
                        <a:t>37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latin typeface="+mn-lt"/>
                        </a:rPr>
                        <a:t>470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00601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476348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tx1"/>
                </a:solidFill>
                <a:ea typeface="ＭＳ Ｐゴシック" pitchFamily="34" charset="-128"/>
              </a:rPr>
              <a:t>Unsatisfied Technical Comments – Topics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914401" y="1700809"/>
            <a:ext cx="10361084" cy="4774606"/>
          </a:xfrm>
        </p:spPr>
        <p:txBody>
          <a:bodyPr/>
          <a:lstStyle/>
          <a:p>
            <a:pPr fontAlgn="b">
              <a:spcBef>
                <a:spcPts val="400"/>
              </a:spcBef>
            </a:pPr>
            <a:r>
              <a:rPr lang="en-CA" sz="16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Henry Ptasinski </a:t>
            </a:r>
            <a:r>
              <a:rPr lang="en-CA" sz="1600" b="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– BSS transition for multi-link device (MLD) </a:t>
            </a:r>
            <a:endParaRPr lang="en-CA" sz="1600" b="0" i="0" u="none" strike="noStrike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l" fontAlgn="b">
              <a:spcBef>
                <a:spcPts val="400"/>
              </a:spcBef>
            </a:pPr>
            <a:r>
              <a:rPr lang="en-CA" sz="16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Ryuichi Hirata </a:t>
            </a:r>
            <a:r>
              <a:rPr lang="en-CA" sz="1600" b="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– </a:t>
            </a:r>
            <a:r>
              <a:rPr lang="en-CA" sz="16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Dynamic fragmentation for MLD</a:t>
            </a:r>
          </a:p>
          <a:p>
            <a:pPr fontAlgn="b">
              <a:spcBef>
                <a:spcPts val="400"/>
              </a:spcBef>
            </a:pPr>
            <a:r>
              <a:rPr lang="en-CA" sz="1600" b="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Yusuke Tanaka – </a:t>
            </a:r>
            <a:r>
              <a:rPr lang="en-CA" sz="16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Dynamic fragmentation for MLD</a:t>
            </a:r>
          </a:p>
          <a:p>
            <a:pPr fontAlgn="b">
              <a:spcBef>
                <a:spcPts val="400"/>
              </a:spcBef>
            </a:pPr>
            <a:r>
              <a:rPr lang="en-CA" sz="16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Mark Hamilton </a:t>
            </a:r>
            <a:r>
              <a:rPr lang="en-CA" sz="1600" b="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– MIB variables, Non-MLD to MLD transition</a:t>
            </a:r>
          </a:p>
          <a:p>
            <a:pPr fontAlgn="b">
              <a:spcBef>
                <a:spcPts val="400"/>
              </a:spcBef>
            </a:pPr>
            <a:r>
              <a:rPr lang="en-CA" sz="16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Massinissa Lalam </a:t>
            </a:r>
            <a:r>
              <a:rPr lang="en-CA" sz="1600" b="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– MIB variables</a:t>
            </a:r>
          </a:p>
          <a:p>
            <a:pPr fontAlgn="b">
              <a:spcBef>
                <a:spcPts val="400"/>
              </a:spcBef>
            </a:pPr>
            <a:r>
              <a:rPr lang="en-CA" sz="16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Dan </a:t>
            </a:r>
            <a:r>
              <a:rPr lang="en-CA" sz="1600" b="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Harkins – SAE entity definition</a:t>
            </a:r>
          </a:p>
          <a:p>
            <a:pPr fontAlgn="b">
              <a:spcBef>
                <a:spcPts val="400"/>
              </a:spcBef>
            </a:pPr>
            <a:r>
              <a:rPr lang="en-CA" sz="1600" b="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Arik Klein	 – MIB variables, AP removal timer</a:t>
            </a:r>
          </a:p>
          <a:p>
            <a:pPr fontAlgn="b">
              <a:spcBef>
                <a:spcPts val="400"/>
              </a:spcBef>
            </a:pPr>
            <a:r>
              <a:rPr lang="en-CA" sz="16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Qi Wang </a:t>
            </a:r>
            <a:r>
              <a:rPr lang="en-CA" sz="1600" b="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– enhanced multi-link single radio (eMLSR)</a:t>
            </a:r>
          </a:p>
          <a:p>
            <a:pPr fontAlgn="b">
              <a:spcBef>
                <a:spcPts val="400"/>
              </a:spcBef>
            </a:pPr>
            <a:r>
              <a:rPr lang="en-CA" sz="16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Brian Ha</a:t>
            </a:r>
            <a:r>
              <a:rPr lang="en-CA" sz="1600" b="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rt – Various topics</a:t>
            </a:r>
          </a:p>
          <a:p>
            <a:pPr fontAlgn="b">
              <a:spcBef>
                <a:spcPts val="400"/>
              </a:spcBef>
            </a:pPr>
            <a:r>
              <a:rPr lang="en-CA" sz="16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Joseph Levy* </a:t>
            </a:r>
            <a:r>
              <a:rPr lang="en-CA" sz="1600" b="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– Authenticator address for MLD, BSS transition for MLD, group addressed delivery for MLD </a:t>
            </a:r>
          </a:p>
          <a:p>
            <a:pPr fontAlgn="b">
              <a:spcBef>
                <a:spcPts val="400"/>
              </a:spcBef>
            </a:pPr>
            <a:r>
              <a:rPr lang="en-CA" sz="16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Carlos Aldana* </a:t>
            </a:r>
            <a:r>
              <a:rPr lang="en-CA" sz="1600" b="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– Uplink signaling</a:t>
            </a:r>
          </a:p>
          <a:p>
            <a:pPr fontAlgn="b">
              <a:spcBef>
                <a:spcPts val="400"/>
              </a:spcBef>
            </a:pPr>
            <a:r>
              <a:rPr lang="en-CA" sz="1600" b="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Mark Rison* – Various topics</a:t>
            </a:r>
            <a:endParaRPr lang="en-CA" sz="1600" b="0" i="0" u="none" strike="noStrike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algn="l" rtl="0" eaLnBrk="1" fontAlgn="b" latinLnBrk="0" hangingPunct="1">
              <a:spcBef>
                <a:spcPts val="400"/>
              </a:spcBef>
              <a:spcAft>
                <a:spcPts val="0"/>
              </a:spcAft>
            </a:pPr>
            <a:r>
              <a:rPr lang="en-CA" sz="1600" b="0" i="0" u="none" strike="noStrike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Sanghyun Kim* </a:t>
            </a:r>
            <a:r>
              <a:rPr lang="en-CA" sz="1600" b="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– Multi Link Traffic Indication, TID to link mapping, TWT negotiation, </a:t>
            </a:r>
            <a:endParaRPr lang="en-US" sz="1600" b="0" i="0" u="none" strike="noStrike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fontAlgn="b">
              <a:spcBef>
                <a:spcPts val="400"/>
              </a:spcBef>
              <a:spcAft>
                <a:spcPts val="0"/>
              </a:spcAft>
            </a:pPr>
            <a:r>
              <a:rPr lang="en-CA" sz="1600" b="0" i="0" u="none" strike="noStrike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Sidharth Thakur* </a:t>
            </a:r>
            <a:r>
              <a:rPr lang="en-CA" sz="1600" b="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– eMLSR</a:t>
            </a:r>
          </a:p>
          <a:p>
            <a:pPr marL="0" algn="l" rtl="0" eaLnBrk="1" fontAlgn="b" latinLnBrk="0" hangingPunct="1">
              <a:spcBef>
                <a:spcPts val="0"/>
              </a:spcBef>
              <a:spcAft>
                <a:spcPts val="0"/>
              </a:spcAft>
            </a:pPr>
            <a:endParaRPr lang="en-US" sz="1600" b="0" i="0" u="none" strike="noStrike" dirty="0">
              <a:effectLst/>
              <a:latin typeface="Arial" panose="020B0604020202020204" pitchFamily="34" charset="0"/>
            </a:endParaRPr>
          </a:p>
          <a:p>
            <a:pPr marL="0" algn="l" rtl="0" eaLnBrk="1" fontAlgn="b" latinLnBrk="0" hangingPunct="1">
              <a:spcBef>
                <a:spcPts val="0"/>
              </a:spcBef>
              <a:spcAft>
                <a:spcPts val="0"/>
              </a:spcAft>
            </a:pPr>
            <a:r>
              <a:rPr lang="en-US" sz="1400" b="0" i="0" u="none" strike="noStrike" dirty="0">
                <a:effectLst/>
              </a:rPr>
              <a:t>* Did not receiv</a:t>
            </a:r>
            <a:r>
              <a:rPr lang="en-US" sz="1400" b="0" dirty="0"/>
              <a:t>e response regarding the list of unsatisfied comments.</a:t>
            </a:r>
            <a:endParaRPr lang="en-US" sz="1400" b="0" i="0" u="none" strike="noStrike" dirty="0">
              <a:effectLst/>
            </a:endParaRPr>
          </a:p>
          <a:p>
            <a:pPr fontAlgn="b"/>
            <a:endParaRPr lang="en-CA" sz="1600" b="0" i="0" u="none" strike="noStrike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06B781AF-4CCF-49B0-A572-DE54FBE5D942}" type="slidenum">
              <a:rPr lang="en-GB" smtClean="0"/>
              <a:pPr/>
              <a:t>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Alfred Asterjadhi, Qualcomm Inc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813674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tx1"/>
                </a:solidFill>
                <a:ea typeface="ＭＳ Ｐゴシック" pitchFamily="34" charset="-128"/>
              </a:rPr>
              <a:t>Unsatisfied comments</a:t>
            </a:r>
            <a:endParaRPr lang="en-CA" dirty="0">
              <a:solidFill>
                <a:schemeClr val="tx1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055440" y="1981200"/>
            <a:ext cx="5040560" cy="1663824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GB" sz="1800" dirty="0">
                <a:ea typeface="ＭＳ Ｐゴシック" pitchFamily="34" charset="-128"/>
              </a:rPr>
              <a:t>The composite of all unsatisfied comments and the resolutions approved by the comment resolution committee received during working group ballot may be found in the embedded document on the right:</a:t>
            </a:r>
          </a:p>
          <a:p>
            <a:pPr>
              <a:lnSpc>
                <a:spcPct val="80000"/>
              </a:lnSpc>
            </a:pPr>
            <a:endParaRPr lang="en-GB" sz="1800" dirty="0">
              <a:ea typeface="ＭＳ Ｐゴシック" pitchFamily="34" charset="-128"/>
            </a:endParaRPr>
          </a:p>
          <a:p>
            <a:pPr lvl="1">
              <a:lnSpc>
                <a:spcPct val="80000"/>
              </a:lnSpc>
            </a:pPr>
            <a:r>
              <a:rPr lang="en-GB" sz="1600" dirty="0">
                <a:ea typeface="ＭＳ Ｐゴシック" pitchFamily="34" charset="-128"/>
              </a:rPr>
              <a:t>Double click on the icon to the right to open this.</a:t>
            </a:r>
          </a:p>
          <a:p>
            <a:pPr>
              <a:lnSpc>
                <a:spcPct val="80000"/>
              </a:lnSpc>
            </a:pPr>
            <a:endParaRPr lang="en-GB" sz="1800" dirty="0">
              <a:ea typeface="ＭＳ Ｐゴシック" pitchFamily="34" charset="-128"/>
            </a:endParaRPr>
          </a:p>
          <a:p>
            <a:endParaRPr lang="en-CA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CA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 bwMode="auto">
          <a:xfrm>
            <a:off x="8077200" y="6475412"/>
            <a:ext cx="327538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CA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GB" dirty="0"/>
              <a:t>Alfred Asterjadhi, Qualcomm Inc</a:t>
            </a:r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/>
              <a:t>Slide </a:t>
            </a:r>
            <a:fld id="{04DB4A89-15C8-4E45-B125-5017FF6EA3AB}" type="slidenum">
              <a:rPr lang="en-CA" smtClean="0"/>
              <a:pPr/>
              <a:t>8</a:t>
            </a:fld>
            <a:endParaRPr lang="en-CA"/>
          </a:p>
        </p:txBody>
      </p:sp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494A7CD5-73BC-10AB-5336-3FFA441B866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27475204"/>
              </p:ext>
            </p:extLst>
          </p:nvPr>
        </p:nvGraphicFramePr>
        <p:xfrm>
          <a:off x="8077200" y="3061605"/>
          <a:ext cx="914400" cy="788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showAsIcon="1" r:id="rId2" imgW="914400" imgH="788760" progId="Excel.Sheet.12">
                  <p:embed/>
                </p:oleObj>
              </mc:Choice>
              <mc:Fallback>
                <p:oleObj name="Worksheet" showAsIcon="1" r:id="rId2" imgW="914400" imgH="788760" progId="Excel.Sheet.12">
                  <p:embed/>
                  <p:pic>
                    <p:nvPicPr>
                      <p:cNvPr id="9" name="Object 8">
                        <a:extLst>
                          <a:ext uri="{FF2B5EF4-FFF2-40B4-BE49-F238E27FC236}">
                            <a16:creationId xmlns:a16="http://schemas.microsoft.com/office/drawing/2014/main" id="{494A7CD5-73BC-10AB-5336-3FFA441B866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8077200" y="3061605"/>
                        <a:ext cx="914400" cy="7889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113037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5D20A1-4C8F-7E48-BD15-136CC6AF36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1065213"/>
          </a:xfrm>
        </p:spPr>
        <p:txBody>
          <a:bodyPr/>
          <a:lstStyle/>
          <a:p>
            <a:r>
              <a:rPr lang="en-US" dirty="0"/>
              <a:t>TGbe Timeline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160BE7D-C91D-994A-A133-24342EB64C85}"/>
              </a:ext>
            </a:extLst>
          </p:cNvPr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9493B0B-8D4D-0941-894D-30D81D6A8A4A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Alfred Asterjadhi, Qualcomm Inc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E582C9E-F801-4345-87B4-4D06B988CAED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/>
              <a:t>Slide </a:t>
            </a:r>
            <a:fld id="{06B781AF-4CCF-49B0-A572-DE54FBE5D942}" type="slidenum">
              <a:rPr lang="en-GB" smtClean="0"/>
              <a:pPr/>
              <a:t>9</a:t>
            </a:fld>
            <a:endParaRPr lang="en-GB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6DE6C6C6-F2BE-254F-AC28-A80A0DDF9EF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7575757"/>
              </p:ext>
            </p:extLst>
          </p:nvPr>
        </p:nvGraphicFramePr>
        <p:xfrm>
          <a:off x="1631505" y="2002497"/>
          <a:ext cx="8527437" cy="323596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960439">
                  <a:extLst>
                    <a:ext uri="{9D8B030D-6E8A-4147-A177-3AD203B41FA5}">
                      <a16:colId xmlns:a16="http://schemas.microsoft.com/office/drawing/2014/main" val="503046018"/>
                    </a:ext>
                  </a:extLst>
                </a:gridCol>
                <a:gridCol w="2016224">
                  <a:extLst>
                    <a:ext uri="{9D8B030D-6E8A-4147-A177-3AD203B41FA5}">
                      <a16:colId xmlns:a16="http://schemas.microsoft.com/office/drawing/2014/main" val="571804262"/>
                    </a:ext>
                  </a:extLst>
                </a:gridCol>
                <a:gridCol w="2550774">
                  <a:extLst>
                    <a:ext uri="{9D8B030D-6E8A-4147-A177-3AD203B41FA5}">
                      <a16:colId xmlns:a16="http://schemas.microsoft.com/office/drawing/2014/main" val="295772390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Open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Close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16545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Third Recirculation Ballot (D5.0)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November 2023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December 2023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24950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Teleconference to review result of recirculation ballot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December 2023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50515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Initial SA Ballot (D5.0)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January 2024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February 2024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627048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Second SA Ballot Recirculation (D6.0)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June 2024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June 2024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277334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Third SA Ballot Recirculation (D7.0)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August 2024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August 2024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18321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EC approval to 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RevCom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September 2024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64499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RevCom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and Standards Board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December 2024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35246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557960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3038</TotalTime>
  <Words>815</Words>
  <Application>Microsoft Office PowerPoint</Application>
  <PresentationFormat>Widescreen</PresentationFormat>
  <Paragraphs>223</Paragraphs>
  <Slides>10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Times New Roman</vt:lpstr>
      <vt:lpstr>Office Theme</vt:lpstr>
      <vt:lpstr>Document</vt:lpstr>
      <vt:lpstr>Worksheet</vt:lpstr>
      <vt:lpstr>P802.11be Report to EC on Conditional Approval to SA Ballot</vt:lpstr>
      <vt:lpstr>Introduction</vt:lpstr>
      <vt:lpstr>Status Summary</vt:lpstr>
      <vt:lpstr>802.11 WG Letter Ballot Results</vt:lpstr>
      <vt:lpstr>802.11 WG Letter Ballot Comments</vt:lpstr>
      <vt:lpstr>Unsatisfied Technical comments by commenter</vt:lpstr>
      <vt:lpstr>Unsatisfied Technical Comments – Topics</vt:lpstr>
      <vt:lpstr>Unsatisfied comments</vt:lpstr>
      <vt:lpstr>TGbe Timeline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TGbe Report to EC on Conditional Approval to go to SA Ballot</dc:title>
  <dc:creator>Alfred Asterjadhi</dc:creator>
  <cp:keywords>11-23/1041r1</cp:keywords>
  <cp:lastModifiedBy>Alfred Aster</cp:lastModifiedBy>
  <cp:revision>67</cp:revision>
  <cp:lastPrinted>1601-01-01T00:00:00Z</cp:lastPrinted>
  <dcterms:created xsi:type="dcterms:W3CDTF">2019-11-09T15:46:46Z</dcterms:created>
  <dcterms:modified xsi:type="dcterms:W3CDTF">2023-11-17T23:25:08Z</dcterms:modified>
</cp:coreProperties>
</file>