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2"/>
  </p:notesMasterIdLst>
  <p:handoutMasterIdLst>
    <p:handoutMasterId r:id="rId13"/>
  </p:handoutMasterIdLst>
  <p:sldIdLst>
    <p:sldId id="287" r:id="rId7"/>
    <p:sldId id="335" r:id="rId8"/>
    <p:sldId id="355" r:id="rId9"/>
    <p:sldId id="346" r:id="rId10"/>
    <p:sldId id="3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50" autoAdjust="0"/>
  </p:normalViewPr>
  <p:slideViewPr>
    <p:cSldViewPr snapToGrid="0">
      <p:cViewPr varScale="1">
        <p:scale>
          <a:sx n="87" d="100"/>
          <a:sy n="87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3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 2023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HT C</a:t>
            </a:r>
            <a:r>
              <a:rPr lang="en-US" altLang="zh-CN" dirty="0"/>
              <a:t>ontrol field expansion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2023-11-10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7545"/>
              </p:ext>
            </p:extLst>
          </p:nvPr>
        </p:nvGraphicFramePr>
        <p:xfrm>
          <a:off x="1579563" y="3319463"/>
          <a:ext cx="9631362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612588" imgH="4446606" progId="Word.Document.8">
                  <p:embed/>
                </p:oleObj>
              </mc:Choice>
              <mc:Fallback>
                <p:oleObj name="Document" r:id="rId3" imgW="9612588" imgH="444660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3319463"/>
                        <a:ext cx="9631362" cy="4443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75130"/>
            <a:ext cx="10363200" cy="3152548"/>
          </a:xfrm>
        </p:spPr>
        <p:txBody>
          <a:bodyPr/>
          <a:lstStyle/>
          <a:p>
            <a:r>
              <a:rPr lang="en-US" altLang="zh-CN" sz="1800" dirty="0"/>
              <a:t>HT Control field and A-Control subfield are useful.</a:t>
            </a:r>
          </a:p>
          <a:p>
            <a:pPr marL="342900" lvl="1" indent="-342900">
              <a:buChar char="•"/>
            </a:pPr>
            <a:endParaRPr lang="en-US" altLang="zh-CN" sz="1800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Only  5 A-Control IDs are reserved for future usage.</a:t>
            </a:r>
          </a:p>
          <a:p>
            <a:pPr marL="342900" lvl="1" indent="-342900">
              <a:buChar char="•"/>
            </a:pPr>
            <a:endParaRPr lang="en-US" altLang="zh-CN" sz="1800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Expansion with the reserved A-Control ID ONES leads to overhead and complexity.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dirty="0"/>
              <a:t>Overhead: </a:t>
            </a:r>
            <a:r>
              <a:rPr lang="en-US" sz="1600" dirty="0"/>
              <a:t>A new field will be added.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b="1" dirty="0"/>
              <a:t>Complexity: </a:t>
            </a:r>
            <a:r>
              <a:rPr lang="en-US" sz="1600" dirty="0"/>
              <a:t>HW parses HT Control field. If the</a:t>
            </a:r>
            <a:r>
              <a:rPr lang="zh-CN" altLang="en-US" sz="1600" dirty="0"/>
              <a:t> </a:t>
            </a:r>
            <a:r>
              <a:rPr lang="en-US" sz="1600" dirty="0"/>
              <a:t>HT Control field is HE Variant, then HW extracts A-Control subfield. If the A-Control ID ONES is detected, HW extracts the new added field and the </a:t>
            </a:r>
            <a:r>
              <a:rPr lang="en-US" altLang="zh-CN" sz="1600" dirty="0"/>
              <a:t>Data field after the</a:t>
            </a:r>
            <a:r>
              <a:rPr lang="en-US" sz="1600" dirty="0"/>
              <a:t> new added field. There is only Data field otherwise.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for A-Control field expansion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sz="1800" dirty="0"/>
              <a:t>Most of exchanged frames between UHR STAs are frames that are not non-A-MPDUs and under a block ack agreement</a:t>
            </a:r>
          </a:p>
          <a:p>
            <a:pPr lvl="1"/>
            <a:r>
              <a:rPr lang="en-US" sz="1600" dirty="0"/>
              <a:t>Retry subfield is reserved in these frames. </a:t>
            </a:r>
          </a:p>
          <a:p>
            <a:r>
              <a:rPr lang="en-US" altLang="zh-CN" sz="1800" dirty="0"/>
              <a:t>For other frames between UHR STAs, i</a:t>
            </a:r>
            <a:r>
              <a:rPr lang="en-US" sz="1800" dirty="0"/>
              <a:t>t is possible to always check whether they are retransmissions or not.</a:t>
            </a:r>
          </a:p>
          <a:p>
            <a:pPr lvl="1"/>
            <a:r>
              <a:rPr lang="en-US" sz="1600" dirty="0"/>
              <a:t>Retry subfield is possible to be reserved in frames between UHR STAs.</a:t>
            </a:r>
          </a:p>
          <a:p>
            <a:endParaRPr lang="en-US" sz="1400" dirty="0"/>
          </a:p>
          <a:p>
            <a:r>
              <a:rPr lang="en-US" sz="1800" dirty="0"/>
              <a:t>Retry subfield can be leveraged for A-Control field expansion in UHR. </a:t>
            </a:r>
          </a:p>
          <a:p>
            <a:pPr lvl="1"/>
            <a:r>
              <a:rPr lang="en-US" sz="1600" dirty="0"/>
              <a:t>If Retry subfield is equal to 0, it is HT Control field.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If Retry subfield is equal to 1,  it is A-Control Expansion field.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372188"/>
              </p:ext>
            </p:extLst>
          </p:nvPr>
        </p:nvGraphicFramePr>
        <p:xfrm>
          <a:off x="2004970" y="5934565"/>
          <a:ext cx="517740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901">
                  <a:extLst>
                    <a:ext uri="{9D8B030D-6E8A-4147-A177-3AD203B41FA5}">
                      <a16:colId xmlns:a16="http://schemas.microsoft.com/office/drawing/2014/main" val="127424893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184043031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4738492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22363212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7795216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679816002"/>
                    </a:ext>
                  </a:extLst>
                </a:gridCol>
              </a:tblGrid>
              <a:tr h="2697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PV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Retry=</a:t>
                      </a:r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+HTC=1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12873"/>
              </p:ext>
            </p:extLst>
          </p:nvPr>
        </p:nvGraphicFramePr>
        <p:xfrm>
          <a:off x="7182376" y="5634021"/>
          <a:ext cx="3186417" cy="603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39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1798755628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2227791385"/>
                    </a:ext>
                  </a:extLst>
                </a:gridCol>
              </a:tblGrid>
              <a:tr h="603107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A-Control Expansion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150232"/>
              </p:ext>
            </p:extLst>
          </p:nvPr>
        </p:nvGraphicFramePr>
        <p:xfrm>
          <a:off x="2005668" y="5640559"/>
          <a:ext cx="517530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309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</a:tblGrid>
              <a:tr h="29051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Frame</a:t>
                      </a:r>
                      <a:r>
                        <a:rPr lang="en-US" sz="1600" b="0" baseline="0" dirty="0"/>
                        <a:t> Control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58953"/>
              </p:ext>
            </p:extLst>
          </p:nvPr>
        </p:nvGraphicFramePr>
        <p:xfrm>
          <a:off x="1981201" y="4737687"/>
          <a:ext cx="517740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901">
                  <a:extLst>
                    <a:ext uri="{9D8B030D-6E8A-4147-A177-3AD203B41FA5}">
                      <a16:colId xmlns:a16="http://schemas.microsoft.com/office/drawing/2014/main" val="127424893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184043031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4738492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222363212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779521697"/>
                    </a:ext>
                  </a:extLst>
                </a:gridCol>
                <a:gridCol w="862901">
                  <a:extLst>
                    <a:ext uri="{9D8B030D-6E8A-4147-A177-3AD203B41FA5}">
                      <a16:colId xmlns:a16="http://schemas.microsoft.com/office/drawing/2014/main" val="3679816002"/>
                    </a:ext>
                  </a:extLst>
                </a:gridCol>
              </a:tblGrid>
              <a:tr h="26978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PV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Retry=0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+HTC=1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766986"/>
              </p:ext>
            </p:extLst>
          </p:nvPr>
        </p:nvGraphicFramePr>
        <p:xfrm>
          <a:off x="7158607" y="4437143"/>
          <a:ext cx="3186417" cy="603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39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1798755628"/>
                    </a:ext>
                  </a:extLst>
                </a:gridCol>
                <a:gridCol w="1062139">
                  <a:extLst>
                    <a:ext uri="{9D8B030D-6E8A-4147-A177-3AD203B41FA5}">
                      <a16:colId xmlns:a16="http://schemas.microsoft.com/office/drawing/2014/main" val="2227791385"/>
                    </a:ext>
                  </a:extLst>
                </a:gridCol>
              </a:tblGrid>
              <a:tr h="603107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HT</a:t>
                      </a:r>
                      <a:r>
                        <a:rPr lang="en-US" sz="1600" b="0" baseline="0" dirty="0">
                          <a:solidFill>
                            <a:schemeClr val="bg1"/>
                          </a:solidFill>
                        </a:rPr>
                        <a:t> Control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83181"/>
              </p:ext>
            </p:extLst>
          </p:nvPr>
        </p:nvGraphicFramePr>
        <p:xfrm>
          <a:off x="1981899" y="4443681"/>
          <a:ext cx="517530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309">
                  <a:extLst>
                    <a:ext uri="{9D8B030D-6E8A-4147-A177-3AD203B41FA5}">
                      <a16:colId xmlns:a16="http://schemas.microsoft.com/office/drawing/2014/main" val="3985644540"/>
                    </a:ext>
                  </a:extLst>
                </a:gridCol>
              </a:tblGrid>
              <a:tr h="29051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Frame</a:t>
                      </a:r>
                      <a:r>
                        <a:rPr lang="en-US" sz="1600" b="0" baseline="0" dirty="0"/>
                        <a:t> Control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0333"/>
            <a:ext cx="10363200" cy="1229610"/>
          </a:xfrm>
        </p:spPr>
        <p:txBody>
          <a:bodyPr/>
          <a:lstStyle/>
          <a:p>
            <a:r>
              <a:rPr lang="en-US" altLang="zh-CN" sz="1800" dirty="0"/>
              <a:t>A-Control Expansion field indicated by Retry subfield is proposed. </a:t>
            </a:r>
          </a:p>
          <a:p>
            <a:pPr lvl="1"/>
            <a:r>
              <a:rPr lang="en-US" altLang="zh-CN" sz="1800" dirty="0"/>
              <a:t>It is easier and no overhead, comparing to use A-Control ID ONES.</a:t>
            </a:r>
          </a:p>
          <a:p>
            <a:pPr lvl="1"/>
            <a:r>
              <a:rPr lang="en-US" altLang="zh-CN" sz="1800" dirty="0"/>
              <a:t>New MPDU is as following.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12992"/>
              </p:ext>
            </p:extLst>
          </p:nvPr>
        </p:nvGraphicFramePr>
        <p:xfrm>
          <a:off x="1217725" y="3301337"/>
          <a:ext cx="10100346" cy="916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202">
                  <a:extLst>
                    <a:ext uri="{9D8B030D-6E8A-4147-A177-3AD203B41FA5}">
                      <a16:colId xmlns:a16="http://schemas.microsoft.com/office/drawing/2014/main" val="1235099311"/>
                    </a:ext>
                  </a:extLst>
                </a:gridCol>
                <a:gridCol w="685913">
                  <a:extLst>
                    <a:ext uri="{9D8B030D-6E8A-4147-A177-3AD203B41FA5}">
                      <a16:colId xmlns:a16="http://schemas.microsoft.com/office/drawing/2014/main" val="1368872624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92133345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75456238"/>
                    </a:ext>
                  </a:extLst>
                </a:gridCol>
                <a:gridCol w="781422">
                  <a:extLst>
                    <a:ext uri="{9D8B030D-6E8A-4147-A177-3AD203B41FA5}">
                      <a16:colId xmlns:a16="http://schemas.microsoft.com/office/drawing/2014/main" val="1297187631"/>
                    </a:ext>
                  </a:extLst>
                </a:gridCol>
                <a:gridCol w="790103">
                  <a:extLst>
                    <a:ext uri="{9D8B030D-6E8A-4147-A177-3AD203B41FA5}">
                      <a16:colId xmlns:a16="http://schemas.microsoft.com/office/drawing/2014/main" val="166775278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3854454876"/>
                    </a:ext>
                  </a:extLst>
                </a:gridCol>
                <a:gridCol w="685913">
                  <a:extLst>
                    <a:ext uri="{9D8B030D-6E8A-4147-A177-3AD203B41FA5}">
                      <a16:colId xmlns:a16="http://schemas.microsoft.com/office/drawing/2014/main" val="2227543867"/>
                    </a:ext>
                  </a:extLst>
                </a:gridCol>
                <a:gridCol w="911658">
                  <a:extLst>
                    <a:ext uri="{9D8B030D-6E8A-4147-A177-3AD203B41FA5}">
                      <a16:colId xmlns:a16="http://schemas.microsoft.com/office/drawing/2014/main" val="272780385"/>
                    </a:ext>
                  </a:extLst>
                </a:gridCol>
                <a:gridCol w="2726291">
                  <a:extLst>
                    <a:ext uri="{9D8B030D-6E8A-4147-A177-3AD203B41FA5}">
                      <a16:colId xmlns:a16="http://schemas.microsoft.com/office/drawing/2014/main" val="1520691043"/>
                    </a:ext>
                  </a:extLst>
                </a:gridCol>
                <a:gridCol w="503584">
                  <a:extLst>
                    <a:ext uri="{9D8B030D-6E8A-4147-A177-3AD203B41FA5}">
                      <a16:colId xmlns:a16="http://schemas.microsoft.com/office/drawing/2014/main" val="4033632150"/>
                    </a:ext>
                  </a:extLst>
                </a:gridCol>
              </a:tblGrid>
              <a:tr h="1674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4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altLang="zh-CN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838013"/>
                  </a:ext>
                </a:extLst>
              </a:tr>
              <a:tr h="671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Frame Control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Duration/ID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 3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Sequence Control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 4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QoS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Control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HT  Control/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A-Control Expansion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FCS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14342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69194"/>
              </p:ext>
            </p:extLst>
          </p:nvPr>
        </p:nvGraphicFramePr>
        <p:xfrm>
          <a:off x="1217725" y="4756922"/>
          <a:ext cx="6082018" cy="855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953497534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9354765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7725038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58890248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3153732255"/>
                    </a:ext>
                  </a:extLst>
                </a:gridCol>
                <a:gridCol w="625679">
                  <a:extLst>
                    <a:ext uri="{9D8B030D-6E8A-4147-A177-3AD203B41FA5}">
                      <a16:colId xmlns:a16="http://schemas.microsoft.com/office/drawing/2014/main" val="1929053411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256431216"/>
                    </a:ext>
                  </a:extLst>
                </a:gridCol>
                <a:gridCol w="830510">
                  <a:extLst>
                    <a:ext uri="{9D8B030D-6E8A-4147-A177-3AD203B41FA5}">
                      <a16:colId xmlns:a16="http://schemas.microsoft.com/office/drawing/2014/main" val="267330610"/>
                    </a:ext>
                  </a:extLst>
                </a:gridCol>
                <a:gridCol w="553674">
                  <a:extLst>
                    <a:ext uri="{9D8B030D-6E8A-4147-A177-3AD203B41FA5}">
                      <a16:colId xmlns:a16="http://schemas.microsoft.com/office/drawing/2014/main" val="1750201518"/>
                    </a:ext>
                  </a:extLst>
                </a:gridCol>
                <a:gridCol w="645952">
                  <a:extLst>
                    <a:ext uri="{9D8B030D-6E8A-4147-A177-3AD203B41FA5}">
                      <a16:colId xmlns:a16="http://schemas.microsoft.com/office/drawing/2014/main" val="3231686454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280965863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B0     B1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B2   B3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B4      B7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B15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761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Protocol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Version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Type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Subtype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 DS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From DS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More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Fragments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Retry/</a:t>
                      </a: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A-Control</a:t>
                      </a:r>
                      <a:r>
                        <a:rPr lang="en-US" sz="1000" baseline="0" dirty="0">
                          <a:solidFill>
                            <a:srgbClr val="FF0000"/>
                          </a:solidFill>
                          <a:effectLst/>
                        </a:rPr>
                        <a:t> Expansion Indicator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Power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More Data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Protected Frame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+HTC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28329"/>
                  </a:ext>
                </a:extLst>
              </a:tr>
            </a:tbl>
          </a:graphicData>
        </a:graphic>
      </p:graphicFrame>
      <p:cxnSp>
        <p:nvCxnSpPr>
          <p:cNvPr id="9" name="直接连接符 8"/>
          <p:cNvCxnSpPr/>
          <p:nvPr/>
        </p:nvCxnSpPr>
        <p:spPr bwMode="auto">
          <a:xfrm>
            <a:off x="1217725" y="4267096"/>
            <a:ext cx="0" cy="6563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1899043" y="4267096"/>
            <a:ext cx="5400700" cy="692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94128"/>
            <a:ext cx="10363200" cy="1037172"/>
          </a:xfrm>
        </p:spPr>
        <p:txBody>
          <a:bodyPr/>
          <a:lstStyle/>
          <a:p>
            <a:r>
              <a:rPr lang="en-US" altLang="zh-CN" sz="1800" dirty="0"/>
              <a:t>Do you agree to define the following MPDU for transmission between 11bn STAs?</a:t>
            </a:r>
          </a:p>
          <a:p>
            <a:pPr lvl="1"/>
            <a:r>
              <a:rPr lang="en-US" altLang="zh-CN" sz="1400" dirty="0"/>
              <a:t>B11 of Frame Control field is defined as A-Control Expansion Indicator subfield.</a:t>
            </a:r>
          </a:p>
          <a:p>
            <a:pPr lvl="1"/>
            <a:r>
              <a:rPr lang="en-US" altLang="zh-CN" sz="1400" dirty="0"/>
              <a:t>If +HTC subfield is equal to 1 and A-Control Expansion Indicator subfield is equal to 1, A-Control Expansion field overrides HT Control field.</a:t>
            </a:r>
          </a:p>
          <a:p>
            <a:pPr lvl="1"/>
            <a:endParaRPr lang="en-US" altLang="zh-CN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34047"/>
              </p:ext>
            </p:extLst>
          </p:nvPr>
        </p:nvGraphicFramePr>
        <p:xfrm>
          <a:off x="1048624" y="3159240"/>
          <a:ext cx="10100346" cy="916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202">
                  <a:extLst>
                    <a:ext uri="{9D8B030D-6E8A-4147-A177-3AD203B41FA5}">
                      <a16:colId xmlns:a16="http://schemas.microsoft.com/office/drawing/2014/main" val="1235099311"/>
                    </a:ext>
                  </a:extLst>
                </a:gridCol>
                <a:gridCol w="685913">
                  <a:extLst>
                    <a:ext uri="{9D8B030D-6E8A-4147-A177-3AD203B41FA5}">
                      <a16:colId xmlns:a16="http://schemas.microsoft.com/office/drawing/2014/main" val="1368872624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92133345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75456238"/>
                    </a:ext>
                  </a:extLst>
                </a:gridCol>
                <a:gridCol w="781422">
                  <a:extLst>
                    <a:ext uri="{9D8B030D-6E8A-4147-A177-3AD203B41FA5}">
                      <a16:colId xmlns:a16="http://schemas.microsoft.com/office/drawing/2014/main" val="1297187631"/>
                    </a:ext>
                  </a:extLst>
                </a:gridCol>
                <a:gridCol w="790103">
                  <a:extLst>
                    <a:ext uri="{9D8B030D-6E8A-4147-A177-3AD203B41FA5}">
                      <a16:colId xmlns:a16="http://schemas.microsoft.com/office/drawing/2014/main" val="166775278"/>
                    </a:ext>
                  </a:extLst>
                </a:gridCol>
                <a:gridCol w="781420">
                  <a:extLst>
                    <a:ext uri="{9D8B030D-6E8A-4147-A177-3AD203B41FA5}">
                      <a16:colId xmlns:a16="http://schemas.microsoft.com/office/drawing/2014/main" val="3854454876"/>
                    </a:ext>
                  </a:extLst>
                </a:gridCol>
                <a:gridCol w="685913">
                  <a:extLst>
                    <a:ext uri="{9D8B030D-6E8A-4147-A177-3AD203B41FA5}">
                      <a16:colId xmlns:a16="http://schemas.microsoft.com/office/drawing/2014/main" val="2227543867"/>
                    </a:ext>
                  </a:extLst>
                </a:gridCol>
                <a:gridCol w="911658">
                  <a:extLst>
                    <a:ext uri="{9D8B030D-6E8A-4147-A177-3AD203B41FA5}">
                      <a16:colId xmlns:a16="http://schemas.microsoft.com/office/drawing/2014/main" val="272780385"/>
                    </a:ext>
                  </a:extLst>
                </a:gridCol>
                <a:gridCol w="2726291">
                  <a:extLst>
                    <a:ext uri="{9D8B030D-6E8A-4147-A177-3AD203B41FA5}">
                      <a16:colId xmlns:a16="http://schemas.microsoft.com/office/drawing/2014/main" val="1520691043"/>
                    </a:ext>
                  </a:extLst>
                </a:gridCol>
                <a:gridCol w="503584">
                  <a:extLst>
                    <a:ext uri="{9D8B030D-6E8A-4147-A177-3AD203B41FA5}">
                      <a16:colId xmlns:a16="http://schemas.microsoft.com/office/drawing/2014/main" val="4033632150"/>
                    </a:ext>
                  </a:extLst>
                </a:gridCol>
              </a:tblGrid>
              <a:tr h="1674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6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 or 4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altLang="zh-CN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3025" marR="73025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838013"/>
                  </a:ext>
                </a:extLst>
              </a:tr>
              <a:tr h="671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Frame Control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Duration/ID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 3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Sequence Control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Address 4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QoS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Control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HT  Control/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A-Control Expansion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FCS</a:t>
                      </a: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14342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027057"/>
              </p:ext>
            </p:extLst>
          </p:nvPr>
        </p:nvGraphicFramePr>
        <p:xfrm>
          <a:off x="1048624" y="4614825"/>
          <a:ext cx="6082018" cy="728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953497534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9354765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7725038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58890248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3153732255"/>
                    </a:ext>
                  </a:extLst>
                </a:gridCol>
                <a:gridCol w="625679">
                  <a:extLst>
                    <a:ext uri="{9D8B030D-6E8A-4147-A177-3AD203B41FA5}">
                      <a16:colId xmlns:a16="http://schemas.microsoft.com/office/drawing/2014/main" val="1929053411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256431216"/>
                    </a:ext>
                  </a:extLst>
                </a:gridCol>
                <a:gridCol w="830510">
                  <a:extLst>
                    <a:ext uri="{9D8B030D-6E8A-4147-A177-3AD203B41FA5}">
                      <a16:colId xmlns:a16="http://schemas.microsoft.com/office/drawing/2014/main" val="267330610"/>
                    </a:ext>
                  </a:extLst>
                </a:gridCol>
                <a:gridCol w="553674">
                  <a:extLst>
                    <a:ext uri="{9D8B030D-6E8A-4147-A177-3AD203B41FA5}">
                      <a16:colId xmlns:a16="http://schemas.microsoft.com/office/drawing/2014/main" val="1750201518"/>
                    </a:ext>
                  </a:extLst>
                </a:gridCol>
                <a:gridCol w="645952">
                  <a:extLst>
                    <a:ext uri="{9D8B030D-6E8A-4147-A177-3AD203B41FA5}">
                      <a16:colId xmlns:a16="http://schemas.microsoft.com/office/drawing/2014/main" val="3231686454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280965863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B0     B1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B2   B3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B4      B7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B14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B15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761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Protocol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Version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Type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Subtype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 DS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From DS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More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Fragments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A-Control</a:t>
                      </a:r>
                      <a:r>
                        <a:rPr lang="en-US" sz="10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baseline="0" dirty="0">
                          <a:solidFill>
                            <a:srgbClr val="FF0000"/>
                          </a:solidFill>
                          <a:effectLst/>
                        </a:rPr>
                        <a:t>Expansion </a:t>
                      </a:r>
                      <a:r>
                        <a:rPr lang="en-US" sz="1000" baseline="0" dirty="0">
                          <a:solidFill>
                            <a:srgbClr val="FF0000"/>
                          </a:solidFill>
                          <a:effectLst/>
                        </a:rPr>
                        <a:t>Indicator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Power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More Data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Protected Frame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+HTC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28329"/>
                  </a:ext>
                </a:extLst>
              </a:tr>
            </a:tbl>
          </a:graphicData>
        </a:graphic>
      </p:graphicFrame>
      <p:cxnSp>
        <p:nvCxnSpPr>
          <p:cNvPr id="13" name="直接连接符 12"/>
          <p:cNvCxnSpPr/>
          <p:nvPr/>
        </p:nvCxnSpPr>
        <p:spPr bwMode="auto">
          <a:xfrm>
            <a:off x="1048624" y="4124999"/>
            <a:ext cx="0" cy="6563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>
            <a:off x="1729942" y="4124999"/>
            <a:ext cx="5400700" cy="692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877860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71c5aaf6-e6ce-465b-b873-5148d2a4c105"/>
    <ds:schemaRef ds:uri="http://purl.org/dc/terms/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485f1d-aa39-44dc-9c7d-ec1e296eeb5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12617</TotalTime>
  <Words>542</Words>
  <Application>Microsoft Office PowerPoint</Application>
  <PresentationFormat>宽屏</PresentationFormat>
  <Paragraphs>158</Paragraphs>
  <Slides>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Calibri</vt:lpstr>
      <vt:lpstr>Times New Roman</vt:lpstr>
      <vt:lpstr>Wingdings</vt:lpstr>
      <vt:lpstr>802-11-Submission</vt:lpstr>
      <vt:lpstr>Document</vt:lpstr>
      <vt:lpstr>HT Control field expansion</vt:lpstr>
      <vt:lpstr>Background</vt:lpstr>
      <vt:lpstr>Another way for A-Control field expansion</vt:lpstr>
      <vt:lpstr>Conclusion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300</cp:revision>
  <dcterms:created xsi:type="dcterms:W3CDTF">2020-11-25T01:30:38Z</dcterms:created>
  <dcterms:modified xsi:type="dcterms:W3CDTF">2024-07-17T05:33:09Z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