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69" r:id="rId5"/>
    <p:sldId id="366" r:id="rId6"/>
    <p:sldId id="369" r:id="rId7"/>
    <p:sldId id="367" r:id="rId8"/>
    <p:sldId id="382" r:id="rId9"/>
    <p:sldId id="368" r:id="rId10"/>
    <p:sldId id="389" r:id="rId11"/>
    <p:sldId id="379" r:id="rId12"/>
    <p:sldId id="380" r:id="rId13"/>
    <p:sldId id="384" r:id="rId14"/>
    <p:sldId id="374" r:id="rId15"/>
    <p:sldId id="391" r:id="rId16"/>
    <p:sldId id="376" r:id="rId17"/>
    <p:sldId id="296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B32BF7A3-B496-4175-BE5F-3E5342B065A6}">
          <p14:sldIdLst>
            <p14:sldId id="269"/>
          </p14:sldIdLst>
        </p14:section>
        <p14:section name="Untitled Section" id="{4E13A725-8A54-4179-80A7-E510E269BA0C}">
          <p14:sldIdLst>
            <p14:sldId id="366"/>
            <p14:sldId id="369"/>
            <p14:sldId id="367"/>
            <p14:sldId id="382"/>
            <p14:sldId id="368"/>
            <p14:sldId id="389"/>
            <p14:sldId id="379"/>
            <p14:sldId id="380"/>
            <p14:sldId id="384"/>
            <p14:sldId id="374"/>
            <p14:sldId id="391"/>
            <p14:sldId id="376"/>
            <p14:sldId id="2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23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9548" autoAdjust="0"/>
  </p:normalViewPr>
  <p:slideViewPr>
    <p:cSldViewPr>
      <p:cViewPr varScale="1">
        <p:scale>
          <a:sx n="85" d="100"/>
          <a:sy n="85" d="100"/>
        </p:scale>
        <p:origin x="8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3400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5" y="6475413"/>
            <a:ext cx="1648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802.11-23/1990r1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2023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400" dirty="0" smtClean="0"/>
              <a:t>Multi AP </a:t>
            </a:r>
            <a:r>
              <a:rPr lang="en-US" sz="2400" dirty="0"/>
              <a:t>Transmissions: On the Link Quality Metric</a:t>
            </a:r>
            <a:endParaRPr lang="en-US" sz="2400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2023-09-10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1400" b="1" dirty="0"/>
              <a:t>Authors: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5488405"/>
              </p:ext>
            </p:extLst>
          </p:nvPr>
        </p:nvGraphicFramePr>
        <p:xfrm>
          <a:off x="1639888" y="2882900"/>
          <a:ext cx="6281737" cy="287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7" name="Document" r:id="rId4" imgW="9640566" imgH="4404236" progId="Word.Document.8">
                  <p:embed/>
                </p:oleObj>
              </mc:Choice>
              <mc:Fallback>
                <p:oleObj name="Document" r:id="rId4" imgW="9640566" imgH="4404236" progId="Word.Document.8">
                  <p:embed/>
                  <p:pic>
                    <p:nvPicPr>
                      <p:cNvPr id="0" name="Picture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888" y="2882900"/>
                        <a:ext cx="6281737" cy="2871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7" y="686840"/>
            <a:ext cx="8686800" cy="824753"/>
          </a:xfrm>
        </p:spPr>
        <p:txBody>
          <a:bodyPr/>
          <a:lstStyle/>
          <a:p>
            <a:r>
              <a:rPr lang="en-US" sz="2800" dirty="0" smtClean="0"/>
              <a:t>LQM Table   A-AP to A-AP at C-AP (for C-AP review) 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</a:t>
            </a:r>
            <a:r>
              <a:rPr lang="en-US" dirty="0" smtClean="0"/>
              <a:t>2023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9323260"/>
              </p:ext>
            </p:extLst>
          </p:nvPr>
        </p:nvGraphicFramePr>
        <p:xfrm>
          <a:off x="3429000" y="2133600"/>
          <a:ext cx="5638806" cy="4278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534"/>
                <a:gridCol w="626534"/>
                <a:gridCol w="626534"/>
                <a:gridCol w="626534"/>
                <a:gridCol w="626534"/>
                <a:gridCol w="626534"/>
                <a:gridCol w="626534"/>
                <a:gridCol w="626534"/>
                <a:gridCol w="626534"/>
              </a:tblGrid>
              <a:tr h="6204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</a:t>
                      </a:r>
                      <a:r>
                        <a:rPr lang="en-US" sz="1200" dirty="0" err="1" smtClean="0"/>
                        <a:t>APxx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A-AP32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A-AP33</a:t>
                      </a:r>
                      <a:endParaRPr lang="en-US" sz="1200" dirty="0"/>
                    </a:p>
                  </a:txBody>
                  <a:tcPr/>
                </a:tc>
              </a:tr>
              <a:tr h="44632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X11_12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002060"/>
                          </a:solidFill>
                        </a:rPr>
                        <a:t>X11_13</a:t>
                      </a:r>
                      <a:endParaRPr lang="en-US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002060"/>
                          </a:solidFill>
                        </a:rPr>
                        <a:t>X11_14</a:t>
                      </a:r>
                      <a:endParaRPr lang="en-US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632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X12_11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002060"/>
                          </a:solidFill>
                        </a:rPr>
                        <a:t>X12_13</a:t>
                      </a:r>
                      <a:endParaRPr lang="en-US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002060"/>
                          </a:solidFill>
                        </a:rPr>
                        <a:t>X12_14</a:t>
                      </a:r>
                      <a:endParaRPr lang="en-US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632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X13_12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X13_14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X13_xx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632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X14_12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X14_13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X14_xx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632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</a:t>
                      </a:r>
                      <a:r>
                        <a:rPr lang="en-US" sz="1200" dirty="0" err="1" smtClean="0"/>
                        <a:t>APxx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Xxx_13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Xxx_14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Xxx_31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632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X31_14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X31_xx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X31_32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632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A-AP32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X32_xx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X32_31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X32_33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632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A-AP33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X33_xx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X33_31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X33_32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0" y="2133600"/>
            <a:ext cx="3417887" cy="2025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800" kern="0" dirty="0" smtClean="0"/>
              <a:t>X11_12 …  </a:t>
            </a:r>
            <a:r>
              <a:rPr lang="en-US" altLang="ko-KR" sz="1800" kern="0" dirty="0"/>
              <a:t>are the computed </a:t>
            </a:r>
            <a:r>
              <a:rPr lang="en-US" altLang="ko-KR" sz="1800" kern="0" dirty="0" smtClean="0"/>
              <a:t>LQM (path loss  values)</a:t>
            </a:r>
          </a:p>
          <a:p>
            <a:pPr lvl="1"/>
            <a:r>
              <a:rPr lang="en-US" altLang="ko-KR" sz="1800" kern="0" dirty="0" smtClean="0"/>
              <a:t>Computed </a:t>
            </a:r>
            <a:r>
              <a:rPr lang="en-US" altLang="ko-KR" sz="1800" kern="0" dirty="0"/>
              <a:t>by </a:t>
            </a:r>
            <a:r>
              <a:rPr lang="en-US" altLang="ko-KR" sz="1800" kern="0" dirty="0" smtClean="0"/>
              <a:t>each A-AP  </a:t>
            </a:r>
            <a:r>
              <a:rPr lang="en-US" altLang="ko-KR" sz="1800" kern="0" dirty="0"/>
              <a:t>by listening </a:t>
            </a:r>
            <a:r>
              <a:rPr lang="en-US" altLang="ko-KR" sz="1800" kern="0" dirty="0" smtClean="0"/>
              <a:t>to other  </a:t>
            </a:r>
            <a:r>
              <a:rPr lang="en-US" altLang="ko-KR" sz="1800" kern="0" dirty="0"/>
              <a:t>A-AP </a:t>
            </a:r>
            <a:r>
              <a:rPr lang="en-US" altLang="ko-KR" sz="1800" kern="0" dirty="0" smtClean="0"/>
              <a:t>beacons</a:t>
            </a:r>
          </a:p>
        </p:txBody>
      </p:sp>
    </p:spTree>
    <p:extLst>
      <p:ext uri="{BB962C8B-B14F-4D97-AF65-F5344CB8AC3E}">
        <p14:creationId xmlns:p14="http://schemas.microsoft.com/office/powerpoint/2010/main" val="299351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590" y="374940"/>
            <a:ext cx="7192616" cy="996660"/>
          </a:xfrm>
        </p:spPr>
        <p:txBody>
          <a:bodyPr/>
          <a:lstStyle/>
          <a:p>
            <a:r>
              <a:rPr lang="en-US" sz="2800" dirty="0"/>
              <a:t>Review </a:t>
            </a:r>
            <a:r>
              <a:rPr lang="en-US" sz="2800" dirty="0" smtClean="0"/>
              <a:t> of AP-to-AP Table   by C-AP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</a:t>
            </a:r>
            <a:r>
              <a:rPr lang="en-US" dirty="0" smtClean="0"/>
              <a:t>2023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409" y="2362200"/>
            <a:ext cx="7977981" cy="2438400"/>
          </a:xfrm>
        </p:spPr>
        <p:txBody>
          <a:bodyPr/>
          <a:lstStyle/>
          <a:p>
            <a:r>
              <a:rPr lang="en-US" altLang="ko-KR" sz="1800" dirty="0" smtClean="0"/>
              <a:t>Similar procedure as in slides 7 &amp; 8.</a:t>
            </a:r>
            <a:endParaRPr lang="en-US" sz="1800" dirty="0" smtClean="0"/>
          </a:p>
          <a:p>
            <a:pPr lvl="1"/>
            <a:r>
              <a:rPr lang="en-US" sz="1800" dirty="0" smtClean="0"/>
              <a:t>C-AP updates and collates  the AP-to-AP table it obtained from A-APs using V-BSS </a:t>
            </a:r>
            <a:r>
              <a:rPr lang="en-US" sz="1800" dirty="0"/>
              <a:t>configuration </a:t>
            </a:r>
            <a:r>
              <a:rPr lang="en-US" sz="1800" dirty="0" smtClean="0"/>
              <a:t>information</a:t>
            </a:r>
          </a:p>
          <a:p>
            <a:pPr marL="0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2321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0112" y="762000"/>
            <a:ext cx="5562600" cy="533400"/>
          </a:xfrm>
        </p:spPr>
        <p:txBody>
          <a:bodyPr/>
          <a:lstStyle/>
          <a:p>
            <a:r>
              <a:rPr lang="en-US" sz="2800" dirty="0" smtClean="0"/>
              <a:t>How to use these tables?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7425" y="1483659"/>
            <a:ext cx="7772400" cy="41148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The A-AP to A-AP  table together with the A-AP to STA table can help C-AP to determine  what </a:t>
            </a:r>
            <a:r>
              <a:rPr lang="en-US" dirty="0"/>
              <a:t>coordination mode for transmission (joint processing, coordinated OFDMA, coordinated Spatial Reuse,  coordinated beamforming)  is </a:t>
            </a:r>
            <a:r>
              <a:rPr lang="en-US" dirty="0" smtClean="0"/>
              <a:t>optimal</a:t>
            </a:r>
          </a:p>
          <a:p>
            <a:endParaRPr lang="en-US" dirty="0"/>
          </a:p>
          <a:p>
            <a:r>
              <a:rPr lang="en-US" dirty="0"/>
              <a:t>Note that C-AP manages the network. Data may or may not be   routed through C-AP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</a:t>
            </a:r>
            <a:r>
              <a:rPr lang="en-US" dirty="0" smtClean="0"/>
              <a:t>2023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7672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925" y="684214"/>
            <a:ext cx="7620000" cy="457200"/>
          </a:xfrm>
        </p:spPr>
        <p:txBody>
          <a:bodyPr/>
          <a:lstStyle/>
          <a:p>
            <a:r>
              <a:rPr lang="en-US" sz="2800" dirty="0" smtClean="0"/>
              <a:t>Managing Coordinated Transmissions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458200" cy="5257799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r>
              <a:rPr lang="en-US" sz="2000" dirty="0"/>
              <a:t>From AP-to-AP </a:t>
            </a:r>
            <a:r>
              <a:rPr lang="en-US" sz="2000" dirty="0" smtClean="0"/>
              <a:t> LQM Table, coordinator-AP  learns the power profile (spatial configuration – loosely speaking)    of APs (Implementation </a:t>
            </a:r>
            <a:r>
              <a:rPr lang="en-US" sz="2000" dirty="0"/>
              <a:t>Specific</a:t>
            </a:r>
            <a:r>
              <a:rPr lang="en-US" sz="2000" dirty="0" smtClean="0"/>
              <a:t>)</a:t>
            </a:r>
          </a:p>
          <a:p>
            <a:endParaRPr lang="en-US" sz="2000" dirty="0" smtClean="0"/>
          </a:p>
          <a:p>
            <a:r>
              <a:rPr lang="en-US" sz="2000" dirty="0" smtClean="0"/>
              <a:t>From AP-to-STA LQM table, coordinator-AP  maps out the most suited  multi-AP transmission modes for each STA (and the corresponding Anchor </a:t>
            </a:r>
            <a:r>
              <a:rPr lang="en-US" sz="2000" dirty="0"/>
              <a:t>AP(s) </a:t>
            </a:r>
            <a:r>
              <a:rPr lang="en-US" sz="2000" dirty="0" smtClean="0"/>
              <a:t>) in the network (Implementation Specific)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endParaRPr lang="en-US" sz="2000" b="0" dirty="0"/>
          </a:p>
          <a:p>
            <a:r>
              <a:rPr lang="en-US" sz="2000" dirty="0" smtClean="0"/>
              <a:t>C-AP  informs</a:t>
            </a:r>
          </a:p>
          <a:p>
            <a:pPr lvl="1"/>
            <a:r>
              <a:rPr lang="en-US" sz="1600" dirty="0" smtClean="0"/>
              <a:t>sub-set of the LQM-table to each Anchor-AP (for periodic update &amp; for A-AP’s reference).</a:t>
            </a:r>
          </a:p>
          <a:p>
            <a:pPr lvl="1"/>
            <a:r>
              <a:rPr lang="en-US" sz="1600" dirty="0"/>
              <a:t>The dynamic groups that can participate in a coordinated </a:t>
            </a:r>
            <a:r>
              <a:rPr lang="en-US" sz="1600" dirty="0" smtClean="0"/>
              <a:t>transmission (chosen by C-AP) </a:t>
            </a:r>
            <a:endParaRPr lang="en-US" sz="1600" dirty="0"/>
          </a:p>
          <a:p>
            <a:pPr lvl="1"/>
            <a:r>
              <a:rPr lang="en-US" sz="1600" dirty="0"/>
              <a:t>What Coordinated </a:t>
            </a:r>
            <a:r>
              <a:rPr lang="en-US" sz="1600" dirty="0" smtClean="0"/>
              <a:t>transmission mode </a:t>
            </a:r>
            <a:r>
              <a:rPr lang="en-US" sz="1600" dirty="0"/>
              <a:t>is the most suitable for the given dynamic </a:t>
            </a:r>
            <a:r>
              <a:rPr lang="en-US" sz="1600" dirty="0" smtClean="0"/>
              <a:t>groups</a:t>
            </a:r>
          </a:p>
          <a:p>
            <a:pPr lvl="2"/>
            <a:r>
              <a:rPr lang="en-US" sz="1400" dirty="0"/>
              <a:t>and the necessary parameters to enable the same, such as TX power </a:t>
            </a:r>
            <a:r>
              <a:rPr lang="en-US" sz="1400" dirty="0" smtClean="0"/>
              <a:t>(for C-SR</a:t>
            </a:r>
            <a:r>
              <a:rPr lang="en-US" sz="1400" dirty="0"/>
              <a:t>), channel details </a:t>
            </a:r>
            <a:r>
              <a:rPr lang="en-US" sz="1400" dirty="0" smtClean="0"/>
              <a:t>(for C-OFDMA) etc.</a:t>
            </a:r>
          </a:p>
          <a:p>
            <a:pPr lvl="2"/>
            <a:r>
              <a:rPr lang="en-US" sz="1400" dirty="0" smtClean="0"/>
              <a:t> </a:t>
            </a:r>
            <a:r>
              <a:rPr lang="en-US" sz="1600" dirty="0" smtClean="0"/>
              <a:t>Which </a:t>
            </a:r>
            <a:r>
              <a:rPr lang="en-US" sz="1600" dirty="0"/>
              <a:t>all dynamic groups can work independently. 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</a:t>
            </a:r>
            <a:r>
              <a:rPr lang="en-US" dirty="0" smtClean="0"/>
              <a:t>2023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5224" y="6475413"/>
            <a:ext cx="50975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32920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Reference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altLang="zh-CN" sz="1600" b="0" dirty="0"/>
              <a:t>[1] 11-22/1394r1, “</a:t>
            </a:r>
            <a:r>
              <a:rPr lang="en-US" sz="1600" b="0" dirty="0"/>
              <a:t>Virtual BSS And Multi AP Transmissions</a:t>
            </a:r>
            <a:r>
              <a:rPr lang="en-US" sz="1600" b="0" dirty="0" smtClean="0"/>
              <a:t>”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b="0" dirty="0" smtClean="0"/>
              <a:t>[2] 11-18/1926r2, “</a:t>
            </a:r>
            <a:r>
              <a:rPr lang="en-GB" altLang="en-US" sz="1600" b="0" dirty="0"/>
              <a:t>Terminology for AP </a:t>
            </a:r>
            <a:r>
              <a:rPr lang="en-GB" altLang="en-US" sz="1600" b="0" dirty="0" smtClean="0"/>
              <a:t>Coordination”</a:t>
            </a:r>
          </a:p>
          <a:p>
            <a:pPr marL="0" indent="0">
              <a:buNone/>
            </a:pPr>
            <a:r>
              <a:rPr lang="en-US" sz="1400" b="0" dirty="0" smtClean="0"/>
              <a:t>[3] 11-19/1019r0, “Virtual </a:t>
            </a:r>
            <a:r>
              <a:rPr lang="en-US" sz="1400" b="0" dirty="0"/>
              <a:t>BSS For Multi AP </a:t>
            </a:r>
            <a:r>
              <a:rPr lang="en-US" sz="1400" b="0" dirty="0" smtClean="0"/>
              <a:t>Coordination</a:t>
            </a:r>
            <a:r>
              <a:rPr lang="en-US" sz="1600" b="0" dirty="0" smtClean="0"/>
              <a:t>”</a:t>
            </a:r>
          </a:p>
          <a:p>
            <a:pPr marL="0" indent="0">
              <a:buNone/>
            </a:pPr>
            <a:r>
              <a:rPr lang="en-US" sz="1600" b="0" dirty="0" smtClean="0"/>
              <a:t> [</a:t>
            </a:r>
            <a:r>
              <a:rPr lang="en-US" sz="1600" b="0" dirty="0"/>
              <a:t>4</a:t>
            </a:r>
            <a:r>
              <a:rPr lang="en-US" sz="1600" b="0" dirty="0" smtClean="0"/>
              <a:t>] 11-19/1972r1, “</a:t>
            </a:r>
            <a:r>
              <a:rPr lang="en-GB" sz="1600" b="0" dirty="0"/>
              <a:t>Operation of Virtual BSS for </a:t>
            </a:r>
            <a:r>
              <a:rPr lang="en-US" altLang="zh-CN" sz="1600" b="0" dirty="0"/>
              <a:t>Multi-AP </a:t>
            </a:r>
            <a:r>
              <a:rPr lang="en-US" altLang="zh-CN" sz="1600" b="0" dirty="0" smtClean="0"/>
              <a:t>Coordination”</a:t>
            </a:r>
          </a:p>
          <a:p>
            <a:pPr marL="0" indent="0">
              <a:buNone/>
            </a:pPr>
            <a:r>
              <a:rPr lang="en-US" altLang="zh-CN" sz="1600" b="0" dirty="0" smtClean="0"/>
              <a:t>[5] 11-23/0668r2, “</a:t>
            </a:r>
            <a:r>
              <a:rPr kumimoji="1" lang="en-US" altLang="ja-JP" sz="1600" b="0" dirty="0" smtClean="0"/>
              <a:t>Coordinated Measurement”</a:t>
            </a:r>
          </a:p>
          <a:p>
            <a:pPr marL="0" indent="0">
              <a:buNone/>
            </a:pPr>
            <a:r>
              <a:rPr kumimoji="1" lang="en-US" altLang="ja-JP" sz="1600" b="0" dirty="0" smtClean="0"/>
              <a:t>[6] 11-23/908r0, “</a:t>
            </a:r>
            <a:r>
              <a:rPr lang="en-GB" sz="1600" b="0" dirty="0"/>
              <a:t>Efficient Coordinated Spatial </a:t>
            </a:r>
            <a:r>
              <a:rPr lang="en-GB" sz="1600" b="0" dirty="0" smtClean="0"/>
              <a:t>Reuse”</a:t>
            </a:r>
            <a:endParaRPr kumimoji="1" lang="en-US" altLang="ja-JP" sz="1600" b="0" dirty="0" smtClean="0"/>
          </a:p>
          <a:p>
            <a:pPr marL="0" indent="0">
              <a:buNone/>
            </a:pPr>
            <a:endParaRPr lang="en-US" altLang="zh-CN" sz="1600" b="0" dirty="0" smtClean="0"/>
          </a:p>
          <a:p>
            <a:pPr marL="0" indent="0">
              <a:buNone/>
            </a:pPr>
            <a:endParaRPr lang="en-US" altLang="zh-CN" sz="1600" b="0" dirty="0"/>
          </a:p>
          <a:p>
            <a:pPr marL="0" indent="0">
              <a:buNone/>
            </a:pPr>
            <a:r>
              <a:rPr lang="en-US" altLang="zh-CN" sz="1600" b="0" dirty="0" smtClean="0"/>
              <a:t> </a:t>
            </a:r>
          </a:p>
          <a:p>
            <a:pPr marL="0" indent="0">
              <a:buNone/>
            </a:pPr>
            <a:r>
              <a:rPr lang="en-US" altLang="zh-CN" sz="1400" b="0" dirty="0" smtClean="0"/>
              <a:t> </a:t>
            </a:r>
            <a:endParaRPr lang="en-US" sz="1400" b="0" kern="1200" dirty="0"/>
          </a:p>
          <a:p>
            <a:pPr marL="0" indent="0">
              <a:buNone/>
            </a:pPr>
            <a:endParaRPr lang="en-US" altLang="zh-CN" sz="1400" b="0" dirty="0" smtClean="0"/>
          </a:p>
          <a:p>
            <a:pPr marL="0" indent="0">
              <a:buNone/>
            </a:pPr>
            <a:r>
              <a:rPr lang="en-US" altLang="zh-CN" sz="1600" dirty="0" smtClean="0"/>
              <a:t> </a:t>
            </a: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 </a:t>
            </a:r>
            <a:endParaRPr lang="en-US" altLang="zh-CN" sz="16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1200" y="2945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</a:t>
            </a:r>
            <a:r>
              <a:rPr lang="en-US" dirty="0" smtClean="0"/>
              <a:t>2023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0126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981199"/>
            <a:ext cx="7858125" cy="4494213"/>
          </a:xfrm>
        </p:spPr>
        <p:txBody>
          <a:bodyPr/>
          <a:lstStyle/>
          <a:p>
            <a:pPr marL="0" indent="0">
              <a:buNone/>
            </a:pPr>
            <a:r>
              <a:rPr lang="en-US" sz="2000" b="0" dirty="0" smtClean="0"/>
              <a:t>We introduced the concept of Virtual BSS (V-BSS) in</a:t>
            </a:r>
            <a:r>
              <a:rPr lang="en-US" sz="2000" b="0" dirty="0"/>
              <a:t> </a:t>
            </a:r>
            <a:r>
              <a:rPr lang="en-US" sz="2000" b="0" dirty="0" smtClean="0"/>
              <a:t>11-19/1019r0, (Virtual </a:t>
            </a:r>
            <a:r>
              <a:rPr lang="en-US" sz="2000" b="0" dirty="0"/>
              <a:t>BSS For Multi AP </a:t>
            </a:r>
            <a:r>
              <a:rPr lang="en-US" sz="2000" b="0" dirty="0" smtClean="0"/>
              <a:t>Coordination)</a:t>
            </a:r>
          </a:p>
          <a:p>
            <a:pPr marL="0" indent="0">
              <a:buNone/>
            </a:pPr>
            <a:endParaRPr lang="en-US" sz="2000" b="0" dirty="0"/>
          </a:p>
          <a:p>
            <a:r>
              <a:rPr lang="en-US" sz="2000" b="0" dirty="0" smtClean="0"/>
              <a:t>In 1394r1 (Nov 2022), we proposed </a:t>
            </a:r>
            <a:r>
              <a:rPr lang="en-US" altLang="ko-KR" sz="2000" b="0" dirty="0" smtClean="0"/>
              <a:t>a </a:t>
            </a:r>
            <a:r>
              <a:rPr lang="en-US" altLang="ko-KR" sz="2000" b="0" dirty="0"/>
              <a:t>method for collection and management of relevant </a:t>
            </a:r>
            <a:r>
              <a:rPr lang="en-US" altLang="ko-KR" sz="2000" b="0" dirty="0" smtClean="0"/>
              <a:t>metrics from </a:t>
            </a:r>
            <a:r>
              <a:rPr lang="en-US" altLang="ko-KR" sz="2000" b="0" dirty="0"/>
              <a:t>the Wi-Fi network </a:t>
            </a:r>
            <a:r>
              <a:rPr lang="en-US" altLang="ko-KR" sz="2000" b="0" dirty="0" smtClean="0"/>
              <a:t>that </a:t>
            </a:r>
            <a:r>
              <a:rPr lang="en-US" altLang="ko-KR" sz="2000" b="0" dirty="0"/>
              <a:t>will help to configure  the </a:t>
            </a:r>
            <a:r>
              <a:rPr lang="en-US" altLang="ko-KR" sz="2000" b="0" dirty="0" smtClean="0"/>
              <a:t>V-BSS network  </a:t>
            </a:r>
            <a:r>
              <a:rPr lang="en-US" altLang="ko-KR" sz="2000" b="0" dirty="0"/>
              <a:t>for multi-AP Transmissions – with a view to </a:t>
            </a:r>
            <a:r>
              <a:rPr lang="en-US" altLang="ko-KR" sz="2000" b="0" dirty="0" smtClean="0"/>
              <a:t>optimize, in general, any </a:t>
            </a:r>
            <a:r>
              <a:rPr lang="en-US" altLang="ko-KR" sz="2000" b="0" dirty="0"/>
              <a:t>objective function of interest  </a:t>
            </a:r>
            <a:r>
              <a:rPr lang="en-US" altLang="ko-KR" sz="2000" b="0" dirty="0" smtClean="0"/>
              <a:t>- such </a:t>
            </a:r>
            <a:r>
              <a:rPr lang="en-US" altLang="ko-KR" sz="2000" b="0" dirty="0"/>
              <a:t>as </a:t>
            </a:r>
            <a:r>
              <a:rPr lang="en-US" altLang="ko-KR" sz="2000" b="0" dirty="0" smtClean="0"/>
              <a:t>maximize area </a:t>
            </a:r>
            <a:r>
              <a:rPr lang="en-US" altLang="ko-KR" sz="2000" b="0" dirty="0"/>
              <a:t>throughput  or </a:t>
            </a:r>
            <a:r>
              <a:rPr lang="en-US" altLang="ko-KR" sz="2000" b="0" dirty="0" smtClean="0"/>
              <a:t> minimize </a:t>
            </a:r>
            <a:r>
              <a:rPr lang="en-US" altLang="ko-KR" sz="2000" b="0" dirty="0"/>
              <a:t>packet delay </a:t>
            </a:r>
            <a:r>
              <a:rPr lang="en-US" altLang="ko-KR" sz="2000" b="0" dirty="0" smtClean="0"/>
              <a:t>etc.</a:t>
            </a:r>
            <a:endParaRPr lang="en-US" altLang="ko-KR" sz="2000" b="0" dirty="0"/>
          </a:p>
          <a:p>
            <a:endParaRPr lang="en-US" altLang="ko-KR" sz="2000" b="0" dirty="0"/>
          </a:p>
          <a:p>
            <a:r>
              <a:rPr lang="en-US" sz="2000" b="0" dirty="0"/>
              <a:t>We introduced </a:t>
            </a:r>
            <a:r>
              <a:rPr lang="en-US" sz="2000" b="0" dirty="0" smtClean="0"/>
              <a:t>Link Quality Metric (LQM) </a:t>
            </a:r>
            <a:r>
              <a:rPr lang="en-US" sz="2000" b="0" dirty="0"/>
              <a:t>and Queue Size Metric (Recap in next page</a:t>
            </a:r>
            <a:r>
              <a:rPr lang="en-US" sz="2000" b="0" dirty="0" smtClean="0"/>
              <a:t>)</a:t>
            </a:r>
          </a:p>
          <a:p>
            <a:pPr lvl="1"/>
            <a:r>
              <a:rPr lang="en-US" sz="1600" dirty="0" smtClean="0"/>
              <a:t>Assumes a central controller.</a:t>
            </a:r>
            <a:endParaRPr lang="en-US" sz="2000" b="0" dirty="0" smtClean="0"/>
          </a:p>
          <a:p>
            <a:r>
              <a:rPr lang="en-US" sz="2000" dirty="0" smtClean="0"/>
              <a:t>In </a:t>
            </a:r>
            <a:r>
              <a:rPr lang="en-US" sz="2000" dirty="0"/>
              <a:t>this contribution, we further develop </a:t>
            </a:r>
            <a:r>
              <a:rPr lang="en-US" sz="2000" dirty="0" smtClean="0"/>
              <a:t> on LQM</a:t>
            </a:r>
            <a:endParaRPr lang="en-US" sz="2000" dirty="0"/>
          </a:p>
          <a:p>
            <a:pPr marL="0" indent="0">
              <a:buNone/>
            </a:pPr>
            <a:endParaRPr lang="en-US" sz="16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2856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895600" y="1692981"/>
            <a:ext cx="6010583" cy="4147701"/>
            <a:chOff x="951890" y="1265459"/>
            <a:chExt cx="7165921" cy="5240996"/>
          </a:xfrm>
        </p:grpSpPr>
        <p:sp>
          <p:nvSpPr>
            <p:cNvPr id="4" name="Isosceles Triangle 3"/>
            <p:cNvSpPr/>
            <p:nvPr/>
          </p:nvSpPr>
          <p:spPr>
            <a:xfrm>
              <a:off x="1825029" y="1986675"/>
              <a:ext cx="648072" cy="504056"/>
            </a:xfrm>
            <a:prstGeom prst="triangle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261079" y="2278957"/>
              <a:ext cx="755886" cy="264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A-AP12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98711" y="2293066"/>
              <a:ext cx="626786" cy="264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A-AP11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767867" y="2321130"/>
              <a:ext cx="681295" cy="2478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A-AP13</a:t>
              </a:r>
              <a:endParaRPr lang="en-US" sz="9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84636" y="3928682"/>
              <a:ext cx="663698" cy="264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A-AP21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330522" y="3865118"/>
              <a:ext cx="748979" cy="231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A-AP22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867385" y="3837685"/>
              <a:ext cx="704967" cy="231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A-AP23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17310" y="5564919"/>
              <a:ext cx="712891" cy="231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A-AP31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319972" y="5583428"/>
              <a:ext cx="632625" cy="231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A-AP32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884890" y="5413688"/>
              <a:ext cx="630804" cy="231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A-AP33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26387" y="2136334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S01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Isosceles Triangle 17"/>
            <p:cNvSpPr/>
            <p:nvPr/>
          </p:nvSpPr>
          <p:spPr>
            <a:xfrm>
              <a:off x="1874150" y="5286618"/>
              <a:ext cx="648072" cy="504056"/>
            </a:xfrm>
            <a:prstGeom prst="triangle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sosceles Triangle 18"/>
            <p:cNvSpPr/>
            <p:nvPr/>
          </p:nvSpPr>
          <p:spPr>
            <a:xfrm>
              <a:off x="6804248" y="3552577"/>
              <a:ext cx="648072" cy="504056"/>
            </a:xfrm>
            <a:prstGeom prst="triangle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19"/>
            <p:cNvSpPr/>
            <p:nvPr/>
          </p:nvSpPr>
          <p:spPr>
            <a:xfrm>
              <a:off x="1825029" y="3603464"/>
              <a:ext cx="648072" cy="504056"/>
            </a:xfrm>
            <a:prstGeom prst="triangle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sosceles Triangle 20"/>
            <p:cNvSpPr/>
            <p:nvPr/>
          </p:nvSpPr>
          <p:spPr>
            <a:xfrm>
              <a:off x="6715472" y="2024693"/>
              <a:ext cx="648072" cy="504056"/>
            </a:xfrm>
            <a:prstGeom prst="triangle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Isosceles Triangle 21"/>
            <p:cNvSpPr/>
            <p:nvPr/>
          </p:nvSpPr>
          <p:spPr>
            <a:xfrm>
              <a:off x="4232176" y="2015111"/>
              <a:ext cx="648072" cy="504056"/>
            </a:xfrm>
            <a:prstGeom prst="triangle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Isosceles Triangle 22"/>
            <p:cNvSpPr/>
            <p:nvPr/>
          </p:nvSpPr>
          <p:spPr>
            <a:xfrm>
              <a:off x="4243420" y="3552577"/>
              <a:ext cx="648072" cy="504056"/>
            </a:xfrm>
            <a:prstGeom prst="triangle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Isosceles Triangle 23"/>
            <p:cNvSpPr/>
            <p:nvPr/>
          </p:nvSpPr>
          <p:spPr>
            <a:xfrm>
              <a:off x="6837471" y="5128951"/>
              <a:ext cx="648072" cy="504056"/>
            </a:xfrm>
            <a:prstGeom prst="triangle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Isosceles Triangle 24"/>
            <p:cNvSpPr/>
            <p:nvPr/>
          </p:nvSpPr>
          <p:spPr>
            <a:xfrm>
              <a:off x="4247964" y="5286618"/>
              <a:ext cx="648072" cy="504056"/>
            </a:xfrm>
            <a:prstGeom prst="triangle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1475656" y="2132856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629820" y="2100865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S02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925238" y="2723897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S03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228697" y="1551157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S04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125757" y="2919691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S05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385956" y="2965766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S06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815648" y="2123123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S07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990302" y="1520817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S08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656000" y="2940174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S09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2694239" y="2085091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1950390" y="2714139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1489063" y="3686944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153733" y="2906480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2371390" y="3467832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3155787" y="4270358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2522222" y="5248553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4490403" y="4347662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2094406" y="4534632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3965387" y="5369602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4427984" y="2954555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3385093" y="4978095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4369265" y="5970818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5716764" y="2948996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5367968" y="4830110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6274315" y="5401405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7165287" y="5970818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918267" y="3590175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6971447" y="3000460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428732" y="4057206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6418331" y="3683618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6884288" y="4491678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5885932" y="4514406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4971532" y="3600006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5842121" y="2123123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7056276" y="1500806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4279424" y="1541427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5428732" y="4057206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901163" y="3000097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S10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830879" y="4514405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S20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914979" y="5387764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S24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324663" y="6014117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S25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971600" y="1268760"/>
              <a:ext cx="7128791" cy="518457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3021523" y="1290390"/>
              <a:ext cx="2454255" cy="2225152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5663543" y="2886990"/>
              <a:ext cx="2454268" cy="2282893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5638581" y="1292051"/>
              <a:ext cx="2397781" cy="2292874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5976459" y="4451333"/>
              <a:ext cx="2082935" cy="2031980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951890" y="1265459"/>
              <a:ext cx="2353860" cy="2329996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1253287" y="4451333"/>
              <a:ext cx="2124262" cy="2055122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3244340" y="2815793"/>
              <a:ext cx="2353860" cy="2329996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3395070" y="4519145"/>
              <a:ext cx="1987172" cy="1987309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986828" y="2644013"/>
              <a:ext cx="2353860" cy="2329996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445550" y="3690278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S11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2328488" y="3486106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S12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112494" y="4262636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S13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853322" y="3616369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S14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940086" y="3592139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S15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432279" y="4355186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S16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400301" y="4087182"/>
              <a:ext cx="428600" cy="2722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S17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6373443" y="3693132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S18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827907" y="4524246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S19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062385" y="4545359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S21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450214" y="5270600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S22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3319487" y="4996086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S23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5307280" y="4851049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S26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6217754" y="5429603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S27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7115463" y="5977156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S28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7777456" y="1408606"/>
            <a:ext cx="1114115" cy="2616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V-BSSID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66" y="716806"/>
            <a:ext cx="7772400" cy="400360"/>
          </a:xfrm>
        </p:spPr>
        <p:txBody>
          <a:bodyPr/>
          <a:lstStyle/>
          <a:p>
            <a:r>
              <a:rPr lang="en-US" sz="2800" dirty="0" smtClean="0"/>
              <a:t>V-BSS concept and definitions    </a:t>
            </a:r>
            <a:endParaRPr lang="en-US" sz="2800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</a:t>
            </a:r>
            <a:r>
              <a:rPr lang="en-US" dirty="0" smtClean="0"/>
              <a:t>2023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95" name="Isosceles Triangle 94"/>
          <p:cNvSpPr/>
          <p:nvPr/>
        </p:nvSpPr>
        <p:spPr>
          <a:xfrm>
            <a:off x="4785659" y="1212306"/>
            <a:ext cx="543585" cy="398908"/>
          </a:xfrm>
          <a:prstGeom prst="triangle">
            <a:avLst/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4818446" y="1391310"/>
            <a:ext cx="6340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C-AP</a:t>
            </a: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7" name="Straight Connector 96"/>
          <p:cNvCxnSpPr>
            <a:stCxn id="4" idx="0"/>
          </p:cNvCxnSpPr>
          <p:nvPr/>
        </p:nvCxnSpPr>
        <p:spPr bwMode="auto">
          <a:xfrm flipV="1">
            <a:off x="3899759" y="1606754"/>
            <a:ext cx="1030419" cy="6569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9" name="Straight Connector 98"/>
          <p:cNvCxnSpPr>
            <a:stCxn id="20" idx="0"/>
          </p:cNvCxnSpPr>
          <p:nvPr/>
        </p:nvCxnSpPr>
        <p:spPr bwMode="auto">
          <a:xfrm flipV="1">
            <a:off x="3899759" y="1609366"/>
            <a:ext cx="1280550" cy="193390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flipV="1">
            <a:off x="3929879" y="1602369"/>
            <a:ext cx="1336798" cy="32826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 flipH="1" flipV="1">
            <a:off x="5267670" y="1662386"/>
            <a:ext cx="659114" cy="321161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0" name="Straight Connector 109"/>
          <p:cNvCxnSpPr/>
          <p:nvPr/>
        </p:nvCxnSpPr>
        <p:spPr bwMode="auto">
          <a:xfrm flipH="1" flipV="1">
            <a:off x="5281858" y="1646211"/>
            <a:ext cx="659114" cy="190008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2" name="Straight Connector 111"/>
          <p:cNvCxnSpPr/>
          <p:nvPr/>
        </p:nvCxnSpPr>
        <p:spPr bwMode="auto">
          <a:xfrm flipH="1" flipV="1">
            <a:off x="5299055" y="1641786"/>
            <a:ext cx="641917" cy="6940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4" name="Straight Connector 113"/>
          <p:cNvCxnSpPr>
            <a:stCxn id="21" idx="0"/>
          </p:cNvCxnSpPr>
          <p:nvPr/>
        </p:nvCxnSpPr>
        <p:spPr bwMode="auto">
          <a:xfrm flipH="1" flipV="1">
            <a:off x="5329245" y="1572424"/>
            <a:ext cx="2672487" cy="72141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6" name="Straight Connector 115"/>
          <p:cNvCxnSpPr/>
          <p:nvPr/>
        </p:nvCxnSpPr>
        <p:spPr bwMode="auto">
          <a:xfrm flipH="1" flipV="1">
            <a:off x="5359050" y="1643353"/>
            <a:ext cx="2727896" cy="188506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8" name="Straight Connector 117"/>
          <p:cNvCxnSpPr/>
          <p:nvPr/>
        </p:nvCxnSpPr>
        <p:spPr bwMode="auto">
          <a:xfrm flipH="1" flipV="1">
            <a:off x="5234783" y="1669244"/>
            <a:ext cx="2845107" cy="310775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2" name="Content Placeholder 63"/>
          <p:cNvSpPr txBox="1">
            <a:spLocks/>
          </p:cNvSpPr>
          <p:nvPr/>
        </p:nvSpPr>
        <p:spPr bwMode="auto">
          <a:xfrm>
            <a:off x="-27220" y="1475176"/>
            <a:ext cx="2852051" cy="4535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kern="0" dirty="0" smtClean="0"/>
              <a:t>Stations (S01, … S28) are  wirelessly connected to one or more Anchor APs (A-AP) in the multi BSS  </a:t>
            </a:r>
          </a:p>
          <a:p>
            <a:endParaRPr lang="en-US" sz="1600" b="0" kern="0" dirty="0" smtClean="0"/>
          </a:p>
          <a:p>
            <a:r>
              <a:rPr lang="en-US" sz="1600" b="0" kern="0" dirty="0" smtClean="0"/>
              <a:t>A-APs are connected to Multi AP Coordinator (coordinator AP or C-AP)</a:t>
            </a:r>
          </a:p>
          <a:p>
            <a:pPr lvl="1"/>
            <a:r>
              <a:rPr lang="en-US" sz="1600" kern="0" dirty="0" smtClean="0"/>
              <a:t>C-AP controls the control path</a:t>
            </a:r>
          </a:p>
          <a:p>
            <a:pPr lvl="1"/>
            <a:r>
              <a:rPr lang="en-US" sz="1600" b="0" kern="0" dirty="0" smtClean="0"/>
              <a:t>typically a wired connectivity</a:t>
            </a:r>
          </a:p>
          <a:p>
            <a:pPr marL="457200" lvl="1" indent="0">
              <a:buNone/>
            </a:pPr>
            <a:endParaRPr lang="en-US" sz="1600" kern="0" dirty="0" smtClean="0"/>
          </a:p>
          <a:p>
            <a:r>
              <a:rPr lang="en-US" sz="1600" b="0" dirty="0" smtClean="0"/>
              <a:t>Link </a:t>
            </a:r>
            <a:r>
              <a:rPr lang="en-US" sz="1600" b="0" dirty="0"/>
              <a:t>Quality Metric (LQM)</a:t>
            </a:r>
          </a:p>
          <a:p>
            <a:pPr lvl="1"/>
            <a:r>
              <a:rPr lang="en-US" sz="1600" dirty="0"/>
              <a:t>Path loss between 2 </a:t>
            </a:r>
            <a:r>
              <a:rPr lang="en-US" sz="1600" dirty="0" smtClean="0"/>
              <a:t>entities.</a:t>
            </a:r>
            <a:endParaRPr lang="en-US" sz="1600" b="0" kern="0" dirty="0"/>
          </a:p>
        </p:txBody>
      </p:sp>
      <p:sp>
        <p:nvSpPr>
          <p:cNvPr id="10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Vamadevan Namboodiri,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35075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5312" y="609599"/>
            <a:ext cx="5486400" cy="680437"/>
          </a:xfrm>
        </p:spPr>
        <p:txBody>
          <a:bodyPr/>
          <a:lstStyle/>
          <a:p>
            <a:r>
              <a:rPr lang="en-US" sz="2800" dirty="0" smtClean="0"/>
              <a:t>LQM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600200"/>
            <a:ext cx="7913687" cy="4267200"/>
          </a:xfrm>
        </p:spPr>
        <p:txBody>
          <a:bodyPr>
            <a:normAutofit/>
          </a:bodyPr>
          <a:lstStyle/>
          <a:p>
            <a:r>
              <a:rPr lang="en-US" altLang="ko-KR" sz="1800" dirty="0"/>
              <a:t>Two types of LQM Tables.</a:t>
            </a:r>
          </a:p>
          <a:p>
            <a:pPr lvl="1"/>
            <a:r>
              <a:rPr lang="en-US" altLang="ko-KR" sz="1600" dirty="0"/>
              <a:t>LQM Table (A-AP to A-AP)</a:t>
            </a:r>
          </a:p>
          <a:p>
            <a:pPr lvl="2"/>
            <a:r>
              <a:rPr lang="en-US" altLang="ko-KR" sz="1400" dirty="0"/>
              <a:t>Upon boot up (time zero) - each A-AP listens to beacons from  the neighboring A-APs and creates a path-loss </a:t>
            </a:r>
            <a:r>
              <a:rPr lang="en-US" altLang="ko-KR" sz="1400" dirty="0" smtClean="0"/>
              <a:t>list. </a:t>
            </a:r>
            <a:endParaRPr lang="en-US" altLang="ko-KR" sz="1400" dirty="0"/>
          </a:p>
          <a:p>
            <a:pPr lvl="2"/>
            <a:r>
              <a:rPr lang="en-US" altLang="ko-KR" sz="1400" dirty="0"/>
              <a:t>A-APs periodically updates their </a:t>
            </a:r>
            <a:r>
              <a:rPr lang="en-US" altLang="ko-KR" sz="1400" dirty="0" smtClean="0"/>
              <a:t>list and </a:t>
            </a:r>
            <a:r>
              <a:rPr lang="en-US" altLang="ko-KR" sz="1400" dirty="0"/>
              <a:t>sends to C-AP</a:t>
            </a:r>
          </a:p>
          <a:p>
            <a:pPr lvl="2"/>
            <a:r>
              <a:rPr lang="en-US" altLang="ko-KR" sz="1400" dirty="0"/>
              <a:t>C-AP reviews and modifies this </a:t>
            </a:r>
            <a:r>
              <a:rPr lang="en-US" altLang="ko-KR" sz="1400" dirty="0" smtClean="0"/>
              <a:t>list</a:t>
            </a:r>
            <a:endParaRPr lang="en-US" altLang="ko-KR" sz="1400" dirty="0"/>
          </a:p>
          <a:p>
            <a:pPr lvl="1"/>
            <a:r>
              <a:rPr lang="en-US" altLang="ko-KR" sz="1600" dirty="0" smtClean="0"/>
              <a:t>LQM </a:t>
            </a:r>
            <a:r>
              <a:rPr lang="en-US" altLang="ko-KR" sz="1600" dirty="0"/>
              <a:t>Table (A-AP to STA)</a:t>
            </a:r>
          </a:p>
          <a:p>
            <a:pPr lvl="2"/>
            <a:r>
              <a:rPr lang="en-US" altLang="ko-KR" sz="1400" dirty="0"/>
              <a:t>Each STA listens to beacons from  the neighboring A-APs  and creates a path-loss </a:t>
            </a:r>
            <a:r>
              <a:rPr lang="en-US" altLang="ko-KR" sz="1400" dirty="0" smtClean="0"/>
              <a:t>list</a:t>
            </a:r>
            <a:endParaRPr lang="en-US" altLang="ko-KR" sz="1400" dirty="0"/>
          </a:p>
          <a:p>
            <a:pPr lvl="2"/>
            <a:r>
              <a:rPr lang="en-US" altLang="ko-KR" sz="1400" dirty="0"/>
              <a:t>STAs periodically updates its  </a:t>
            </a:r>
            <a:r>
              <a:rPr lang="en-US" altLang="ko-KR" sz="1400" dirty="0" smtClean="0"/>
              <a:t>list </a:t>
            </a:r>
            <a:r>
              <a:rPr lang="en-US" altLang="ko-KR" sz="1400" dirty="0"/>
              <a:t>and sends it to the A-AP that it is associated with.</a:t>
            </a:r>
          </a:p>
          <a:p>
            <a:pPr lvl="2"/>
            <a:r>
              <a:rPr lang="en-US" altLang="ko-KR" sz="1400" dirty="0"/>
              <a:t>A-APs sends this to C-AP. </a:t>
            </a:r>
          </a:p>
          <a:p>
            <a:pPr lvl="2"/>
            <a:r>
              <a:rPr lang="en-US" altLang="ko-KR" sz="1400" dirty="0"/>
              <a:t>C-AP reviews and modifies this </a:t>
            </a:r>
            <a:r>
              <a:rPr lang="en-US" altLang="ko-KR" sz="1400" dirty="0" smtClean="0"/>
              <a:t>list</a:t>
            </a:r>
            <a:endParaRPr lang="en-US" altLang="ko-KR" sz="1400" dirty="0"/>
          </a:p>
          <a:p>
            <a:pPr lvl="2"/>
            <a:endParaRPr lang="en-US" altLang="ko-KR" sz="1800" dirty="0"/>
          </a:p>
          <a:p>
            <a:r>
              <a:rPr lang="en-US" altLang="ko-KR" sz="1800" dirty="0"/>
              <a:t>If O(V)BSS is detected, interference table(s) can also be created </a:t>
            </a:r>
            <a:endParaRPr lang="en-US" altLang="ko-KR" sz="1400" b="1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</a:t>
            </a:r>
            <a:r>
              <a:rPr lang="en-US" dirty="0" smtClean="0"/>
              <a:t>2023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7969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567639"/>
            <a:ext cx="4419600" cy="707866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2800" dirty="0" smtClean="0"/>
              <a:t>LQM table (AP to STA)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768" y="1393666"/>
            <a:ext cx="8403432" cy="3940334"/>
          </a:xfrm>
        </p:spPr>
        <p:txBody>
          <a:bodyPr/>
          <a:lstStyle/>
          <a:p>
            <a:r>
              <a:rPr lang="en-US" sz="1800" dirty="0" smtClean="0"/>
              <a:t>Upon boot up (time zero) - each STA listens to beacons from  the neighboring APs for a duration of TBD seconds and creates a RSSI/path-loss table.</a:t>
            </a:r>
          </a:p>
          <a:p>
            <a:r>
              <a:rPr lang="en-US" sz="1800" dirty="0" smtClean="0"/>
              <a:t>Note that </a:t>
            </a:r>
          </a:p>
          <a:p>
            <a:pPr lvl="1"/>
            <a:r>
              <a:rPr lang="en-US" sz="1400" dirty="0" smtClean="0"/>
              <a:t>Each STA maintains a list of   ordered pairs of {AP, </a:t>
            </a:r>
            <a:r>
              <a:rPr lang="en-US" sz="1400" dirty="0" err="1" smtClean="0"/>
              <a:t>path_loss</a:t>
            </a:r>
            <a:r>
              <a:rPr lang="en-US" sz="1400" dirty="0" smtClean="0"/>
              <a:t>} (LQM list) for all the APs it can receive beacons from</a:t>
            </a:r>
          </a:p>
          <a:p>
            <a:pPr lvl="1"/>
            <a:r>
              <a:rPr lang="en-US" sz="1400" dirty="0" smtClean="0"/>
              <a:t>Each STA periodically updates the above</a:t>
            </a:r>
          </a:p>
          <a:p>
            <a:pPr lvl="1"/>
            <a:r>
              <a:rPr lang="en-US" sz="1400" dirty="0" smtClean="0"/>
              <a:t>Each STA periodically sends the above list to the A-AP it is associated with.</a:t>
            </a:r>
          </a:p>
          <a:p>
            <a:pPr lvl="1"/>
            <a:r>
              <a:rPr lang="en-US" sz="1400" dirty="0" smtClean="0"/>
              <a:t>A-AP sends this to C-AP periodically.   </a:t>
            </a:r>
          </a:p>
          <a:p>
            <a:pPr lvl="1"/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C-AP constructs and reviews the LQM table  </a:t>
            </a:r>
          </a:p>
          <a:p>
            <a:endParaRPr lang="en-US" sz="1800" dirty="0"/>
          </a:p>
          <a:p>
            <a:r>
              <a:rPr lang="en-US" sz="1800" dirty="0" smtClean="0"/>
              <a:t>Next 3 slides explains this concept with an example </a:t>
            </a:r>
            <a:endParaRPr lang="en-US" sz="1400" dirty="0"/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</a:t>
            </a:r>
            <a:r>
              <a:rPr lang="en-US" dirty="0" smtClean="0"/>
              <a:t>2023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1213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9997"/>
            <a:ext cx="8115300" cy="457200"/>
          </a:xfrm>
        </p:spPr>
        <p:txBody>
          <a:bodyPr/>
          <a:lstStyle/>
          <a:p>
            <a:r>
              <a:rPr lang="en-US" sz="2800" dirty="0" smtClean="0"/>
              <a:t>LQM Table  from A-AP to C-AP (for C-AP review) 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</a:t>
            </a:r>
            <a:r>
              <a:rPr lang="en-US" dirty="0" smtClean="0"/>
              <a:t>2023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8139946"/>
              </p:ext>
            </p:extLst>
          </p:nvPr>
        </p:nvGraphicFramePr>
        <p:xfrm>
          <a:off x="3709443" y="1371600"/>
          <a:ext cx="5333998" cy="5026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003"/>
                <a:gridCol w="501555"/>
                <a:gridCol w="501555"/>
                <a:gridCol w="501555"/>
                <a:gridCol w="501555"/>
                <a:gridCol w="501555"/>
                <a:gridCol w="501555"/>
                <a:gridCol w="501555"/>
                <a:gridCol w="501555"/>
                <a:gridCol w="501555"/>
              </a:tblGrid>
              <a:tr h="638973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</a:t>
                      </a:r>
                      <a:r>
                        <a:rPr lang="en-US" sz="1200" dirty="0" err="1" smtClean="0"/>
                        <a:t>APxx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A-AP32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A-AP33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27384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27384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27384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x32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x33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27384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x42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x43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x44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x4x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27384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S05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x52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x53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x54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x5x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27384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S06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x63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x64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x6x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27384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S07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x74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x7x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27384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S08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x8x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27384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S09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x9x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x91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x92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273846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45641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x27x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x271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x272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x273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45641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x281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x282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x283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45641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x291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x292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x293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273846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-35859" y="2438399"/>
            <a:ext cx="3733800" cy="2725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200" kern="0" dirty="0"/>
              <a:t>x</a:t>
            </a:r>
            <a:r>
              <a:rPr lang="en-US" altLang="ko-KR" sz="1200" kern="0" dirty="0" smtClean="0"/>
              <a:t>11</a:t>
            </a:r>
            <a:r>
              <a:rPr lang="en-US" altLang="ko-KR" sz="1200" kern="0" dirty="0"/>
              <a:t>..x293 are the computed </a:t>
            </a:r>
            <a:r>
              <a:rPr lang="en-US" altLang="ko-KR" sz="1200" kern="0" dirty="0" smtClean="0"/>
              <a:t>LQM</a:t>
            </a:r>
          </a:p>
          <a:p>
            <a:pPr lvl="1"/>
            <a:r>
              <a:rPr lang="en-US" altLang="ko-KR" sz="1200" kern="0" dirty="0" smtClean="0"/>
              <a:t>Computed </a:t>
            </a:r>
            <a:r>
              <a:rPr lang="en-US" altLang="ko-KR" sz="1200" kern="0" dirty="0"/>
              <a:t>by each station by listening to A-AP </a:t>
            </a:r>
            <a:r>
              <a:rPr lang="en-US" altLang="ko-KR" sz="1200" kern="0" dirty="0" smtClean="0"/>
              <a:t>beacons</a:t>
            </a:r>
          </a:p>
          <a:p>
            <a:r>
              <a:rPr lang="en-US" altLang="ko-KR" sz="1200" kern="0" dirty="0" smtClean="0"/>
              <a:t>Each station passes the  LQM list to the A-AP it is associated with.</a:t>
            </a:r>
          </a:p>
          <a:p>
            <a:pPr lvl="1"/>
            <a:r>
              <a:rPr lang="en-US" altLang="ko-KR" sz="1200" kern="0" dirty="0" err="1"/>
              <a:t>e</a:t>
            </a:r>
            <a:r>
              <a:rPr lang="en-US" altLang="ko-KR" sz="1200" kern="0" dirty="0" err="1" smtClean="0"/>
              <a:t>.g</a:t>
            </a:r>
            <a:r>
              <a:rPr lang="en-US" altLang="ko-KR" sz="1200" kern="0" dirty="0" smtClean="0"/>
              <a:t>: S01 sends {x11, A_AP11}, {x12, A_AP12} … tuples to A_AP11. </a:t>
            </a:r>
            <a:r>
              <a:rPr lang="en-US" altLang="ko-KR" sz="1200" kern="0" dirty="0" smtClean="0">
                <a:solidFill>
                  <a:srgbClr val="FF0000"/>
                </a:solidFill>
              </a:rPr>
              <a:t> </a:t>
            </a:r>
            <a:endParaRPr lang="en-US" altLang="ko-KR" sz="1200" kern="0" dirty="0">
              <a:solidFill>
                <a:srgbClr val="FF0000"/>
              </a:solidFill>
            </a:endParaRPr>
          </a:p>
          <a:p>
            <a:r>
              <a:rPr lang="en-US" altLang="ko-KR" sz="1200" kern="0" dirty="0" smtClean="0"/>
              <a:t>Each A_AP sends these  lists in turn, to the C-AP.</a:t>
            </a:r>
          </a:p>
          <a:p>
            <a:r>
              <a:rPr lang="en-US" altLang="ko-KR" sz="1200" kern="0" dirty="0" smtClean="0"/>
              <a:t>C-AP collates these in to a table as shown below</a:t>
            </a:r>
            <a:endParaRPr lang="en-US" altLang="ko-KR" sz="1200" kern="0" dirty="0"/>
          </a:p>
          <a:p>
            <a:endParaRPr lang="en-US" altLang="ko-KR" sz="1200" kern="0" dirty="0" smtClean="0"/>
          </a:p>
          <a:p>
            <a:pPr marL="0" indent="0">
              <a:buNone/>
            </a:pPr>
            <a:endParaRPr lang="en-US" altLang="ko-KR" sz="1200" kern="0" dirty="0" smtClean="0"/>
          </a:p>
        </p:txBody>
      </p:sp>
    </p:spTree>
    <p:extLst>
      <p:ext uri="{BB962C8B-B14F-4D97-AF65-F5344CB8AC3E}">
        <p14:creationId xmlns:p14="http://schemas.microsoft.com/office/powerpoint/2010/main" val="413326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839787"/>
            <a:ext cx="7772401" cy="533400"/>
          </a:xfrm>
        </p:spPr>
        <p:txBody>
          <a:bodyPr/>
          <a:lstStyle/>
          <a:p>
            <a:r>
              <a:rPr lang="en-US" sz="2800" dirty="0"/>
              <a:t>LQM </a:t>
            </a:r>
            <a:r>
              <a:rPr lang="en-US" sz="2800" dirty="0" smtClean="0"/>
              <a:t>Table review by C-AP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512" y="2133600"/>
            <a:ext cx="7620000" cy="3048000"/>
          </a:xfrm>
        </p:spPr>
        <p:txBody>
          <a:bodyPr/>
          <a:lstStyle/>
          <a:p>
            <a:r>
              <a:rPr lang="en-US" sz="1600" dirty="0" smtClean="0"/>
              <a:t>Table in the previous slide does not have all the entries filled in. This is because all APs cannot hear all STAs.</a:t>
            </a:r>
          </a:p>
          <a:p>
            <a:endParaRPr lang="en-US" sz="1600" dirty="0" smtClean="0"/>
          </a:p>
          <a:p>
            <a:r>
              <a:rPr lang="en-US" sz="1600" dirty="0" smtClean="0"/>
              <a:t>During the time of network installation of an infra-structure network,  </a:t>
            </a:r>
            <a:r>
              <a:rPr lang="en-US" sz="1600" dirty="0"/>
              <a:t>the relative AP </a:t>
            </a:r>
            <a:r>
              <a:rPr lang="en-US" sz="1600" dirty="0" smtClean="0"/>
              <a:t>position/geolocation etc. would be looked into. This information can be made available to C-AP (pre-configuration information). </a:t>
            </a:r>
          </a:p>
          <a:p>
            <a:endParaRPr lang="en-US" sz="1600" dirty="0" smtClean="0"/>
          </a:p>
          <a:p>
            <a:r>
              <a:rPr lang="en-US" sz="1600" dirty="0" smtClean="0"/>
              <a:t>C-AP can come out with a  set of coarse  LQM  values {say y1,y2, y3, y4} which are sufficiently far apart, based on the location of the A-APs. These values can be used to fill up the table as shown in the next figure. </a:t>
            </a:r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</a:t>
            </a:r>
            <a:r>
              <a:rPr lang="en-US" dirty="0" smtClean="0"/>
              <a:t>2023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67241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</a:t>
            </a:r>
            <a:r>
              <a:rPr lang="en-US" dirty="0" smtClean="0"/>
              <a:t>2023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1500143"/>
              </p:ext>
            </p:extLst>
          </p:nvPr>
        </p:nvGraphicFramePr>
        <p:xfrm>
          <a:off x="2819400" y="1601637"/>
          <a:ext cx="61722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</a:tblGrid>
              <a:tr h="505838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</a:t>
                      </a:r>
                      <a:r>
                        <a:rPr lang="en-US" sz="1200" dirty="0" err="1" smtClean="0"/>
                        <a:t>APxx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A-AP32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A-AP33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0350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y1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y2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y1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y3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y4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y4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0350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y1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y1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y2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y3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y4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y4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0350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x32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x33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y2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y2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y3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y4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y4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0350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y1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x42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x43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x44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x4x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y2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y3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y4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0350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S05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y1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x52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x53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x54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x5x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y2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y3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y3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0350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S06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y1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y1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x63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x64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x6x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y1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y3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y3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0350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S07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y2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y1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y1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x74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x7x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y1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y3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y2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0350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S08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y2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y3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y2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y1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x8x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y1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y2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y2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0350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S09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y3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y3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y2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y1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x9x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x91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x92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y1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03503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0350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y3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y4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y3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y1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x271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x272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x273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0350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y4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y4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y4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y2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y1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x281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x282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x283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0350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y4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y4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y4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y2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y1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x291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x292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x293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03503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 bwMode="auto">
          <a:xfrm>
            <a:off x="152400" y="609600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kern="0" dirty="0" smtClean="0"/>
              <a:t>LQM Table  from C-AP to A-AP (after C-AP review) </a:t>
            </a:r>
            <a:endParaRPr lang="en-US" sz="2800" kern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-76200" y="1752599"/>
            <a:ext cx="2895600" cy="460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altLang="ko-KR" sz="1100" kern="0" dirty="0" smtClean="0"/>
          </a:p>
          <a:p>
            <a:r>
              <a:rPr lang="en-US" altLang="ko-KR" sz="1600" kern="0" dirty="0" smtClean="0"/>
              <a:t>C-AP reviews the LQM table and inserts  the missing entries from the pre-configuration  info.</a:t>
            </a:r>
          </a:p>
          <a:p>
            <a:endParaRPr lang="en-US" altLang="ko-KR" sz="1600" kern="0" dirty="0" smtClean="0"/>
          </a:p>
          <a:p>
            <a:pPr lvl="1"/>
            <a:r>
              <a:rPr lang="en-US" altLang="ko-KR" sz="1600" kern="0" dirty="0"/>
              <a:t>y</a:t>
            </a:r>
            <a:r>
              <a:rPr lang="en-US" altLang="ko-KR" sz="1600" kern="0" dirty="0" smtClean="0"/>
              <a:t>1, y2 etc.  denote a LQM </a:t>
            </a:r>
            <a:r>
              <a:rPr lang="en-US" altLang="ko-KR" sz="1600" kern="0" dirty="0"/>
              <a:t>value </a:t>
            </a:r>
            <a:r>
              <a:rPr lang="en-US" altLang="ko-KR" sz="1600" kern="0" dirty="0" smtClean="0"/>
              <a:t> that </a:t>
            </a:r>
            <a:r>
              <a:rPr lang="en-US" altLang="ko-KR" sz="1600" kern="0" dirty="0"/>
              <a:t>best </a:t>
            </a:r>
            <a:r>
              <a:rPr lang="en-US" altLang="ko-KR" sz="1600" kern="0" dirty="0" smtClean="0"/>
              <a:t>represents a  distance range(d2-d1).</a:t>
            </a:r>
          </a:p>
          <a:p>
            <a:pPr lvl="1"/>
            <a:r>
              <a:rPr lang="en-US" altLang="ko-KR" sz="1600" kern="0" dirty="0" smtClean="0"/>
              <a:t>(for free space</a:t>
            </a:r>
            <a:r>
              <a:rPr lang="en-US" altLang="ko-KR" sz="1600" kern="0" dirty="0"/>
              <a:t> (in dB)</a:t>
            </a:r>
            <a:r>
              <a:rPr lang="en-US" altLang="ko-KR" sz="1600" kern="0" dirty="0" smtClean="0"/>
              <a:t>) 20log10(d1 + (d2-d1)/2) + 20log10(f)  + constant</a:t>
            </a:r>
          </a:p>
          <a:p>
            <a:pPr marL="457200" lvl="1" indent="0">
              <a:buNone/>
            </a:pPr>
            <a:endParaRPr lang="en-US" altLang="ko-KR" sz="1600" kern="0" dirty="0" smtClean="0"/>
          </a:p>
          <a:p>
            <a:pPr lvl="1"/>
            <a:r>
              <a:rPr lang="en-US" altLang="ko-KR" sz="1600" kern="0" dirty="0" smtClean="0"/>
              <a:t>y1, y2 etc. are obtained by C-AP at the time of network installation – possibly by geo-</a:t>
            </a:r>
            <a:r>
              <a:rPr lang="en-US" altLang="ko-KR" sz="1600" kern="0" dirty="0" err="1" smtClean="0"/>
              <a:t>locationing</a:t>
            </a:r>
            <a:r>
              <a:rPr lang="en-US" altLang="ko-KR" sz="1600" kern="0" dirty="0" smtClean="0"/>
              <a:t> the A-APs.</a:t>
            </a:r>
          </a:p>
          <a:p>
            <a:pPr marL="457200" lvl="1" indent="0">
              <a:buNone/>
            </a:pPr>
            <a:endParaRPr lang="en-US" altLang="ko-KR" sz="1600" kern="0" dirty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i="1" kern="0" dirty="0"/>
          </a:p>
        </p:txBody>
      </p:sp>
    </p:spTree>
    <p:extLst>
      <p:ext uri="{BB962C8B-B14F-4D97-AF65-F5344CB8AC3E}">
        <p14:creationId xmlns:p14="http://schemas.microsoft.com/office/powerpoint/2010/main" val="205223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10983"/>
            <a:ext cx="7620000" cy="533400"/>
          </a:xfrm>
        </p:spPr>
        <p:txBody>
          <a:bodyPr/>
          <a:lstStyle/>
          <a:p>
            <a:r>
              <a:rPr lang="en-US" sz="2800" dirty="0"/>
              <a:t>LQM table (AP to AP)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325" y="1524000"/>
            <a:ext cx="7848600" cy="4848999"/>
          </a:xfrm>
        </p:spPr>
        <p:txBody>
          <a:bodyPr/>
          <a:lstStyle/>
          <a:p>
            <a:endParaRPr lang="en-US" dirty="0"/>
          </a:p>
          <a:p>
            <a:r>
              <a:rPr lang="en-US" dirty="0" smtClean="0"/>
              <a:t>As described earlier (LQM table AP to STA), another table </a:t>
            </a:r>
            <a:r>
              <a:rPr lang="en-US" dirty="0"/>
              <a:t>can be </a:t>
            </a:r>
            <a:r>
              <a:rPr lang="en-US" dirty="0" smtClean="0"/>
              <a:t>constructed  </a:t>
            </a:r>
            <a:r>
              <a:rPr lang="en-US" dirty="0"/>
              <a:t>that involve only A-APs in a similar fashion. </a:t>
            </a:r>
            <a:endParaRPr lang="en-US" dirty="0" smtClean="0"/>
          </a:p>
          <a:p>
            <a:r>
              <a:rPr lang="en-US" dirty="0"/>
              <a:t>Upon boot up (time zero) - each A-AP listens to beacons from  the neighboring A-APs for a duration of TBD seconds and creates a path-loss/RSSI </a:t>
            </a:r>
            <a:r>
              <a:rPr lang="en-US" dirty="0" smtClean="0"/>
              <a:t>list as </a:t>
            </a:r>
            <a:r>
              <a:rPr lang="en-US" dirty="0"/>
              <a:t>below. </a:t>
            </a:r>
            <a:r>
              <a:rPr lang="en-US" dirty="0" smtClean="0"/>
              <a:t>These values will be periodically updated.</a:t>
            </a:r>
            <a:endParaRPr lang="en-US" dirty="0"/>
          </a:p>
          <a:p>
            <a:pPr lvl="1"/>
            <a:r>
              <a:rPr lang="en-US" dirty="0" smtClean="0"/>
              <a:t>A-AP11’s table is </a:t>
            </a:r>
            <a:r>
              <a:rPr lang="en-US" dirty="0"/>
              <a:t>given below as an </a:t>
            </a:r>
            <a:r>
              <a:rPr lang="en-US" dirty="0" smtClean="0"/>
              <a:t>example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Each A-AP sends this list to C-AP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</a:t>
            </a:r>
            <a:r>
              <a:rPr lang="en-US" dirty="0" smtClean="0"/>
              <a:t>2023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537811"/>
              </p:ext>
            </p:extLst>
          </p:nvPr>
        </p:nvGraphicFramePr>
        <p:xfrm>
          <a:off x="1676400" y="5199541"/>
          <a:ext cx="5638800" cy="2551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7" name="Document" r:id="rId3" imgW="9706449" imgH="4405676" progId="Word.Document.8">
                  <p:embed/>
                </p:oleObj>
              </mc:Choice>
              <mc:Fallback>
                <p:oleObj name="Document" r:id="rId3" imgW="9706449" imgH="440567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199541"/>
                        <a:ext cx="5638800" cy="25517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795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C081C7F7396B4994985CB4D8B5B7F6" ma:contentTypeVersion="0" ma:contentTypeDescription="Create a new document." ma:contentTypeScope="" ma:versionID="6d47bea497fe9edd124af63adba9e32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3F1A9E-B682-4A3B-A1E9-69EFE4B1F01B}">
  <ds:schemaRefs>
    <ds:schemaRef ds:uri="http://schemas.microsoft.com/office/2006/documentManagement/types"/>
    <ds:schemaRef ds:uri="http://purl.org/dc/terms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C433C0A-42BA-4249-AFEC-9B45C4A8C1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7103A2-A6A5-4A82-B62E-D1782B5A47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142215</TotalTime>
  <Words>1499</Words>
  <Application>Microsoft Office PowerPoint</Application>
  <PresentationFormat>On-screen Show (4:3)</PresentationFormat>
  <Paragraphs>419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802-11-Submission</vt:lpstr>
      <vt:lpstr>Document</vt:lpstr>
      <vt:lpstr>Multi AP Transmissions: On the Link Quality Metric</vt:lpstr>
      <vt:lpstr>Introduction</vt:lpstr>
      <vt:lpstr>V-BSS concept and definitions    </vt:lpstr>
      <vt:lpstr>LQM</vt:lpstr>
      <vt:lpstr> LQM table (AP to STA)</vt:lpstr>
      <vt:lpstr>LQM Table  from A-AP to C-AP (for C-AP review) </vt:lpstr>
      <vt:lpstr>LQM Table review by C-AP</vt:lpstr>
      <vt:lpstr>PowerPoint Presentation</vt:lpstr>
      <vt:lpstr>LQM table (AP to AP)</vt:lpstr>
      <vt:lpstr>LQM Table   A-AP to A-AP at C-AP (for C-AP review) </vt:lpstr>
      <vt:lpstr>Review  of AP-to-AP Table   by C-AP </vt:lpstr>
      <vt:lpstr>How to use these tables?</vt:lpstr>
      <vt:lpstr>Managing Coordinated Transmissions</vt:lpstr>
      <vt:lpstr>Reference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Vamadevan Namboodiri</cp:lastModifiedBy>
  <cp:revision>2369</cp:revision>
  <cp:lastPrinted>1998-02-10T13:28:06Z</cp:lastPrinted>
  <dcterms:created xsi:type="dcterms:W3CDTF">2007-05-21T21:00:37Z</dcterms:created>
  <dcterms:modified xsi:type="dcterms:W3CDTF">2023-11-09T00:21:04Z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0x01010090C081C7F7396B4994985CB4D8B5B7F6</vt:lpwstr>
  </property>
</Properties>
</file>