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19"/>
  </p:notesMasterIdLst>
  <p:handoutMasterIdLst>
    <p:handoutMasterId r:id="rId20"/>
  </p:handoutMasterIdLst>
  <p:sldIdLst>
    <p:sldId id="896" r:id="rId6"/>
    <p:sldId id="18125" r:id="rId7"/>
    <p:sldId id="18124" r:id="rId8"/>
    <p:sldId id="18131" r:id="rId9"/>
    <p:sldId id="18126" r:id="rId10"/>
    <p:sldId id="18128" r:id="rId11"/>
    <p:sldId id="1504" r:id="rId12"/>
    <p:sldId id="1574" r:id="rId13"/>
    <p:sldId id="1490" r:id="rId14"/>
    <p:sldId id="18130" r:id="rId15"/>
    <p:sldId id="18127" r:id="rId16"/>
    <p:sldId id="1501" r:id="rId17"/>
    <p:sldId id="1061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737" autoAdjust="0"/>
  </p:normalViewPr>
  <p:slideViewPr>
    <p:cSldViewPr>
      <p:cViewPr varScale="1">
        <p:scale>
          <a:sx n="114" d="100"/>
          <a:sy n="114" d="100"/>
        </p:scale>
        <p:origin x="756" y="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802.11-23/xxxxr0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High Level Thoughts on DRU Design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2023-11-xx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443136"/>
          </a:xfrm>
        </p:spPr>
        <p:txBody>
          <a:bodyPr/>
          <a:lstStyle/>
          <a:p>
            <a:pPr lvl="1"/>
            <a:r>
              <a:rPr lang="en-US" sz="2800" dirty="0"/>
              <a:t>Supporting STA in wide </a:t>
            </a:r>
            <a:r>
              <a:rPr lang="en-US" sz="2800"/>
              <a:t>BW OFDMA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68552"/>
          </a:xfrm>
        </p:spPr>
        <p:txBody>
          <a:bodyPr/>
          <a:lstStyle/>
          <a:p>
            <a:r>
              <a:rPr lang="en-US" sz="2000" dirty="0"/>
              <a:t>Mainly the following two cases</a:t>
            </a:r>
          </a:p>
          <a:p>
            <a:pPr lvl="1"/>
            <a:r>
              <a:rPr lang="en-US" sz="1800" dirty="0"/>
              <a:t>20MHz operation STA in 40, 80, 160, 320MHz </a:t>
            </a:r>
          </a:p>
          <a:p>
            <a:pPr lvl="1"/>
            <a:r>
              <a:rPr lang="en-US" sz="1800" dirty="0"/>
              <a:t>80/160MHz operation STA in 160, 320MHz</a:t>
            </a:r>
          </a:p>
          <a:p>
            <a:endParaRPr lang="en-US" sz="800" dirty="0"/>
          </a:p>
          <a:p>
            <a:r>
              <a:rPr lang="en-US" sz="2200" dirty="0"/>
              <a:t>80/160MHz operation STAs fit well with the 80MHz spreading BW limit</a:t>
            </a:r>
          </a:p>
          <a:p>
            <a:endParaRPr lang="en-US" sz="800" dirty="0"/>
          </a:p>
          <a:p>
            <a:r>
              <a:rPr lang="en-US" sz="2000" dirty="0"/>
              <a:t>20MHz operation STA in wide bandwidth OFDMA need some discussion </a:t>
            </a:r>
          </a:p>
          <a:p>
            <a:pPr lvl="1"/>
            <a:r>
              <a:rPr lang="en-US" sz="1800" dirty="0"/>
              <a:t>20MHz operation devices can only support spreading BW of 20MHz</a:t>
            </a:r>
          </a:p>
          <a:p>
            <a:pPr lvl="1"/>
            <a:r>
              <a:rPr lang="en-US" sz="1800" dirty="0"/>
              <a:t>It is very challenge to support multiple spreading BWs in 40/80MHz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Prefer 20MHz operation STA support only in the following </a:t>
            </a:r>
            <a:r>
              <a:rPr lang="en-US" sz="2000" dirty="0" err="1"/>
              <a:t>dRU</a:t>
            </a:r>
            <a:r>
              <a:rPr lang="en-US" sz="2000" dirty="0"/>
              <a:t> modes</a:t>
            </a:r>
          </a:p>
          <a:p>
            <a:pPr lvl="1"/>
            <a:r>
              <a:rPr lang="en-US" sz="1600" dirty="0"/>
              <a:t>PPDU BW of 20MHz</a:t>
            </a:r>
          </a:p>
          <a:p>
            <a:pPr lvl="1"/>
            <a:r>
              <a:rPr lang="en-US" sz="1600" dirty="0"/>
              <a:t>In punctured 80MHz subblock where 20MHz spreading BW is used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616"/>
            <a:ext cx="7772400" cy="443136"/>
          </a:xfrm>
        </p:spPr>
        <p:txBody>
          <a:bodyPr/>
          <a:lstStyle/>
          <a:p>
            <a:r>
              <a:rPr lang="en-US" sz="2800" dirty="0" err="1"/>
              <a:t>dRU</a:t>
            </a:r>
            <a:r>
              <a:rPr lang="en-US" sz="2800" dirty="0"/>
              <a:t> Tone Plan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88" y="1412776"/>
            <a:ext cx="8077200" cy="4907578"/>
          </a:xfrm>
        </p:spPr>
        <p:txBody>
          <a:bodyPr/>
          <a:lstStyle/>
          <a:p>
            <a:r>
              <a:rPr lang="en-US" sz="2000" b="1" dirty="0"/>
              <a:t>Max</a:t>
            </a:r>
            <a:r>
              <a:rPr lang="en-US" sz="2000" dirty="0"/>
              <a:t>imize</a:t>
            </a:r>
            <a:r>
              <a:rPr lang="en-US" sz="2000" b="1" dirty="0"/>
              <a:t> power gain and spectral efficiency gain</a:t>
            </a:r>
          </a:p>
          <a:p>
            <a:pPr lvl="1"/>
            <a:r>
              <a:rPr lang="en-US" sz="1600" dirty="0"/>
              <a:t>Given PSD limit (e.g., -1dBm/MHz), minimize the number of tones per 1MHz to maximize Tx power</a:t>
            </a:r>
          </a:p>
          <a:p>
            <a:pPr lvl="1"/>
            <a:r>
              <a:rPr lang="en-US" sz="1600" dirty="0"/>
              <a:t>Spectral efficiency should not be worse than regular OFDMA transmission</a:t>
            </a:r>
          </a:p>
          <a:p>
            <a:pPr lvl="2"/>
            <a:r>
              <a:rPr lang="en-US" sz="1400" dirty="0" err="1"/>
              <a:t>E.g</a:t>
            </a:r>
            <a:r>
              <a:rPr lang="en-US" sz="1400" dirty="0"/>
              <a:t>, existing OFDMA mode can support 9 RU26 in 20MHz, </a:t>
            </a:r>
            <a:r>
              <a:rPr lang="en-US" sz="1400" dirty="0" err="1"/>
              <a:t>dRU</a:t>
            </a:r>
            <a:r>
              <a:rPr lang="en-US" sz="1400" dirty="0"/>
              <a:t> should be able to support the same</a:t>
            </a:r>
          </a:p>
          <a:p>
            <a:pPr lvl="1"/>
            <a:endParaRPr lang="en-US" sz="800" b="1" dirty="0"/>
          </a:p>
          <a:p>
            <a:r>
              <a:rPr lang="en-US" sz="2000" dirty="0"/>
              <a:t>Keep </a:t>
            </a:r>
            <a:r>
              <a:rPr lang="en-US" sz="2000" dirty="0" err="1"/>
              <a:t>dRU</a:t>
            </a:r>
            <a:r>
              <a:rPr lang="en-US" sz="2000" dirty="0"/>
              <a:t> tone mapping simple</a:t>
            </a:r>
          </a:p>
          <a:p>
            <a:pPr lvl="1"/>
            <a:r>
              <a:rPr lang="en-US" sz="1600" dirty="0"/>
              <a:t>Keep hierarchical OFDMA tone plan and pilot structure</a:t>
            </a:r>
          </a:p>
          <a:p>
            <a:pPr lvl="1"/>
            <a:r>
              <a:rPr lang="en-US" altLang="zh-CN" sz="1600" dirty="0"/>
              <a:t>Make even distribution as much as possible to ensure channel smoothing</a:t>
            </a:r>
          </a:p>
          <a:p>
            <a:pPr marL="0" indent="0">
              <a:buNone/>
            </a:pPr>
            <a:endParaRPr lang="en-US" sz="800" strike="sngStrike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9606-7368-42A2-BADF-6374503E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FFB2-3C84-4898-9603-5B044FED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0"/>
            <a:ext cx="8075613" cy="5206654"/>
          </a:xfrm>
        </p:spPr>
        <p:txBody>
          <a:bodyPr/>
          <a:lstStyle/>
          <a:p>
            <a:r>
              <a:rPr lang="en-US" sz="2000" dirty="0"/>
              <a:t>We discussed high level questions on </a:t>
            </a:r>
            <a:r>
              <a:rPr lang="en-US" sz="2000" dirty="0" err="1"/>
              <a:t>dRU</a:t>
            </a:r>
            <a:r>
              <a:rPr lang="en-US" sz="2000" dirty="0"/>
              <a:t> design</a:t>
            </a:r>
          </a:p>
          <a:p>
            <a:pPr lvl="1"/>
            <a:r>
              <a:rPr lang="en-US" sz="1600" dirty="0"/>
              <a:t>Spreading BW limit  </a:t>
            </a:r>
          </a:p>
          <a:p>
            <a:pPr lvl="2"/>
            <a:r>
              <a:rPr lang="en-US" sz="1400" dirty="0"/>
              <a:t>prefer up to 80MHz</a:t>
            </a:r>
          </a:p>
          <a:p>
            <a:pPr lvl="1"/>
            <a:r>
              <a:rPr lang="en-US" sz="1600" dirty="0"/>
              <a:t>Mixture of </a:t>
            </a:r>
            <a:r>
              <a:rPr lang="en-US" sz="1600" dirty="0" err="1"/>
              <a:t>dRU</a:t>
            </a:r>
            <a:r>
              <a:rPr lang="en-US" sz="1600" dirty="0"/>
              <a:t> and </a:t>
            </a:r>
            <a:r>
              <a:rPr lang="en-US" sz="1600" dirty="0" err="1"/>
              <a:t>rRU</a:t>
            </a:r>
            <a:endParaRPr lang="en-US" sz="1600" dirty="0"/>
          </a:p>
          <a:p>
            <a:pPr lvl="2"/>
            <a:r>
              <a:rPr lang="en-US" sz="1400" dirty="0"/>
              <a:t>no hybrid mode for up to 80MHz, per 80MHz </a:t>
            </a:r>
            <a:r>
              <a:rPr lang="en-US" sz="1400" dirty="0" err="1"/>
              <a:t>dRU</a:t>
            </a:r>
            <a:r>
              <a:rPr lang="en-US" sz="1400" dirty="0"/>
              <a:t>/</a:t>
            </a:r>
            <a:r>
              <a:rPr lang="en-US" sz="1400" dirty="0" err="1"/>
              <a:t>rRU</a:t>
            </a:r>
            <a:r>
              <a:rPr lang="en-US" sz="1400" dirty="0"/>
              <a:t> switch</a:t>
            </a:r>
          </a:p>
          <a:p>
            <a:pPr lvl="1"/>
            <a:r>
              <a:rPr lang="en-US" sz="1600" dirty="0"/>
              <a:t>RU/MRU </a:t>
            </a:r>
          </a:p>
          <a:p>
            <a:pPr lvl="2"/>
            <a:r>
              <a:rPr lang="en-US" sz="1400" dirty="0"/>
              <a:t>no MRU, prefer BW dependent RU size support  </a:t>
            </a:r>
          </a:p>
          <a:p>
            <a:pPr lvl="1"/>
            <a:r>
              <a:rPr lang="en-US" sz="1600" dirty="0"/>
              <a:t>BW puncturing </a:t>
            </a:r>
          </a:p>
          <a:p>
            <a:pPr lvl="2"/>
            <a:r>
              <a:rPr lang="en-US" sz="1400" dirty="0"/>
              <a:t>Per 80MHz </a:t>
            </a:r>
            <a:r>
              <a:rPr lang="en-US" sz="1400" dirty="0" err="1"/>
              <a:t>dRU</a:t>
            </a:r>
            <a:r>
              <a:rPr lang="en-US" sz="1400" dirty="0"/>
              <a:t> and puncturing decision</a:t>
            </a:r>
          </a:p>
          <a:p>
            <a:pPr lvl="1"/>
            <a:r>
              <a:rPr lang="en-US" sz="1600" dirty="0"/>
              <a:t>STA with different BW capability in wide bandwidth OFDMA using distributed tone plan</a:t>
            </a:r>
          </a:p>
          <a:p>
            <a:pPr lvl="2"/>
            <a:r>
              <a:rPr lang="en-US" sz="1400" dirty="0"/>
              <a:t>Prefer support 20MHz operation STA only when spreading BW of 20MHz</a:t>
            </a:r>
          </a:p>
          <a:p>
            <a:pPr marL="857250" lvl="2" indent="0">
              <a:buNone/>
            </a:pPr>
            <a:endParaRPr lang="en-US" sz="1400" dirty="0"/>
          </a:p>
          <a:p>
            <a:r>
              <a:rPr lang="en-US" sz="2000" dirty="0"/>
              <a:t>Briefly discussed </a:t>
            </a:r>
            <a:r>
              <a:rPr lang="en-US" sz="2000" dirty="0" err="1"/>
              <a:t>dRU</a:t>
            </a:r>
            <a:r>
              <a:rPr lang="en-US" sz="2000" dirty="0"/>
              <a:t> design criteria</a:t>
            </a:r>
          </a:p>
          <a:p>
            <a:pPr lvl="1"/>
            <a:r>
              <a:rPr lang="en-US" sz="1600" dirty="0"/>
              <a:t>Max. power gain and efficiency gain</a:t>
            </a:r>
          </a:p>
          <a:p>
            <a:pPr lvl="1"/>
            <a:r>
              <a:rPr lang="en-US" sz="1600" dirty="0"/>
              <a:t>Keep </a:t>
            </a:r>
            <a:r>
              <a:rPr lang="en-US" sz="1600" dirty="0" err="1"/>
              <a:t>dRU</a:t>
            </a:r>
            <a:r>
              <a:rPr lang="en-US" sz="1600" dirty="0"/>
              <a:t> tone mapping simple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DE9-69F1-449D-AD8B-746D2AFE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FAB6-E9DD-4402-B825-5E0FD8AD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1A54-9949-41E3-A6FC-B80A9C8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84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11-23-0037-00-0uhr-uhr-feature-to-overcome-psd-limitations-distributed-tone-resource-units</a:t>
            </a:r>
          </a:p>
          <a:p>
            <a:pPr marL="0" indent="0">
              <a:buNone/>
            </a:pPr>
            <a:r>
              <a:rPr lang="en-US" altLang="ko-KR" sz="2000" dirty="0"/>
              <a:t>[2] 11-23-0281-00-0uhr-considerations-on-ru-mru-designs-for-uhr</a:t>
            </a:r>
          </a:p>
          <a:p>
            <a:pPr marL="0" indent="0">
              <a:buNone/>
            </a:pPr>
            <a:r>
              <a:rPr lang="en-US" altLang="ko-KR" sz="2000" dirty="0"/>
              <a:t>[3] 11-23-1117-00-0uhr-dru-signaling-for-uhr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/>
              <a:t>[4]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[5]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[6] 11-23-1448-00-0uhr-</a:t>
            </a:r>
            <a:r>
              <a:rPr lang="en-US" altLang="zh-CN" sz="2000" dirty="0"/>
              <a:t>further-considerations-on</a:t>
            </a:r>
            <a:r>
              <a:rPr lang="en-US" altLang="ko-KR" sz="2000" dirty="0"/>
              <a:t>-dru</a:t>
            </a:r>
          </a:p>
          <a:p>
            <a:pPr marL="0" indent="0">
              <a:buNone/>
            </a:pPr>
            <a:r>
              <a:rPr lang="en-US" altLang="ko-KR" sz="2000" dirty="0"/>
              <a:t>[7] 11-23-1511-01-0uhr-</a:t>
            </a:r>
            <a:r>
              <a:rPr lang="en-US" altLang="zh-CN" sz="2000" dirty="0"/>
              <a:t>pilot-tone-allocation-and-other-considerations-of-tone-distributed-rus-for-uhr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Many contributions [1]-[7] have proposed </a:t>
            </a:r>
            <a:r>
              <a:rPr lang="en-GB" dirty="0"/>
              <a:t>Distributed tone Resource Unit (</a:t>
            </a:r>
            <a:r>
              <a:rPr lang="en-GB" dirty="0" err="1"/>
              <a:t>dRU</a:t>
            </a:r>
            <a:r>
              <a:rPr lang="en-GB" dirty="0"/>
              <a:t>) </a:t>
            </a:r>
            <a:r>
              <a:rPr lang="en-US" dirty="0"/>
              <a:t>for 11bn and discussed potential tone plan, pilot location, signaling, etc. </a:t>
            </a:r>
          </a:p>
          <a:p>
            <a:endParaRPr lang="en-US" dirty="0"/>
          </a:p>
          <a:p>
            <a:r>
              <a:rPr lang="en-US" dirty="0"/>
              <a:t>Before discussing the detailed design options, it is better to first converge on high level directions on some topics of </a:t>
            </a:r>
            <a:r>
              <a:rPr lang="en-US" dirty="0" err="1"/>
              <a:t>dRU</a:t>
            </a:r>
            <a:r>
              <a:rPr lang="en-US" dirty="0"/>
              <a:t> design  </a:t>
            </a:r>
          </a:p>
          <a:p>
            <a:endParaRPr lang="en-US" dirty="0"/>
          </a:p>
          <a:p>
            <a:r>
              <a:rPr lang="en-US" dirty="0"/>
              <a:t>In this presentation we will share our thoughts and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2CA5-2BF9-443D-9AF8-2020031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48915"/>
          </a:xfrm>
        </p:spPr>
        <p:txBody>
          <a:bodyPr/>
          <a:lstStyle/>
          <a:p>
            <a:r>
              <a:rPr lang="en-US" sz="3200" dirty="0"/>
              <a:t>PSD Limit and Distributed Transmission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DEDB-83FF-4A21-B317-83223E8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6723"/>
            <a:ext cx="8136904" cy="2686373"/>
          </a:xfrm>
        </p:spPr>
        <p:txBody>
          <a:bodyPr/>
          <a:lstStyle/>
          <a:p>
            <a:r>
              <a:rPr lang="en-US" sz="2000" dirty="0"/>
              <a:t>Regulations put limitations on PSD in Sub-7GHz. E.g.,</a:t>
            </a:r>
          </a:p>
          <a:p>
            <a:pPr lvl="1"/>
            <a:r>
              <a:rPr lang="en-US" sz="1600" dirty="0"/>
              <a:t>In 6GHz, for a non-AP STA in LPI bands, the PSD limit is -1dBm/MHz</a:t>
            </a:r>
          </a:p>
          <a:p>
            <a:pPr lvl="1"/>
            <a:r>
              <a:rPr lang="en-US" sz="1600" dirty="0"/>
              <a:t>10dBm/MHz PSD limit in 2.4GHz bands in EU/China/Japan/Korea</a:t>
            </a:r>
          </a:p>
          <a:p>
            <a:pPr lvl="1"/>
            <a:endParaRPr lang="en-US" sz="800" dirty="0"/>
          </a:p>
          <a:p>
            <a:r>
              <a:rPr lang="en-US" sz="2000" kern="0" dirty="0"/>
              <a:t>Mitigation methods: spreading bandwidth for small RUs</a:t>
            </a:r>
          </a:p>
          <a:p>
            <a:pPr lvl="1"/>
            <a:r>
              <a:rPr lang="en-US" sz="1600" kern="0" dirty="0"/>
              <a:t>If spreading RU tones over 80MHz</a:t>
            </a:r>
          </a:p>
          <a:p>
            <a:pPr lvl="2"/>
            <a:r>
              <a:rPr lang="en-US" sz="1400" kern="0" dirty="0"/>
              <a:t>RU/26/52 can gain more than 11dB power</a:t>
            </a:r>
          </a:p>
          <a:p>
            <a:pPr lvl="2"/>
            <a:r>
              <a:rPr lang="en-US" sz="1400" kern="0" dirty="0"/>
              <a:t>Even RU484 can gain 2.69dB</a:t>
            </a:r>
          </a:p>
          <a:p>
            <a:endParaRPr lang="en-US" sz="2000" dirty="0"/>
          </a:p>
          <a:p>
            <a:pPr marL="814388" lvl="3" indent="0">
              <a:buNone/>
            </a:pPr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C1CF-1C85-489E-BD8D-134E73D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79E40-37C6-4FCA-99BF-EB1745BC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BF85-D34A-44A8-B9A4-53985D05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C385D0-3257-47CB-A132-E763B5C4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97074"/>
              </p:ext>
            </p:extLst>
          </p:nvPr>
        </p:nvGraphicFramePr>
        <p:xfrm>
          <a:off x="2051720" y="4075923"/>
          <a:ext cx="3240360" cy="237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40">
                  <a:extLst>
                    <a:ext uri="{9D8B030D-6E8A-4147-A177-3AD203B41FA5}">
                      <a16:colId xmlns:a16="http://schemas.microsoft.com/office/drawing/2014/main" val="2880402340"/>
                    </a:ext>
                  </a:extLst>
                </a:gridCol>
                <a:gridCol w="677820">
                  <a:extLst>
                    <a:ext uri="{9D8B030D-6E8A-4147-A177-3AD203B41FA5}">
                      <a16:colId xmlns:a16="http://schemas.microsoft.com/office/drawing/2014/main" val="1313377516"/>
                    </a:ext>
                  </a:extLst>
                </a:gridCol>
                <a:gridCol w="852742">
                  <a:extLst>
                    <a:ext uri="{9D8B030D-6E8A-4147-A177-3AD203B41FA5}">
                      <a16:colId xmlns:a16="http://schemas.microsoft.com/office/drawing/2014/main" val="2586740953"/>
                    </a:ext>
                  </a:extLst>
                </a:gridCol>
                <a:gridCol w="779858">
                  <a:extLst>
                    <a:ext uri="{9D8B030D-6E8A-4147-A177-3AD203B41FA5}">
                      <a16:colId xmlns:a16="http://schemas.microsoft.com/office/drawing/2014/main" val="159466501"/>
                    </a:ext>
                  </a:extLst>
                </a:gridCol>
              </a:tblGrid>
              <a:tr h="61606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Power Gain of Distributed tone Transmission over Local Transmission (dB)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04177"/>
                  </a:ext>
                </a:extLst>
              </a:tr>
              <a:tr h="440048">
                <a:tc>
                  <a:txBody>
                    <a:bodyPr/>
                    <a:lstStyle/>
                    <a:p>
                      <a:r>
                        <a:rPr lang="en-US" sz="1200" dirty="0"/>
                        <a:t>Spreading BW -&gt;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80MHz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971861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11.14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382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8.13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861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6.37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54184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2.69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739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6641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444FCB-4106-444E-A00E-DE69806DE697}"/>
              </a:ext>
            </a:extLst>
          </p:cNvPr>
          <p:cNvSpPr txBox="1">
            <a:spLocks/>
          </p:cNvSpPr>
          <p:nvPr/>
        </p:nvSpPr>
        <p:spPr>
          <a:xfrm>
            <a:off x="5802990" y="4869160"/>
            <a:ext cx="2513426" cy="572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indent="-173736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328" indent="-174625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None/>
              <a:tabLst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None/>
              <a:defRPr lang="en-US" sz="16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Assumption</a:t>
            </a:r>
          </a:p>
          <a:p>
            <a:pPr lvl="1"/>
            <a:r>
              <a:rPr lang="en-US" sz="1200" dirty="0"/>
              <a:t>Tone distribution to max Tx power</a:t>
            </a:r>
          </a:p>
          <a:p>
            <a:pPr lvl="1"/>
            <a:r>
              <a:rPr lang="en-US" sz="1200" dirty="0"/>
              <a:t>Assuming equal power per tone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6A6B74-E2C3-4F50-9C97-C579BA96CC75}"/>
              </a:ext>
            </a:extLst>
          </p:cNvPr>
          <p:cNvSpPr txBox="1">
            <a:spLocks/>
          </p:cNvSpPr>
          <p:nvPr/>
        </p:nvSpPr>
        <p:spPr bwMode="auto">
          <a:xfrm>
            <a:off x="467544" y="5949280"/>
            <a:ext cx="5256584" cy="67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047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C5E1-98EB-4CA9-B6A8-6DB45DDA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/>
              <a:t>Where Should </a:t>
            </a:r>
            <a:r>
              <a:rPr lang="en-US" dirty="0" err="1"/>
              <a:t>dRU</a:t>
            </a:r>
            <a:r>
              <a:rPr lang="en-US" dirty="0"/>
              <a:t> Be Applied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E86D-AD52-4F8D-9B58-1E471E6C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6" y="1484784"/>
            <a:ext cx="7772400" cy="4892352"/>
          </a:xfrm>
        </p:spPr>
        <p:txBody>
          <a:bodyPr/>
          <a:lstStyle/>
          <a:p>
            <a:r>
              <a:rPr lang="en-US" sz="2000" dirty="0"/>
              <a:t>Focus on TB PPDU using UL OFDMA which has significant power pooling gain</a:t>
            </a:r>
            <a:endParaRPr lang="en-US" sz="2000" u="sng" dirty="0"/>
          </a:p>
          <a:p>
            <a:pPr lvl="1"/>
            <a:r>
              <a:rPr lang="en-US" sz="1600" dirty="0"/>
              <a:t>Using distributed tone plan,  each STA can improve its TX power by spreading to wide bandwidth </a:t>
            </a:r>
          </a:p>
          <a:p>
            <a:pPr lvl="1"/>
            <a:r>
              <a:rPr lang="en-US" sz="1600" dirty="0"/>
              <a:t>Power pooling gain with good spectral efficiency </a:t>
            </a:r>
          </a:p>
          <a:p>
            <a:pPr lvl="1"/>
            <a:r>
              <a:rPr lang="en-US" sz="1600" dirty="0"/>
              <a:t>Applies to all MCS</a:t>
            </a:r>
          </a:p>
          <a:p>
            <a:endParaRPr lang="en-US" sz="800" dirty="0"/>
          </a:p>
          <a:p>
            <a:r>
              <a:rPr lang="en-US" sz="2000" dirty="0"/>
              <a:t>All other Tx modes will not be supported with </a:t>
            </a:r>
            <a:r>
              <a:rPr lang="en-US" sz="2000" dirty="0" err="1"/>
              <a:t>dRU</a:t>
            </a:r>
            <a:r>
              <a:rPr lang="en-US" sz="2000" dirty="0"/>
              <a:t> in this generation due to minor gain and additional complexity</a:t>
            </a:r>
          </a:p>
          <a:p>
            <a:pPr lvl="1"/>
            <a:r>
              <a:rPr lang="en-US" sz="1600" dirty="0"/>
              <a:t>SU: will not be tone distributed for backward compatibility</a:t>
            </a:r>
          </a:p>
          <a:p>
            <a:pPr lvl="2"/>
            <a:r>
              <a:rPr lang="en-US" sz="1400" dirty="0"/>
              <a:t>Already has DUP mode</a:t>
            </a:r>
          </a:p>
          <a:p>
            <a:pPr lvl="2"/>
            <a:r>
              <a:rPr lang="en-US" sz="1400" dirty="0"/>
              <a:t>Preamble can't be tone distributed </a:t>
            </a:r>
          </a:p>
          <a:p>
            <a:pPr lvl="2"/>
            <a:r>
              <a:rPr lang="en-US" sz="1400" dirty="0"/>
              <a:t>Un-populated tones will be wasted if spread</a:t>
            </a:r>
          </a:p>
          <a:p>
            <a:pPr lvl="1"/>
            <a:endParaRPr lang="en-US" sz="400" dirty="0"/>
          </a:p>
          <a:p>
            <a:pPr lvl="1"/>
            <a:r>
              <a:rPr lang="en-US" sz="1600" dirty="0"/>
              <a:t>DL OFDMA: no power gain. </a:t>
            </a:r>
          </a:p>
          <a:p>
            <a:pPr lvl="2"/>
            <a:r>
              <a:rPr lang="en-US" sz="1400" dirty="0"/>
              <a:t>Per tone power will not change from spreading</a:t>
            </a:r>
            <a:endParaRPr lang="en-US" dirty="0"/>
          </a:p>
          <a:p>
            <a:endParaRPr lang="en-US" sz="800" dirty="0"/>
          </a:p>
          <a:p>
            <a:pPr lvl="1"/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101B6-9604-41D6-8E74-E47275B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EE12-B130-4657-8F96-B7A677A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6CA20-9CF6-4F78-8AA3-65182526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16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r>
              <a:rPr lang="en-US" sz="2800" dirty="0"/>
              <a:t>High Level Discussion on </a:t>
            </a:r>
            <a:r>
              <a:rPr lang="en-US" sz="2800" dirty="0" err="1"/>
              <a:t>dRU</a:t>
            </a:r>
            <a:r>
              <a:rPr lang="en-US" sz="2800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pPr lvl="0"/>
            <a:r>
              <a:rPr lang="en-US" dirty="0"/>
              <a:t>Some open questions</a:t>
            </a:r>
          </a:p>
          <a:p>
            <a:pPr lvl="1"/>
            <a:r>
              <a:rPr lang="en-US" dirty="0"/>
              <a:t>Spreading BW:  80MHz or higher</a:t>
            </a:r>
          </a:p>
          <a:p>
            <a:pPr lvl="1"/>
            <a:r>
              <a:rPr lang="en-US" dirty="0"/>
              <a:t>Mixture of distributed RU (</a:t>
            </a:r>
            <a:r>
              <a:rPr lang="en-US" dirty="0" err="1"/>
              <a:t>dRU</a:t>
            </a:r>
            <a:r>
              <a:rPr lang="en-US" dirty="0"/>
              <a:t>) and regular RU (</a:t>
            </a:r>
            <a:r>
              <a:rPr lang="en-US" dirty="0" err="1"/>
              <a:t>rRU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RU/MRU set </a:t>
            </a:r>
          </a:p>
          <a:p>
            <a:pPr lvl="1"/>
            <a:r>
              <a:rPr lang="en-US" dirty="0"/>
              <a:t>Support of puncturing </a:t>
            </a:r>
          </a:p>
          <a:p>
            <a:pPr lvl="1"/>
            <a:r>
              <a:rPr lang="en-US" dirty="0"/>
              <a:t>Support of STA with different BW capability in wide bandwidth OFDMA</a:t>
            </a:r>
          </a:p>
          <a:p>
            <a:pPr lvl="2"/>
            <a:r>
              <a:rPr lang="en-US" dirty="0"/>
              <a:t>20MHz operating STA</a:t>
            </a:r>
          </a:p>
          <a:p>
            <a:pPr lvl="2"/>
            <a:r>
              <a:rPr lang="en-US" dirty="0"/>
              <a:t>80/160MHz operating STA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 err="1"/>
              <a:t>dRU</a:t>
            </a:r>
            <a:r>
              <a:rPr lang="en-US" dirty="0"/>
              <a:t> Spreading 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90629"/>
          </a:xfrm>
        </p:spPr>
        <p:txBody>
          <a:bodyPr/>
          <a:lstStyle/>
          <a:p>
            <a:pPr lvl="0"/>
            <a:r>
              <a:rPr lang="en-US" sz="2000" dirty="0"/>
              <a:t>For 20/40/80MHz PPDU BW, it is reasonable for all </a:t>
            </a:r>
            <a:r>
              <a:rPr lang="en-US" sz="2000" dirty="0" err="1"/>
              <a:t>dRUs</a:t>
            </a:r>
            <a:r>
              <a:rPr lang="en-US" sz="2000" dirty="0"/>
              <a:t> to spread to PPDU BW  </a:t>
            </a:r>
          </a:p>
          <a:p>
            <a:endParaRPr lang="en-US" sz="800" dirty="0"/>
          </a:p>
          <a:p>
            <a:r>
              <a:rPr lang="en-US" sz="2000" dirty="0"/>
              <a:t>For PPDU BW&gt;80MHz, still recommend to limit </a:t>
            </a:r>
            <a:r>
              <a:rPr lang="en-US" sz="2000" dirty="0" err="1"/>
              <a:t>dRU</a:t>
            </a:r>
            <a:r>
              <a:rPr lang="en-US" sz="2000" dirty="0"/>
              <a:t> spreading BW to 80MHz due to the following reasons</a:t>
            </a:r>
          </a:p>
          <a:p>
            <a:pPr lvl="1"/>
            <a:r>
              <a:rPr lang="en-US" sz="1600" dirty="0"/>
              <a:t>No all devices support larger than 80MHz</a:t>
            </a:r>
          </a:p>
          <a:p>
            <a:pPr lvl="1"/>
            <a:r>
              <a:rPr lang="en-US" sz="1600" dirty="0"/>
              <a:t>Spreading over 80MHz can already harvest majority of power gains</a:t>
            </a:r>
          </a:p>
          <a:p>
            <a:pPr lvl="1"/>
            <a:r>
              <a:rPr lang="en-US" sz="1600" dirty="0"/>
              <a:t>Need changes to segment parser and existing per 80MHz processing flow if spreading beyond 80MHz 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000" dirty="0"/>
              <a:t>For </a:t>
            </a:r>
            <a:r>
              <a:rPr lang="en-US" sz="2000" dirty="0" err="1"/>
              <a:t>dRU</a:t>
            </a:r>
            <a:r>
              <a:rPr lang="en-US" sz="2000" dirty="0"/>
              <a:t> size &gt; RU996, if perform per 80MHz segment spreading, there is also complexity on scheduling and power allocation </a:t>
            </a:r>
          </a:p>
          <a:p>
            <a:pPr lvl="1"/>
            <a:r>
              <a:rPr lang="en-US" sz="1600" dirty="0"/>
              <a:t>For example, for MRU996+484 in 160MHz OFDMA transmission, if RU996 and RU484 each spread over its 80MHz, then per tone power will be different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Overall to balance the complexity and gain, suggest to limit the spreading BW to 80MHz, and </a:t>
            </a:r>
            <a:r>
              <a:rPr lang="en-US" sz="2000" dirty="0" err="1"/>
              <a:t>dRU</a:t>
            </a:r>
            <a:r>
              <a:rPr lang="en-US" sz="2000" dirty="0"/>
              <a:t> size &lt;RU996 </a:t>
            </a:r>
          </a:p>
          <a:p>
            <a:endParaRPr lang="en-US" sz="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Mixture of </a:t>
            </a:r>
            <a:r>
              <a:rPr lang="en-US" dirty="0" err="1"/>
              <a:t>dRU</a:t>
            </a:r>
            <a:r>
              <a:rPr lang="en-US" dirty="0"/>
              <a:t> and </a:t>
            </a:r>
            <a:r>
              <a:rPr lang="en-US" dirty="0" err="1"/>
              <a:t>rRU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r>
              <a:rPr lang="en-US" sz="2000" dirty="0"/>
              <a:t>For 20/40/80MHz PPDU, mixture of </a:t>
            </a:r>
            <a:r>
              <a:rPr lang="en-US" sz="2000" dirty="0" err="1"/>
              <a:t>dRU</a:t>
            </a:r>
            <a:r>
              <a:rPr lang="en-US" sz="2000" dirty="0"/>
              <a:t> + </a:t>
            </a:r>
            <a:r>
              <a:rPr lang="en-US" sz="2000" dirty="0" err="1"/>
              <a:t>rRU</a:t>
            </a:r>
            <a:r>
              <a:rPr lang="en-US" sz="2000" dirty="0"/>
              <a:t> is not preferred</a:t>
            </a:r>
          </a:p>
          <a:p>
            <a:pPr lvl="1"/>
            <a:r>
              <a:rPr lang="en-US" sz="1600" dirty="0"/>
              <a:t>More complicated in scheduling, tone plan, signaling and AP receive processing </a:t>
            </a:r>
          </a:p>
          <a:p>
            <a:pPr lvl="1"/>
            <a:r>
              <a:rPr lang="en-US" sz="1600" dirty="0" err="1"/>
              <a:t>dRU</a:t>
            </a:r>
            <a:r>
              <a:rPr lang="en-US" sz="1600" dirty="0"/>
              <a:t> can spread over entire PPDU BW to max Tx power</a:t>
            </a:r>
          </a:p>
          <a:p>
            <a:endParaRPr lang="en-US" sz="800" dirty="0"/>
          </a:p>
          <a:p>
            <a:r>
              <a:rPr lang="en-US" sz="2000" dirty="0"/>
              <a:t>For 160/320MHz PPDU, hybrid mode can be supported with limited flexibility to reduce scheduling and signaling complexity</a:t>
            </a:r>
          </a:p>
          <a:p>
            <a:pPr lvl="1"/>
            <a:r>
              <a:rPr lang="en-US" sz="1600" dirty="0"/>
              <a:t>Propose per 80MHz decision: each 80MHz segment can use either </a:t>
            </a:r>
            <a:r>
              <a:rPr lang="en-US" sz="1600" dirty="0" err="1"/>
              <a:t>dRU</a:t>
            </a:r>
            <a:r>
              <a:rPr lang="en-US" sz="1600" dirty="0"/>
              <a:t> or </a:t>
            </a:r>
            <a:r>
              <a:rPr lang="en-US" sz="1600" dirty="0" err="1"/>
              <a:t>rRU</a:t>
            </a:r>
            <a:r>
              <a:rPr lang="en-US" sz="1600" dirty="0"/>
              <a:t> but no mixture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dRU</a:t>
            </a:r>
            <a:r>
              <a:rPr lang="en-US" sz="1400" dirty="0"/>
              <a:t>, then the spreading BW is 80MHz unless there is a puncturing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rRU</a:t>
            </a:r>
            <a:r>
              <a:rPr lang="en-US" sz="1400" dirty="0"/>
              <a:t>, minimal RU size is RU242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800" dirty="0"/>
          </a:p>
          <a:p>
            <a:pPr marL="0" indent="0">
              <a:buNone/>
            </a:pPr>
            <a:endParaRPr lang="en-GB" altLang="zh-CN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 of RU/MRU&lt;996 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2944"/>
            <a:ext cx="8077200" cy="5112469"/>
          </a:xfrm>
        </p:spPr>
        <p:txBody>
          <a:bodyPr/>
          <a:lstStyle/>
          <a:p>
            <a:pPr lvl="0"/>
            <a:r>
              <a:rPr lang="en-US" sz="1800" dirty="0"/>
              <a:t>dRU26 support </a:t>
            </a:r>
          </a:p>
          <a:p>
            <a:pPr lvl="1"/>
            <a:r>
              <a:rPr lang="en-US" sz="1600" dirty="0"/>
              <a:t>dRU26 needs to be supported for 20 MHz and 40 MHz PPDU</a:t>
            </a:r>
          </a:p>
          <a:p>
            <a:pPr lvl="1"/>
            <a:r>
              <a:rPr lang="en-US" sz="1600" dirty="0"/>
              <a:t>For 80MHz PPDU,  dRU26 can be transmitted only up to 13dBm. Well using dRU52 the Tx power can be 16dBm, no much benefit to schedule dRU26 in 80MHz</a:t>
            </a:r>
          </a:p>
          <a:p>
            <a:pPr marL="857250" lvl="2" indent="0">
              <a:buNone/>
            </a:pPr>
            <a:endParaRPr lang="en-US" sz="1400" dirty="0"/>
          </a:p>
          <a:p>
            <a:pPr lvl="0"/>
            <a:r>
              <a:rPr lang="en-US" sz="1800" dirty="0"/>
              <a:t>Not to support of MRU52+26 and MRU106+26 in </a:t>
            </a:r>
            <a:r>
              <a:rPr lang="en-US" sz="1800" dirty="0" err="1"/>
              <a:t>dRU</a:t>
            </a:r>
            <a:endParaRPr lang="en-US" sz="1800" dirty="0"/>
          </a:p>
          <a:p>
            <a:pPr lvl="1"/>
            <a:r>
              <a:rPr lang="en-US" sz="1600" dirty="0"/>
              <a:t>Supporting MRU with center RU26 will further complicate the </a:t>
            </a:r>
            <a:r>
              <a:rPr lang="en-US" sz="1600" dirty="0" err="1"/>
              <a:t>dRU</a:t>
            </a:r>
            <a:r>
              <a:rPr lang="en-US" sz="1600" dirty="0"/>
              <a:t> tone plan design</a:t>
            </a:r>
          </a:p>
          <a:p>
            <a:pPr lvl="1"/>
            <a:r>
              <a:rPr lang="en-US" sz="1600" dirty="0"/>
              <a:t>Marginally useful </a:t>
            </a:r>
          </a:p>
          <a:p>
            <a:pPr lvl="1"/>
            <a:r>
              <a:rPr lang="en-US" sz="1600" dirty="0"/>
              <a:t>Only supports the most useful modes to reduce implementation/testing complexity </a:t>
            </a:r>
          </a:p>
          <a:p>
            <a:pPr lvl="2"/>
            <a:endParaRPr lang="en-US" sz="1400" dirty="0"/>
          </a:p>
          <a:p>
            <a:r>
              <a:rPr lang="en-US" sz="1800" dirty="0"/>
              <a:t>Prefer BW dependent </a:t>
            </a:r>
            <a:r>
              <a:rPr lang="en-US" sz="1800" dirty="0" err="1"/>
              <a:t>dRU</a:t>
            </a:r>
            <a:r>
              <a:rPr lang="en-US" sz="1800" dirty="0"/>
              <a:t> size support</a:t>
            </a:r>
            <a:r>
              <a:rPr lang="en-US" sz="1200" dirty="0"/>
              <a:t> </a:t>
            </a:r>
            <a:r>
              <a:rPr lang="en-US" sz="1800" dirty="0"/>
              <a:t>to maximize BW and power efficiency</a:t>
            </a:r>
          </a:p>
          <a:p>
            <a:pPr lvl="1"/>
            <a:r>
              <a:rPr lang="en-US" sz="1600" dirty="0"/>
              <a:t>20MHz: RU26, RU52, RU106</a:t>
            </a:r>
          </a:p>
          <a:p>
            <a:pPr lvl="1"/>
            <a:r>
              <a:rPr lang="en-US" sz="1600" dirty="0"/>
              <a:t>40MHz: RU26, RU52, RU106, RU242</a:t>
            </a:r>
          </a:p>
          <a:p>
            <a:pPr lvl="1"/>
            <a:r>
              <a:rPr lang="en-US" sz="1600" dirty="0"/>
              <a:t>80MHz: RU52, RU106, RU242, RU484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18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Supporting BW Puncture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611215"/>
          </a:xfrm>
        </p:spPr>
        <p:txBody>
          <a:bodyPr/>
          <a:lstStyle/>
          <a:p>
            <a:r>
              <a:rPr lang="en-US" sz="1800" dirty="0"/>
              <a:t>Puncture brings another complexity to </a:t>
            </a:r>
            <a:r>
              <a:rPr lang="en-US" sz="1800" dirty="0" err="1"/>
              <a:t>dRU</a:t>
            </a:r>
            <a:r>
              <a:rPr lang="en-US" sz="1800" dirty="0"/>
              <a:t> design, need to balance the complexity/flexibility/gain</a:t>
            </a:r>
          </a:p>
          <a:p>
            <a:pPr marL="400050"/>
            <a:endParaRPr lang="en-US" sz="800" dirty="0"/>
          </a:p>
          <a:p>
            <a:pPr marL="400050"/>
            <a:r>
              <a:rPr lang="en-US" sz="1800" dirty="0"/>
              <a:t>No puncture needs to be supported for 20/40MHz PPDU</a:t>
            </a:r>
          </a:p>
          <a:p>
            <a:pPr lvl="1"/>
            <a:r>
              <a:rPr lang="en-US" sz="1600" dirty="0"/>
              <a:t>For 20MHz PPDUs, the distributing BW is 20MHz only</a:t>
            </a:r>
          </a:p>
          <a:p>
            <a:pPr lvl="1"/>
            <a:r>
              <a:rPr lang="en-US" sz="1600" dirty="0"/>
              <a:t>For 40MHz PPDUs, the distributing BW is 40MHz only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1800" dirty="0"/>
              <a:t>For 80MHz and above, </a:t>
            </a:r>
            <a:r>
              <a:rPr lang="en-US" sz="1800" dirty="0" err="1"/>
              <a:t>dRU</a:t>
            </a:r>
            <a:r>
              <a:rPr lang="en-US" sz="1800" dirty="0"/>
              <a:t> and puncturing decision can be done per 80MHz segment</a:t>
            </a:r>
          </a:p>
          <a:p>
            <a:pPr lvl="1"/>
            <a:r>
              <a:rPr lang="en-US" sz="1600" dirty="0"/>
              <a:t>If puncture occurs in 80MHz subblock, can leverage tone plan design for 20MHz and 40MHz spreading BW</a:t>
            </a:r>
          </a:p>
          <a:p>
            <a:pPr lvl="2"/>
            <a:r>
              <a:rPr lang="en-US" sz="1400" dirty="0"/>
              <a:t>E.g., 20MHz punctured in 80MHz, one or multiple RUs spread over 20 MHz, another one or group of RUs spread over remaining 40MHz </a:t>
            </a:r>
          </a:p>
          <a:p>
            <a:pPr lvl="2"/>
            <a:r>
              <a:rPr lang="en-US" sz="1400" dirty="0"/>
              <a:t>To avoid the need of new tone plan for 60MHz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046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192878</TotalTime>
  <Words>1326</Words>
  <Application>Microsoft Office PowerPoint</Application>
  <PresentationFormat>On-screen Show (4:3)</PresentationFormat>
  <Paragraphs>229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Qualcomm Next Thin</vt:lpstr>
      <vt:lpstr>Qualcomm Office Regular</vt:lpstr>
      <vt:lpstr>Qualcomm Regular</vt:lpstr>
      <vt:lpstr>Arial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High Level Thoughts on DRU Design</vt:lpstr>
      <vt:lpstr>Introduction</vt:lpstr>
      <vt:lpstr>PSD Limit and Distributed Transmission</vt:lpstr>
      <vt:lpstr>Where Should dRU Be Applied to </vt:lpstr>
      <vt:lpstr>High Level Discussion on dRU Design</vt:lpstr>
      <vt:lpstr>dRU Spreading BW</vt:lpstr>
      <vt:lpstr>Mixture of dRU and rRU</vt:lpstr>
      <vt:lpstr>Support of RU/MRU&lt;996 Tones</vt:lpstr>
      <vt:lpstr>Supporting BW Puncture</vt:lpstr>
      <vt:lpstr>Supporting STA in wide BW OFDMA</vt:lpstr>
      <vt:lpstr>dRU Tone Plan Design Philosophy</vt:lpstr>
      <vt:lpstr>Summary</vt:lpstr>
      <vt:lpstr>References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1700</cp:revision>
  <cp:lastPrinted>1998-02-10T13:28:06Z</cp:lastPrinted>
  <dcterms:created xsi:type="dcterms:W3CDTF">2004-12-02T14:01:45Z</dcterms:created>
  <dcterms:modified xsi:type="dcterms:W3CDTF">2024-01-12T21:34:16Z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