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
  </p:notesMasterIdLst>
  <p:handoutMasterIdLst>
    <p:handoutMasterId r:id="rId12"/>
  </p:handoutMasterIdLst>
  <p:sldIdLst>
    <p:sldId id="324" r:id="rId2"/>
    <p:sldId id="257" r:id="rId3"/>
    <p:sldId id="325" r:id="rId4"/>
    <p:sldId id="341" r:id="rId5"/>
    <p:sldId id="344" r:id="rId6"/>
    <p:sldId id="340" r:id="rId7"/>
    <p:sldId id="343" r:id="rId8"/>
    <p:sldId id="266" r:id="rId9"/>
    <p:sldId id="264" r:id="rId10"/>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McCann" initials="SM" lastIdx="10" clrIdx="0">
    <p:extLst>
      <p:ext uri="{19B8F6BF-5375-455C-9EA6-DF929625EA0E}">
        <p15:presenceInfo xmlns:p15="http://schemas.microsoft.com/office/powerpoint/2012/main" userId="S-1-5-21-147214757-305610072-1517763936-7933830" providerId="AD"/>
      </p:ext>
    </p:extLst>
  </p:cmAuthor>
  <p:cmAuthor id="2" name="xuyue (I)" initials="x(" lastIdx="8" clrIdx="1">
    <p:extLst>
      <p:ext uri="{19B8F6BF-5375-455C-9EA6-DF929625EA0E}">
        <p15:presenceInfo xmlns:p15="http://schemas.microsoft.com/office/powerpoint/2012/main" userId="S-1-5-21-147214757-305610072-1517763936-96108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主题样式 2 - 强调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60" autoAdjust="0"/>
    <p:restoredTop sz="95256" autoAdjust="0"/>
  </p:normalViewPr>
  <p:slideViewPr>
    <p:cSldViewPr>
      <p:cViewPr varScale="1">
        <p:scale>
          <a:sx n="111" d="100"/>
          <a:sy n="111" d="100"/>
        </p:scale>
        <p:origin x="412" y="72"/>
      </p:cViewPr>
      <p:guideLst>
        <p:guide orient="horz" pos="2160"/>
        <p:guide pos="3840"/>
      </p:guideLst>
    </p:cSldViewPr>
  </p:slideViewPr>
  <p:outlineViewPr>
    <p:cViewPr varScale="1">
      <p:scale>
        <a:sx n="170" d="200"/>
        <a:sy n="170" d="200"/>
      </p:scale>
      <p:origin x="0" y="-52613"/>
    </p:cViewPr>
  </p:outlineViewPr>
  <p:notesTextViewPr>
    <p:cViewPr>
      <p:scale>
        <a:sx n="100" d="100"/>
        <a:sy n="100" d="100"/>
      </p:scale>
      <p:origin x="0" y="0"/>
    </p:cViewPr>
  </p:notesTextViewPr>
  <p:notesViewPr>
    <p:cSldViewPr>
      <p:cViewPr varScale="1">
        <p:scale>
          <a:sx n="87" d="100"/>
          <a:sy n="87" d="100"/>
        </p:scale>
        <p:origin x="3092" y="4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页眉占位符 7">
            <a:extLst>
              <a:ext uri="{FF2B5EF4-FFF2-40B4-BE49-F238E27FC236}">
                <a16:creationId xmlns:a16="http://schemas.microsoft.com/office/drawing/2014/main" id="{EC26F630-9B24-4A84-B495-1214FE5448DB}"/>
              </a:ext>
            </a:extLst>
          </p:cNvPr>
          <p:cNvSpPr>
            <a:spLocks noGrp="1"/>
          </p:cNvSpPr>
          <p:nvPr>
            <p:ph type="hdr" sz="quarter"/>
          </p:nvPr>
        </p:nvSpPr>
        <p:spPr>
          <a:xfrm>
            <a:off x="0" y="0"/>
            <a:ext cx="3005138" cy="465138"/>
          </a:xfrm>
          <a:prstGeom prst="rect">
            <a:avLst/>
          </a:prstGeom>
        </p:spPr>
        <p:txBody>
          <a:bodyPr vert="horz" lIns="91440" tIns="45720" rIns="91440" bIns="45720" rtlCol="0"/>
          <a:lstStyle>
            <a:lvl1pPr algn="l">
              <a:defRPr sz="1200"/>
            </a:lvl1pPr>
          </a:lstStyle>
          <a:p>
            <a:endParaRPr lang="zh-CN" altLang="en-US"/>
          </a:p>
        </p:txBody>
      </p:sp>
      <p:sp>
        <p:nvSpPr>
          <p:cNvPr id="9" name="日期占位符 8">
            <a:extLst>
              <a:ext uri="{FF2B5EF4-FFF2-40B4-BE49-F238E27FC236}">
                <a16:creationId xmlns:a16="http://schemas.microsoft.com/office/drawing/2014/main" id="{03BE04A3-B6D3-4745-9481-3EFE802FF297}"/>
              </a:ext>
            </a:extLst>
          </p:cNvPr>
          <p:cNvSpPr>
            <a:spLocks noGrp="1"/>
          </p:cNvSpPr>
          <p:nvPr>
            <p:ph type="dt" sz="quarter" idx="1"/>
          </p:nvPr>
        </p:nvSpPr>
        <p:spPr>
          <a:xfrm>
            <a:off x="3927475" y="0"/>
            <a:ext cx="3005138" cy="465138"/>
          </a:xfrm>
          <a:prstGeom prst="rect">
            <a:avLst/>
          </a:prstGeom>
        </p:spPr>
        <p:txBody>
          <a:bodyPr vert="horz" lIns="91440" tIns="45720" rIns="91440" bIns="45720" rtlCol="0"/>
          <a:lstStyle>
            <a:lvl1pPr algn="r">
              <a:defRPr sz="1200"/>
            </a:lvl1pPr>
          </a:lstStyle>
          <a:p>
            <a:endParaRPr lang="zh-CN" altLang="en-US" dirty="0"/>
          </a:p>
        </p:txBody>
      </p:sp>
      <p:sp>
        <p:nvSpPr>
          <p:cNvPr id="10" name="灯片编号占位符 9">
            <a:extLst>
              <a:ext uri="{FF2B5EF4-FFF2-40B4-BE49-F238E27FC236}">
                <a16:creationId xmlns:a16="http://schemas.microsoft.com/office/drawing/2014/main" id="{E7A9A5C5-E85F-4DA2-B72E-37D5F557DC25}"/>
              </a:ext>
            </a:extLst>
          </p:cNvPr>
          <p:cNvSpPr>
            <a:spLocks noGrp="1"/>
          </p:cNvSpPr>
          <p:nvPr>
            <p:ph type="sldNum" sz="quarter" idx="3"/>
          </p:nvPr>
        </p:nvSpPr>
        <p:spPr>
          <a:xfrm>
            <a:off x="3927475" y="8815388"/>
            <a:ext cx="3005138" cy="465137"/>
          </a:xfrm>
          <a:prstGeom prst="rect">
            <a:avLst/>
          </a:prstGeom>
        </p:spPr>
        <p:txBody>
          <a:bodyPr vert="horz" lIns="91440" tIns="45720" rIns="91440" bIns="45720" rtlCol="0" anchor="b"/>
          <a:lstStyle>
            <a:lvl1pPr algn="r">
              <a:defRPr sz="1200"/>
            </a:lvl1pPr>
          </a:lstStyle>
          <a:p>
            <a:fld id="{257083B1-C7CB-4E29-9C8C-19F82D4194A9}" type="slidenum">
              <a:rPr lang="zh-CN" altLang="en-US" smtClean="0"/>
              <a:t>‹#›</a:t>
            </a:fld>
            <a:endParaRPr lang="zh-CN" altLang="en-US"/>
          </a:p>
        </p:txBody>
      </p:sp>
      <p:sp>
        <p:nvSpPr>
          <p:cNvPr id="11" name="页脚占位符 10">
            <a:extLst>
              <a:ext uri="{FF2B5EF4-FFF2-40B4-BE49-F238E27FC236}">
                <a16:creationId xmlns:a16="http://schemas.microsoft.com/office/drawing/2014/main" id="{2AD187DB-16BA-4679-B6E3-2F0C54ABCBA4}"/>
              </a:ext>
            </a:extLst>
          </p:cNvPr>
          <p:cNvSpPr>
            <a:spLocks noGrp="1"/>
          </p:cNvSpPr>
          <p:nvPr>
            <p:ph type="ftr" sz="quarter" idx="2"/>
          </p:nvPr>
        </p:nvSpPr>
        <p:spPr>
          <a:xfrm>
            <a:off x="0" y="8815388"/>
            <a:ext cx="3005138" cy="465137"/>
          </a:xfrm>
          <a:prstGeom prst="rect">
            <a:avLst/>
          </a:prstGeom>
        </p:spPr>
        <p:txBody>
          <a:bodyPr vert="horz" lIns="91440" tIns="45720" rIns="91440" bIns="45720" rtlCol="0" anchor="b"/>
          <a:lstStyle>
            <a:lvl1pPr algn="l">
              <a:defRPr sz="1200"/>
            </a:lvl1pPr>
          </a:lstStyle>
          <a:p>
            <a:endParaRPr lang="zh-CN" alt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802.11-23/1977r0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802.11-23/1977r0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802.11-23/1977r0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802.11-23/1977r0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28356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802.11-23/1977r0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41419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802.11-23/1977r0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18777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802.11-23/1977r0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771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802.11-23/1977r0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29104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802.11-23/1977r0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802.11-23/1977r0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9</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zh-CN" altLang="en-US" dirty="0"/>
              <a:t>单击此处编辑母版标题样式</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en-GB"/>
          </a:p>
        </p:txBody>
      </p:sp>
      <p:sp>
        <p:nvSpPr>
          <p:cNvPr id="4" name="Date Placeholder 3"/>
          <p:cNvSpPr>
            <a:spLocks noGrp="1"/>
          </p:cNvSpPr>
          <p:nvPr>
            <p:ph type="dt" idx="10"/>
          </p:nvPr>
        </p:nvSpPr>
        <p:spPr/>
        <p:txBody>
          <a:bodyPr/>
          <a:lstStyle>
            <a:lvl1pPr>
              <a:defRPr/>
            </a:lvl1pPr>
          </a:lstStyle>
          <a:p>
            <a:r>
              <a:rPr lang="en-US" altLang="zh-CN"/>
              <a:t>November 2023</a:t>
            </a:r>
            <a:endParaRPr lang="en-GB"/>
          </a:p>
        </p:txBody>
      </p:sp>
      <p:sp>
        <p:nvSpPr>
          <p:cNvPr id="5" name="Footer Placeholder 4"/>
          <p:cNvSpPr>
            <a:spLocks noGrp="1"/>
          </p:cNvSpPr>
          <p:nvPr>
            <p:ph type="ftr" idx="11"/>
          </p:nvPr>
        </p:nvSpPr>
        <p:spPr/>
        <p:txBody>
          <a:bodyPr/>
          <a:lstStyle>
            <a:lvl1pPr>
              <a:defRPr/>
            </a:lvl1pPr>
          </a:lstStyle>
          <a:p>
            <a:r>
              <a:rPr lang="en-GB"/>
              <a:t>Yue Xu (Huawei)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Yue Xu (Huawei)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a:t>November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编辑母版文本样式</a:t>
            </a:r>
          </a:p>
        </p:txBody>
      </p:sp>
      <p:sp>
        <p:nvSpPr>
          <p:cNvPr id="4" name="Date Placeholder 3"/>
          <p:cNvSpPr>
            <a:spLocks noGrp="1"/>
          </p:cNvSpPr>
          <p:nvPr>
            <p:ph type="dt" idx="10"/>
          </p:nvPr>
        </p:nvSpPr>
        <p:spPr/>
        <p:txBody>
          <a:bodyPr/>
          <a:lstStyle>
            <a:lvl1pPr>
              <a:defRPr/>
            </a:lvl1pPr>
          </a:lstStyle>
          <a:p>
            <a:r>
              <a:rPr lang="en-US" altLang="zh-CN"/>
              <a:t>November 2023</a:t>
            </a:r>
            <a:endParaRPr lang="en-GB"/>
          </a:p>
        </p:txBody>
      </p:sp>
      <p:sp>
        <p:nvSpPr>
          <p:cNvPr id="5" name="Footer Placeholder 4"/>
          <p:cNvSpPr>
            <a:spLocks noGrp="1"/>
          </p:cNvSpPr>
          <p:nvPr>
            <p:ph type="ftr" idx="11"/>
          </p:nvPr>
        </p:nvSpPr>
        <p:spPr/>
        <p:txBody>
          <a:bodyPr/>
          <a:lstStyle>
            <a:lvl1pPr>
              <a:defRPr/>
            </a:lvl1pPr>
          </a:lstStyle>
          <a:p>
            <a:r>
              <a:rPr lang="en-GB"/>
              <a:t>Yue Xu (Huawei)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5" name="Date Placeholder 4"/>
          <p:cNvSpPr>
            <a:spLocks noGrp="1"/>
          </p:cNvSpPr>
          <p:nvPr>
            <p:ph type="dt" idx="10"/>
          </p:nvPr>
        </p:nvSpPr>
        <p:spPr/>
        <p:txBody>
          <a:bodyPr/>
          <a:lstStyle>
            <a:lvl1pPr>
              <a:defRPr/>
            </a:lvl1pPr>
          </a:lstStyle>
          <a:p>
            <a:r>
              <a:rPr lang="en-US" altLang="zh-CN"/>
              <a:t>November 2023</a:t>
            </a:r>
            <a:endParaRPr lang="en-GB"/>
          </a:p>
        </p:txBody>
      </p:sp>
      <p:sp>
        <p:nvSpPr>
          <p:cNvPr id="6" name="Footer Placeholder 5"/>
          <p:cNvSpPr>
            <a:spLocks noGrp="1"/>
          </p:cNvSpPr>
          <p:nvPr>
            <p:ph type="ftr" idx="11"/>
          </p:nvPr>
        </p:nvSpPr>
        <p:spPr/>
        <p:txBody>
          <a:bodyPr/>
          <a:lstStyle>
            <a:lvl1pPr>
              <a:defRPr/>
            </a:lvl1pPr>
          </a:lstStyle>
          <a:p>
            <a:r>
              <a:rPr lang="en-GB"/>
              <a:t>Yue Xu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7" name="Date Placeholder 6"/>
          <p:cNvSpPr>
            <a:spLocks noGrp="1"/>
          </p:cNvSpPr>
          <p:nvPr>
            <p:ph type="dt" idx="10"/>
          </p:nvPr>
        </p:nvSpPr>
        <p:spPr/>
        <p:txBody>
          <a:bodyPr/>
          <a:lstStyle>
            <a:lvl1pPr>
              <a:defRPr/>
            </a:lvl1pPr>
          </a:lstStyle>
          <a:p>
            <a:r>
              <a:rPr lang="en-US" altLang="zh-CN"/>
              <a:t>November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Yue Xu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Date Placeholder 2"/>
          <p:cNvSpPr>
            <a:spLocks noGrp="1"/>
          </p:cNvSpPr>
          <p:nvPr>
            <p:ph type="dt" idx="10"/>
          </p:nvPr>
        </p:nvSpPr>
        <p:spPr/>
        <p:txBody>
          <a:bodyPr/>
          <a:lstStyle>
            <a:lvl1pPr>
              <a:defRPr/>
            </a:lvl1pPr>
          </a:lstStyle>
          <a:p>
            <a:r>
              <a:rPr lang="en-US" altLang="zh-CN"/>
              <a:t>November 2023</a:t>
            </a:r>
            <a:endParaRPr lang="en-GB"/>
          </a:p>
        </p:txBody>
      </p:sp>
      <p:sp>
        <p:nvSpPr>
          <p:cNvPr id="4" name="Footer Placeholder 3"/>
          <p:cNvSpPr>
            <a:spLocks noGrp="1"/>
          </p:cNvSpPr>
          <p:nvPr>
            <p:ph type="ftr" idx="11"/>
          </p:nvPr>
        </p:nvSpPr>
        <p:spPr/>
        <p:txBody>
          <a:bodyPr/>
          <a:lstStyle>
            <a:lvl1pPr>
              <a:defRPr/>
            </a:lvl1pPr>
          </a:lstStyle>
          <a:p>
            <a:r>
              <a:rPr lang="en-GB"/>
              <a:t>Yue Xu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zh-CN"/>
              <a:t>November 2023</a:t>
            </a:r>
            <a:endParaRPr lang="en-GB"/>
          </a:p>
        </p:txBody>
      </p:sp>
      <p:sp>
        <p:nvSpPr>
          <p:cNvPr id="3" name="Footer Placeholder 2"/>
          <p:cNvSpPr>
            <a:spLocks noGrp="1"/>
          </p:cNvSpPr>
          <p:nvPr>
            <p:ph type="ftr" idx="11"/>
          </p:nvPr>
        </p:nvSpPr>
        <p:spPr/>
        <p:txBody>
          <a:bodyPr/>
          <a:lstStyle>
            <a:lvl1pPr>
              <a:defRPr/>
            </a:lvl1pPr>
          </a:lstStyle>
          <a:p>
            <a:r>
              <a:rPr lang="en-GB"/>
              <a:t>Yue Xu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4" name="Date Placeholder 3"/>
          <p:cNvSpPr>
            <a:spLocks noGrp="1"/>
          </p:cNvSpPr>
          <p:nvPr>
            <p:ph type="dt" idx="10"/>
          </p:nvPr>
        </p:nvSpPr>
        <p:spPr/>
        <p:txBody>
          <a:bodyPr/>
          <a:lstStyle>
            <a:lvl1pPr>
              <a:defRPr/>
            </a:lvl1pPr>
          </a:lstStyle>
          <a:p>
            <a:r>
              <a:rPr lang="en-US" altLang="zh-CN"/>
              <a:t>November 2023</a:t>
            </a:r>
            <a:endParaRPr lang="en-GB"/>
          </a:p>
        </p:txBody>
      </p:sp>
      <p:sp>
        <p:nvSpPr>
          <p:cNvPr id="5" name="Footer Placeholder 4"/>
          <p:cNvSpPr>
            <a:spLocks noGrp="1"/>
          </p:cNvSpPr>
          <p:nvPr>
            <p:ph type="ftr" idx="11"/>
          </p:nvPr>
        </p:nvSpPr>
        <p:spPr/>
        <p:txBody>
          <a:bodyPr/>
          <a:lstStyle>
            <a:lvl1pPr>
              <a:defRPr/>
            </a:lvl1pPr>
          </a:lstStyle>
          <a:p>
            <a:r>
              <a:rPr lang="en-GB"/>
              <a:t>Yue Xu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zh-CN" altLang="en-US"/>
              <a:t>单击此处编辑母版标题样式</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4" name="Date Placeholder 3"/>
          <p:cNvSpPr>
            <a:spLocks noGrp="1"/>
          </p:cNvSpPr>
          <p:nvPr>
            <p:ph type="dt" idx="10"/>
          </p:nvPr>
        </p:nvSpPr>
        <p:spPr/>
        <p:txBody>
          <a:bodyPr/>
          <a:lstStyle>
            <a:lvl1pPr>
              <a:defRPr/>
            </a:lvl1pPr>
          </a:lstStyle>
          <a:p>
            <a:r>
              <a:rPr lang="en-US" altLang="zh-CN"/>
              <a:t>November 2023</a:t>
            </a:r>
            <a:endParaRPr lang="en-GB"/>
          </a:p>
        </p:txBody>
      </p:sp>
      <p:sp>
        <p:nvSpPr>
          <p:cNvPr id="5" name="Footer Placeholder 4"/>
          <p:cNvSpPr>
            <a:spLocks noGrp="1"/>
          </p:cNvSpPr>
          <p:nvPr>
            <p:ph type="ftr" idx="11"/>
          </p:nvPr>
        </p:nvSpPr>
        <p:spPr/>
        <p:txBody>
          <a:bodyPr/>
          <a:lstStyle>
            <a:lvl1pPr>
              <a:defRPr/>
            </a:lvl1pPr>
          </a:lstStyle>
          <a:p>
            <a:r>
              <a:rPr lang="en-GB"/>
              <a:t>Yue Xu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a:t>November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Yue Xu (Huawei)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802.11-23/1977r1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800" dirty="0"/>
              <a:t>Requirements Analysis for IMMW Use Cases</a:t>
            </a:r>
            <a:endParaRPr lang="en-GB" sz="2800"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2023-11-07</a:t>
            </a:r>
          </a:p>
        </p:txBody>
      </p:sp>
      <p:sp>
        <p:nvSpPr>
          <p:cNvPr id="6" name="Date Placeholder 3"/>
          <p:cNvSpPr>
            <a:spLocks noGrp="1"/>
          </p:cNvSpPr>
          <p:nvPr>
            <p:ph type="dt" idx="10"/>
          </p:nvPr>
        </p:nvSpPr>
        <p:spPr/>
        <p:txBody>
          <a:bodyPr/>
          <a:lstStyle/>
          <a:p>
            <a:r>
              <a:rPr lang="en-US" altLang="zh-CN"/>
              <a:t>November 2023</a:t>
            </a:r>
            <a:endParaRPr lang="en-GB" altLang="zh-CN" dirty="0"/>
          </a:p>
        </p:txBody>
      </p:sp>
      <p:sp>
        <p:nvSpPr>
          <p:cNvPr id="7" name="Footer Placeholder 4"/>
          <p:cNvSpPr>
            <a:spLocks noGrp="1"/>
          </p:cNvSpPr>
          <p:nvPr>
            <p:ph type="ftr" idx="11"/>
          </p:nvPr>
        </p:nvSpPr>
        <p:spPr/>
        <p:txBody>
          <a:bodyPr/>
          <a:lstStyle/>
          <a:p>
            <a:r>
              <a:rPr lang="en-GB" dirty="0"/>
              <a:t>Yue Xu</a:t>
            </a:r>
            <a:r>
              <a:rPr lang="en-US" altLang="zh-CN" dirty="0"/>
              <a:t> (Huawei)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10" name="Table 9">
            <a:extLst>
              <a:ext uri="{FF2B5EF4-FFF2-40B4-BE49-F238E27FC236}">
                <a16:creationId xmlns:a16="http://schemas.microsoft.com/office/drawing/2014/main" id="{56BFF8FC-15E6-4208-9DB8-296FB6B5AC3E}"/>
              </a:ext>
            </a:extLst>
          </p:cNvPr>
          <p:cNvGraphicFramePr>
            <a:graphicFrameLocks noGrp="1"/>
          </p:cNvGraphicFramePr>
          <p:nvPr>
            <p:extLst>
              <p:ext uri="{D42A27DB-BD31-4B8C-83A1-F6EECF244321}">
                <p14:modId xmlns:p14="http://schemas.microsoft.com/office/powerpoint/2010/main" val="593398415"/>
              </p:ext>
            </p:extLst>
          </p:nvPr>
        </p:nvGraphicFramePr>
        <p:xfrm>
          <a:off x="1087839" y="2492896"/>
          <a:ext cx="10115805" cy="2442846"/>
        </p:xfrm>
        <a:graphic>
          <a:graphicData uri="http://schemas.openxmlformats.org/drawingml/2006/table">
            <a:tbl>
              <a:tblPr>
                <a:tableStyleId>{5C22544A-7EE6-4342-B048-85BDC9FD1C3A}</a:tableStyleId>
              </a:tblPr>
              <a:tblGrid>
                <a:gridCol w="1983825">
                  <a:extLst>
                    <a:ext uri="{9D8B030D-6E8A-4147-A177-3AD203B41FA5}">
                      <a16:colId xmlns:a16="http://schemas.microsoft.com/office/drawing/2014/main" val="1982600515"/>
                    </a:ext>
                  </a:extLst>
                </a:gridCol>
                <a:gridCol w="1368152">
                  <a:extLst>
                    <a:ext uri="{9D8B030D-6E8A-4147-A177-3AD203B41FA5}">
                      <a16:colId xmlns:a16="http://schemas.microsoft.com/office/drawing/2014/main" val="2703258511"/>
                    </a:ext>
                  </a:extLst>
                </a:gridCol>
                <a:gridCol w="2440656">
                  <a:extLst>
                    <a:ext uri="{9D8B030D-6E8A-4147-A177-3AD203B41FA5}">
                      <a16:colId xmlns:a16="http://schemas.microsoft.com/office/drawing/2014/main" val="20002"/>
                    </a:ext>
                  </a:extLst>
                </a:gridCol>
                <a:gridCol w="1134957">
                  <a:extLst>
                    <a:ext uri="{9D8B030D-6E8A-4147-A177-3AD203B41FA5}">
                      <a16:colId xmlns:a16="http://schemas.microsoft.com/office/drawing/2014/main" val="20003"/>
                    </a:ext>
                  </a:extLst>
                </a:gridCol>
                <a:gridCol w="3188215">
                  <a:extLst>
                    <a:ext uri="{9D8B030D-6E8A-4147-A177-3AD203B41FA5}">
                      <a16:colId xmlns:a16="http://schemas.microsoft.com/office/drawing/2014/main" val="2006092477"/>
                    </a:ext>
                  </a:extLst>
                </a:gridCol>
              </a:tblGrid>
              <a:tr h="230973">
                <a:tc>
                  <a:txBody>
                    <a:bodyPr/>
                    <a:lstStyle/>
                    <a:p>
                      <a:pPr marL="0" marR="0">
                        <a:lnSpc>
                          <a:spcPct val="110000"/>
                        </a:lnSpc>
                        <a:spcBef>
                          <a:spcPts val="0"/>
                        </a:spcBef>
                        <a:spcAft>
                          <a:spcPts val="0"/>
                        </a:spcAft>
                      </a:pPr>
                      <a:r>
                        <a:rPr lang="en-US" sz="1800" b="1" kern="0" dirty="0">
                          <a:effectLst/>
                          <a:latin typeface="Calibri" panose="020F0502020204030204" pitchFamily="34" charset="0"/>
                          <a:cs typeface="Calibri" panose="020F0502020204030204" pitchFamily="34" charset="0"/>
                        </a:rPr>
                        <a:t>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cs typeface="Calibri" panose="020F0502020204030204" pitchFamily="34" charset="0"/>
                        </a:rPr>
                        <a:t>Affiliations</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Address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Phone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cs typeface="Calibri" panose="020F0502020204030204" pitchFamily="34" charset="0"/>
                        </a:rPr>
                        <a:t>Email</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2973176"/>
                  </a:ext>
                </a:extLst>
              </a:tr>
              <a:tr h="554325">
                <a:tc rowSpan="2">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Yue Xu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marL="0" marR="0" algn="l">
                        <a:lnSpc>
                          <a:spcPct val="110000"/>
                        </a:lnSpc>
                        <a:spcBef>
                          <a:spcPts val="0"/>
                        </a:spcBef>
                        <a:spcAft>
                          <a:spcPts val="0"/>
                        </a:spcAft>
                      </a:pPr>
                      <a:r>
                        <a:rPr lang="en-US" sz="1800" dirty="0">
                          <a:effectLst/>
                          <a:latin typeface="Calibri" panose="020F0502020204030204" pitchFamily="34" charset="0"/>
                          <a:ea typeface="+mn-ea"/>
                          <a:cs typeface="Calibri" panose="020F0502020204030204" pitchFamily="34" charset="0"/>
                        </a:rPr>
                        <a:t>Huawei</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marL="0" marR="0" algn="l">
                        <a:lnSpc>
                          <a:spcPct val="110000"/>
                        </a:lnSpc>
                        <a:spcBef>
                          <a:spcPts val="0"/>
                        </a:spcBef>
                        <a:spcAft>
                          <a:spcPts val="0"/>
                        </a:spcAft>
                      </a:pPr>
                      <a:r>
                        <a:rPr lang="en-US" sz="1800" kern="1200" baseline="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Huawei Nanjing R&amp;D Institute, Nanjing, Jiangsu, China, 210012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10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xuyue57@Huawei.com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rowSpan="2">
                  <a:txBody>
                    <a:bodyPr/>
                    <a:lstStyle/>
                    <a:p>
                      <a:pPr marL="0" marR="0" algn="l">
                        <a:lnSpc>
                          <a:spcPct val="110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2028704"/>
                  </a:ext>
                </a:extLst>
              </a:tr>
              <a:tr h="531193">
                <a:tc rowSpan="2">
                  <a:txBody>
                    <a:bodyPr/>
                    <a:lstStyle/>
                    <a:p>
                      <a:r>
                        <a:rPr lang="en-US" sz="1800" dirty="0" err="1">
                          <a:effectLst/>
                          <a:latin typeface="Calibri" panose="020F0502020204030204" pitchFamily="34" charset="0"/>
                          <a:ea typeface="Times New Roman" panose="02020603050405020304" pitchFamily="18" charset="0"/>
                          <a:cs typeface="Calibri" panose="020F0502020204030204" pitchFamily="34" charset="0"/>
                        </a:rPr>
                        <a:t>Chenhe</a:t>
                      </a:r>
                      <a:r>
                        <a:rPr lang="en-US" sz="1800" dirty="0">
                          <a:effectLst/>
                          <a:latin typeface="Calibri" panose="020F0502020204030204" pitchFamily="34" charset="0"/>
                          <a:ea typeface="Times New Roman" panose="02020603050405020304" pitchFamily="18" charset="0"/>
                          <a:cs typeface="Calibri" panose="020F0502020204030204" pitchFamily="34" charset="0"/>
                        </a:rPr>
                        <a:t> Ji</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tc vMerge="1">
                  <a:txBody>
                    <a:bodyPr/>
                    <a:lstStyle/>
                    <a:p>
                      <a:endParaRPr lang="zh-CN" altLang="en-US"/>
                    </a:p>
                  </a:txBody>
                  <a:tcPr/>
                </a:tc>
                <a:tc vMerge="1">
                  <a:txBody>
                    <a:bodyPr/>
                    <a:lstStyle/>
                    <a:p>
                      <a:pPr marL="0" marR="0" algn="l">
                        <a:lnSpc>
                          <a:spcPct val="110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1734574"/>
                  </a:ext>
                </a:extLst>
              </a:tr>
              <a:tr h="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rowSpan="2">
                  <a:txBody>
                    <a:bodyPr/>
                    <a:lstStyle/>
                    <a:p>
                      <a:pPr marL="0" marR="0" algn="l">
                        <a:lnSpc>
                          <a:spcPct val="110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3577444"/>
                  </a:ext>
                </a:extLst>
              </a:tr>
              <a:tr h="509453">
                <a:tc rowSpan="2">
                  <a:txBody>
                    <a:bodyPr/>
                    <a:lstStyle/>
                    <a:p>
                      <a:r>
                        <a:rPr lang="en-US" altLang="zh-CN" sz="1800" dirty="0">
                          <a:effectLst/>
                          <a:latin typeface="Calibri" panose="020F0502020204030204" pitchFamily="34" charset="0"/>
                          <a:ea typeface="+mn-ea"/>
                          <a:cs typeface="Calibri" panose="020F0502020204030204" pitchFamily="34" charset="0"/>
                        </a:rPr>
                        <a:t>Chun Pan</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tc vMerge="1">
                  <a:txBody>
                    <a:bodyPr/>
                    <a:lstStyle/>
                    <a:p>
                      <a:endParaRPr lang="zh-CN" altLang="en-US"/>
                    </a:p>
                  </a:txBody>
                  <a:tcPr/>
                </a:tc>
                <a:tc vMerge="1">
                  <a:txBody>
                    <a:bodyPr/>
                    <a:lstStyle/>
                    <a:p>
                      <a:pPr marL="0" marR="0" algn="l">
                        <a:lnSpc>
                          <a:spcPct val="110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2153344"/>
                  </a:ext>
                </a:extLst>
              </a:tr>
              <a:tr h="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rowSpan="2">
                  <a:txBody>
                    <a:bodyPr/>
                    <a:lstStyle/>
                    <a:p>
                      <a:pPr marL="0" marR="0" algn="l">
                        <a:lnSpc>
                          <a:spcPct val="110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7100247"/>
                  </a:ext>
                </a:extLst>
              </a:tr>
              <a:tr h="485036">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Xiaofei Bai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a:p>
                  </a:txBody>
                  <a:tcPr>
                    <a:lnT w="12700" cap="flat" cmpd="sng" algn="ctr">
                      <a:solidFill>
                        <a:schemeClr val="tx1"/>
                      </a:solidFill>
                      <a:prstDash val="solid"/>
                      <a:round/>
                      <a:headEnd type="none" w="med" len="med"/>
                      <a:tailEnd type="none" w="med" len="med"/>
                    </a:lnT>
                  </a:tcPr>
                </a:tc>
                <a:tc vMerge="1">
                  <a:txBody>
                    <a:bodyPr/>
                    <a:lstStyle/>
                    <a:p>
                      <a:endParaRPr lang="zh-CN" altLang="en-US" dirty="0"/>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Introduction</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a:xfrm>
            <a:off x="7143757" y="6475414"/>
            <a:ext cx="4246027" cy="180975"/>
          </a:xfrm>
        </p:spPr>
        <p:txBody>
          <a:bodyPr/>
          <a:lstStyle/>
          <a:p>
            <a:r>
              <a:rPr lang="en-GB" altLang="zh-CN" dirty="0"/>
              <a:t>Yue Xu</a:t>
            </a:r>
            <a:r>
              <a:rPr lang="en-US" altLang="zh-CN" dirty="0"/>
              <a:t> (Huawei)</a:t>
            </a:r>
            <a:endParaRPr lang="en-GB" altLang="zh-CN" dirty="0"/>
          </a:p>
        </p:txBody>
      </p:sp>
      <p:sp>
        <p:nvSpPr>
          <p:cNvPr id="4" name="Date Placeholder 3"/>
          <p:cNvSpPr>
            <a:spLocks noGrp="1"/>
          </p:cNvSpPr>
          <p:nvPr>
            <p:ph type="dt" idx="15"/>
          </p:nvPr>
        </p:nvSpPr>
        <p:spPr/>
        <p:txBody>
          <a:bodyPr/>
          <a:lstStyle/>
          <a:p>
            <a:r>
              <a:rPr lang="en-US" altLang="zh-CN"/>
              <a:t>November 2023</a:t>
            </a:r>
            <a:endParaRPr lang="en-GB" dirty="0"/>
          </a:p>
        </p:txBody>
      </p:sp>
      <p:sp>
        <p:nvSpPr>
          <p:cNvPr id="7" name="Rectangle 2">
            <a:extLst>
              <a:ext uri="{FF2B5EF4-FFF2-40B4-BE49-F238E27FC236}">
                <a16:creationId xmlns:a16="http://schemas.microsoft.com/office/drawing/2014/main" id="{AA646F5C-D713-466D-944D-D2CA9BA38489}"/>
              </a:ext>
            </a:extLst>
          </p:cNvPr>
          <p:cNvSpPr>
            <a:spLocks noGrp="1" noChangeArrowheads="1"/>
          </p:cNvSpPr>
          <p:nvPr>
            <p:ph idx="1"/>
          </p:nvPr>
        </p:nvSpPr>
        <p:spPr>
          <a:xfrm>
            <a:off x="537610" y="2132856"/>
            <a:ext cx="10873208" cy="3118145"/>
          </a:xfrm>
          <a:ln/>
        </p:spPr>
        <p:txBody>
          <a:bodyPr/>
          <a:lstStyle/>
          <a:p>
            <a:pPr marL="285750" indent="-28575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800" dirty="0">
                <a:solidFill>
                  <a:schemeClr val="tx1"/>
                </a:solidFill>
              </a:rPr>
              <a:t>Based on the 11bn PAR, this contribution analyzes the characteristics and corresponding requirements of several scenarios, like industrial, residential, etc. .</a:t>
            </a:r>
          </a:p>
          <a:p>
            <a:pPr marL="285750" indent="-28575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zh-CN" sz="1800" dirty="0">
              <a:solidFill>
                <a:schemeClr val="tx1"/>
              </a:solidFill>
            </a:endParaRPr>
          </a:p>
          <a:p>
            <a:pPr marL="285750" indent="-28575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800" dirty="0">
                <a:solidFill>
                  <a:schemeClr val="tx1"/>
                </a:solidFill>
              </a:rPr>
              <a:t>By analyzing gap between the existing standards (11ad, 11ay) and actual scenario requirements, The contribution finds that IMMW SG has both prospects and further improving aspects.</a:t>
            </a:r>
          </a:p>
          <a:p>
            <a:pPr marL="285750" indent="-28575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zh-CN" sz="1800" dirty="0">
              <a:solidFill>
                <a:schemeClr val="tx1"/>
              </a:solidFill>
            </a:endParaRPr>
          </a:p>
          <a:p>
            <a:pPr marL="285750" indent="-28575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800" dirty="0">
                <a:solidFill>
                  <a:schemeClr val="tx1"/>
                </a:solidFill>
              </a:rPr>
              <a:t>Finally, the contribution proposes some potential development directions and performance requirements.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Background</a:t>
            </a:r>
          </a:p>
        </p:txBody>
      </p:sp>
      <p:sp>
        <p:nvSpPr>
          <p:cNvPr id="4098" name="Rectangle 2"/>
          <p:cNvSpPr>
            <a:spLocks noGrp="1" noChangeArrowheads="1"/>
          </p:cNvSpPr>
          <p:nvPr>
            <p:ph idx="1"/>
          </p:nvPr>
        </p:nvSpPr>
        <p:spPr>
          <a:xfrm>
            <a:off x="623393" y="1974853"/>
            <a:ext cx="8784976" cy="3355972"/>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2000" dirty="0">
                <a:solidFill>
                  <a:schemeClr val="tx1"/>
                </a:solidFill>
              </a:rPr>
              <a:t>Utilizing mmWave has the following advantages:</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2000" b="0" dirty="0">
                <a:solidFill>
                  <a:schemeClr val="tx1"/>
                </a:solidFill>
              </a:rPr>
              <a:t>-    Resolve the spectrum problem of using 6 GHz band in some countries</a:t>
            </a:r>
          </a:p>
          <a:p>
            <a:pPr>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2000" b="0" dirty="0">
                <a:solidFill>
                  <a:schemeClr val="tx1"/>
                </a:solidFill>
              </a:rPr>
              <a:t>Achieve the 11bn goals on </a:t>
            </a:r>
            <a:r>
              <a:rPr lang="en-US" altLang="zh-CN" sz="2000" i="1" u="sng" dirty="0">
                <a:solidFill>
                  <a:schemeClr val="tx1"/>
                </a:solidFill>
              </a:rPr>
              <a:t>high throughput</a:t>
            </a:r>
            <a:r>
              <a:rPr lang="en-US" altLang="zh-CN" sz="2000" b="0" i="1" u="sng" dirty="0">
                <a:solidFill>
                  <a:schemeClr val="tx1"/>
                </a:solidFill>
              </a:rPr>
              <a:t>,</a:t>
            </a:r>
            <a:r>
              <a:rPr lang="en-US" altLang="zh-CN" sz="2000" b="0" dirty="0">
                <a:solidFill>
                  <a:schemeClr val="tx1"/>
                </a:solidFill>
              </a:rPr>
              <a:t> </a:t>
            </a:r>
            <a:r>
              <a:rPr lang="en-US" altLang="zh-CN" sz="2000" i="1" u="sng" dirty="0">
                <a:solidFill>
                  <a:schemeClr val="tx1"/>
                </a:solidFill>
              </a:rPr>
              <a:t>high reliability</a:t>
            </a:r>
            <a:r>
              <a:rPr lang="en-US" altLang="zh-CN" sz="2000" b="0" dirty="0">
                <a:solidFill>
                  <a:schemeClr val="tx1"/>
                </a:solidFill>
              </a:rPr>
              <a:t>, and </a:t>
            </a:r>
            <a:r>
              <a:rPr lang="en-US" altLang="zh-CN" sz="2000" i="1" u="sng" dirty="0">
                <a:solidFill>
                  <a:schemeClr val="tx1"/>
                </a:solidFill>
              </a:rPr>
              <a:t>low latency</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zh-CN" sz="2000" b="0" dirty="0">
              <a:solidFill>
                <a:schemeClr val="tx1"/>
              </a:solidFill>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2000" dirty="0">
                <a:solidFill>
                  <a:schemeClr val="tx1"/>
                </a:solidFill>
              </a:rPr>
              <a:t>Applying the concept of ‘</a:t>
            </a:r>
            <a:r>
              <a:rPr lang="en-US" altLang="zh-CN" sz="2000" dirty="0">
                <a:solidFill>
                  <a:srgbClr val="C00000"/>
                </a:solidFill>
              </a:rPr>
              <a:t>I</a:t>
            </a:r>
            <a:r>
              <a:rPr lang="en-US" altLang="zh-CN" sz="2000" dirty="0">
                <a:solidFill>
                  <a:schemeClr val="tx1"/>
                </a:solidFill>
              </a:rPr>
              <a:t>’ (</a:t>
            </a:r>
            <a:r>
              <a:rPr lang="en-US" altLang="zh-CN" sz="2000" i="1" dirty="0">
                <a:solidFill>
                  <a:schemeClr val="tx1"/>
                </a:solidFill>
              </a:rPr>
              <a:t>Integrated</a:t>
            </a:r>
            <a:r>
              <a:rPr lang="en-US" altLang="zh-CN" sz="2000" dirty="0">
                <a:solidFill>
                  <a:schemeClr val="tx1"/>
                </a:solidFill>
              </a:rPr>
              <a:t>) has the following advantages:</a:t>
            </a:r>
          </a:p>
          <a:p>
            <a:pPr marL="171450" indent="-171450">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2000" i="1" dirty="0">
                <a:solidFill>
                  <a:srgbClr val="C00000"/>
                </a:solidFill>
              </a:rPr>
              <a:t>  Cost efficiency (e.g., sharing hardware parts)</a:t>
            </a:r>
          </a:p>
          <a:p>
            <a:pPr marL="171450" indent="-171450">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2000" i="1" dirty="0">
                <a:solidFill>
                  <a:srgbClr val="C00000"/>
                </a:solidFill>
              </a:rPr>
              <a:t>  Fast implementation (Reusing aspects, like some parts of sub-7G)</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3</a:t>
            </a:fld>
            <a:endParaRPr lang="en-GB"/>
          </a:p>
        </p:txBody>
      </p:sp>
      <p:sp>
        <p:nvSpPr>
          <p:cNvPr id="5" name="Footer Placeholder 4"/>
          <p:cNvSpPr>
            <a:spLocks noGrp="1"/>
          </p:cNvSpPr>
          <p:nvPr>
            <p:ph type="ftr" idx="14"/>
          </p:nvPr>
        </p:nvSpPr>
        <p:spPr>
          <a:xfrm>
            <a:off x="7143757" y="6475414"/>
            <a:ext cx="4246027" cy="180975"/>
          </a:xfrm>
        </p:spPr>
        <p:txBody>
          <a:bodyPr/>
          <a:lstStyle/>
          <a:p>
            <a:r>
              <a:rPr lang="en-GB" altLang="zh-CN" dirty="0"/>
              <a:t>Yue Xu</a:t>
            </a:r>
            <a:r>
              <a:rPr lang="en-US" altLang="zh-CN" dirty="0"/>
              <a:t> (Huawei)</a:t>
            </a:r>
            <a:endParaRPr lang="en-GB" altLang="zh-CN" dirty="0"/>
          </a:p>
        </p:txBody>
      </p:sp>
      <p:sp>
        <p:nvSpPr>
          <p:cNvPr id="4" name="Date Placeholder 3"/>
          <p:cNvSpPr>
            <a:spLocks noGrp="1"/>
          </p:cNvSpPr>
          <p:nvPr>
            <p:ph type="dt" idx="15"/>
          </p:nvPr>
        </p:nvSpPr>
        <p:spPr/>
        <p:txBody>
          <a:bodyPr/>
          <a:lstStyle/>
          <a:p>
            <a:r>
              <a:rPr lang="en-US" altLang="zh-CN"/>
              <a:t>November 2023</a:t>
            </a:r>
            <a:endParaRPr lang="en-GB" dirty="0"/>
          </a:p>
        </p:txBody>
      </p:sp>
      <p:sp>
        <p:nvSpPr>
          <p:cNvPr id="2" name="箭头: 右 1">
            <a:extLst>
              <a:ext uri="{FF2B5EF4-FFF2-40B4-BE49-F238E27FC236}">
                <a16:creationId xmlns:a16="http://schemas.microsoft.com/office/drawing/2014/main" id="{50FF12D0-04DC-418E-B16E-682E0E768822}"/>
              </a:ext>
            </a:extLst>
          </p:cNvPr>
          <p:cNvSpPr/>
          <p:nvPr/>
        </p:nvSpPr>
        <p:spPr bwMode="auto">
          <a:xfrm>
            <a:off x="7536160" y="3959245"/>
            <a:ext cx="792088" cy="288032"/>
          </a:xfrm>
          <a:prstGeom prst="rightArrow">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8" name="Rectangle 2">
            <a:extLst>
              <a:ext uri="{FF2B5EF4-FFF2-40B4-BE49-F238E27FC236}">
                <a16:creationId xmlns:a16="http://schemas.microsoft.com/office/drawing/2014/main" id="{01814E07-ABD8-4587-8385-2F4E8DF933EA}"/>
              </a:ext>
            </a:extLst>
          </p:cNvPr>
          <p:cNvSpPr txBox="1">
            <a:spLocks noChangeArrowheads="1"/>
          </p:cNvSpPr>
          <p:nvPr/>
        </p:nvSpPr>
        <p:spPr bwMode="auto">
          <a:xfrm>
            <a:off x="8472264" y="3939823"/>
            <a:ext cx="3528392" cy="42409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400" b="0" i="1" kern="0" dirty="0">
                <a:solidFill>
                  <a:schemeClr val="tx1"/>
                </a:solidFill>
              </a:rPr>
              <a:t>Facilitates to deploy in industrial, and others</a:t>
            </a:r>
          </a:p>
        </p:txBody>
      </p:sp>
    </p:spTree>
    <p:extLst>
      <p:ext uri="{BB962C8B-B14F-4D97-AF65-F5344CB8AC3E}">
        <p14:creationId xmlns:p14="http://schemas.microsoft.com/office/powerpoint/2010/main" val="3478219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351F4386-A5E2-41A1-B4D0-BE653C929E06}" type="slidenum">
              <a:rPr lang="en-GB"/>
              <a:pPr/>
              <a:t>4</a:t>
            </a:fld>
            <a:endParaRPr lang="en-GB"/>
          </a:p>
        </p:txBody>
      </p:sp>
      <p:sp>
        <p:nvSpPr>
          <p:cNvPr id="5" name="Footer Placeholder 4"/>
          <p:cNvSpPr>
            <a:spLocks noGrp="1"/>
          </p:cNvSpPr>
          <p:nvPr>
            <p:ph type="ftr" idx="14"/>
          </p:nvPr>
        </p:nvSpPr>
        <p:spPr>
          <a:xfrm>
            <a:off x="7143757" y="6475414"/>
            <a:ext cx="4246027" cy="180975"/>
          </a:xfrm>
        </p:spPr>
        <p:txBody>
          <a:bodyPr/>
          <a:lstStyle/>
          <a:p>
            <a:r>
              <a:rPr lang="en-GB" altLang="zh-CN" dirty="0"/>
              <a:t>Yue Xu</a:t>
            </a:r>
            <a:r>
              <a:rPr lang="en-US" altLang="zh-CN" dirty="0"/>
              <a:t> (Huawei)</a:t>
            </a:r>
            <a:endParaRPr lang="en-GB" altLang="zh-CN" dirty="0"/>
          </a:p>
        </p:txBody>
      </p:sp>
      <p:sp>
        <p:nvSpPr>
          <p:cNvPr id="4" name="Date Placeholder 3"/>
          <p:cNvSpPr>
            <a:spLocks noGrp="1"/>
          </p:cNvSpPr>
          <p:nvPr>
            <p:ph type="dt" idx="15"/>
          </p:nvPr>
        </p:nvSpPr>
        <p:spPr/>
        <p:txBody>
          <a:bodyPr/>
          <a:lstStyle/>
          <a:p>
            <a:r>
              <a:rPr lang="en-US" altLang="zh-CN"/>
              <a:t>November 2023</a:t>
            </a:r>
            <a:endParaRPr lang="en-GB" dirty="0"/>
          </a:p>
        </p:txBody>
      </p:sp>
      <p:sp>
        <p:nvSpPr>
          <p:cNvPr id="13" name="Rectangle 2">
            <a:extLst>
              <a:ext uri="{FF2B5EF4-FFF2-40B4-BE49-F238E27FC236}">
                <a16:creationId xmlns:a16="http://schemas.microsoft.com/office/drawing/2014/main" id="{26CC9A70-E935-4E7A-B3B5-FC896EB27770}"/>
              </a:ext>
            </a:extLst>
          </p:cNvPr>
          <p:cNvSpPr>
            <a:spLocks noGrp="1" noChangeArrowheads="1"/>
          </p:cNvSpPr>
          <p:nvPr>
            <p:ph type="title"/>
          </p:nvPr>
        </p:nvSpPr>
        <p:spPr>
          <a:xfrm>
            <a:off x="1777752" y="652984"/>
            <a:ext cx="9070776" cy="870992"/>
          </a:xfrm>
          <a:noFill/>
          <a:ln/>
        </p:spPr>
        <p:txBody>
          <a:bodyPr/>
          <a:lstStyle/>
          <a:p>
            <a:pPr latinLnBrk="0"/>
            <a:r>
              <a:rPr lang="en-US" altLang="zh-CN" dirty="0"/>
              <a:t>Current related standard</a:t>
            </a:r>
            <a:endParaRPr lang="en-CA" altLang="zh-CN" b="1" dirty="0">
              <a:latin typeface="Times New Roman" pitchFamily="18" charset="0"/>
              <a:cs typeface="Times New Roman" pitchFamily="18" charset="0"/>
            </a:endParaRPr>
          </a:p>
        </p:txBody>
      </p:sp>
      <p:graphicFrame>
        <p:nvGraphicFramePr>
          <p:cNvPr id="8" name="표 7">
            <a:extLst>
              <a:ext uri="{FF2B5EF4-FFF2-40B4-BE49-F238E27FC236}">
                <a16:creationId xmlns:a16="http://schemas.microsoft.com/office/drawing/2014/main" id="{ADFD5964-F50D-4261-8F3E-16ED5F3B219E}"/>
              </a:ext>
            </a:extLst>
          </p:cNvPr>
          <p:cNvGraphicFramePr>
            <a:graphicFrameLocks noGrp="1"/>
          </p:cNvGraphicFramePr>
          <p:nvPr>
            <p:extLst>
              <p:ext uri="{D42A27DB-BD31-4B8C-83A1-F6EECF244321}">
                <p14:modId xmlns:p14="http://schemas.microsoft.com/office/powerpoint/2010/main" val="1337138222"/>
              </p:ext>
            </p:extLst>
          </p:nvPr>
        </p:nvGraphicFramePr>
        <p:xfrm>
          <a:off x="1751980" y="2924289"/>
          <a:ext cx="8304459" cy="2593482"/>
        </p:xfrm>
        <a:graphic>
          <a:graphicData uri="http://schemas.openxmlformats.org/drawingml/2006/table">
            <a:tbl>
              <a:tblPr firstRow="1" bandRow="1"/>
              <a:tblGrid>
                <a:gridCol w="2648693">
                  <a:extLst>
                    <a:ext uri="{9D8B030D-6E8A-4147-A177-3AD203B41FA5}">
                      <a16:colId xmlns:a16="http://schemas.microsoft.com/office/drawing/2014/main" val="20000"/>
                    </a:ext>
                  </a:extLst>
                </a:gridCol>
                <a:gridCol w="1038002">
                  <a:extLst>
                    <a:ext uri="{9D8B030D-6E8A-4147-A177-3AD203B41FA5}">
                      <a16:colId xmlns:a16="http://schemas.microsoft.com/office/drawing/2014/main" val="20002"/>
                    </a:ext>
                  </a:extLst>
                </a:gridCol>
                <a:gridCol w="1252760">
                  <a:extLst>
                    <a:ext uri="{9D8B030D-6E8A-4147-A177-3AD203B41FA5}">
                      <a16:colId xmlns:a16="http://schemas.microsoft.com/office/drawing/2014/main" val="20003"/>
                    </a:ext>
                  </a:extLst>
                </a:gridCol>
                <a:gridCol w="1682502">
                  <a:extLst>
                    <a:ext uri="{9D8B030D-6E8A-4147-A177-3AD203B41FA5}">
                      <a16:colId xmlns:a16="http://schemas.microsoft.com/office/drawing/2014/main" val="20004"/>
                    </a:ext>
                  </a:extLst>
                </a:gridCol>
                <a:gridCol w="1682502">
                  <a:extLst>
                    <a:ext uri="{9D8B030D-6E8A-4147-A177-3AD203B41FA5}">
                      <a16:colId xmlns:a16="http://schemas.microsoft.com/office/drawing/2014/main" val="750024203"/>
                    </a:ext>
                  </a:extLst>
                </a:gridCol>
              </a:tblGrid>
              <a:tr h="359287">
                <a:tc>
                  <a:txBody>
                    <a:bodyPr/>
                    <a:lstStyle>
                      <a:lvl1pPr marL="0" algn="l" defTabSz="914400" rtl="0" eaLnBrk="1" latinLnBrk="1" hangingPunct="1">
                        <a:defRPr sz="1800" b="1" kern="1200">
                          <a:solidFill>
                            <a:schemeClr val="lt1"/>
                          </a:solidFill>
                          <a:latin typeface="맑은 고딕"/>
                        </a:defRPr>
                      </a:lvl1pPr>
                      <a:lvl2pPr marL="457200" algn="l" defTabSz="914400" rtl="0" eaLnBrk="1" latinLnBrk="1" hangingPunct="1">
                        <a:defRPr sz="1800" b="1" kern="1200">
                          <a:solidFill>
                            <a:schemeClr val="lt1"/>
                          </a:solidFill>
                          <a:latin typeface="맑은 고딕"/>
                        </a:defRPr>
                      </a:lvl2pPr>
                      <a:lvl3pPr marL="914400" algn="l" defTabSz="914400" rtl="0" eaLnBrk="1" latinLnBrk="1" hangingPunct="1">
                        <a:defRPr sz="1800" b="1" kern="1200">
                          <a:solidFill>
                            <a:schemeClr val="lt1"/>
                          </a:solidFill>
                          <a:latin typeface="맑은 고딕"/>
                        </a:defRPr>
                      </a:lvl3pPr>
                      <a:lvl4pPr marL="1371600" algn="l" defTabSz="914400" rtl="0" eaLnBrk="1" latinLnBrk="1" hangingPunct="1">
                        <a:defRPr sz="1800" b="1" kern="1200">
                          <a:solidFill>
                            <a:schemeClr val="lt1"/>
                          </a:solidFill>
                          <a:latin typeface="맑은 고딕"/>
                        </a:defRPr>
                      </a:lvl4pPr>
                      <a:lvl5pPr marL="1828800" algn="l" defTabSz="914400" rtl="0" eaLnBrk="1" latinLnBrk="1" hangingPunct="1">
                        <a:defRPr sz="1800" b="1" kern="1200">
                          <a:solidFill>
                            <a:schemeClr val="lt1"/>
                          </a:solidFill>
                          <a:latin typeface="맑은 고딕"/>
                        </a:defRPr>
                      </a:lvl5pPr>
                      <a:lvl6pPr marL="2286000" algn="l" defTabSz="914400" rtl="0" eaLnBrk="1" latinLnBrk="1" hangingPunct="1">
                        <a:defRPr sz="1800" b="1" kern="1200">
                          <a:solidFill>
                            <a:schemeClr val="lt1"/>
                          </a:solidFill>
                          <a:latin typeface="맑은 고딕"/>
                        </a:defRPr>
                      </a:lvl6pPr>
                      <a:lvl7pPr marL="2743200" algn="l" defTabSz="914400" rtl="0" eaLnBrk="1" latinLnBrk="1" hangingPunct="1">
                        <a:defRPr sz="1800" b="1" kern="1200">
                          <a:solidFill>
                            <a:schemeClr val="lt1"/>
                          </a:solidFill>
                          <a:latin typeface="맑은 고딕"/>
                        </a:defRPr>
                      </a:lvl7pPr>
                      <a:lvl8pPr marL="3200400" algn="l" defTabSz="914400" rtl="0" eaLnBrk="1" latinLnBrk="1" hangingPunct="1">
                        <a:defRPr sz="1800" b="1" kern="1200">
                          <a:solidFill>
                            <a:schemeClr val="lt1"/>
                          </a:solidFill>
                          <a:latin typeface="맑은 고딕"/>
                        </a:defRPr>
                      </a:lvl8pPr>
                      <a:lvl9pPr marL="3657600" algn="l" defTabSz="914400" rtl="0" eaLnBrk="1" latinLnBrk="1" hangingPunct="1">
                        <a:defRPr sz="1800" b="1" kern="1200">
                          <a:solidFill>
                            <a:schemeClr val="lt1"/>
                          </a:solidFill>
                          <a:latin typeface="맑은 고딕"/>
                        </a:defRPr>
                      </a:lvl9pPr>
                    </a:lstStyle>
                    <a:p>
                      <a:pPr marL="0" algn="ctr" defTabSz="914307" rtl="0" eaLnBrk="1" latinLnBrk="1" hangingPunct="1"/>
                      <a:r>
                        <a:rPr lang="en-US" altLang="ko-KR" sz="1200" b="1" kern="1200" baseline="0" dirty="0">
                          <a:solidFill>
                            <a:schemeClr val="bg1"/>
                          </a:solidFill>
                          <a:latin typeface="+mj-lt"/>
                          <a:ea typeface="맑은 고딕" panose="020B0503020000020004" pitchFamily="50" charset="-127"/>
                          <a:cs typeface="+mn-cs"/>
                        </a:rPr>
                        <a:t>Use Case [1]</a:t>
                      </a:r>
                      <a:endParaRPr lang="ko-KR" altLang="en-US" sz="1200" b="1" kern="1200" baseline="0" dirty="0">
                        <a:solidFill>
                          <a:schemeClr val="bg1"/>
                        </a:solidFill>
                        <a:latin typeface="+mj-lt"/>
                        <a:ea typeface="맑은 고딕" panose="020B0503020000020004" pitchFamily="50" charset="-127"/>
                        <a:cs typeface="+mn-cs"/>
                      </a:endParaRPr>
                    </a:p>
                  </a:txBody>
                  <a:tcPr marL="36000" marR="36000" marT="36000" marB="36000" anchor="ctr">
                    <a:lnL w="12700" cmpd="sng">
                      <a:noFill/>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75000"/>
                        <a:lumOff val="25000"/>
                      </a:sysClr>
                    </a:solidFill>
                  </a:tcPr>
                </a:tc>
                <a:tc>
                  <a:txBody>
                    <a:bodyPr/>
                    <a:lstStyle>
                      <a:lvl1pPr marL="0" algn="l" defTabSz="914400" rtl="0" eaLnBrk="1" latinLnBrk="1" hangingPunct="1">
                        <a:defRPr sz="1800" b="1" kern="1200">
                          <a:solidFill>
                            <a:schemeClr val="lt1"/>
                          </a:solidFill>
                          <a:latin typeface="맑은 고딕"/>
                        </a:defRPr>
                      </a:lvl1pPr>
                      <a:lvl2pPr marL="457200" algn="l" defTabSz="914400" rtl="0" eaLnBrk="1" latinLnBrk="1" hangingPunct="1">
                        <a:defRPr sz="1800" b="1" kern="1200">
                          <a:solidFill>
                            <a:schemeClr val="lt1"/>
                          </a:solidFill>
                          <a:latin typeface="맑은 고딕"/>
                        </a:defRPr>
                      </a:lvl2pPr>
                      <a:lvl3pPr marL="914400" algn="l" defTabSz="914400" rtl="0" eaLnBrk="1" latinLnBrk="1" hangingPunct="1">
                        <a:defRPr sz="1800" b="1" kern="1200">
                          <a:solidFill>
                            <a:schemeClr val="lt1"/>
                          </a:solidFill>
                          <a:latin typeface="맑은 고딕"/>
                        </a:defRPr>
                      </a:lvl3pPr>
                      <a:lvl4pPr marL="1371600" algn="l" defTabSz="914400" rtl="0" eaLnBrk="1" latinLnBrk="1" hangingPunct="1">
                        <a:defRPr sz="1800" b="1" kern="1200">
                          <a:solidFill>
                            <a:schemeClr val="lt1"/>
                          </a:solidFill>
                          <a:latin typeface="맑은 고딕"/>
                        </a:defRPr>
                      </a:lvl4pPr>
                      <a:lvl5pPr marL="1828800" algn="l" defTabSz="914400" rtl="0" eaLnBrk="1" latinLnBrk="1" hangingPunct="1">
                        <a:defRPr sz="1800" b="1" kern="1200">
                          <a:solidFill>
                            <a:schemeClr val="lt1"/>
                          </a:solidFill>
                          <a:latin typeface="맑은 고딕"/>
                        </a:defRPr>
                      </a:lvl5pPr>
                      <a:lvl6pPr marL="2286000" algn="l" defTabSz="914400" rtl="0" eaLnBrk="1" latinLnBrk="1" hangingPunct="1">
                        <a:defRPr sz="1800" b="1" kern="1200">
                          <a:solidFill>
                            <a:schemeClr val="lt1"/>
                          </a:solidFill>
                          <a:latin typeface="맑은 고딕"/>
                        </a:defRPr>
                      </a:lvl6pPr>
                      <a:lvl7pPr marL="2743200" algn="l" defTabSz="914400" rtl="0" eaLnBrk="1" latinLnBrk="1" hangingPunct="1">
                        <a:defRPr sz="1800" b="1" kern="1200">
                          <a:solidFill>
                            <a:schemeClr val="lt1"/>
                          </a:solidFill>
                          <a:latin typeface="맑은 고딕"/>
                        </a:defRPr>
                      </a:lvl7pPr>
                      <a:lvl8pPr marL="3200400" algn="l" defTabSz="914400" rtl="0" eaLnBrk="1" latinLnBrk="1" hangingPunct="1">
                        <a:defRPr sz="1800" b="1" kern="1200">
                          <a:solidFill>
                            <a:schemeClr val="lt1"/>
                          </a:solidFill>
                          <a:latin typeface="맑은 고딕"/>
                        </a:defRPr>
                      </a:lvl8pPr>
                      <a:lvl9pPr marL="3657600" algn="l" defTabSz="914400" rtl="0" eaLnBrk="1" latinLnBrk="1" hangingPunct="1">
                        <a:defRPr sz="1800" b="1" kern="1200">
                          <a:solidFill>
                            <a:schemeClr val="lt1"/>
                          </a:solidFill>
                          <a:latin typeface="맑은 고딕"/>
                        </a:defRPr>
                      </a:lvl9pPr>
                    </a:lstStyle>
                    <a:p>
                      <a:pPr marL="0" algn="ctr" defTabSz="914307" rtl="0" eaLnBrk="1" latinLnBrk="1" hangingPunct="1"/>
                      <a:r>
                        <a:rPr lang="en-US" altLang="ko-KR" sz="1200" b="1" kern="1200" baseline="0" dirty="0">
                          <a:solidFill>
                            <a:schemeClr val="bg1"/>
                          </a:solidFill>
                          <a:latin typeface="+mj-lt"/>
                          <a:ea typeface="맑은 고딕" panose="020B0503020000020004" pitchFamily="50" charset="-127"/>
                          <a:cs typeface="+mn-cs"/>
                        </a:rPr>
                        <a:t>Range</a:t>
                      </a:r>
                      <a:endParaRPr lang="ko-KR" altLang="en-US" sz="1200" b="1" kern="1200" baseline="0" dirty="0">
                        <a:solidFill>
                          <a:schemeClr val="bg1"/>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75000"/>
                        <a:lumOff val="25000"/>
                      </a:sysClr>
                    </a:solidFill>
                  </a:tcPr>
                </a:tc>
                <a:tc>
                  <a:txBody>
                    <a:bodyPr/>
                    <a:lstStyle>
                      <a:lvl1pPr marL="0" algn="l" defTabSz="914400" rtl="0" eaLnBrk="1" latinLnBrk="1" hangingPunct="1">
                        <a:defRPr sz="1800" b="1" kern="1200">
                          <a:solidFill>
                            <a:schemeClr val="lt1"/>
                          </a:solidFill>
                          <a:latin typeface="맑은 고딕"/>
                        </a:defRPr>
                      </a:lvl1pPr>
                      <a:lvl2pPr marL="457200" algn="l" defTabSz="914400" rtl="0" eaLnBrk="1" latinLnBrk="1" hangingPunct="1">
                        <a:defRPr sz="1800" b="1" kern="1200">
                          <a:solidFill>
                            <a:schemeClr val="lt1"/>
                          </a:solidFill>
                          <a:latin typeface="맑은 고딕"/>
                        </a:defRPr>
                      </a:lvl2pPr>
                      <a:lvl3pPr marL="914400" algn="l" defTabSz="914400" rtl="0" eaLnBrk="1" latinLnBrk="1" hangingPunct="1">
                        <a:defRPr sz="1800" b="1" kern="1200">
                          <a:solidFill>
                            <a:schemeClr val="lt1"/>
                          </a:solidFill>
                          <a:latin typeface="맑은 고딕"/>
                        </a:defRPr>
                      </a:lvl3pPr>
                      <a:lvl4pPr marL="1371600" algn="l" defTabSz="914400" rtl="0" eaLnBrk="1" latinLnBrk="1" hangingPunct="1">
                        <a:defRPr sz="1800" b="1" kern="1200">
                          <a:solidFill>
                            <a:schemeClr val="lt1"/>
                          </a:solidFill>
                          <a:latin typeface="맑은 고딕"/>
                        </a:defRPr>
                      </a:lvl4pPr>
                      <a:lvl5pPr marL="1828800" algn="l" defTabSz="914400" rtl="0" eaLnBrk="1" latinLnBrk="1" hangingPunct="1">
                        <a:defRPr sz="1800" b="1" kern="1200">
                          <a:solidFill>
                            <a:schemeClr val="lt1"/>
                          </a:solidFill>
                          <a:latin typeface="맑은 고딕"/>
                        </a:defRPr>
                      </a:lvl5pPr>
                      <a:lvl6pPr marL="2286000" algn="l" defTabSz="914400" rtl="0" eaLnBrk="1" latinLnBrk="1" hangingPunct="1">
                        <a:defRPr sz="1800" b="1" kern="1200">
                          <a:solidFill>
                            <a:schemeClr val="lt1"/>
                          </a:solidFill>
                          <a:latin typeface="맑은 고딕"/>
                        </a:defRPr>
                      </a:lvl6pPr>
                      <a:lvl7pPr marL="2743200" algn="l" defTabSz="914400" rtl="0" eaLnBrk="1" latinLnBrk="1" hangingPunct="1">
                        <a:defRPr sz="1800" b="1" kern="1200">
                          <a:solidFill>
                            <a:schemeClr val="lt1"/>
                          </a:solidFill>
                          <a:latin typeface="맑은 고딕"/>
                        </a:defRPr>
                      </a:lvl7pPr>
                      <a:lvl8pPr marL="3200400" algn="l" defTabSz="914400" rtl="0" eaLnBrk="1" latinLnBrk="1" hangingPunct="1">
                        <a:defRPr sz="1800" b="1" kern="1200">
                          <a:solidFill>
                            <a:schemeClr val="lt1"/>
                          </a:solidFill>
                          <a:latin typeface="맑은 고딕"/>
                        </a:defRPr>
                      </a:lvl8pPr>
                      <a:lvl9pPr marL="3657600" algn="l" defTabSz="914400" rtl="0" eaLnBrk="1" latinLnBrk="1" hangingPunct="1">
                        <a:defRPr sz="1800" b="1" kern="1200">
                          <a:solidFill>
                            <a:schemeClr val="lt1"/>
                          </a:solidFill>
                          <a:latin typeface="맑은 고딕"/>
                        </a:defRPr>
                      </a:lvl9pPr>
                    </a:lstStyle>
                    <a:p>
                      <a:pPr marL="0" algn="ctr" defTabSz="914307" rtl="0" eaLnBrk="1" latinLnBrk="1" hangingPunct="1"/>
                      <a:r>
                        <a:rPr lang="en-US" altLang="ko-KR" sz="1200" b="1" kern="1200" baseline="0" dirty="0">
                          <a:solidFill>
                            <a:schemeClr val="bg1"/>
                          </a:solidFill>
                          <a:latin typeface="+mj-lt"/>
                          <a:ea typeface="맑은 고딕" panose="020B0503020000020004" pitchFamily="50" charset="-127"/>
                          <a:cs typeface="+mn-cs"/>
                        </a:rPr>
                        <a:t>Throughput</a:t>
                      </a:r>
                      <a:endParaRPr lang="ko-KR" altLang="en-US" sz="1200" b="1" kern="1200" baseline="0" dirty="0">
                        <a:solidFill>
                          <a:schemeClr val="bg1"/>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75000"/>
                        <a:lumOff val="25000"/>
                      </a:sysClr>
                    </a:solidFill>
                  </a:tcPr>
                </a:tc>
                <a:tc>
                  <a:txBody>
                    <a:bodyPr/>
                    <a:lstStyle>
                      <a:lvl1pPr marL="0" algn="l" defTabSz="914400" rtl="0" eaLnBrk="1" latinLnBrk="1" hangingPunct="1">
                        <a:defRPr sz="1800" b="1" kern="1200">
                          <a:solidFill>
                            <a:schemeClr val="lt1"/>
                          </a:solidFill>
                          <a:latin typeface="맑은 고딕"/>
                        </a:defRPr>
                      </a:lvl1pPr>
                      <a:lvl2pPr marL="457200" algn="l" defTabSz="914400" rtl="0" eaLnBrk="1" latinLnBrk="1" hangingPunct="1">
                        <a:defRPr sz="1800" b="1" kern="1200">
                          <a:solidFill>
                            <a:schemeClr val="lt1"/>
                          </a:solidFill>
                          <a:latin typeface="맑은 고딕"/>
                        </a:defRPr>
                      </a:lvl2pPr>
                      <a:lvl3pPr marL="914400" algn="l" defTabSz="914400" rtl="0" eaLnBrk="1" latinLnBrk="1" hangingPunct="1">
                        <a:defRPr sz="1800" b="1" kern="1200">
                          <a:solidFill>
                            <a:schemeClr val="lt1"/>
                          </a:solidFill>
                          <a:latin typeface="맑은 고딕"/>
                        </a:defRPr>
                      </a:lvl3pPr>
                      <a:lvl4pPr marL="1371600" algn="l" defTabSz="914400" rtl="0" eaLnBrk="1" latinLnBrk="1" hangingPunct="1">
                        <a:defRPr sz="1800" b="1" kern="1200">
                          <a:solidFill>
                            <a:schemeClr val="lt1"/>
                          </a:solidFill>
                          <a:latin typeface="맑은 고딕"/>
                        </a:defRPr>
                      </a:lvl4pPr>
                      <a:lvl5pPr marL="1828800" algn="l" defTabSz="914400" rtl="0" eaLnBrk="1" latinLnBrk="1" hangingPunct="1">
                        <a:defRPr sz="1800" b="1" kern="1200">
                          <a:solidFill>
                            <a:schemeClr val="lt1"/>
                          </a:solidFill>
                          <a:latin typeface="맑은 고딕"/>
                        </a:defRPr>
                      </a:lvl5pPr>
                      <a:lvl6pPr marL="2286000" algn="l" defTabSz="914400" rtl="0" eaLnBrk="1" latinLnBrk="1" hangingPunct="1">
                        <a:defRPr sz="1800" b="1" kern="1200">
                          <a:solidFill>
                            <a:schemeClr val="lt1"/>
                          </a:solidFill>
                          <a:latin typeface="맑은 고딕"/>
                        </a:defRPr>
                      </a:lvl6pPr>
                      <a:lvl7pPr marL="2743200" algn="l" defTabSz="914400" rtl="0" eaLnBrk="1" latinLnBrk="1" hangingPunct="1">
                        <a:defRPr sz="1800" b="1" kern="1200">
                          <a:solidFill>
                            <a:schemeClr val="lt1"/>
                          </a:solidFill>
                          <a:latin typeface="맑은 고딕"/>
                        </a:defRPr>
                      </a:lvl7pPr>
                      <a:lvl8pPr marL="3200400" algn="l" defTabSz="914400" rtl="0" eaLnBrk="1" latinLnBrk="1" hangingPunct="1">
                        <a:defRPr sz="1800" b="1" kern="1200">
                          <a:solidFill>
                            <a:schemeClr val="lt1"/>
                          </a:solidFill>
                          <a:latin typeface="맑은 고딕"/>
                        </a:defRPr>
                      </a:lvl8pPr>
                      <a:lvl9pPr marL="3657600" algn="l" defTabSz="914400" rtl="0" eaLnBrk="1" latinLnBrk="1" hangingPunct="1">
                        <a:defRPr sz="1800" b="1" kern="1200">
                          <a:solidFill>
                            <a:schemeClr val="lt1"/>
                          </a:solidFill>
                          <a:latin typeface="맑은 고딕"/>
                        </a:defRPr>
                      </a:lvl9pPr>
                    </a:lstStyle>
                    <a:p>
                      <a:pPr marL="0" algn="ctr" defTabSz="914307" rtl="0" eaLnBrk="1" latinLnBrk="1" hangingPunct="1"/>
                      <a:r>
                        <a:rPr lang="en-US" altLang="ko-KR" sz="1200" b="1" kern="1200" baseline="0" dirty="0">
                          <a:solidFill>
                            <a:schemeClr val="bg1"/>
                          </a:solidFill>
                          <a:latin typeface="+mj-lt"/>
                          <a:ea typeface="맑은 고딕" panose="020B0503020000020004" pitchFamily="50" charset="-127"/>
                          <a:cs typeface="+mn-cs"/>
                        </a:rPr>
                        <a:t>D</a:t>
                      </a:r>
                      <a:r>
                        <a:rPr lang="en-US" altLang="zh-CN" sz="1200" b="1" kern="1200" baseline="0" dirty="0">
                          <a:solidFill>
                            <a:schemeClr val="bg1"/>
                          </a:solidFill>
                          <a:latin typeface="+mj-lt"/>
                          <a:ea typeface="맑은 고딕" panose="020B0503020000020004" pitchFamily="50" charset="-127"/>
                          <a:cs typeface="+mn-cs"/>
                        </a:rPr>
                        <a:t>elay (</a:t>
                      </a:r>
                      <a:r>
                        <a:rPr lang="en-US" altLang="zh-CN" sz="1200" b="1" kern="1200" baseline="0" dirty="0" err="1">
                          <a:solidFill>
                            <a:schemeClr val="bg1"/>
                          </a:solidFill>
                          <a:latin typeface="+mj-lt"/>
                          <a:ea typeface="맑은 고딕" panose="020B0503020000020004" pitchFamily="50" charset="-127"/>
                          <a:cs typeface="+mn-cs"/>
                        </a:rPr>
                        <a:t>ms</a:t>
                      </a:r>
                      <a:r>
                        <a:rPr lang="en-US" altLang="zh-CN" sz="1200" b="1" kern="1200" baseline="0" dirty="0">
                          <a:solidFill>
                            <a:schemeClr val="bg1"/>
                          </a:solidFill>
                          <a:latin typeface="+mj-lt"/>
                          <a:ea typeface="맑은 고딕" panose="020B0503020000020004" pitchFamily="50" charset="-127"/>
                          <a:cs typeface="+mn-cs"/>
                        </a:rPr>
                        <a:t>)</a:t>
                      </a:r>
                      <a:endParaRPr lang="en-US" altLang="ko-KR" sz="1200" b="1" kern="1200" baseline="0" dirty="0">
                        <a:solidFill>
                          <a:schemeClr val="bg1"/>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ctr" defTabSz="914307" rtl="0" eaLnBrk="1" latinLnBrk="1" hangingPunct="1"/>
                      <a:r>
                        <a:rPr lang="en-US" altLang="ko-KR" sz="1200" b="1" kern="1200" baseline="0" dirty="0">
                          <a:solidFill>
                            <a:schemeClr val="bg1"/>
                          </a:solidFill>
                          <a:latin typeface="+mj-lt"/>
                          <a:ea typeface="맑은 고딕" panose="020B0503020000020004" pitchFamily="50" charset="-127"/>
                          <a:cs typeface="+mn-cs"/>
                        </a:rPr>
                        <a:t>Reliability</a:t>
                      </a: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12700" cmpd="sng">
                      <a:noFill/>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00"/>
                  </a:ext>
                </a:extLst>
              </a:tr>
              <a:tr h="359287">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chemeClr val="dk1"/>
                          </a:solidFill>
                          <a:latin typeface="+mj-lt"/>
                          <a:ea typeface="맑은 고딕" panose="020B0503020000020004" pitchFamily="50" charset="-127"/>
                          <a:cs typeface="+mn-cs"/>
                        </a:rPr>
                        <a:t>Ultra Short Range Communication</a:t>
                      </a:r>
                      <a:endParaRPr lang="ko-KR" altLang="en-US" sz="1200" kern="1200" baseline="0" dirty="0">
                        <a:solidFill>
                          <a:schemeClr val="dk1"/>
                        </a:solidFill>
                        <a:latin typeface="+mj-lt"/>
                        <a:ea typeface="맑은 고딕" panose="020B0503020000020004" pitchFamily="50" charset="-127"/>
                        <a:cs typeface="+mn-cs"/>
                      </a:endParaRPr>
                    </a:p>
                  </a:txBody>
                  <a:tcPr marL="36000" marR="36000" marT="36000" marB="36000" anchor="ctr">
                    <a:lnL w="12700" cmpd="sng">
                      <a:noFill/>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chemeClr val="dk1"/>
                          </a:solidFill>
                          <a:latin typeface="+mj-lt"/>
                          <a:ea typeface="맑은 고딕" panose="020B0503020000020004" pitchFamily="50" charset="-127"/>
                          <a:cs typeface="+mn-cs"/>
                        </a:rPr>
                        <a:t>&lt; 10 cm</a:t>
                      </a:r>
                      <a:endParaRPr lang="ko-KR" altLang="en-US" sz="1200" kern="1200" baseline="0" dirty="0">
                        <a:solidFill>
                          <a:schemeClr val="dk1"/>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rgbClr val="FF0000"/>
                          </a:solidFill>
                          <a:latin typeface="+mj-lt"/>
                          <a:ea typeface="맑은 고딕" panose="020B0503020000020004" pitchFamily="50" charset="-127"/>
                          <a:cs typeface="+mn-cs"/>
                        </a:rPr>
                        <a:t>10 Gbps</a:t>
                      </a:r>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rgbClr val="FF0000"/>
                          </a:solidFill>
                          <a:latin typeface="+mj-lt"/>
                          <a:ea typeface="맑은 고딕" panose="020B0503020000020004" pitchFamily="50" charset="-127"/>
                          <a:cs typeface="+mn-cs"/>
                        </a:rPr>
                        <a:t>&lt;100</a:t>
                      </a:r>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07" rtl="0" eaLnBrk="1" latinLnBrk="1" hangingPunct="1"/>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12700" cmpd="sng">
                      <a:noFill/>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9287">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chemeClr val="dk1"/>
                          </a:solidFill>
                          <a:latin typeface="+mj-lt"/>
                          <a:ea typeface="맑은 고딕" panose="020B0503020000020004" pitchFamily="50" charset="-127"/>
                          <a:cs typeface="+mn-cs"/>
                        </a:rPr>
                        <a:t>4k/8k UHD Transmission</a:t>
                      </a:r>
                      <a:endParaRPr lang="ko-KR" altLang="en-US" sz="1200" kern="1200" baseline="0" dirty="0">
                        <a:solidFill>
                          <a:schemeClr val="dk1"/>
                        </a:solidFill>
                        <a:latin typeface="+mj-lt"/>
                        <a:ea typeface="맑은 고딕" panose="020B0503020000020004" pitchFamily="50" charset="-127"/>
                        <a:cs typeface="+mn-cs"/>
                      </a:endParaRPr>
                    </a:p>
                  </a:txBody>
                  <a:tcPr marL="36000" marR="36000" marT="36000" marB="36000" anchor="ctr">
                    <a:lnL w="12700" cmpd="sng">
                      <a:noFill/>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chemeClr val="dk1"/>
                          </a:solidFill>
                          <a:latin typeface="+mj-lt"/>
                          <a:ea typeface="맑은 고딕" panose="020B0503020000020004" pitchFamily="50" charset="-127"/>
                          <a:cs typeface="+mn-cs"/>
                        </a:rPr>
                        <a:t>&lt; 5 m</a:t>
                      </a:r>
                      <a:endParaRPr lang="ko-KR" altLang="en-US" sz="1200" kern="1200" baseline="0" dirty="0">
                        <a:solidFill>
                          <a:schemeClr val="dk1"/>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chemeClr val="dk1"/>
                          </a:solidFill>
                          <a:latin typeface="+mj-lt"/>
                          <a:ea typeface="맑은 고딕" panose="020B0503020000020004" pitchFamily="50" charset="-127"/>
                          <a:cs typeface="+mn-cs"/>
                        </a:rPr>
                        <a:t>&lt; </a:t>
                      </a:r>
                      <a:r>
                        <a:rPr lang="en-US" altLang="ko-KR" sz="1200" kern="1200" baseline="0" dirty="0">
                          <a:solidFill>
                            <a:srgbClr val="FF0000"/>
                          </a:solidFill>
                          <a:latin typeface="+mj-lt"/>
                          <a:ea typeface="맑은 고딕" panose="020B0503020000020004" pitchFamily="50" charset="-127"/>
                          <a:cs typeface="+mn-cs"/>
                        </a:rPr>
                        <a:t>28 Gbps</a:t>
                      </a:r>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rgbClr val="FF0000"/>
                          </a:solidFill>
                          <a:latin typeface="+mj-lt"/>
                          <a:ea typeface="맑은 고딕" panose="020B0503020000020004" pitchFamily="50" charset="-127"/>
                          <a:cs typeface="+mn-cs"/>
                        </a:rPr>
                        <a:t>10~20</a:t>
                      </a:r>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07" rtl="0" eaLnBrk="1" latinLnBrk="1" hangingPunct="1"/>
                      <a:r>
                        <a:rPr lang="en-US" altLang="ko-KR" sz="1200" kern="1200" baseline="0" dirty="0">
                          <a:solidFill>
                            <a:srgbClr val="FF0000"/>
                          </a:solidFill>
                          <a:latin typeface="+mj-lt"/>
                          <a:ea typeface="맑은 고딕" panose="020B0503020000020004" pitchFamily="50" charset="-127"/>
                          <a:cs typeface="+mn-cs"/>
                        </a:rPr>
                        <a:t>jitter&lt;5ms</a:t>
                      </a:r>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12700" cmpd="sng">
                      <a:noFill/>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9287">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chemeClr val="dk1"/>
                          </a:solidFill>
                          <a:latin typeface="+mj-lt"/>
                          <a:ea typeface="맑은 고딕" panose="020B0503020000020004" pitchFamily="50" charset="-127"/>
                          <a:cs typeface="+mn-cs"/>
                        </a:rPr>
                        <a:t>VR</a:t>
                      </a:r>
                      <a:endParaRPr lang="ko-KR" altLang="en-US" sz="1200" kern="1200" baseline="0" dirty="0">
                        <a:solidFill>
                          <a:schemeClr val="dk1"/>
                        </a:solidFill>
                        <a:latin typeface="+mj-lt"/>
                        <a:ea typeface="맑은 고딕" panose="020B0503020000020004" pitchFamily="50" charset="-127"/>
                        <a:cs typeface="+mn-cs"/>
                      </a:endParaRPr>
                    </a:p>
                  </a:txBody>
                  <a:tcPr marL="36000" marR="36000" marT="36000" marB="36000" anchor="ctr">
                    <a:lnL w="12700" cmpd="sng">
                      <a:noFill/>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chemeClr val="dk1"/>
                          </a:solidFill>
                          <a:latin typeface="+mj-lt"/>
                          <a:ea typeface="맑은 고딕" panose="020B0503020000020004" pitchFamily="50" charset="-127"/>
                          <a:cs typeface="+mn-cs"/>
                        </a:rPr>
                        <a:t>&lt; 10 m</a:t>
                      </a:r>
                      <a:endParaRPr lang="ko-KR" altLang="en-US" sz="1200" kern="1200" baseline="0" dirty="0">
                        <a:solidFill>
                          <a:schemeClr val="dk1"/>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rgbClr val="FF0000"/>
                          </a:solidFill>
                          <a:latin typeface="+mj-lt"/>
                          <a:ea typeface="맑은 고딕" panose="020B0503020000020004" pitchFamily="50" charset="-127"/>
                          <a:cs typeface="+mn-cs"/>
                        </a:rPr>
                        <a:t>~20 Gbps</a:t>
                      </a:r>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rgbClr val="FF0000"/>
                          </a:solidFill>
                          <a:latin typeface="+mj-lt"/>
                          <a:ea typeface="맑은 고딕" panose="020B0503020000020004" pitchFamily="50" charset="-127"/>
                          <a:cs typeface="+mn-cs"/>
                        </a:rPr>
                        <a:t>5~10</a:t>
                      </a:r>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07" rtl="0" eaLnBrk="1" latinLnBrk="1" hangingPunct="1"/>
                      <a:r>
                        <a:rPr lang="it-IT" altLang="ko-KR" sz="1200" kern="1200" baseline="0" dirty="0">
                          <a:solidFill>
                            <a:srgbClr val="FF0000"/>
                          </a:solidFill>
                          <a:latin typeface="+mj-lt"/>
                          <a:ea typeface="맑은 고딕" panose="020B0503020000020004" pitchFamily="50" charset="-127"/>
                          <a:cs typeface="+mn-cs"/>
                        </a:rPr>
                        <a:t> jitter &lt;5 ms, PER&lt;10E-2</a:t>
                      </a:r>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12700" cmpd="sng">
                      <a:noFill/>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9287">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chemeClr val="dk1"/>
                          </a:solidFill>
                          <a:latin typeface="+mj-lt"/>
                          <a:ea typeface="맑은 고딕" panose="020B0503020000020004" pitchFamily="50" charset="-127"/>
                          <a:cs typeface="+mn-cs"/>
                        </a:rPr>
                        <a:t>Data Center</a:t>
                      </a:r>
                      <a:endParaRPr lang="ko-KR" altLang="en-US" sz="1200" kern="1200" baseline="0" dirty="0">
                        <a:solidFill>
                          <a:schemeClr val="dk1"/>
                        </a:solidFill>
                        <a:latin typeface="+mj-lt"/>
                        <a:ea typeface="맑은 고딕" panose="020B0503020000020004" pitchFamily="50" charset="-127"/>
                        <a:cs typeface="+mn-cs"/>
                      </a:endParaRPr>
                    </a:p>
                  </a:txBody>
                  <a:tcPr marL="36000" marR="36000" marT="36000" marB="36000" anchor="ctr">
                    <a:lnL w="12700" cmpd="sng">
                      <a:noFill/>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chemeClr val="dk1"/>
                          </a:solidFill>
                          <a:latin typeface="+mj-lt"/>
                          <a:ea typeface="맑은 고딕" panose="020B0503020000020004" pitchFamily="50" charset="-127"/>
                          <a:cs typeface="+mn-cs"/>
                        </a:rPr>
                        <a:t>&lt; 1.5 m</a:t>
                      </a:r>
                      <a:endParaRPr lang="ko-KR" altLang="en-US" sz="1200" kern="1200" baseline="0" dirty="0">
                        <a:solidFill>
                          <a:schemeClr val="dk1"/>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rgbClr val="FF0000"/>
                          </a:solidFill>
                          <a:latin typeface="+mj-lt"/>
                          <a:ea typeface="맑은 고딕" panose="020B0503020000020004" pitchFamily="50" charset="-127"/>
                          <a:cs typeface="+mn-cs"/>
                        </a:rPr>
                        <a:t>~40 Gbps</a:t>
                      </a:r>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rgbClr val="FF0000"/>
                          </a:solidFill>
                          <a:latin typeface="+mj-lt"/>
                          <a:ea typeface="맑은 고딕" panose="020B0503020000020004" pitchFamily="50" charset="-127"/>
                          <a:cs typeface="+mn-cs"/>
                        </a:rPr>
                        <a:t>&lt;100</a:t>
                      </a:r>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07" rtl="0" eaLnBrk="1" latinLnBrk="1" hangingPunct="1"/>
                      <a:r>
                        <a:rPr lang="en-US" altLang="ko-KR" sz="1200" kern="1200" baseline="0" dirty="0">
                          <a:solidFill>
                            <a:srgbClr val="FF0000"/>
                          </a:solidFill>
                          <a:latin typeface="+mj-lt"/>
                          <a:ea typeface="맑은 고딕" panose="020B0503020000020004" pitchFamily="50" charset="-127"/>
                          <a:cs typeface="+mn-cs"/>
                        </a:rPr>
                        <a:t>&gt;99.99%</a:t>
                      </a:r>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12700" cmpd="sng">
                      <a:noFill/>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7222">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chemeClr val="tx1"/>
                          </a:solidFill>
                          <a:latin typeface="+mj-lt"/>
                          <a:ea typeface="맑은 고딕" panose="020B0503020000020004" pitchFamily="50" charset="-127"/>
                          <a:cs typeface="+mn-cs"/>
                        </a:rPr>
                        <a:t>Mobile</a:t>
                      </a:r>
                      <a:r>
                        <a:rPr lang="ko-KR" altLang="en-US" sz="1200" kern="1200" baseline="0" dirty="0">
                          <a:solidFill>
                            <a:schemeClr val="dk1"/>
                          </a:solidFill>
                          <a:latin typeface="+mj-lt"/>
                          <a:ea typeface="맑은 고딕" panose="020B0503020000020004" pitchFamily="50" charset="-127"/>
                          <a:cs typeface="+mn-cs"/>
                        </a:rPr>
                        <a:t> </a:t>
                      </a:r>
                      <a:r>
                        <a:rPr lang="en-US" altLang="ko-KR" sz="1200" kern="1200" baseline="0" dirty="0">
                          <a:solidFill>
                            <a:schemeClr val="dk1"/>
                          </a:solidFill>
                          <a:latin typeface="+mj-lt"/>
                          <a:ea typeface="맑은 고딕" panose="020B0503020000020004" pitchFamily="50" charset="-127"/>
                          <a:cs typeface="+mn-cs"/>
                        </a:rPr>
                        <a:t>Offloading &amp; Multiband Operation</a:t>
                      </a:r>
                      <a:endParaRPr lang="ko-KR" altLang="en-US" sz="1200" kern="1200" baseline="0" dirty="0">
                        <a:solidFill>
                          <a:schemeClr val="dk1"/>
                        </a:solidFill>
                        <a:latin typeface="+mj-lt"/>
                        <a:ea typeface="맑은 고딕" panose="020B0503020000020004" pitchFamily="50" charset="-127"/>
                        <a:cs typeface="+mn-cs"/>
                      </a:endParaRPr>
                    </a:p>
                  </a:txBody>
                  <a:tcPr marL="36000" marR="36000" marT="36000" marB="36000" anchor="ctr">
                    <a:lnL w="12700" cmpd="sng">
                      <a:noFill/>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chemeClr val="dk1"/>
                          </a:solidFill>
                          <a:latin typeface="+mj-lt"/>
                          <a:ea typeface="맑은 고딕" panose="020B0503020000020004" pitchFamily="50" charset="-127"/>
                          <a:cs typeface="+mn-cs"/>
                        </a:rPr>
                        <a:t>&lt; 100 m</a:t>
                      </a:r>
                      <a:endParaRPr lang="ko-KR" altLang="en-US" sz="1200" kern="1200" baseline="0" dirty="0">
                        <a:solidFill>
                          <a:schemeClr val="dk1"/>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rgbClr val="FF0000"/>
                          </a:solidFill>
                          <a:latin typeface="+mj-lt"/>
                          <a:ea typeface="맑은 고딕" panose="020B0503020000020004" pitchFamily="50" charset="-127"/>
                          <a:cs typeface="+mn-cs"/>
                        </a:rPr>
                        <a:t>~20 Gbps</a:t>
                      </a:r>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rgbClr val="FF0000"/>
                          </a:solidFill>
                          <a:latin typeface="+mj-lt"/>
                          <a:ea typeface="맑은 고딕" panose="020B0503020000020004" pitchFamily="50" charset="-127"/>
                          <a:cs typeface="+mn-cs"/>
                        </a:rPr>
                        <a:t>&lt;100</a:t>
                      </a:r>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07" rtl="0" eaLnBrk="1" latinLnBrk="1" hangingPunct="1"/>
                      <a:r>
                        <a:rPr lang="en-US" altLang="ko-KR" sz="1200" kern="1200" baseline="0" dirty="0">
                          <a:solidFill>
                            <a:srgbClr val="FF0000"/>
                          </a:solidFill>
                          <a:latin typeface="+mj-lt"/>
                          <a:ea typeface="맑은 고딕" panose="020B0503020000020004" pitchFamily="50" charset="-127"/>
                          <a:cs typeface="+mn-cs"/>
                        </a:rPr>
                        <a:t>&gt;99.99%</a:t>
                      </a:r>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12700" cmpd="sng">
                      <a:noFill/>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59287">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chemeClr val="dk1"/>
                          </a:solidFill>
                          <a:latin typeface="+mj-lt"/>
                          <a:ea typeface="맑은 고딕" panose="020B0503020000020004" pitchFamily="50" charset="-127"/>
                          <a:cs typeface="+mn-cs"/>
                        </a:rPr>
                        <a:t>Mobile Fronthauling</a:t>
                      </a:r>
                      <a:endParaRPr lang="ko-KR" altLang="en-US" sz="1200" kern="1200" baseline="0" dirty="0">
                        <a:solidFill>
                          <a:schemeClr val="dk1"/>
                        </a:solidFill>
                        <a:latin typeface="+mj-lt"/>
                        <a:ea typeface="맑은 고딕" panose="020B0503020000020004" pitchFamily="50" charset="-127"/>
                        <a:cs typeface="+mn-cs"/>
                      </a:endParaRPr>
                    </a:p>
                  </a:txBody>
                  <a:tcPr marL="36000" marR="36000" marT="36000" marB="36000" anchor="ctr">
                    <a:lnL w="12700" cmpd="sng">
                      <a:noFill/>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chemeClr val="dk1"/>
                          </a:solidFill>
                          <a:latin typeface="+mj-lt"/>
                          <a:ea typeface="맑은 고딕" panose="020B0503020000020004" pitchFamily="50" charset="-127"/>
                          <a:cs typeface="+mn-cs"/>
                        </a:rPr>
                        <a:t>&lt; 200 m</a:t>
                      </a:r>
                      <a:endParaRPr lang="ko-KR" altLang="en-US" sz="1200" kern="1200" baseline="0" dirty="0">
                        <a:solidFill>
                          <a:schemeClr val="dk1"/>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rgbClr val="FF0000"/>
                          </a:solidFill>
                          <a:latin typeface="+mj-lt"/>
                          <a:ea typeface="맑은 고딕" panose="020B0503020000020004" pitchFamily="50" charset="-127"/>
                          <a:cs typeface="+mn-cs"/>
                        </a:rPr>
                        <a:t>~20 Gbps</a:t>
                      </a:r>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07" rtl="0" eaLnBrk="1" latinLnBrk="1" hangingPunct="1"/>
                      <a:r>
                        <a:rPr lang="en-US" altLang="ko-KR" sz="1200" kern="1200" baseline="0" dirty="0">
                          <a:solidFill>
                            <a:srgbClr val="FF0000"/>
                          </a:solidFill>
                          <a:latin typeface="+mj-lt"/>
                          <a:ea typeface="맑은 고딕" panose="020B0503020000020004" pitchFamily="50" charset="-127"/>
                          <a:cs typeface="+mn-cs"/>
                        </a:rPr>
                        <a:t>&gt;99.99%</a:t>
                      </a:r>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12700" cmpd="sng">
                      <a:noFill/>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3" name="矩形 2">
            <a:extLst>
              <a:ext uri="{FF2B5EF4-FFF2-40B4-BE49-F238E27FC236}">
                <a16:creationId xmlns:a16="http://schemas.microsoft.com/office/drawing/2014/main" id="{FE798575-0BD9-4671-98E4-5B0E590E5B19}"/>
              </a:ext>
            </a:extLst>
          </p:cNvPr>
          <p:cNvSpPr/>
          <p:nvPr/>
        </p:nvSpPr>
        <p:spPr>
          <a:xfrm>
            <a:off x="1127448" y="1412776"/>
            <a:ext cx="10179120" cy="1261884"/>
          </a:xfrm>
          <a:prstGeom prst="rect">
            <a:avLst/>
          </a:prstGeom>
        </p:spPr>
        <p:txBody>
          <a:bodyPr wrap="square">
            <a:spAutoFit/>
          </a:bodyPr>
          <a:lstStyle/>
          <a:p>
            <a:r>
              <a:rPr lang="en-US" altLang="zh-CN" sz="1600" b="1" dirty="0">
                <a:solidFill>
                  <a:schemeClr val="tx1"/>
                </a:solidFill>
              </a:rPr>
              <a:t>Both 802.11ad and 802.11ay focus on the mmWave, the 11ay is one enhanced-version of 11ad (to some extent</a:t>
            </a:r>
            <a:r>
              <a:rPr lang="en-US" altLang="zh-CN" sz="1600" dirty="0">
                <a:solidFill>
                  <a:schemeClr val="tx1"/>
                </a:solidFill>
              </a:rPr>
              <a:t>):</a:t>
            </a:r>
          </a:p>
          <a:p>
            <a:pPr marL="285750" indent="-285750">
              <a:buFont typeface="Arial" panose="020B0604020202020204" pitchFamily="34" charset="0"/>
              <a:buChar char="•"/>
            </a:pPr>
            <a:r>
              <a:rPr lang="en-US" altLang="zh-CN" sz="1600" dirty="0">
                <a:solidFill>
                  <a:schemeClr val="tx1"/>
                </a:solidFill>
              </a:rPr>
              <a:t>802.11ad support single stream communications,</a:t>
            </a:r>
            <a:r>
              <a:rPr lang="zh-CN" altLang="en-US" sz="1600" dirty="0">
                <a:solidFill>
                  <a:schemeClr val="tx1"/>
                </a:solidFill>
              </a:rPr>
              <a:t> </a:t>
            </a:r>
            <a:r>
              <a:rPr lang="en-US" altLang="zh-CN" sz="1600" i="1" u="sng" dirty="0">
                <a:solidFill>
                  <a:schemeClr val="tx1"/>
                </a:solidFill>
              </a:rPr>
              <a:t>7Gbps</a:t>
            </a:r>
            <a:r>
              <a:rPr lang="en-US" altLang="zh-CN" sz="1600" dirty="0">
                <a:solidFill>
                  <a:schemeClr val="tx1"/>
                </a:solidFill>
              </a:rPr>
              <a:t> rate.</a:t>
            </a:r>
          </a:p>
          <a:p>
            <a:pPr marL="285750" indent="-285750">
              <a:buFont typeface="Arial" panose="020B0604020202020204" pitchFamily="34" charset="0"/>
              <a:buChar char="•"/>
            </a:pPr>
            <a:r>
              <a:rPr lang="en-US" altLang="zh-CN" sz="1600" dirty="0">
                <a:solidFill>
                  <a:schemeClr val="tx1"/>
                </a:solidFill>
              </a:rPr>
              <a:t>802.11ay further supports: </a:t>
            </a:r>
          </a:p>
          <a:p>
            <a:r>
              <a:rPr lang="en-US" altLang="zh-CN" sz="1400" dirty="0">
                <a:solidFill>
                  <a:schemeClr val="tx1"/>
                </a:solidFill>
              </a:rPr>
              <a:t>- More coverage and higher throughput (20Gbps)</a:t>
            </a:r>
          </a:p>
          <a:p>
            <a:r>
              <a:rPr lang="en-US" altLang="zh-CN" sz="1400" dirty="0">
                <a:solidFill>
                  <a:schemeClr val="tx1"/>
                </a:solidFill>
              </a:rPr>
              <a:t>- SU-MIMO, MU-MIMO, and corresponding beamforming (include hybrid)</a:t>
            </a:r>
          </a:p>
        </p:txBody>
      </p:sp>
      <p:sp>
        <p:nvSpPr>
          <p:cNvPr id="12" name="Rectangle 2">
            <a:extLst>
              <a:ext uri="{FF2B5EF4-FFF2-40B4-BE49-F238E27FC236}">
                <a16:creationId xmlns:a16="http://schemas.microsoft.com/office/drawing/2014/main" id="{63A438F0-5021-4606-8B0C-D0CB7B098BD9}"/>
              </a:ext>
            </a:extLst>
          </p:cNvPr>
          <p:cNvSpPr txBox="1">
            <a:spLocks noChangeArrowheads="1"/>
          </p:cNvSpPr>
          <p:nvPr/>
        </p:nvSpPr>
        <p:spPr bwMode="auto">
          <a:xfrm>
            <a:off x="983432" y="5727999"/>
            <a:ext cx="10712682" cy="484731"/>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400" kern="0" dirty="0">
                <a:solidFill>
                  <a:schemeClr val="tx1"/>
                </a:solidFill>
              </a:rPr>
              <a:t>Nowadays, especially industrial scenarios, higher throughput, lower latency, and more reliable wireless communication are required. </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400" kern="0" dirty="0">
                <a:solidFill>
                  <a:schemeClr val="tx1"/>
                </a:solidFill>
              </a:rPr>
              <a:t>Therefore, it is necessary to analyze the real needs and ‘find the way out’</a:t>
            </a:r>
          </a:p>
        </p:txBody>
      </p:sp>
    </p:spTree>
    <p:extLst>
      <p:ext uri="{BB962C8B-B14F-4D97-AF65-F5344CB8AC3E}">
        <p14:creationId xmlns:p14="http://schemas.microsoft.com/office/powerpoint/2010/main" val="5208879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351F4386-A5E2-41A1-B4D0-BE653C929E06}" type="slidenum">
              <a:rPr lang="en-GB"/>
              <a:pPr/>
              <a:t>5</a:t>
            </a:fld>
            <a:endParaRPr lang="en-GB"/>
          </a:p>
        </p:txBody>
      </p:sp>
      <p:sp>
        <p:nvSpPr>
          <p:cNvPr id="5" name="Footer Placeholder 4"/>
          <p:cNvSpPr>
            <a:spLocks noGrp="1"/>
          </p:cNvSpPr>
          <p:nvPr>
            <p:ph type="ftr" idx="14"/>
          </p:nvPr>
        </p:nvSpPr>
        <p:spPr>
          <a:xfrm>
            <a:off x="7143757" y="6475414"/>
            <a:ext cx="4246027" cy="180975"/>
          </a:xfrm>
        </p:spPr>
        <p:txBody>
          <a:bodyPr/>
          <a:lstStyle/>
          <a:p>
            <a:r>
              <a:rPr lang="en-GB" altLang="zh-CN" dirty="0"/>
              <a:t>Yue Xu</a:t>
            </a:r>
            <a:r>
              <a:rPr lang="en-US" altLang="zh-CN" dirty="0"/>
              <a:t> (Huawei)</a:t>
            </a:r>
            <a:endParaRPr lang="en-GB" altLang="zh-CN" dirty="0"/>
          </a:p>
        </p:txBody>
      </p:sp>
      <p:sp>
        <p:nvSpPr>
          <p:cNvPr id="4" name="Date Placeholder 3"/>
          <p:cNvSpPr>
            <a:spLocks noGrp="1"/>
          </p:cNvSpPr>
          <p:nvPr>
            <p:ph type="dt" idx="15"/>
          </p:nvPr>
        </p:nvSpPr>
        <p:spPr/>
        <p:txBody>
          <a:bodyPr/>
          <a:lstStyle/>
          <a:p>
            <a:r>
              <a:rPr lang="en-US" altLang="zh-CN"/>
              <a:t>November 2023</a:t>
            </a:r>
            <a:endParaRPr lang="en-GB" dirty="0"/>
          </a:p>
        </p:txBody>
      </p:sp>
      <p:sp>
        <p:nvSpPr>
          <p:cNvPr id="13" name="Rectangle 2">
            <a:extLst>
              <a:ext uri="{FF2B5EF4-FFF2-40B4-BE49-F238E27FC236}">
                <a16:creationId xmlns:a16="http://schemas.microsoft.com/office/drawing/2014/main" id="{26CC9A70-E935-4E7A-B3B5-FC896EB27770}"/>
              </a:ext>
            </a:extLst>
          </p:cNvPr>
          <p:cNvSpPr>
            <a:spLocks noGrp="1" noChangeArrowheads="1"/>
          </p:cNvSpPr>
          <p:nvPr>
            <p:ph type="title"/>
          </p:nvPr>
        </p:nvSpPr>
        <p:spPr>
          <a:xfrm>
            <a:off x="1777752" y="652984"/>
            <a:ext cx="9070776" cy="870992"/>
          </a:xfrm>
          <a:noFill/>
          <a:ln/>
        </p:spPr>
        <p:txBody>
          <a:bodyPr/>
          <a:lstStyle/>
          <a:p>
            <a:pPr latinLnBrk="0"/>
            <a:r>
              <a:rPr lang="en-US" altLang="zh-CN" sz="2400" dirty="0"/>
              <a:t> </a:t>
            </a:r>
            <a:r>
              <a:rPr lang="en-US" altLang="zh-CN" sz="2400" b="1" dirty="0">
                <a:latin typeface="Times New Roman" pitchFamily="18" charset="0"/>
                <a:cs typeface="Times New Roman" pitchFamily="18" charset="0"/>
              </a:rPr>
              <a:t>Case 1: 4K UHD Wireless Transfer at Industrial Environment </a:t>
            </a:r>
            <a:endParaRPr lang="en-CA" altLang="zh-CN" sz="2400" b="1" dirty="0">
              <a:latin typeface="Times New Roman" pitchFamily="18" charset="0"/>
              <a:cs typeface="Times New Roman" pitchFamily="18" charset="0"/>
            </a:endParaRPr>
          </a:p>
        </p:txBody>
      </p:sp>
      <p:pic>
        <p:nvPicPr>
          <p:cNvPr id="33" name="图片 32">
            <a:extLst>
              <a:ext uri="{FF2B5EF4-FFF2-40B4-BE49-F238E27FC236}">
                <a16:creationId xmlns:a16="http://schemas.microsoft.com/office/drawing/2014/main" id="{5DAA6A2A-8C1F-4E22-9E0D-657348F417A7}"/>
              </a:ext>
            </a:extLst>
          </p:cNvPr>
          <p:cNvPicPr>
            <a:picLocks noChangeAspect="1"/>
          </p:cNvPicPr>
          <p:nvPr/>
        </p:nvPicPr>
        <p:blipFill>
          <a:blip r:embed="rId3"/>
          <a:stretch>
            <a:fillRect/>
          </a:stretch>
        </p:blipFill>
        <p:spPr>
          <a:xfrm>
            <a:off x="176974" y="4143215"/>
            <a:ext cx="2595372" cy="1828738"/>
          </a:xfrm>
          <a:prstGeom prst="rect">
            <a:avLst/>
          </a:prstGeom>
        </p:spPr>
      </p:pic>
      <p:graphicFrame>
        <p:nvGraphicFramePr>
          <p:cNvPr id="36" name="表格 35">
            <a:extLst>
              <a:ext uri="{FF2B5EF4-FFF2-40B4-BE49-F238E27FC236}">
                <a16:creationId xmlns:a16="http://schemas.microsoft.com/office/drawing/2014/main" id="{E60F72FB-C704-44C3-80CC-47D1E7E42A01}"/>
              </a:ext>
            </a:extLst>
          </p:cNvPr>
          <p:cNvGraphicFramePr>
            <a:graphicFrameLocks noGrp="1"/>
          </p:cNvGraphicFramePr>
          <p:nvPr>
            <p:extLst>
              <p:ext uri="{D42A27DB-BD31-4B8C-83A1-F6EECF244321}">
                <p14:modId xmlns:p14="http://schemas.microsoft.com/office/powerpoint/2010/main" val="1733034725"/>
              </p:ext>
            </p:extLst>
          </p:nvPr>
        </p:nvGraphicFramePr>
        <p:xfrm>
          <a:off x="176974" y="1378415"/>
          <a:ext cx="6120680" cy="2575560"/>
        </p:xfrm>
        <a:graphic>
          <a:graphicData uri="http://schemas.openxmlformats.org/drawingml/2006/table">
            <a:tbl>
              <a:tblPr firstRow="1" bandRow="1">
                <a:tableStyleId>{69CF1AB2-1976-4502-BF36-3FF5EA218861}</a:tableStyleId>
              </a:tblPr>
              <a:tblGrid>
                <a:gridCol w="2150023">
                  <a:extLst>
                    <a:ext uri="{9D8B030D-6E8A-4147-A177-3AD203B41FA5}">
                      <a16:colId xmlns:a16="http://schemas.microsoft.com/office/drawing/2014/main" val="2940990019"/>
                    </a:ext>
                  </a:extLst>
                </a:gridCol>
                <a:gridCol w="3970657">
                  <a:extLst>
                    <a:ext uri="{9D8B030D-6E8A-4147-A177-3AD203B41FA5}">
                      <a16:colId xmlns:a16="http://schemas.microsoft.com/office/drawing/2014/main" val="2045997232"/>
                    </a:ext>
                  </a:extLst>
                </a:gridCol>
              </a:tblGrid>
              <a:tr h="345535">
                <a:tc>
                  <a:txBody>
                    <a:bodyPr/>
                    <a:lstStyle/>
                    <a:p>
                      <a:r>
                        <a:rPr lang="en-US" altLang="zh-CN" sz="1200" b="1" dirty="0"/>
                        <a:t>AMR (Autonomous Mobile Robot)</a:t>
                      </a:r>
                    </a:p>
                  </a:txBody>
                  <a:tcPr/>
                </a:tc>
                <a:tc>
                  <a:txBody>
                    <a:bodyPr/>
                    <a:lstStyle/>
                    <a:p>
                      <a:r>
                        <a:rPr lang="en-US" altLang="zh-CN" sz="1100" b="0" dirty="0"/>
                        <a:t>Involving communication, </a:t>
                      </a:r>
                      <a:r>
                        <a:rPr lang="en-US" altLang="zh-CN" sz="1100" b="1" i="1" u="sng" dirty="0"/>
                        <a:t>including guidance control, process data exchange, video/image, and emergency stop</a:t>
                      </a:r>
                      <a:r>
                        <a:rPr lang="en-US" altLang="zh-CN" sz="1100" b="0" dirty="0"/>
                        <a:t>, between robots and a control system, </a:t>
                      </a:r>
                    </a:p>
                  </a:txBody>
                  <a:tcPr/>
                </a:tc>
                <a:extLst>
                  <a:ext uri="{0D108BD9-81ED-4DB2-BD59-A6C34878D82A}">
                    <a16:rowId xmlns:a16="http://schemas.microsoft.com/office/drawing/2014/main" val="3625524726"/>
                  </a:ext>
                </a:extLst>
              </a:tr>
              <a:tr h="3105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solidFill>
                            <a:schemeClr val="tx1"/>
                          </a:solidFill>
                        </a:rPr>
                        <a:t>Sensors</a:t>
                      </a:r>
                    </a:p>
                  </a:txBody>
                  <a:tcPr/>
                </a:tc>
                <a:tc>
                  <a:txBody>
                    <a:bodyPr/>
                    <a:lstStyle/>
                    <a:p>
                      <a:r>
                        <a:rPr lang="en-US" altLang="ja-JP" sz="1100" b="1" i="1" u="sng" dirty="0">
                          <a:solidFill>
                            <a:schemeClr val="tx1"/>
                          </a:solidFill>
                        </a:rPr>
                        <a:t>Periodical report of information</a:t>
                      </a:r>
                      <a:r>
                        <a:rPr lang="en-US" altLang="ja-JP" sz="1100" b="1" dirty="0">
                          <a:solidFill>
                            <a:schemeClr val="tx1"/>
                          </a:solidFill>
                        </a:rPr>
                        <a:t> </a:t>
                      </a:r>
                      <a:r>
                        <a:rPr lang="en-US" altLang="ja-JP" sz="1100" b="0" dirty="0">
                          <a:solidFill>
                            <a:schemeClr val="tx1"/>
                          </a:solidFill>
                        </a:rPr>
                        <a:t>to the control system. High-density deployment environment.</a:t>
                      </a:r>
                      <a:endParaRPr lang="zh-CN" altLang="en-US" sz="1100" b="0" dirty="0"/>
                    </a:p>
                  </a:txBody>
                  <a:tcPr/>
                </a:tc>
                <a:extLst>
                  <a:ext uri="{0D108BD9-81ED-4DB2-BD59-A6C34878D82A}">
                    <a16:rowId xmlns:a16="http://schemas.microsoft.com/office/drawing/2014/main" val="4028928872"/>
                  </a:ext>
                </a:extLst>
              </a:tr>
              <a:tr h="3105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solidFill>
                            <a:schemeClr val="tx1"/>
                          </a:solidFill>
                        </a:rPr>
                        <a:t>Robot/drone motion control</a:t>
                      </a:r>
                    </a:p>
                  </a:txBody>
                  <a:tcPr/>
                </a:tc>
                <a:tc>
                  <a:txBody>
                    <a:bodyPr/>
                    <a:lstStyle/>
                    <a:p>
                      <a:r>
                        <a:rPr lang="en-US" altLang="zh-CN" sz="1100" b="0" dirty="0"/>
                        <a:t>Remote operation with haptics communication, programmed robot operation with </a:t>
                      </a:r>
                      <a:r>
                        <a:rPr lang="en-US" altLang="zh-CN" sz="1100" b="1" i="1" u="sng" dirty="0"/>
                        <a:t>emergency stop</a:t>
                      </a:r>
                      <a:r>
                        <a:rPr lang="en-US" altLang="zh-CN" sz="1100" b="0" dirty="0"/>
                        <a:t>.</a:t>
                      </a:r>
                    </a:p>
                  </a:txBody>
                  <a:tcPr/>
                </a:tc>
                <a:extLst>
                  <a:ext uri="{0D108BD9-81ED-4DB2-BD59-A6C34878D82A}">
                    <a16:rowId xmlns:a16="http://schemas.microsoft.com/office/drawing/2014/main" val="773680629"/>
                  </a:ext>
                </a:extLst>
              </a:tr>
              <a:tr h="217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solidFill>
                            <a:schemeClr val="tx1"/>
                          </a:solidFill>
                        </a:rPr>
                        <a:t>Video transfer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1" i="1" u="sng" dirty="0">
                          <a:solidFill>
                            <a:schemeClr val="tx1"/>
                          </a:solidFill>
                        </a:rPr>
                        <a:t>High-definition video </a:t>
                      </a:r>
                      <a:r>
                        <a:rPr lang="en-US" altLang="ja-JP" sz="1100" b="0" dirty="0">
                          <a:solidFill>
                            <a:schemeClr val="tx1"/>
                          </a:solidFill>
                        </a:rPr>
                        <a:t>transferring from cameras.</a:t>
                      </a:r>
                    </a:p>
                  </a:txBody>
                  <a:tcPr/>
                </a:tc>
                <a:extLst>
                  <a:ext uri="{0D108BD9-81ED-4DB2-BD59-A6C34878D82A}">
                    <a16:rowId xmlns:a16="http://schemas.microsoft.com/office/drawing/2014/main" val="683813597"/>
                  </a:ext>
                </a:extLst>
              </a:tr>
              <a:tr h="310529">
                <a:tc>
                  <a:txBody>
                    <a:bodyPr/>
                    <a:lstStyle/>
                    <a:p>
                      <a:r>
                        <a:rPr lang="en-US" altLang="zh-CN" sz="1200" b="1" dirty="0"/>
                        <a:t>AR/VR/XR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0" dirty="0">
                          <a:solidFill>
                            <a:schemeClr val="tx1"/>
                          </a:solidFill>
                        </a:rPr>
                        <a:t>Walk-by health monitoring, combining video feed with </a:t>
                      </a:r>
                      <a:r>
                        <a:rPr lang="en-US" altLang="ja-JP" sz="1100" b="1" i="1" u="sng" dirty="0">
                          <a:solidFill>
                            <a:schemeClr val="tx1"/>
                          </a:solidFill>
                        </a:rPr>
                        <a:t>overlaid contextual information</a:t>
                      </a:r>
                      <a:r>
                        <a:rPr lang="en-US" altLang="ja-JP" sz="1100" b="0" dirty="0">
                          <a:solidFill>
                            <a:schemeClr val="tx1"/>
                          </a:solidFill>
                        </a:rPr>
                        <a:t>.</a:t>
                      </a:r>
                    </a:p>
                  </a:txBody>
                  <a:tcPr/>
                </a:tc>
                <a:extLst>
                  <a:ext uri="{0D108BD9-81ED-4DB2-BD59-A6C34878D82A}">
                    <a16:rowId xmlns:a16="http://schemas.microsoft.com/office/drawing/2014/main" val="3821530865"/>
                  </a:ext>
                </a:extLst>
              </a:tr>
              <a:tr h="310529">
                <a:tc>
                  <a:txBody>
                    <a:bodyPr/>
                    <a:lstStyle/>
                    <a:p>
                      <a:r>
                        <a:rPr lang="en-US" altLang="zh-CN" sz="1200" b="1" dirty="0"/>
                        <a:t>Assembly line</a:t>
                      </a:r>
                    </a:p>
                  </a:txBody>
                  <a:tcPr/>
                </a:tc>
                <a:tc>
                  <a:txBody>
                    <a:bodyPr/>
                    <a:lstStyle/>
                    <a:p>
                      <a:r>
                        <a:rPr lang="en-US" altLang="zh-CN" sz="1100" b="1" i="1" u="sng"/>
                        <a:t>Combination</a:t>
                      </a:r>
                      <a:r>
                        <a:rPr lang="en-US" altLang="zh-CN" sz="1100" b="0"/>
                        <a:t> of AMR</a:t>
                      </a:r>
                      <a:r>
                        <a:rPr lang="en-US" altLang="zh-CN" sz="1100" b="0" dirty="0"/>
                        <a:t>, sensors, robot/drone motion control, and video transfer.</a:t>
                      </a:r>
                    </a:p>
                  </a:txBody>
                  <a:tcPr/>
                </a:tc>
                <a:extLst>
                  <a:ext uri="{0D108BD9-81ED-4DB2-BD59-A6C34878D82A}">
                    <a16:rowId xmlns:a16="http://schemas.microsoft.com/office/drawing/2014/main" val="1488309382"/>
                  </a:ext>
                </a:extLst>
              </a:tr>
            </a:tbl>
          </a:graphicData>
        </a:graphic>
      </p:graphicFrame>
      <p:sp>
        <p:nvSpPr>
          <p:cNvPr id="9" name="矩形 8">
            <a:extLst>
              <a:ext uri="{FF2B5EF4-FFF2-40B4-BE49-F238E27FC236}">
                <a16:creationId xmlns:a16="http://schemas.microsoft.com/office/drawing/2014/main" id="{96494756-5C8C-4DF2-8C88-69DB53606F0F}"/>
              </a:ext>
            </a:extLst>
          </p:cNvPr>
          <p:cNvSpPr/>
          <p:nvPr/>
        </p:nvSpPr>
        <p:spPr>
          <a:xfrm>
            <a:off x="6498167" y="1325156"/>
            <a:ext cx="5264175" cy="1569660"/>
          </a:xfrm>
          <a:prstGeom prst="rect">
            <a:avLst/>
          </a:prstGeom>
        </p:spPr>
        <p:txBody>
          <a:bodyPr wrap="square">
            <a:spAutoFit/>
          </a:bodyPr>
          <a:lstStyle/>
          <a:p>
            <a:pPr lvl="0" eaLnBrk="1" latinLnBrk="1" hangingPunct="1">
              <a:lnSpc>
                <a:spcPct val="90000"/>
              </a:lnSpc>
              <a:spcBef>
                <a:spcPts val="600"/>
              </a:spcBef>
              <a:defRPr/>
            </a:pPr>
            <a:r>
              <a:rPr lang="en-US" altLang="zh-CN" sz="1800" b="1" u="sng" kern="0" dirty="0">
                <a:solidFill>
                  <a:srgbClr val="000000"/>
                </a:solidFill>
              </a:rPr>
              <a:t>Example: </a:t>
            </a:r>
          </a:p>
          <a:p>
            <a:pPr marL="88900" lvl="0" indent="-88900" eaLnBrk="1" latinLnBrk="1" hangingPunct="1">
              <a:lnSpc>
                <a:spcPct val="90000"/>
              </a:lnSpc>
              <a:spcBef>
                <a:spcPts val="600"/>
              </a:spcBef>
              <a:buFont typeface="Arial" pitchFamily="34" charset="0"/>
              <a:buChar char="•"/>
              <a:defRPr/>
            </a:pPr>
            <a:r>
              <a:rPr lang="en-US" altLang="ko-KR" sz="1200" kern="0" dirty="0">
                <a:solidFill>
                  <a:srgbClr val="000000"/>
                </a:solidFill>
              </a:rPr>
              <a:t>Wireless HD cameras quickly determine whether products on the line are defective, incomplete, etc.</a:t>
            </a:r>
          </a:p>
          <a:p>
            <a:pPr marL="88900" lvl="0" indent="-88900" eaLnBrk="1" latinLnBrk="1" hangingPunct="1">
              <a:lnSpc>
                <a:spcPct val="90000"/>
              </a:lnSpc>
              <a:spcBef>
                <a:spcPts val="600"/>
              </a:spcBef>
              <a:buFont typeface="Arial" pitchFamily="34" charset="0"/>
              <a:buChar char="•"/>
              <a:defRPr/>
            </a:pPr>
            <a:r>
              <a:rPr lang="en-US" altLang="ko-KR" sz="1200" kern="0" dirty="0">
                <a:solidFill>
                  <a:srgbClr val="000000"/>
                </a:solidFill>
              </a:rPr>
              <a:t>One or more devices can save costs by uploading data to the cloud for analysis and feedback instructions (e.g., </a:t>
            </a:r>
            <a:r>
              <a:rPr lang="en-US" altLang="zh-CN" sz="1200" kern="0" dirty="0">
                <a:solidFill>
                  <a:srgbClr val="000000"/>
                </a:solidFill>
              </a:rPr>
              <a:t>compared to</a:t>
            </a:r>
            <a:r>
              <a:rPr lang="en-US" altLang="ko-KR" sz="1200" kern="0" dirty="0">
                <a:solidFill>
                  <a:srgbClr val="000000"/>
                </a:solidFill>
              </a:rPr>
              <a:t> distributed AI process hardware) . </a:t>
            </a:r>
          </a:p>
          <a:p>
            <a:pPr marL="88900" lvl="0" indent="-88900" eaLnBrk="1" latinLnBrk="1" hangingPunct="1">
              <a:lnSpc>
                <a:spcPct val="90000"/>
              </a:lnSpc>
              <a:spcBef>
                <a:spcPts val="600"/>
              </a:spcBef>
              <a:buFont typeface="Arial" pitchFamily="34" charset="0"/>
              <a:buChar char="•"/>
              <a:defRPr/>
            </a:pPr>
            <a:r>
              <a:rPr lang="en-US" altLang="ko-KR" sz="1200" kern="0" dirty="0">
                <a:solidFill>
                  <a:srgbClr val="000000"/>
                </a:solidFill>
              </a:rPr>
              <a:t>Regardless of the time it takes for the image processing, sensing devices such as HD cameras require </a:t>
            </a:r>
            <a:r>
              <a:rPr lang="en-US" altLang="ko-KR" sz="1200" b="1" i="1" kern="0" dirty="0">
                <a:solidFill>
                  <a:srgbClr val="000000"/>
                </a:solidFill>
              </a:rPr>
              <a:t>high throughput, low latency, and high reliability</a:t>
            </a:r>
            <a:r>
              <a:rPr lang="en-US" altLang="ko-KR" sz="1200" kern="0" dirty="0">
                <a:solidFill>
                  <a:srgbClr val="000000"/>
                </a:solidFill>
              </a:rPr>
              <a:t>.</a:t>
            </a:r>
          </a:p>
        </p:txBody>
      </p:sp>
      <p:sp>
        <p:nvSpPr>
          <p:cNvPr id="38" name="Shape 226">
            <a:extLst>
              <a:ext uri="{FF2B5EF4-FFF2-40B4-BE49-F238E27FC236}">
                <a16:creationId xmlns:a16="http://schemas.microsoft.com/office/drawing/2014/main" id="{3F1C6DD4-6B0A-4E70-92CB-1E3AF8673D44}"/>
              </a:ext>
            </a:extLst>
          </p:cNvPr>
          <p:cNvSpPr txBox="1">
            <a:spLocks/>
          </p:cNvSpPr>
          <p:nvPr/>
        </p:nvSpPr>
        <p:spPr bwMode="auto">
          <a:xfrm>
            <a:off x="9576111" y="3536586"/>
            <a:ext cx="2587083" cy="1450448"/>
          </a:xfrm>
          <a:prstGeom prst="rect">
            <a:avLst/>
          </a:prstGeom>
          <a:noFill/>
          <a:ln w="9525">
            <a:noFill/>
            <a:round/>
            <a:headEnd/>
            <a:tailEnd/>
          </a:ln>
          <a:effectLst/>
        </p:spPr>
        <p:txBody>
          <a:bodyPr vert="horz" wrap="square" lIns="92075" tIns="46025" rIns="92075" bIns="46025" numCol="1" anchor="t" anchorCtr="0" compatLnSpc="1">
            <a:prstTxWarp prst="textNoShape">
              <a:avLst/>
            </a:prstTxWarp>
            <a:noAutofit/>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nSpc>
                <a:spcPct val="80000"/>
              </a:lnSpc>
              <a:spcBef>
                <a:spcPts val="270"/>
              </a:spcBef>
              <a:spcAft>
                <a:spcPts val="0"/>
              </a:spcAft>
              <a:buClr>
                <a:schemeClr val="dk1"/>
              </a:buClr>
              <a:buSzPct val="96428"/>
              <a:buFont typeface="Times New Roman"/>
              <a:buChar char="•"/>
            </a:pPr>
            <a:r>
              <a:rPr lang="en-US" sz="1400" kern="0" dirty="0">
                <a:solidFill>
                  <a:schemeClr val="tx1"/>
                </a:solidFill>
                <a:latin typeface="Times New Roman"/>
                <a:ea typeface="Times New Roman"/>
                <a:cs typeface="Times New Roman"/>
                <a:sym typeface="Times New Roman"/>
              </a:rPr>
              <a:t>Requirements:</a:t>
            </a:r>
          </a:p>
          <a:p>
            <a:pPr marL="0" indent="0">
              <a:lnSpc>
                <a:spcPct val="80000"/>
              </a:lnSpc>
              <a:spcBef>
                <a:spcPts val="270"/>
              </a:spcBef>
              <a:spcAft>
                <a:spcPts val="0"/>
              </a:spcAft>
              <a:buClr>
                <a:schemeClr val="dk1"/>
              </a:buClr>
              <a:buSzPct val="96428"/>
            </a:pPr>
            <a:r>
              <a:rPr lang="en-US" sz="1400" kern="0" dirty="0">
                <a:solidFill>
                  <a:schemeClr val="tx1"/>
                </a:solidFill>
                <a:latin typeface="Times New Roman"/>
                <a:ea typeface="Times New Roman"/>
                <a:cs typeface="Times New Roman"/>
                <a:sym typeface="Times New Roman"/>
              </a:rPr>
              <a:t>     </a:t>
            </a:r>
            <a:r>
              <a:rPr lang="en-US" sz="1400" kern="0" dirty="0">
                <a:solidFill>
                  <a:schemeClr val="tx1"/>
                </a:solidFill>
                <a:ea typeface="Times New Roman"/>
                <a:cs typeface="Times New Roman"/>
                <a:sym typeface="Times New Roman"/>
              </a:rPr>
              <a:t> - Throughput ~ </a:t>
            </a:r>
            <a:r>
              <a:rPr lang="en-US" sz="1400" kern="0" dirty="0">
                <a:solidFill>
                  <a:srgbClr val="C00000"/>
                </a:solidFill>
                <a:ea typeface="Times New Roman"/>
                <a:cs typeface="Times New Roman"/>
                <a:sym typeface="Times New Roman"/>
              </a:rPr>
              <a:t>high</a:t>
            </a:r>
          </a:p>
          <a:p>
            <a:pPr>
              <a:lnSpc>
                <a:spcPct val="80000"/>
              </a:lnSpc>
              <a:spcBef>
                <a:spcPts val="270"/>
              </a:spcBef>
              <a:spcAft>
                <a:spcPts val="0"/>
              </a:spcAft>
              <a:buClr>
                <a:schemeClr val="dk1"/>
              </a:buClr>
              <a:buSzPct val="25000"/>
              <a:buFontTx/>
              <a:buChar char="-"/>
            </a:pPr>
            <a:r>
              <a:rPr lang="en-US" sz="1400" kern="0" dirty="0">
                <a:solidFill>
                  <a:schemeClr val="tx1"/>
                </a:solidFill>
                <a:ea typeface="Times New Roman"/>
                <a:cs typeface="Times New Roman"/>
                <a:sym typeface="Times New Roman"/>
              </a:rPr>
              <a:t>- Latency </a:t>
            </a:r>
            <a:r>
              <a:rPr lang="en-US" sz="1400" kern="0" dirty="0">
                <a:solidFill>
                  <a:srgbClr val="C00000"/>
                </a:solidFill>
                <a:ea typeface="Times New Roman"/>
                <a:cs typeface="Times New Roman"/>
                <a:sym typeface="Times New Roman"/>
              </a:rPr>
              <a:t>&lt; 100ms</a:t>
            </a:r>
          </a:p>
          <a:p>
            <a:pPr>
              <a:lnSpc>
                <a:spcPct val="80000"/>
              </a:lnSpc>
              <a:spcBef>
                <a:spcPts val="270"/>
              </a:spcBef>
              <a:spcAft>
                <a:spcPts val="0"/>
              </a:spcAft>
              <a:buClr>
                <a:schemeClr val="dk1"/>
              </a:buClr>
              <a:buSzPct val="25000"/>
              <a:buFontTx/>
              <a:buChar char="-"/>
            </a:pPr>
            <a:r>
              <a:rPr lang="en-US" sz="1400" kern="0" dirty="0">
                <a:solidFill>
                  <a:schemeClr val="tx1"/>
                </a:solidFill>
                <a:ea typeface="Times New Roman"/>
                <a:cs typeface="Times New Roman"/>
                <a:sym typeface="Times New Roman"/>
              </a:rPr>
              <a:t>- Packet Error Rate </a:t>
            </a:r>
            <a:r>
              <a:rPr lang="en-US" sz="1400" kern="0" dirty="0">
                <a:solidFill>
                  <a:srgbClr val="C00000"/>
                </a:solidFill>
                <a:ea typeface="Times New Roman"/>
                <a:cs typeface="Times New Roman"/>
                <a:sym typeface="Times New Roman"/>
              </a:rPr>
              <a:t>&lt; 1e-7</a:t>
            </a:r>
          </a:p>
          <a:p>
            <a:pPr>
              <a:lnSpc>
                <a:spcPct val="80000"/>
              </a:lnSpc>
              <a:spcBef>
                <a:spcPts val="270"/>
              </a:spcBef>
              <a:spcAft>
                <a:spcPts val="0"/>
              </a:spcAft>
              <a:buClr>
                <a:schemeClr val="dk1"/>
              </a:buClr>
              <a:buSzPct val="25000"/>
              <a:buFontTx/>
              <a:buChar char="-"/>
            </a:pPr>
            <a:r>
              <a:rPr lang="en-US" altLang="ko-KR" sz="1400" kern="0" dirty="0"/>
              <a:t>- Jitter </a:t>
            </a:r>
            <a:r>
              <a:rPr lang="en-US" altLang="ko-KR" sz="1400" kern="0" dirty="0">
                <a:solidFill>
                  <a:srgbClr val="C00000"/>
                </a:solidFill>
              </a:rPr>
              <a:t>&lt; 5ms</a:t>
            </a:r>
          </a:p>
          <a:p>
            <a:pPr>
              <a:lnSpc>
                <a:spcPct val="80000"/>
              </a:lnSpc>
              <a:spcBef>
                <a:spcPts val="270"/>
              </a:spcBef>
              <a:spcAft>
                <a:spcPts val="0"/>
              </a:spcAft>
              <a:buClr>
                <a:schemeClr val="dk1"/>
              </a:buClr>
              <a:buSzPct val="25000"/>
              <a:buFontTx/>
              <a:buChar char="-"/>
            </a:pPr>
            <a:r>
              <a:rPr lang="en-US" altLang="ko-KR" sz="1400" kern="0" dirty="0"/>
              <a:t>- delay </a:t>
            </a:r>
            <a:r>
              <a:rPr lang="en-US" altLang="ko-KR" sz="1400" kern="0" dirty="0">
                <a:solidFill>
                  <a:srgbClr val="C00000"/>
                </a:solidFill>
              </a:rPr>
              <a:t>&lt; 5ms</a:t>
            </a:r>
            <a:r>
              <a:rPr lang="en-US" altLang="ko-KR" sz="1400" kern="0" dirty="0"/>
              <a:t>.</a:t>
            </a:r>
            <a:r>
              <a:rPr lang="en-US" sz="1400" kern="0" dirty="0">
                <a:solidFill>
                  <a:srgbClr val="C00000"/>
                </a:solidFill>
                <a:ea typeface="Times New Roman"/>
                <a:cs typeface="Times New Roman"/>
                <a:sym typeface="Times New Roman"/>
              </a:rPr>
              <a:t> </a:t>
            </a:r>
          </a:p>
          <a:p>
            <a:pPr>
              <a:lnSpc>
                <a:spcPct val="80000"/>
              </a:lnSpc>
              <a:spcBef>
                <a:spcPts val="270"/>
              </a:spcBef>
              <a:spcAft>
                <a:spcPts val="0"/>
              </a:spcAft>
              <a:buClr>
                <a:schemeClr val="dk1"/>
              </a:buClr>
              <a:buSzPct val="25000"/>
              <a:buFontTx/>
              <a:buChar char="-"/>
            </a:pPr>
            <a:r>
              <a:rPr lang="en-US" sz="1400" kern="0" dirty="0">
                <a:solidFill>
                  <a:srgbClr val="C00000"/>
                </a:solidFill>
                <a:ea typeface="Times New Roman"/>
                <a:cs typeface="Times New Roman"/>
                <a:sym typeface="Times New Roman"/>
              </a:rPr>
              <a:t>- </a:t>
            </a:r>
            <a:r>
              <a:rPr lang="en-US" sz="1400" kern="0" dirty="0">
                <a:solidFill>
                  <a:schemeClr val="tx1"/>
                </a:solidFill>
                <a:ea typeface="Times New Roman"/>
                <a:cs typeface="Times New Roman"/>
                <a:sym typeface="Times New Roman"/>
              </a:rPr>
              <a:t>Reliability</a:t>
            </a:r>
            <a:r>
              <a:rPr lang="en-US" sz="1400" kern="0" dirty="0">
                <a:solidFill>
                  <a:srgbClr val="C00000"/>
                </a:solidFill>
                <a:ea typeface="Times New Roman"/>
                <a:cs typeface="Times New Roman"/>
                <a:sym typeface="Times New Roman"/>
              </a:rPr>
              <a:t> &gt; 99.99%</a:t>
            </a:r>
          </a:p>
          <a:p>
            <a:pPr>
              <a:lnSpc>
                <a:spcPct val="80000"/>
              </a:lnSpc>
              <a:spcBef>
                <a:spcPts val="270"/>
              </a:spcBef>
              <a:spcAft>
                <a:spcPts val="0"/>
              </a:spcAft>
              <a:buClr>
                <a:schemeClr val="dk1"/>
              </a:buClr>
              <a:buSzPct val="25000"/>
              <a:buFontTx/>
              <a:buChar char="-"/>
            </a:pPr>
            <a:endParaRPr lang="en-US" sz="1400" kern="0" dirty="0">
              <a:solidFill>
                <a:schemeClr val="tx1"/>
              </a:solidFill>
              <a:ea typeface="Times New Roman"/>
              <a:cs typeface="Times New Roman"/>
              <a:sym typeface="Times New Roman"/>
            </a:endParaRPr>
          </a:p>
          <a:p>
            <a:pPr>
              <a:lnSpc>
                <a:spcPct val="80000"/>
              </a:lnSpc>
              <a:spcBef>
                <a:spcPts val="270"/>
              </a:spcBef>
              <a:spcAft>
                <a:spcPts val="0"/>
              </a:spcAft>
              <a:buClr>
                <a:schemeClr val="dk1"/>
              </a:buClr>
              <a:buSzPct val="25000"/>
              <a:buFont typeface="Times New Roman"/>
              <a:buNone/>
            </a:pPr>
            <a:r>
              <a:rPr lang="en-US" sz="1400" kern="0" dirty="0">
                <a:solidFill>
                  <a:schemeClr val="tx1"/>
                </a:solidFill>
                <a:latin typeface="Times New Roman"/>
                <a:ea typeface="Times New Roman"/>
                <a:cs typeface="Times New Roman"/>
                <a:sym typeface="Times New Roman"/>
              </a:rPr>
              <a:t>       </a:t>
            </a:r>
          </a:p>
        </p:txBody>
      </p:sp>
      <p:grpSp>
        <p:nvGrpSpPr>
          <p:cNvPr id="2" name="组合 1">
            <a:extLst>
              <a:ext uri="{FF2B5EF4-FFF2-40B4-BE49-F238E27FC236}">
                <a16:creationId xmlns:a16="http://schemas.microsoft.com/office/drawing/2014/main" id="{CBFB3AB5-43AD-499E-B4CA-565E83C148C8}"/>
              </a:ext>
            </a:extLst>
          </p:cNvPr>
          <p:cNvGrpSpPr/>
          <p:nvPr/>
        </p:nvGrpSpPr>
        <p:grpSpPr>
          <a:xfrm>
            <a:off x="6313140" y="3374035"/>
            <a:ext cx="3385840" cy="2014751"/>
            <a:chOff x="2759902" y="1262265"/>
            <a:chExt cx="3385840" cy="2014751"/>
          </a:xfrm>
        </p:grpSpPr>
        <p:pic>
          <p:nvPicPr>
            <p:cNvPr id="1026" name="Picture 2" descr="C:\Users\x00822182\AppData\Roaming\eSpace_Desktop\UserData\x00822182\imagefiles\FF343060-A1C6-4191-80A4-79DE1CF3E9E8.png">
              <a:extLst>
                <a:ext uri="{FF2B5EF4-FFF2-40B4-BE49-F238E27FC236}">
                  <a16:creationId xmlns:a16="http://schemas.microsoft.com/office/drawing/2014/main" id="{F2A22822-E06A-4ECA-BE96-E26E61FDAB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9902" y="1262265"/>
              <a:ext cx="3385840" cy="2014751"/>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a16="http://schemas.microsoft.com/office/drawing/2014/main" id="{B8A289E0-14E8-4E1F-83D1-6ED6715F9023}"/>
                </a:ext>
              </a:extLst>
            </p:cNvPr>
            <p:cNvSpPr/>
            <p:nvPr/>
          </p:nvSpPr>
          <p:spPr bwMode="auto">
            <a:xfrm>
              <a:off x="4799856" y="1628800"/>
              <a:ext cx="1080120" cy="504457"/>
            </a:xfrm>
            <a:prstGeom prst="rect">
              <a:avLst/>
            </a:prstGeom>
            <a:noFill/>
            <a:ln w="12700"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2" name="矩形 31">
              <a:extLst>
                <a:ext uri="{FF2B5EF4-FFF2-40B4-BE49-F238E27FC236}">
                  <a16:creationId xmlns:a16="http://schemas.microsoft.com/office/drawing/2014/main" id="{02362C06-E20E-4225-95FA-0CD9FFD761B0}"/>
                </a:ext>
              </a:extLst>
            </p:cNvPr>
            <p:cNvSpPr/>
            <p:nvPr/>
          </p:nvSpPr>
          <p:spPr>
            <a:xfrm>
              <a:off x="4896136" y="1414276"/>
              <a:ext cx="877163" cy="261610"/>
            </a:xfrm>
            <a:prstGeom prst="rect">
              <a:avLst/>
            </a:prstGeom>
          </p:spPr>
          <p:txBody>
            <a:bodyPr wrap="none">
              <a:spAutoFit/>
            </a:bodyPr>
            <a:lstStyle/>
            <a:p>
              <a:r>
                <a:rPr lang="en-US" altLang="ko-KR" sz="1100" b="1" kern="0" dirty="0">
                  <a:solidFill>
                    <a:srgbClr val="C00000"/>
                  </a:solidFill>
                </a:rPr>
                <a:t>HD camera</a:t>
              </a:r>
              <a:endParaRPr lang="zh-CN" altLang="en-US" sz="1100" b="1" dirty="0">
                <a:solidFill>
                  <a:srgbClr val="C00000"/>
                </a:solidFill>
              </a:endParaRPr>
            </a:p>
          </p:txBody>
        </p:sp>
      </p:grpSp>
      <p:graphicFrame>
        <p:nvGraphicFramePr>
          <p:cNvPr id="14" name="内容占位符 3">
            <a:extLst>
              <a:ext uri="{FF2B5EF4-FFF2-40B4-BE49-F238E27FC236}">
                <a16:creationId xmlns:a16="http://schemas.microsoft.com/office/drawing/2014/main" id="{0496213B-52D5-4D2A-B2F3-80D349779568}"/>
              </a:ext>
            </a:extLst>
          </p:cNvPr>
          <p:cNvGraphicFramePr>
            <a:graphicFrameLocks/>
          </p:cNvGraphicFramePr>
          <p:nvPr>
            <p:extLst>
              <p:ext uri="{D42A27DB-BD31-4B8C-83A1-F6EECF244321}">
                <p14:modId xmlns:p14="http://schemas.microsoft.com/office/powerpoint/2010/main" val="3581967548"/>
              </p:ext>
            </p:extLst>
          </p:nvPr>
        </p:nvGraphicFramePr>
        <p:xfrm>
          <a:off x="2837294" y="4293096"/>
          <a:ext cx="3438993" cy="1371600"/>
        </p:xfrm>
        <a:graphic>
          <a:graphicData uri="http://schemas.openxmlformats.org/drawingml/2006/table">
            <a:tbl>
              <a:tblPr firstRow="1" bandRow="1">
                <a:tableStyleId>{5940675A-B579-460E-94D1-54222C63F5DA}</a:tableStyleId>
              </a:tblPr>
              <a:tblGrid>
                <a:gridCol w="1146331">
                  <a:extLst>
                    <a:ext uri="{9D8B030D-6E8A-4147-A177-3AD203B41FA5}">
                      <a16:colId xmlns:a16="http://schemas.microsoft.com/office/drawing/2014/main" val="20000"/>
                    </a:ext>
                  </a:extLst>
                </a:gridCol>
                <a:gridCol w="1146331">
                  <a:extLst>
                    <a:ext uri="{9D8B030D-6E8A-4147-A177-3AD203B41FA5}">
                      <a16:colId xmlns:a16="http://schemas.microsoft.com/office/drawing/2014/main" val="20001"/>
                    </a:ext>
                  </a:extLst>
                </a:gridCol>
                <a:gridCol w="1146331">
                  <a:extLst>
                    <a:ext uri="{9D8B030D-6E8A-4147-A177-3AD203B41FA5}">
                      <a16:colId xmlns:a16="http://schemas.microsoft.com/office/drawing/2014/main" val="20002"/>
                    </a:ext>
                  </a:extLst>
                </a:gridCol>
              </a:tblGrid>
              <a:tr h="241168">
                <a:tc>
                  <a:txBody>
                    <a:bodyPr/>
                    <a:lstStyle/>
                    <a:p>
                      <a:pPr algn="l"/>
                      <a:r>
                        <a:rPr lang="en-US" altLang="zh-CN" sz="1200" dirty="0">
                          <a:latin typeface="Times New Roman" panose="02020603050405020304" pitchFamily="18" charset="0"/>
                          <a:cs typeface="Times New Roman" panose="02020603050405020304" pitchFamily="18" charset="0"/>
                        </a:rPr>
                        <a:t>Use case</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l"/>
                      <a:r>
                        <a:rPr lang="en-US" altLang="zh-CN" sz="1200" dirty="0">
                          <a:latin typeface="Times New Roman" panose="02020603050405020304" pitchFamily="18" charset="0"/>
                          <a:cs typeface="Times New Roman" panose="02020603050405020304" pitchFamily="18" charset="0"/>
                        </a:rPr>
                        <a:t>Latency </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l"/>
                      <a:r>
                        <a:rPr lang="en-US" altLang="zh-CN" sz="1200" dirty="0">
                          <a:latin typeface="Times New Roman" panose="02020603050405020304" pitchFamily="18" charset="0"/>
                          <a:cs typeface="Times New Roman" panose="02020603050405020304" pitchFamily="18" charset="0"/>
                        </a:rPr>
                        <a:t>Reliability </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241168">
                <a:tc>
                  <a:txBody>
                    <a:bodyPr/>
                    <a:lstStyle/>
                    <a:p>
                      <a:pPr algn="l"/>
                      <a:r>
                        <a:rPr lang="en-US" altLang="zh-CN" sz="1200" dirty="0">
                          <a:latin typeface="Times New Roman" panose="02020603050405020304" pitchFamily="18" charset="0"/>
                          <a:cs typeface="Times New Roman" panose="02020603050405020304" pitchFamily="18" charset="0"/>
                        </a:rPr>
                        <a:t>AMR</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l"/>
                      <a:r>
                        <a:rPr lang="en-US" altLang="zh-CN" sz="1200" dirty="0">
                          <a:highlight>
                            <a:srgbClr val="FFFF00"/>
                          </a:highlight>
                          <a:latin typeface="Times New Roman" panose="02020603050405020304" pitchFamily="18" charset="0"/>
                          <a:cs typeface="Times New Roman" panose="02020603050405020304" pitchFamily="18" charset="0"/>
                        </a:rPr>
                        <a:t>&lt; 100ms</a:t>
                      </a:r>
                      <a:endParaRPr lang="zh-CN" altLang="en-US" sz="1200" dirty="0">
                        <a:highlight>
                          <a:srgbClr val="FFFF00"/>
                        </a:highlight>
                        <a:latin typeface="Times New Roman" panose="02020603050405020304" pitchFamily="18" charset="0"/>
                        <a:cs typeface="Times New Roman" panose="02020603050405020304" pitchFamily="18" charset="0"/>
                      </a:endParaRPr>
                    </a:p>
                  </a:txBody>
                  <a:tcPr/>
                </a:tc>
                <a:tc>
                  <a:txBody>
                    <a:bodyPr/>
                    <a:lstStyle/>
                    <a:p>
                      <a:pPr algn="l"/>
                      <a:r>
                        <a:rPr lang="en-US" altLang="zh-CN" sz="1200" dirty="0">
                          <a:highlight>
                            <a:srgbClr val="FFFF00"/>
                          </a:highlight>
                          <a:latin typeface="Times New Roman" panose="02020603050405020304" pitchFamily="18" charset="0"/>
                          <a:cs typeface="Times New Roman" panose="02020603050405020304" pitchFamily="18" charset="0"/>
                        </a:rPr>
                        <a:t>99.99%</a:t>
                      </a:r>
                      <a:endParaRPr lang="zh-CN" altLang="en-US" sz="1200" dirty="0">
                        <a:highlight>
                          <a:srgbClr val="FFFF00"/>
                        </a:highligh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241168">
                <a:tc>
                  <a:txBody>
                    <a:bodyPr/>
                    <a:lstStyle/>
                    <a:p>
                      <a:pPr algn="l"/>
                      <a:r>
                        <a:rPr lang="en-US" altLang="zh-CN" sz="1200" dirty="0">
                          <a:latin typeface="Times New Roman" panose="02020603050405020304" pitchFamily="18" charset="0"/>
                          <a:cs typeface="Times New Roman" panose="02020603050405020304" pitchFamily="18" charset="0"/>
                        </a:rPr>
                        <a:t>RFID</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l"/>
                      <a:r>
                        <a:rPr lang="en-US" altLang="zh-CN" sz="1200" dirty="0">
                          <a:highlight>
                            <a:srgbClr val="FFFF00"/>
                          </a:highlight>
                          <a:latin typeface="Times New Roman" panose="02020603050405020304" pitchFamily="18" charset="0"/>
                          <a:cs typeface="Times New Roman" panose="02020603050405020304" pitchFamily="18" charset="0"/>
                        </a:rPr>
                        <a:t>&lt; 100ms</a:t>
                      </a:r>
                      <a:endParaRPr lang="zh-CN" altLang="en-US" sz="1200" dirty="0">
                        <a:highlight>
                          <a:srgbClr val="FFFF00"/>
                        </a:highlight>
                        <a:latin typeface="Times New Roman" panose="02020603050405020304" pitchFamily="18" charset="0"/>
                        <a:cs typeface="Times New Roman" panose="02020603050405020304" pitchFamily="18" charset="0"/>
                      </a:endParaRPr>
                    </a:p>
                  </a:txBody>
                  <a:tcPr/>
                </a:tc>
                <a:tc>
                  <a:txBody>
                    <a:bodyPr/>
                    <a:lstStyle/>
                    <a:p>
                      <a:pPr algn="l"/>
                      <a:r>
                        <a:rPr lang="en-US" altLang="zh-CN" sz="1200" dirty="0">
                          <a:highlight>
                            <a:srgbClr val="FFFF00"/>
                          </a:highlight>
                          <a:latin typeface="Times New Roman" panose="02020603050405020304" pitchFamily="18" charset="0"/>
                          <a:cs typeface="Times New Roman" panose="02020603050405020304" pitchFamily="18" charset="0"/>
                        </a:rPr>
                        <a:t>99.99%</a:t>
                      </a:r>
                      <a:endParaRPr lang="zh-CN" altLang="en-US" sz="1200" dirty="0">
                        <a:highlight>
                          <a:srgbClr val="FFFF00"/>
                        </a:highligh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241168">
                <a:tc>
                  <a:txBody>
                    <a:bodyPr/>
                    <a:lstStyle/>
                    <a:p>
                      <a:pPr algn="l"/>
                      <a:r>
                        <a:rPr lang="en-US" altLang="zh-CN" sz="1200" dirty="0">
                          <a:latin typeface="Times New Roman" panose="02020603050405020304" pitchFamily="18" charset="0"/>
                          <a:cs typeface="Times New Roman" panose="02020603050405020304" pitchFamily="18" charset="0"/>
                        </a:rPr>
                        <a:t>PLC to MES</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l"/>
                      <a:r>
                        <a:rPr lang="en-US" altLang="zh-CN" sz="1200" dirty="0">
                          <a:highlight>
                            <a:srgbClr val="FFFF00"/>
                          </a:highlight>
                          <a:latin typeface="Times New Roman" panose="02020603050405020304" pitchFamily="18" charset="0"/>
                          <a:cs typeface="Times New Roman" panose="02020603050405020304" pitchFamily="18" charset="0"/>
                        </a:rPr>
                        <a:t>&lt; 100ms</a:t>
                      </a:r>
                      <a:endParaRPr lang="zh-CN" altLang="en-US" sz="1200" dirty="0">
                        <a:highlight>
                          <a:srgbClr val="FFFF00"/>
                        </a:highlight>
                        <a:latin typeface="Times New Roman" panose="02020603050405020304" pitchFamily="18" charset="0"/>
                        <a:cs typeface="Times New Roman" panose="02020603050405020304" pitchFamily="18" charset="0"/>
                      </a:endParaRPr>
                    </a:p>
                  </a:txBody>
                  <a:tcPr/>
                </a:tc>
                <a:tc>
                  <a:txBody>
                    <a:bodyPr/>
                    <a:lstStyle/>
                    <a:p>
                      <a:pPr algn="l"/>
                      <a:r>
                        <a:rPr lang="en-US" altLang="zh-CN" sz="1200" dirty="0">
                          <a:highlight>
                            <a:srgbClr val="FFFF00"/>
                          </a:highlight>
                          <a:latin typeface="Times New Roman" panose="02020603050405020304" pitchFamily="18" charset="0"/>
                          <a:cs typeface="Times New Roman" panose="02020603050405020304" pitchFamily="18" charset="0"/>
                        </a:rPr>
                        <a:t>99.99%</a:t>
                      </a:r>
                      <a:endParaRPr lang="zh-CN" altLang="en-US" sz="1200" dirty="0">
                        <a:highlight>
                          <a:srgbClr val="FFFF00"/>
                        </a:highligh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241168">
                <a:tc>
                  <a:txBody>
                    <a:bodyPr/>
                    <a:lstStyle/>
                    <a:p>
                      <a:pPr algn="l"/>
                      <a:r>
                        <a:rPr lang="en-US" altLang="zh-CN" sz="1200" dirty="0">
                          <a:latin typeface="Times New Roman" panose="02020603050405020304" pitchFamily="18" charset="0"/>
                          <a:cs typeface="Times New Roman" panose="02020603050405020304" pitchFamily="18" charset="0"/>
                        </a:rPr>
                        <a:t>PLC to IO</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l"/>
                      <a:r>
                        <a:rPr lang="en-US" altLang="zh-CN" sz="1200" dirty="0">
                          <a:highlight>
                            <a:srgbClr val="FFFF00"/>
                          </a:highlight>
                          <a:latin typeface="Times New Roman" panose="02020603050405020304" pitchFamily="18" charset="0"/>
                          <a:cs typeface="Times New Roman" panose="02020603050405020304" pitchFamily="18" charset="0"/>
                        </a:rPr>
                        <a:t>8ms</a:t>
                      </a:r>
                      <a:endParaRPr lang="zh-CN" altLang="en-US" sz="1200" dirty="0">
                        <a:highlight>
                          <a:srgbClr val="FFFF00"/>
                        </a:highlight>
                        <a:latin typeface="Times New Roman" panose="02020603050405020304" pitchFamily="18" charset="0"/>
                        <a:cs typeface="Times New Roman" panose="02020603050405020304" pitchFamily="18" charset="0"/>
                      </a:endParaRPr>
                    </a:p>
                  </a:txBody>
                  <a:tcPr/>
                </a:tc>
                <a:tc>
                  <a:txBody>
                    <a:bodyPr/>
                    <a:lstStyle/>
                    <a:p>
                      <a:pPr algn="l"/>
                      <a:r>
                        <a:rPr lang="en-US" altLang="zh-CN" sz="1200" dirty="0">
                          <a:highlight>
                            <a:srgbClr val="FFFF00"/>
                          </a:highlight>
                          <a:latin typeface="Times New Roman" panose="02020603050405020304" pitchFamily="18" charset="0"/>
                          <a:cs typeface="Times New Roman" panose="02020603050405020304" pitchFamily="18" charset="0"/>
                        </a:rPr>
                        <a:t>99.999%</a:t>
                      </a:r>
                      <a:endParaRPr lang="zh-CN" altLang="en-US" sz="1200" dirty="0">
                        <a:highlight>
                          <a:srgbClr val="FFFF00"/>
                        </a:highligh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
        <p:nvSpPr>
          <p:cNvPr id="15" name="矩形 14">
            <a:extLst>
              <a:ext uri="{FF2B5EF4-FFF2-40B4-BE49-F238E27FC236}">
                <a16:creationId xmlns:a16="http://schemas.microsoft.com/office/drawing/2014/main" id="{FDF76F91-6161-4498-8019-C6599E5C4A9D}"/>
              </a:ext>
            </a:extLst>
          </p:cNvPr>
          <p:cNvSpPr/>
          <p:nvPr/>
        </p:nvSpPr>
        <p:spPr>
          <a:xfrm>
            <a:off x="6498167" y="2890970"/>
            <a:ext cx="5264175" cy="590931"/>
          </a:xfrm>
          <a:prstGeom prst="rect">
            <a:avLst/>
          </a:prstGeom>
        </p:spPr>
        <p:txBody>
          <a:bodyPr wrap="square">
            <a:spAutoFit/>
          </a:bodyPr>
          <a:lstStyle/>
          <a:p>
            <a:pPr lvl="0" eaLnBrk="1" latinLnBrk="1" hangingPunct="1">
              <a:lnSpc>
                <a:spcPct val="90000"/>
              </a:lnSpc>
              <a:spcBef>
                <a:spcPts val="600"/>
              </a:spcBef>
              <a:defRPr/>
            </a:pPr>
            <a:r>
              <a:rPr lang="en-US" altLang="ko-KR" sz="1200" kern="0" dirty="0">
                <a:solidFill>
                  <a:schemeClr val="tx1"/>
                </a:solidFill>
              </a:rPr>
              <a:t>E.g., One 4K UHD streams (60 frame/s, 24 bits/pixel, minimum 4:2:2 chroma sampling) require at least </a:t>
            </a:r>
            <a:r>
              <a:rPr lang="en-US" altLang="ko-KR" sz="1200" i="1" u="sng" kern="0" dirty="0">
                <a:solidFill>
                  <a:schemeClr val="tx1"/>
                </a:solidFill>
              </a:rPr>
              <a:t>15 Gbps </a:t>
            </a:r>
            <a:r>
              <a:rPr lang="en-US" altLang="ko-KR" sz="1200" kern="0" dirty="0">
                <a:solidFill>
                  <a:schemeClr val="tx1"/>
                </a:solidFill>
              </a:rPr>
              <a:t>data rate. And 8K need at least</a:t>
            </a:r>
            <a:r>
              <a:rPr lang="en-US" altLang="ko-KR" sz="1200" i="1" u="sng" kern="0" dirty="0">
                <a:solidFill>
                  <a:schemeClr val="tx1"/>
                </a:solidFill>
              </a:rPr>
              <a:t> 28 Gbps. </a:t>
            </a:r>
            <a:r>
              <a:rPr lang="en-US" altLang="ko-KR" sz="1200" kern="0" dirty="0">
                <a:solidFill>
                  <a:schemeClr val="tx1"/>
                </a:solidFill>
              </a:rPr>
              <a:t>And such a throughput requirement, also happens to be the advantage of IMMW.</a:t>
            </a:r>
          </a:p>
        </p:txBody>
      </p:sp>
      <p:sp>
        <p:nvSpPr>
          <p:cNvPr id="16" name="Rectangle 2">
            <a:extLst>
              <a:ext uri="{FF2B5EF4-FFF2-40B4-BE49-F238E27FC236}">
                <a16:creationId xmlns:a16="http://schemas.microsoft.com/office/drawing/2014/main" id="{A6924A6F-2A4B-4817-B8C1-BD5BF095F7DA}"/>
              </a:ext>
            </a:extLst>
          </p:cNvPr>
          <p:cNvSpPr txBox="1">
            <a:spLocks noChangeArrowheads="1"/>
          </p:cNvSpPr>
          <p:nvPr/>
        </p:nvSpPr>
        <p:spPr bwMode="auto">
          <a:xfrm>
            <a:off x="6429235" y="5331655"/>
            <a:ext cx="5675069" cy="9753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050" kern="0" dirty="0">
                <a:solidFill>
                  <a:schemeClr val="tx1"/>
                </a:solidFill>
              </a:rPr>
              <a:t>Noted: </a:t>
            </a:r>
          </a:p>
          <a:p>
            <a:pPr marL="228600" indent="-228600">
              <a:buAutoNum type="arabicPeriod"/>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050" b="0" kern="0" dirty="0">
                <a:solidFill>
                  <a:schemeClr val="tx1"/>
                </a:solidFill>
                <a:ea typeface="Times New Roman"/>
                <a:cs typeface="Times New Roman"/>
                <a:sym typeface="Times New Roman"/>
              </a:rPr>
              <a:t>Reliability in industrial scenarios is </a:t>
            </a:r>
            <a:r>
              <a:rPr lang="en-US" altLang="zh-CN" sz="1050" i="1" kern="0" dirty="0">
                <a:solidFill>
                  <a:schemeClr val="tx1"/>
                </a:solidFill>
                <a:ea typeface="Times New Roman"/>
                <a:cs typeface="Times New Roman"/>
                <a:sym typeface="Times New Roman"/>
              </a:rPr>
              <a:t>determined by multiple dimensions</a:t>
            </a:r>
            <a:r>
              <a:rPr lang="en-US" altLang="zh-CN" sz="1050" b="0" kern="0" dirty="0">
                <a:solidFill>
                  <a:schemeClr val="tx1"/>
                </a:solidFill>
                <a:ea typeface="Times New Roman"/>
                <a:cs typeface="Times New Roman"/>
                <a:sym typeface="Times New Roman"/>
              </a:rPr>
              <a:t>:  </a:t>
            </a:r>
            <a:r>
              <a:rPr lang="en-US" altLang="zh-CN" sz="1050" b="0" i="1" u="sng" kern="0" dirty="0">
                <a:solidFill>
                  <a:schemeClr val="tx1"/>
                </a:solidFill>
                <a:ea typeface="Times New Roman"/>
                <a:cs typeface="Times New Roman"/>
                <a:sym typeface="Times New Roman"/>
              </a:rPr>
              <a:t>Response Latency, Roaming Latency, Roaming Successful Rate, consecutive packets lost rate,</a:t>
            </a:r>
            <a:r>
              <a:rPr lang="en-US" altLang="zh-CN" sz="1050" b="0" kern="0" dirty="0">
                <a:solidFill>
                  <a:schemeClr val="tx1"/>
                </a:solidFill>
                <a:ea typeface="Times New Roman"/>
                <a:cs typeface="Times New Roman"/>
                <a:sym typeface="Times New Roman"/>
              </a:rPr>
              <a:t> and others.</a:t>
            </a:r>
          </a:p>
          <a:p>
            <a:pPr marL="228600" indent="-228600">
              <a:buAutoNum type="arabicPeriod"/>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050" b="0" kern="0" dirty="0">
                <a:solidFill>
                  <a:schemeClr val="tx1"/>
                </a:solidFill>
                <a:ea typeface="Times New Roman"/>
                <a:cs typeface="Times New Roman"/>
                <a:sym typeface="Times New Roman"/>
              </a:rPr>
              <a:t>Mainly consider </a:t>
            </a:r>
            <a:r>
              <a:rPr lang="en-US" altLang="zh-CN" sz="1050" i="1" kern="0" dirty="0">
                <a:solidFill>
                  <a:schemeClr val="tx1"/>
                </a:solidFill>
                <a:ea typeface="Times New Roman"/>
                <a:cs typeface="Times New Roman"/>
                <a:sym typeface="Times New Roman"/>
              </a:rPr>
              <a:t>target use cases</a:t>
            </a:r>
            <a:r>
              <a:rPr lang="en-US" altLang="zh-CN" sz="1050" b="0" kern="0" dirty="0">
                <a:solidFill>
                  <a:schemeClr val="tx1"/>
                </a:solidFill>
                <a:ea typeface="Times New Roman"/>
                <a:cs typeface="Times New Roman"/>
                <a:sym typeface="Times New Roman"/>
              </a:rPr>
              <a:t>. (e.g., </a:t>
            </a:r>
            <a:r>
              <a:rPr lang="en-US" altLang="zh-CN" sz="1050" b="0" i="1" u="sng" kern="0" dirty="0">
                <a:solidFill>
                  <a:schemeClr val="tx1"/>
                </a:solidFill>
                <a:ea typeface="Times New Roman"/>
                <a:cs typeface="Times New Roman"/>
                <a:sym typeface="Times New Roman"/>
              </a:rPr>
              <a:t>fixed equipment </a:t>
            </a:r>
            <a:r>
              <a:rPr lang="en-US" altLang="zh-CN" sz="1050" b="0" kern="0" dirty="0">
                <a:solidFill>
                  <a:schemeClr val="tx1"/>
                </a:solidFill>
                <a:ea typeface="Times New Roman"/>
                <a:cs typeface="Times New Roman"/>
                <a:sym typeface="Times New Roman"/>
              </a:rPr>
              <a:t>in industrial scenarios, such as distributed robotic arms). </a:t>
            </a:r>
            <a:endParaRPr lang="en-US" altLang="zh-CN" sz="1050" b="0" kern="0" dirty="0">
              <a:solidFill>
                <a:schemeClr val="tx1"/>
              </a:solidFill>
            </a:endParaRPr>
          </a:p>
        </p:txBody>
      </p:sp>
    </p:spTree>
    <p:extLst>
      <p:ext uri="{BB962C8B-B14F-4D97-AF65-F5344CB8AC3E}">
        <p14:creationId xmlns:p14="http://schemas.microsoft.com/office/powerpoint/2010/main" val="27950854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7143757" y="6475414"/>
            <a:ext cx="4246027" cy="180975"/>
          </a:xfrm>
        </p:spPr>
        <p:txBody>
          <a:bodyPr/>
          <a:lstStyle/>
          <a:p>
            <a:r>
              <a:rPr lang="en-GB" altLang="zh-CN" dirty="0"/>
              <a:t>Yue Xu</a:t>
            </a:r>
            <a:r>
              <a:rPr lang="en-US" altLang="zh-CN" dirty="0"/>
              <a:t> (Huawei)</a:t>
            </a:r>
            <a:endParaRPr lang="en-GB" altLang="zh-CN" dirty="0"/>
          </a:p>
        </p:txBody>
      </p:sp>
      <p:sp>
        <p:nvSpPr>
          <p:cNvPr id="4" name="Date Placeholder 3"/>
          <p:cNvSpPr>
            <a:spLocks noGrp="1"/>
          </p:cNvSpPr>
          <p:nvPr>
            <p:ph type="dt" idx="15"/>
          </p:nvPr>
        </p:nvSpPr>
        <p:spPr/>
        <p:txBody>
          <a:bodyPr/>
          <a:lstStyle/>
          <a:p>
            <a:r>
              <a:rPr lang="en-US" altLang="zh-CN"/>
              <a:t>November 2023</a:t>
            </a:r>
            <a:endParaRPr lang="en-GB" dirty="0"/>
          </a:p>
        </p:txBody>
      </p:sp>
      <p:sp>
        <p:nvSpPr>
          <p:cNvPr id="13" name="Rectangle 2">
            <a:extLst>
              <a:ext uri="{FF2B5EF4-FFF2-40B4-BE49-F238E27FC236}">
                <a16:creationId xmlns:a16="http://schemas.microsoft.com/office/drawing/2014/main" id="{26CC9A70-E935-4E7A-B3B5-FC896EB27770}"/>
              </a:ext>
            </a:extLst>
          </p:cNvPr>
          <p:cNvSpPr>
            <a:spLocks noGrp="1" noChangeArrowheads="1"/>
          </p:cNvSpPr>
          <p:nvPr>
            <p:ph type="title"/>
          </p:nvPr>
        </p:nvSpPr>
        <p:spPr>
          <a:xfrm>
            <a:off x="1777752" y="652984"/>
            <a:ext cx="9070776" cy="870992"/>
          </a:xfrm>
          <a:noFill/>
          <a:ln/>
        </p:spPr>
        <p:txBody>
          <a:bodyPr/>
          <a:lstStyle/>
          <a:p>
            <a:pPr latinLnBrk="0"/>
            <a:r>
              <a:rPr lang="en-US" altLang="zh-CN" sz="2400" dirty="0"/>
              <a:t> </a:t>
            </a:r>
            <a:r>
              <a:rPr lang="en-US" altLang="zh-CN" sz="2400" b="1" dirty="0">
                <a:latin typeface="Times New Roman" pitchFamily="18" charset="0"/>
                <a:cs typeface="Times New Roman" pitchFamily="18" charset="0"/>
              </a:rPr>
              <a:t>Case 2</a:t>
            </a:r>
            <a:r>
              <a:rPr lang="en-US" altLang="zh-CN" sz="2400" dirty="0">
                <a:latin typeface="Times New Roman" pitchFamily="18" charset="0"/>
                <a:cs typeface="Times New Roman" pitchFamily="18" charset="0"/>
              </a:rPr>
              <a:t>: AR and VR</a:t>
            </a:r>
            <a:endParaRPr lang="en-CA" altLang="zh-CN" sz="2400" b="1" dirty="0">
              <a:latin typeface="Times New Roman" pitchFamily="18" charset="0"/>
              <a:cs typeface="Times New Roman" pitchFamily="18" charset="0"/>
            </a:endParaRPr>
          </a:p>
        </p:txBody>
      </p:sp>
      <p:pic>
        <p:nvPicPr>
          <p:cNvPr id="2050" name="Picture 2" descr="C:\Users\x00822182\AppData\Roaming\eSpace_Desktop\UserData\x00822182\imagefiles\BAD37875-8DC5-4188-B25E-0DE3CA1A08B9.png">
            <a:extLst>
              <a:ext uri="{FF2B5EF4-FFF2-40B4-BE49-F238E27FC236}">
                <a16:creationId xmlns:a16="http://schemas.microsoft.com/office/drawing/2014/main" id="{625BB44A-F48D-4934-B58A-95E242093F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632" y="1365582"/>
            <a:ext cx="1843008" cy="18430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x00822182\AppData\Roaming\eSpace_Desktop\UserData\x00822182\imagefiles\7695F324-94B2-473A-8A2F-D3E841E32148.png">
            <a:extLst>
              <a:ext uri="{FF2B5EF4-FFF2-40B4-BE49-F238E27FC236}">
                <a16:creationId xmlns:a16="http://schemas.microsoft.com/office/drawing/2014/main" id="{16D3D6FB-C23C-4D9E-AD7B-6237DD2C4D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184" y="1280088"/>
            <a:ext cx="3894451" cy="1928502"/>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a16="http://schemas.microsoft.com/office/drawing/2014/main" id="{9921D07A-EA88-4596-AB66-8193A27D27AE}"/>
              </a:ext>
            </a:extLst>
          </p:cNvPr>
          <p:cNvSpPr/>
          <p:nvPr/>
        </p:nvSpPr>
        <p:spPr>
          <a:xfrm>
            <a:off x="3071664" y="1721119"/>
            <a:ext cx="5040560" cy="523220"/>
          </a:xfrm>
          <a:prstGeom prst="rect">
            <a:avLst/>
          </a:prstGeom>
        </p:spPr>
        <p:txBody>
          <a:bodyPr wrap="square">
            <a:spAutoFit/>
          </a:bodyPr>
          <a:lstStyle/>
          <a:p>
            <a:r>
              <a:rPr lang="zh-CN" altLang="en-US" sz="1400" dirty="0">
                <a:solidFill>
                  <a:schemeClr val="tx1"/>
                </a:solidFill>
              </a:rPr>
              <a:t>Virtual reality technology not only provides </a:t>
            </a:r>
            <a:r>
              <a:rPr lang="zh-CN" altLang="en-US" sz="1400" b="1" i="1" dirty="0">
                <a:solidFill>
                  <a:srgbClr val="C00000"/>
                </a:solidFill>
              </a:rPr>
              <a:t>better entertainment</a:t>
            </a:r>
            <a:r>
              <a:rPr lang="en-US" altLang="zh-CN" sz="1400" b="1" i="1" dirty="0">
                <a:solidFill>
                  <a:srgbClr val="C00000"/>
                </a:solidFill>
              </a:rPr>
              <a:t>s</a:t>
            </a:r>
            <a:r>
              <a:rPr lang="zh-CN" altLang="en-US" sz="1400" dirty="0">
                <a:solidFill>
                  <a:schemeClr val="tx1"/>
                </a:solidFill>
              </a:rPr>
              <a:t>, but also facilitates people's health, such as </a:t>
            </a:r>
            <a:r>
              <a:rPr lang="zh-CN" altLang="en-US" sz="1400" b="1" i="1" dirty="0">
                <a:solidFill>
                  <a:srgbClr val="C00000"/>
                </a:solidFill>
              </a:rPr>
              <a:t>telemedicine</a:t>
            </a:r>
            <a:r>
              <a:rPr lang="zh-CN" altLang="en-US" sz="1400" dirty="0">
                <a:solidFill>
                  <a:schemeClr val="tx1"/>
                </a:solidFill>
              </a:rPr>
              <a:t>.</a:t>
            </a:r>
          </a:p>
        </p:txBody>
      </p:sp>
      <p:sp>
        <p:nvSpPr>
          <p:cNvPr id="12" name="左右箭头 6">
            <a:extLst>
              <a:ext uri="{FF2B5EF4-FFF2-40B4-BE49-F238E27FC236}">
                <a16:creationId xmlns:a16="http://schemas.microsoft.com/office/drawing/2014/main" id="{820A28EA-E2A9-49EC-9B49-ADBCB2BAEB5A}"/>
              </a:ext>
            </a:extLst>
          </p:cNvPr>
          <p:cNvSpPr/>
          <p:nvPr/>
        </p:nvSpPr>
        <p:spPr>
          <a:xfrm>
            <a:off x="3200503" y="2327317"/>
            <a:ext cx="4407665" cy="483219"/>
          </a:xfrm>
          <a:prstGeom prst="leftRightArrow">
            <a:avLst/>
          </a:prstGeom>
          <a:solidFill>
            <a:srgbClr val="92D050"/>
          </a:solidFill>
        </p:spPr>
        <p:txBody>
          <a:bodyPr wrap="square">
            <a:spAutoFit/>
          </a:bodyPr>
          <a:lstStyle/>
          <a:p>
            <a:endParaRPr lang="zh-CN" altLang="en-US" dirty="0">
              <a:solidFill>
                <a:schemeClr val="tx1"/>
              </a:solidFill>
            </a:endParaRPr>
          </a:p>
        </p:txBody>
      </p:sp>
      <p:graphicFrame>
        <p:nvGraphicFramePr>
          <p:cNvPr id="16" name="表格 15">
            <a:extLst>
              <a:ext uri="{FF2B5EF4-FFF2-40B4-BE49-F238E27FC236}">
                <a16:creationId xmlns:a16="http://schemas.microsoft.com/office/drawing/2014/main" id="{15BDD5FF-E24D-4AB5-8BA6-221D53EE94EA}"/>
              </a:ext>
            </a:extLst>
          </p:cNvPr>
          <p:cNvGraphicFramePr>
            <a:graphicFrameLocks noGrp="1"/>
          </p:cNvGraphicFramePr>
          <p:nvPr>
            <p:extLst>
              <p:ext uri="{D42A27DB-BD31-4B8C-83A1-F6EECF244321}">
                <p14:modId xmlns:p14="http://schemas.microsoft.com/office/powerpoint/2010/main" val="2828256494"/>
              </p:ext>
            </p:extLst>
          </p:nvPr>
        </p:nvGraphicFramePr>
        <p:xfrm>
          <a:off x="1080710" y="3655100"/>
          <a:ext cx="6255569" cy="2542544"/>
        </p:xfrm>
        <a:graphic>
          <a:graphicData uri="http://schemas.openxmlformats.org/drawingml/2006/table">
            <a:tbl>
              <a:tblPr firstRow="1" bandRow="1">
                <a:tableStyleId>{8EC20E35-A176-4012-BC5E-935CFFF8708E}</a:tableStyleId>
              </a:tblPr>
              <a:tblGrid>
                <a:gridCol w="772748">
                  <a:extLst>
                    <a:ext uri="{9D8B030D-6E8A-4147-A177-3AD203B41FA5}">
                      <a16:colId xmlns:a16="http://schemas.microsoft.com/office/drawing/2014/main" val="20000"/>
                    </a:ext>
                  </a:extLst>
                </a:gridCol>
                <a:gridCol w="805849">
                  <a:extLst>
                    <a:ext uri="{9D8B030D-6E8A-4147-A177-3AD203B41FA5}">
                      <a16:colId xmlns:a16="http://schemas.microsoft.com/office/drawing/2014/main" val="20004"/>
                    </a:ext>
                  </a:extLst>
                </a:gridCol>
                <a:gridCol w="601614">
                  <a:extLst>
                    <a:ext uri="{9D8B030D-6E8A-4147-A177-3AD203B41FA5}">
                      <a16:colId xmlns:a16="http://schemas.microsoft.com/office/drawing/2014/main" val="20005"/>
                    </a:ext>
                  </a:extLst>
                </a:gridCol>
                <a:gridCol w="506002">
                  <a:extLst>
                    <a:ext uri="{9D8B030D-6E8A-4147-A177-3AD203B41FA5}">
                      <a16:colId xmlns:a16="http://schemas.microsoft.com/office/drawing/2014/main" val="20006"/>
                    </a:ext>
                  </a:extLst>
                </a:gridCol>
                <a:gridCol w="981265">
                  <a:extLst>
                    <a:ext uri="{9D8B030D-6E8A-4147-A177-3AD203B41FA5}">
                      <a16:colId xmlns:a16="http://schemas.microsoft.com/office/drawing/2014/main" val="20008"/>
                    </a:ext>
                  </a:extLst>
                </a:gridCol>
                <a:gridCol w="981265">
                  <a:extLst>
                    <a:ext uri="{9D8B030D-6E8A-4147-A177-3AD203B41FA5}">
                      <a16:colId xmlns:a16="http://schemas.microsoft.com/office/drawing/2014/main" val="20009"/>
                    </a:ext>
                  </a:extLst>
                </a:gridCol>
                <a:gridCol w="981265">
                  <a:extLst>
                    <a:ext uri="{9D8B030D-6E8A-4147-A177-3AD203B41FA5}">
                      <a16:colId xmlns:a16="http://schemas.microsoft.com/office/drawing/2014/main" val="20010"/>
                    </a:ext>
                  </a:extLst>
                </a:gridCol>
                <a:gridCol w="625561">
                  <a:extLst>
                    <a:ext uri="{9D8B030D-6E8A-4147-A177-3AD203B41FA5}">
                      <a16:colId xmlns:a16="http://schemas.microsoft.com/office/drawing/2014/main" val="20011"/>
                    </a:ext>
                  </a:extLst>
                </a:gridCol>
              </a:tblGrid>
              <a:tr h="396402">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endParaRPr lang="zh-CN" altLang="en-US" sz="900" dirty="0">
                        <a:latin typeface="+mj-lt"/>
                        <a:cs typeface="Calibri" panose="020F0502020204030204" pitchFamily="34" charset="0"/>
                      </a:endParaRPr>
                    </a:p>
                  </a:txBody>
                  <a:tcPr anchor="ct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a:t>Monocular Video Resolution</a:t>
                      </a:r>
                      <a:endParaRPr lang="zh-CN" altLang="en-US" sz="900" dirty="0">
                        <a:latin typeface="+mj-lt"/>
                        <a:cs typeface="Calibri" panose="020F0502020204030204" pitchFamily="34" charset="0"/>
                      </a:endParaRPr>
                    </a:p>
                  </a:txBody>
                  <a:tcPr anchor="ct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a:t>Bits per</a:t>
                      </a:r>
                      <a:r>
                        <a:rPr lang="en-US" altLang="zh-CN" sz="900" baseline="0" dirty="0"/>
                        <a:t> </a:t>
                      </a:r>
                      <a:r>
                        <a:rPr lang="en-US" altLang="zh-CN" sz="900" dirty="0"/>
                        <a:t>Pixel</a:t>
                      </a:r>
                      <a:endParaRPr lang="zh-CN" altLang="en-US" sz="900" dirty="0">
                        <a:latin typeface="+mj-lt"/>
                        <a:cs typeface="Calibri" panose="020F0502020204030204" pitchFamily="34" charset="0"/>
                      </a:endParaRPr>
                    </a:p>
                  </a:txBody>
                  <a:tcPr anchor="ct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a:t>Frame Rate</a:t>
                      </a:r>
                      <a:endParaRPr lang="zh-CN" altLang="en-US" sz="900" dirty="0">
                        <a:latin typeface="+mj-lt"/>
                        <a:cs typeface="Calibri" panose="020F0502020204030204" pitchFamily="34" charset="0"/>
                      </a:endParaRPr>
                    </a:p>
                  </a:txBody>
                  <a:tcPr anchor="ct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a:t>Raw Rate (</a:t>
                      </a:r>
                      <a:r>
                        <a:rPr lang="en-US" altLang="zh-CN" sz="900" dirty="0" err="1"/>
                        <a:t>Gbps</a:t>
                      </a:r>
                      <a:r>
                        <a:rPr lang="en-US" altLang="zh-CN" sz="900" dirty="0"/>
                        <a:t>)</a:t>
                      </a:r>
                      <a:endParaRPr lang="zh-CN" altLang="en-US" sz="900" dirty="0">
                        <a:latin typeface="+mj-lt"/>
                        <a:cs typeface="Calibri" panose="020F0502020204030204" pitchFamily="34" charset="0"/>
                      </a:endParaRPr>
                    </a:p>
                  </a:txBody>
                  <a:tcPr anchor="ct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a:t>Lightly Compressed</a:t>
                      </a:r>
                      <a:r>
                        <a:rPr lang="en-US" altLang="zh-CN" sz="900" baseline="0" dirty="0"/>
                        <a:t> Rate (</a:t>
                      </a:r>
                      <a:r>
                        <a:rPr lang="en-US" altLang="zh-CN" sz="900" baseline="0" dirty="0" err="1"/>
                        <a:t>Gbps</a:t>
                      </a:r>
                      <a:r>
                        <a:rPr lang="en-US" altLang="zh-CN" sz="900" baseline="0" dirty="0"/>
                        <a:t>)</a:t>
                      </a:r>
                      <a:endParaRPr lang="zh-CN" altLang="en-US" sz="900" dirty="0">
                        <a:latin typeface="+mj-lt"/>
                        <a:cs typeface="Calibri" panose="020F0502020204030204" pitchFamily="34" charset="0"/>
                      </a:endParaRPr>
                    </a:p>
                  </a:txBody>
                  <a:tcPr anchor="ct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a:t>Compressed Rate (</a:t>
                      </a:r>
                      <a:r>
                        <a:rPr lang="en-US" altLang="zh-CN" sz="900" dirty="0" err="1"/>
                        <a:t>Gbps</a:t>
                      </a:r>
                      <a:r>
                        <a:rPr lang="en-US" altLang="zh-CN" sz="900" dirty="0"/>
                        <a:t>)</a:t>
                      </a:r>
                      <a:endParaRPr lang="zh-CN" altLang="en-US" sz="900" dirty="0">
                        <a:latin typeface="+mj-lt"/>
                        <a:cs typeface="Calibri" panose="020F0502020204030204" pitchFamily="34" charset="0"/>
                      </a:endParaRPr>
                    </a:p>
                  </a:txBody>
                  <a:tcPr anchor="ct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a:t>RTT Latency</a:t>
                      </a:r>
                      <a:endParaRPr lang="zh-CN" altLang="en-US" sz="900" dirty="0">
                        <a:latin typeface="+mj-lt"/>
                        <a:cs typeface="Calibri" panose="020F0502020204030204" pitchFamily="34" charset="0"/>
                      </a:endParaRPr>
                    </a:p>
                  </a:txBody>
                  <a:tcPr anchor="ctr"/>
                </a:tc>
                <a:extLst>
                  <a:ext uri="{0D108BD9-81ED-4DB2-BD59-A6C34878D82A}">
                    <a16:rowId xmlns:a16="http://schemas.microsoft.com/office/drawing/2014/main" val="10000"/>
                  </a:ext>
                </a:extLst>
              </a:tr>
              <a:tr h="288292">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Partial Immersion</a:t>
                      </a:r>
                      <a:endParaRPr lang="zh-CN" altLang="en-US" sz="900" b="1" dirty="0">
                        <a:latin typeface="+mj-lt"/>
                        <a:cs typeface="Calibri" panose="020F0502020204030204" pitchFamily="34" charset="0"/>
                      </a:endParaRPr>
                    </a:p>
                  </a:txBody>
                  <a:tcPr anchor="ct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6300*3000</a:t>
                      </a:r>
                      <a:endParaRPr lang="zh-CN" altLang="en-US" sz="900" dirty="0">
                        <a:latin typeface="+mj-lt"/>
                        <a:cs typeface="Calibri" panose="020F0502020204030204" pitchFamily="34" charset="0"/>
                      </a:endParaRPr>
                    </a:p>
                  </a:txBody>
                  <a:tcPr anchor="ct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12</a:t>
                      </a:r>
                      <a:endParaRPr lang="zh-CN" altLang="en-US" sz="900" dirty="0">
                        <a:latin typeface="+mj-lt"/>
                        <a:cs typeface="Calibri" panose="020F0502020204030204" pitchFamily="34" charset="0"/>
                      </a:endParaRPr>
                    </a:p>
                  </a:txBody>
                  <a:tcPr anchor="ct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60</a:t>
                      </a:r>
                      <a:endParaRPr lang="zh-CN" altLang="en-US" sz="900" dirty="0">
                        <a:latin typeface="+mj-lt"/>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2D,</a:t>
                      </a:r>
                      <a:r>
                        <a:rPr lang="en-US" altLang="zh-CN" sz="900" baseline="0" dirty="0"/>
                        <a:t> </a:t>
                      </a:r>
                      <a:r>
                        <a:rPr lang="en-US" altLang="zh-CN" sz="900" dirty="0"/>
                        <a:t>40.83/ 20.42</a:t>
                      </a:r>
                      <a:endParaRPr lang="zh-CN" altLang="en-US" sz="900" dirty="0">
                        <a:latin typeface="+mj-lt"/>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2D, </a:t>
                      </a:r>
                      <a:r>
                        <a:rPr lang="en-US" altLang="zh-CN" sz="900" dirty="0">
                          <a:solidFill>
                            <a:srgbClr val="C00000"/>
                          </a:solidFill>
                        </a:rPr>
                        <a:t>4.83/ 2.04</a:t>
                      </a:r>
                      <a:endParaRPr lang="zh-CN" altLang="en-US" sz="900" dirty="0">
                        <a:solidFill>
                          <a:srgbClr val="C00000"/>
                        </a:solidFill>
                        <a:latin typeface="+mj-lt"/>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2D, 0.48/ 0.20</a:t>
                      </a:r>
                      <a:endParaRPr lang="zh-CN" altLang="en-US" sz="900" dirty="0">
                        <a:latin typeface="+mj-lt"/>
                        <a:cs typeface="Calibri" panose="020F0502020204030204" pitchFamily="34" charset="0"/>
                      </a:endParaRPr>
                    </a:p>
                  </a:txBody>
                  <a:tcPr anchor="ct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solidFill>
                            <a:srgbClr val="C00000"/>
                          </a:solidFill>
                        </a:rPr>
                        <a:t>10ms</a:t>
                      </a:r>
                      <a:endParaRPr lang="zh-CN" altLang="en-US" sz="900" dirty="0">
                        <a:solidFill>
                          <a:srgbClr val="C00000"/>
                        </a:solidFill>
                        <a:latin typeface="+mj-lt"/>
                        <a:cs typeface="Calibri" panose="020F0502020204030204" pitchFamily="34" charset="0"/>
                      </a:endParaRPr>
                    </a:p>
                  </a:txBody>
                  <a:tcPr anchor="ctr"/>
                </a:tc>
                <a:extLst>
                  <a:ext uri="{0D108BD9-81ED-4DB2-BD59-A6C34878D82A}">
                    <a16:rowId xmlns:a16="http://schemas.microsoft.com/office/drawing/2014/main" val="10001"/>
                  </a:ext>
                </a:extLst>
              </a:tr>
              <a:tr h="288292">
                <a:tc vMerge="1">
                  <a:txBody>
                    <a:bodyPr/>
                    <a:lstStyle/>
                    <a:p>
                      <a:pPr algn="ctr"/>
                      <a:endParaRPr lang="zh-CN" altLang="en-US" sz="1050" b="1"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t>3D,</a:t>
                      </a:r>
                      <a:r>
                        <a:rPr lang="en-US" altLang="zh-CN" sz="900" baseline="0" dirty="0"/>
                        <a:t> </a:t>
                      </a:r>
                      <a:r>
                        <a:rPr lang="en-US" altLang="zh-CN" sz="900" dirty="0"/>
                        <a:t>81.66/ 40.84</a:t>
                      </a:r>
                      <a:endParaRPr lang="zh-CN" altLang="en-US" sz="900" dirty="0">
                        <a:latin typeface="+mj-lt"/>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t>3D,</a:t>
                      </a:r>
                      <a:r>
                        <a:rPr lang="en-US" altLang="zh-CN" sz="900" baseline="0" dirty="0"/>
                        <a:t> </a:t>
                      </a:r>
                      <a:r>
                        <a:rPr lang="en-US" altLang="zh-CN" sz="900" dirty="0">
                          <a:solidFill>
                            <a:srgbClr val="C00000"/>
                          </a:solidFill>
                        </a:rPr>
                        <a:t>9.66/4.04</a:t>
                      </a:r>
                      <a:endParaRPr lang="zh-CN" altLang="en-US" sz="900" dirty="0">
                        <a:solidFill>
                          <a:srgbClr val="C00000"/>
                        </a:solidFill>
                        <a:latin typeface="+mj-lt"/>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t>3D,</a:t>
                      </a:r>
                      <a:r>
                        <a:rPr lang="en-US" altLang="zh-CN" sz="900" baseline="0" dirty="0"/>
                        <a:t> 0.</a:t>
                      </a:r>
                      <a:r>
                        <a:rPr lang="en-US" altLang="zh-CN" sz="900" dirty="0"/>
                        <a:t>97/0.40</a:t>
                      </a:r>
                      <a:endParaRPr lang="zh-CN" altLang="en-US" sz="900" dirty="0">
                        <a:latin typeface="+mj-lt"/>
                        <a:cs typeface="Calibri" panose="020F0502020204030204" pitchFamily="34" charset="0"/>
                      </a:endParaRPr>
                    </a:p>
                  </a:txBody>
                  <a:tcPr anchor="ct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extLst>
                  <a:ext uri="{0D108BD9-81ED-4DB2-BD59-A6C34878D82A}">
                    <a16:rowId xmlns:a16="http://schemas.microsoft.com/office/drawing/2014/main" val="10002"/>
                  </a:ext>
                </a:extLst>
              </a:tr>
              <a:tr h="328253">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t>Deep Immersion</a:t>
                      </a:r>
                      <a:endParaRPr lang="zh-CN" altLang="en-US" sz="900" b="1" dirty="0">
                        <a:latin typeface="+mj-lt"/>
                        <a:cs typeface="Calibri" panose="020F0502020204030204" pitchFamily="34" charset="0"/>
                      </a:endParaRPr>
                    </a:p>
                  </a:txBody>
                  <a:tcPr anchor="ct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16200*4500</a:t>
                      </a:r>
                      <a:endParaRPr lang="zh-CN" altLang="en-US" sz="900" dirty="0">
                        <a:latin typeface="+mj-lt"/>
                        <a:cs typeface="Calibri" panose="020F0502020204030204" pitchFamily="34" charset="0"/>
                      </a:endParaRPr>
                    </a:p>
                  </a:txBody>
                  <a:tcPr anchor="ct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12</a:t>
                      </a:r>
                      <a:endParaRPr lang="zh-CN" altLang="en-US" sz="900" dirty="0">
                        <a:latin typeface="+mj-lt"/>
                        <a:cs typeface="Calibri" panose="020F0502020204030204" pitchFamily="34" charset="0"/>
                      </a:endParaRPr>
                    </a:p>
                  </a:txBody>
                  <a:tcPr anchor="ct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90</a:t>
                      </a:r>
                      <a:endParaRPr lang="zh-CN" altLang="en-US" sz="900" dirty="0">
                        <a:latin typeface="+mj-lt"/>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2D, 236.20/118.10</a:t>
                      </a:r>
                      <a:endParaRPr lang="en-US" altLang="zh-CN" sz="900" dirty="0">
                        <a:latin typeface="+mj-lt"/>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2D, </a:t>
                      </a:r>
                      <a:r>
                        <a:rPr lang="en-US" altLang="zh-CN" sz="900" dirty="0">
                          <a:solidFill>
                            <a:srgbClr val="C00000"/>
                          </a:solidFill>
                        </a:rPr>
                        <a:t>23.6/ 11.8</a:t>
                      </a:r>
                      <a:endParaRPr lang="zh-CN" altLang="en-US" sz="900" dirty="0">
                        <a:solidFill>
                          <a:srgbClr val="C00000"/>
                        </a:solidFill>
                        <a:latin typeface="+mj-lt"/>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2D, 2.36/1.18</a:t>
                      </a:r>
                      <a:endParaRPr lang="zh-CN" altLang="en-US" sz="900" dirty="0">
                        <a:latin typeface="+mj-lt"/>
                        <a:cs typeface="Calibri" panose="020F0502020204030204" pitchFamily="34" charset="0"/>
                      </a:endParaRPr>
                    </a:p>
                  </a:txBody>
                  <a:tcPr anchor="ct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solidFill>
                            <a:srgbClr val="C00000"/>
                          </a:solidFill>
                        </a:rPr>
                        <a:t>5ms</a:t>
                      </a:r>
                      <a:endParaRPr lang="zh-CN" altLang="en-US" sz="900" dirty="0">
                        <a:solidFill>
                          <a:srgbClr val="C00000"/>
                        </a:solidFill>
                        <a:latin typeface="+mj-lt"/>
                        <a:cs typeface="Calibri" panose="020F0502020204030204" pitchFamily="34" charset="0"/>
                      </a:endParaRPr>
                    </a:p>
                  </a:txBody>
                  <a:tcPr anchor="ctr"/>
                </a:tc>
                <a:extLst>
                  <a:ext uri="{0D108BD9-81ED-4DB2-BD59-A6C34878D82A}">
                    <a16:rowId xmlns:a16="http://schemas.microsoft.com/office/drawing/2014/main" val="10003"/>
                  </a:ext>
                </a:extLst>
              </a:tr>
              <a:tr h="32825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050" b="1"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t>3D, 472.40/236.20</a:t>
                      </a:r>
                      <a:endParaRPr lang="en-US" altLang="zh-CN" sz="900" dirty="0">
                        <a:latin typeface="+mj-lt"/>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3D, </a:t>
                      </a:r>
                      <a:r>
                        <a:rPr lang="en-US" altLang="zh-CN" sz="900" dirty="0">
                          <a:solidFill>
                            <a:srgbClr val="C00000"/>
                          </a:solidFill>
                        </a:rPr>
                        <a:t>47.2/23.6</a:t>
                      </a:r>
                      <a:endParaRPr lang="zh-CN" altLang="en-US" sz="900" dirty="0">
                        <a:solidFill>
                          <a:srgbClr val="C00000"/>
                        </a:solidFill>
                        <a:latin typeface="+mj-lt"/>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3D, 4.72/2.36</a:t>
                      </a:r>
                      <a:endParaRPr lang="zh-CN" altLang="en-US" sz="900" dirty="0">
                        <a:latin typeface="+mj-lt"/>
                        <a:cs typeface="Calibri" panose="020F0502020204030204" pitchFamily="34" charset="0"/>
                      </a:endParaRPr>
                    </a:p>
                  </a:txBody>
                  <a:tcPr anchor="ct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extLst>
                  <a:ext uri="{0D108BD9-81ED-4DB2-BD59-A6C34878D82A}">
                    <a16:rowId xmlns:a16="http://schemas.microsoft.com/office/drawing/2014/main" val="10004"/>
                  </a:ext>
                </a:extLst>
              </a:tr>
              <a:tr h="328253">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Ultimate Immersion</a:t>
                      </a:r>
                      <a:endParaRPr lang="zh-CN" altLang="en-US" sz="900" b="1" dirty="0">
                        <a:latin typeface="+mj-lt"/>
                        <a:cs typeface="Calibri" panose="020F0502020204030204" pitchFamily="34" charset="0"/>
                      </a:endParaRPr>
                    </a:p>
                  </a:txBody>
                  <a:tcPr anchor="ct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21600*7200</a:t>
                      </a:r>
                      <a:endParaRPr lang="zh-CN" altLang="en-US" sz="900" dirty="0">
                        <a:latin typeface="+mj-lt"/>
                        <a:cs typeface="Calibri" panose="020F0502020204030204" pitchFamily="34" charset="0"/>
                      </a:endParaRPr>
                    </a:p>
                  </a:txBody>
                  <a:tcPr anchor="ct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12</a:t>
                      </a:r>
                      <a:endParaRPr lang="zh-CN" altLang="en-US" sz="900" dirty="0">
                        <a:latin typeface="+mj-lt"/>
                        <a:cs typeface="Calibri" panose="020F0502020204030204" pitchFamily="34" charset="0"/>
                      </a:endParaRPr>
                    </a:p>
                  </a:txBody>
                  <a:tcPr anchor="ct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144</a:t>
                      </a:r>
                      <a:endParaRPr lang="zh-CN" altLang="en-US" sz="900" dirty="0">
                        <a:latin typeface="+mj-lt"/>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2D, 806.22/403.11</a:t>
                      </a:r>
                      <a:endParaRPr lang="zh-CN" altLang="en-US" sz="900" dirty="0">
                        <a:latin typeface="+mj-lt"/>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t>2D, </a:t>
                      </a:r>
                      <a:r>
                        <a:rPr lang="en-US" altLang="zh-CN" sz="900" dirty="0">
                          <a:solidFill>
                            <a:srgbClr val="C00000"/>
                          </a:solidFill>
                        </a:rPr>
                        <a:t>80.62/ 40.31</a:t>
                      </a:r>
                      <a:endParaRPr lang="zh-CN" altLang="en-US" sz="900" dirty="0">
                        <a:solidFill>
                          <a:srgbClr val="C00000"/>
                        </a:solidFill>
                        <a:latin typeface="+mj-lt"/>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t>2D, 8.06/4.03</a:t>
                      </a:r>
                      <a:endParaRPr lang="zh-CN" altLang="en-US" sz="900" dirty="0">
                        <a:latin typeface="+mj-lt"/>
                        <a:cs typeface="Calibri" panose="020F0502020204030204" pitchFamily="34" charset="0"/>
                      </a:endParaRPr>
                    </a:p>
                  </a:txBody>
                  <a:tcPr anchor="ct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solidFill>
                            <a:srgbClr val="C00000"/>
                          </a:solidFill>
                        </a:rPr>
                        <a:t>5ms</a:t>
                      </a:r>
                      <a:endParaRPr lang="zh-CN" altLang="en-US" sz="900" dirty="0">
                        <a:solidFill>
                          <a:srgbClr val="C00000"/>
                        </a:solidFill>
                        <a:latin typeface="+mj-lt"/>
                        <a:cs typeface="Calibri" panose="020F0502020204030204" pitchFamily="34" charset="0"/>
                      </a:endParaRPr>
                    </a:p>
                  </a:txBody>
                  <a:tcPr anchor="ctr"/>
                </a:tc>
                <a:extLst>
                  <a:ext uri="{0D108BD9-81ED-4DB2-BD59-A6C34878D82A}">
                    <a16:rowId xmlns:a16="http://schemas.microsoft.com/office/drawing/2014/main" val="10005"/>
                  </a:ext>
                </a:extLst>
              </a:tr>
              <a:tr h="328253">
                <a:tc vMerge="1">
                  <a:txBody>
                    <a:bodyPr/>
                    <a:lstStyle/>
                    <a:p>
                      <a:pPr algn="ctr"/>
                      <a:endParaRPr lang="zh-CN" altLang="en-US" sz="1050" b="1"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3D, 1612.44/806.22</a:t>
                      </a:r>
                      <a:endParaRPr lang="zh-CN" altLang="en-US" sz="900" dirty="0">
                        <a:latin typeface="+mj-lt"/>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t>3D, </a:t>
                      </a:r>
                      <a:r>
                        <a:rPr lang="en-US" altLang="zh-CN" sz="900" dirty="0">
                          <a:solidFill>
                            <a:srgbClr val="C00000"/>
                          </a:solidFill>
                        </a:rPr>
                        <a:t>161.24/80.62</a:t>
                      </a:r>
                      <a:endParaRPr lang="zh-CN" altLang="en-US" sz="900" dirty="0">
                        <a:solidFill>
                          <a:srgbClr val="C00000"/>
                        </a:solidFill>
                        <a:latin typeface="+mj-lt"/>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t>3D, 16.12/8.03</a:t>
                      </a:r>
                      <a:endParaRPr lang="zh-CN" altLang="en-US" sz="900" dirty="0">
                        <a:latin typeface="+mj-lt"/>
                        <a:cs typeface="Calibri" panose="020F0502020204030204" pitchFamily="34" charset="0"/>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extLst>
                  <a:ext uri="{0D108BD9-81ED-4DB2-BD59-A6C34878D82A}">
                    <a16:rowId xmlns:a16="http://schemas.microsoft.com/office/drawing/2014/main" val="10006"/>
                  </a:ext>
                </a:extLst>
              </a:tr>
            </a:tbl>
          </a:graphicData>
        </a:graphic>
      </p:graphicFrame>
      <p:sp>
        <p:nvSpPr>
          <p:cNvPr id="7" name="矩形 6">
            <a:extLst>
              <a:ext uri="{FF2B5EF4-FFF2-40B4-BE49-F238E27FC236}">
                <a16:creationId xmlns:a16="http://schemas.microsoft.com/office/drawing/2014/main" id="{DF282E10-4917-492A-9DFC-9EB23E86C439}"/>
              </a:ext>
            </a:extLst>
          </p:cNvPr>
          <p:cNvSpPr/>
          <p:nvPr/>
        </p:nvSpPr>
        <p:spPr>
          <a:xfrm>
            <a:off x="1222593" y="3341634"/>
            <a:ext cx="6096000" cy="307777"/>
          </a:xfrm>
          <a:prstGeom prst="rect">
            <a:avLst/>
          </a:prstGeom>
        </p:spPr>
        <p:txBody>
          <a:bodyPr>
            <a:spAutoFit/>
          </a:bodyPr>
          <a:lstStyle/>
          <a:p>
            <a:r>
              <a:rPr lang="en-US" altLang="zh-CN" sz="1400" dirty="0">
                <a:solidFill>
                  <a:schemeClr val="tx1"/>
                </a:solidFill>
              </a:rPr>
              <a:t>Whether recreational or medical, the real needs can be summarized as follows [4]:</a:t>
            </a:r>
            <a:endParaRPr lang="zh-CN" altLang="en-US" sz="1400" dirty="0">
              <a:solidFill>
                <a:schemeClr val="tx1"/>
              </a:solidFill>
            </a:endParaRPr>
          </a:p>
        </p:txBody>
      </p:sp>
      <p:sp>
        <p:nvSpPr>
          <p:cNvPr id="17" name="Shape 226">
            <a:extLst>
              <a:ext uri="{FF2B5EF4-FFF2-40B4-BE49-F238E27FC236}">
                <a16:creationId xmlns:a16="http://schemas.microsoft.com/office/drawing/2014/main" id="{4D269445-849F-40F2-87FA-C234A5E696AA}"/>
              </a:ext>
            </a:extLst>
          </p:cNvPr>
          <p:cNvSpPr txBox="1">
            <a:spLocks/>
          </p:cNvSpPr>
          <p:nvPr/>
        </p:nvSpPr>
        <p:spPr bwMode="auto">
          <a:xfrm>
            <a:off x="7797216" y="3988589"/>
            <a:ext cx="3849419" cy="1698296"/>
          </a:xfrm>
          <a:prstGeom prst="rect">
            <a:avLst/>
          </a:prstGeom>
          <a:noFill/>
          <a:ln w="9525">
            <a:noFill/>
            <a:round/>
            <a:headEnd/>
            <a:tailEnd/>
          </a:ln>
          <a:effectLst/>
        </p:spPr>
        <p:txBody>
          <a:bodyPr vert="horz" wrap="square" lIns="92075" tIns="46025" rIns="92075" bIns="46025" numCol="1" anchor="t" anchorCtr="0" compatLnSpc="1">
            <a:prstTxWarp prst="textNoShape">
              <a:avLst/>
            </a:prstTxWarp>
            <a:noAutofit/>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nSpc>
                <a:spcPct val="80000"/>
              </a:lnSpc>
              <a:spcBef>
                <a:spcPts val="270"/>
              </a:spcBef>
              <a:spcAft>
                <a:spcPts val="0"/>
              </a:spcAft>
              <a:buClr>
                <a:schemeClr val="dk1"/>
              </a:buClr>
              <a:buSzPct val="96428"/>
              <a:buFont typeface="Times New Roman"/>
              <a:buChar char="•"/>
            </a:pPr>
            <a:r>
              <a:rPr lang="en-US" sz="1600" kern="0" dirty="0">
                <a:solidFill>
                  <a:schemeClr val="tx1"/>
                </a:solidFill>
                <a:latin typeface="Times New Roman"/>
                <a:ea typeface="Times New Roman"/>
                <a:cs typeface="Times New Roman"/>
                <a:sym typeface="Times New Roman"/>
              </a:rPr>
              <a:t>Requirements:</a:t>
            </a:r>
          </a:p>
          <a:p>
            <a:pPr marL="0" indent="0">
              <a:lnSpc>
                <a:spcPct val="80000"/>
              </a:lnSpc>
              <a:spcBef>
                <a:spcPts val="270"/>
              </a:spcBef>
              <a:spcAft>
                <a:spcPts val="0"/>
              </a:spcAft>
              <a:buClr>
                <a:schemeClr val="dk1"/>
              </a:buClr>
              <a:buSzPct val="96428"/>
            </a:pPr>
            <a:r>
              <a:rPr lang="en-US" sz="1600" kern="0" dirty="0">
                <a:solidFill>
                  <a:schemeClr val="tx1"/>
                </a:solidFill>
                <a:latin typeface="Times New Roman"/>
                <a:ea typeface="Times New Roman"/>
                <a:cs typeface="Times New Roman"/>
                <a:sym typeface="Times New Roman"/>
              </a:rPr>
              <a:t>     </a:t>
            </a:r>
            <a:r>
              <a:rPr lang="en-US" sz="1600" kern="0" dirty="0">
                <a:solidFill>
                  <a:schemeClr val="tx1"/>
                </a:solidFill>
                <a:ea typeface="Times New Roman"/>
                <a:cs typeface="Times New Roman"/>
                <a:sym typeface="Times New Roman"/>
              </a:rPr>
              <a:t> - Throughput ~</a:t>
            </a:r>
            <a:r>
              <a:rPr lang="en-US" sz="1600" kern="0" dirty="0">
                <a:solidFill>
                  <a:srgbClr val="C00000"/>
                </a:solidFill>
                <a:ea typeface="Times New Roman"/>
                <a:cs typeface="Times New Roman"/>
                <a:sym typeface="Times New Roman"/>
              </a:rPr>
              <a:t> high</a:t>
            </a:r>
          </a:p>
          <a:p>
            <a:pPr>
              <a:lnSpc>
                <a:spcPct val="80000"/>
              </a:lnSpc>
              <a:spcBef>
                <a:spcPts val="270"/>
              </a:spcBef>
              <a:spcAft>
                <a:spcPts val="0"/>
              </a:spcAft>
              <a:buClr>
                <a:schemeClr val="dk1"/>
              </a:buClr>
              <a:buSzPct val="25000"/>
              <a:buFontTx/>
              <a:buChar char="-"/>
            </a:pPr>
            <a:r>
              <a:rPr lang="en-US" sz="1600" kern="0" dirty="0">
                <a:solidFill>
                  <a:schemeClr val="tx1"/>
                </a:solidFill>
                <a:ea typeface="Times New Roman"/>
                <a:cs typeface="Times New Roman"/>
                <a:sym typeface="Times New Roman"/>
              </a:rPr>
              <a:t>- Latency </a:t>
            </a:r>
            <a:r>
              <a:rPr lang="en-US" sz="1600" kern="0" dirty="0">
                <a:solidFill>
                  <a:srgbClr val="C00000"/>
                </a:solidFill>
                <a:ea typeface="Times New Roman"/>
                <a:cs typeface="Times New Roman"/>
                <a:sym typeface="Times New Roman"/>
              </a:rPr>
              <a:t>5~10ms</a:t>
            </a:r>
          </a:p>
          <a:p>
            <a:pPr>
              <a:lnSpc>
                <a:spcPct val="80000"/>
              </a:lnSpc>
              <a:spcBef>
                <a:spcPts val="270"/>
              </a:spcBef>
              <a:spcAft>
                <a:spcPts val="0"/>
              </a:spcAft>
              <a:buClr>
                <a:schemeClr val="dk1"/>
              </a:buClr>
              <a:buSzPct val="25000"/>
              <a:buFontTx/>
              <a:buChar char="-"/>
            </a:pPr>
            <a:r>
              <a:rPr lang="en-US" sz="1600" kern="0" dirty="0">
                <a:solidFill>
                  <a:schemeClr val="tx1"/>
                </a:solidFill>
                <a:ea typeface="Times New Roman"/>
                <a:cs typeface="Times New Roman"/>
                <a:sym typeface="Times New Roman"/>
              </a:rPr>
              <a:t>- Packet Error Rate </a:t>
            </a:r>
            <a:r>
              <a:rPr lang="en-US" sz="1600" kern="0" dirty="0">
                <a:solidFill>
                  <a:srgbClr val="C00000"/>
                </a:solidFill>
                <a:ea typeface="Times New Roman"/>
                <a:cs typeface="Times New Roman"/>
                <a:sym typeface="Times New Roman"/>
              </a:rPr>
              <a:t>&lt; 1e-7</a:t>
            </a:r>
          </a:p>
          <a:p>
            <a:pPr>
              <a:lnSpc>
                <a:spcPct val="80000"/>
              </a:lnSpc>
              <a:spcBef>
                <a:spcPts val="270"/>
              </a:spcBef>
              <a:spcAft>
                <a:spcPts val="0"/>
              </a:spcAft>
              <a:buClr>
                <a:schemeClr val="dk1"/>
              </a:buClr>
              <a:buSzPct val="25000"/>
              <a:buFontTx/>
              <a:buChar char="-"/>
            </a:pPr>
            <a:r>
              <a:rPr lang="en-US" sz="1600" kern="0" dirty="0">
                <a:solidFill>
                  <a:schemeClr val="tx1"/>
                </a:solidFill>
                <a:ea typeface="Times New Roman"/>
                <a:cs typeface="Times New Roman"/>
                <a:sym typeface="Times New Roman"/>
              </a:rPr>
              <a:t>- Jitter </a:t>
            </a:r>
            <a:r>
              <a:rPr lang="en-US" sz="1600" kern="0" dirty="0">
                <a:solidFill>
                  <a:srgbClr val="C00000"/>
                </a:solidFill>
                <a:ea typeface="Times New Roman"/>
                <a:cs typeface="Times New Roman"/>
                <a:sym typeface="Times New Roman"/>
              </a:rPr>
              <a:t>&lt; 10ms</a:t>
            </a:r>
          </a:p>
          <a:p>
            <a:pPr>
              <a:lnSpc>
                <a:spcPct val="80000"/>
              </a:lnSpc>
              <a:spcBef>
                <a:spcPts val="270"/>
              </a:spcBef>
              <a:spcAft>
                <a:spcPts val="0"/>
              </a:spcAft>
              <a:buClr>
                <a:schemeClr val="dk1"/>
              </a:buClr>
              <a:buSzPct val="25000"/>
              <a:buFontTx/>
              <a:buChar char="-"/>
            </a:pPr>
            <a:endParaRPr lang="en-US" sz="1600" kern="0" dirty="0">
              <a:solidFill>
                <a:srgbClr val="C00000"/>
              </a:solidFill>
              <a:ea typeface="Times New Roman"/>
              <a:cs typeface="Times New Roman"/>
              <a:sym typeface="Times New Roman"/>
            </a:endParaRPr>
          </a:p>
          <a:p>
            <a:pPr>
              <a:lnSpc>
                <a:spcPct val="80000"/>
              </a:lnSpc>
              <a:spcBef>
                <a:spcPts val="270"/>
              </a:spcBef>
              <a:spcAft>
                <a:spcPts val="0"/>
              </a:spcAft>
              <a:buClr>
                <a:schemeClr val="dk1"/>
              </a:buClr>
              <a:buSzPct val="25000"/>
              <a:buFontTx/>
              <a:buChar char="-"/>
            </a:pPr>
            <a:endParaRPr lang="en-US" sz="1600" kern="0" dirty="0">
              <a:solidFill>
                <a:srgbClr val="C00000"/>
              </a:solidFill>
              <a:ea typeface="Times New Roman"/>
              <a:cs typeface="Times New Roman"/>
              <a:sym typeface="Times New Roman"/>
            </a:endParaRPr>
          </a:p>
          <a:p>
            <a:pPr>
              <a:lnSpc>
                <a:spcPct val="80000"/>
              </a:lnSpc>
              <a:spcBef>
                <a:spcPts val="270"/>
              </a:spcBef>
              <a:spcAft>
                <a:spcPts val="0"/>
              </a:spcAft>
              <a:buClr>
                <a:schemeClr val="dk1"/>
              </a:buClr>
              <a:buSzPct val="25000"/>
              <a:buFontTx/>
              <a:buChar char="-"/>
            </a:pPr>
            <a:endParaRPr lang="en-US" sz="1600" kern="0" dirty="0">
              <a:solidFill>
                <a:schemeClr val="tx1"/>
              </a:solidFill>
              <a:ea typeface="Times New Roman"/>
              <a:cs typeface="Times New Roman"/>
              <a:sym typeface="Times New Roman"/>
            </a:endParaRPr>
          </a:p>
          <a:p>
            <a:pPr>
              <a:lnSpc>
                <a:spcPct val="80000"/>
              </a:lnSpc>
              <a:spcBef>
                <a:spcPts val="270"/>
              </a:spcBef>
              <a:spcAft>
                <a:spcPts val="0"/>
              </a:spcAft>
              <a:buClr>
                <a:schemeClr val="dk1"/>
              </a:buClr>
              <a:buSzPct val="25000"/>
              <a:buFont typeface="Times New Roman"/>
              <a:buNone/>
            </a:pPr>
            <a:r>
              <a:rPr lang="en-US" sz="1600" kern="0" dirty="0">
                <a:solidFill>
                  <a:schemeClr val="tx1"/>
                </a:solidFill>
                <a:latin typeface="Times New Roman"/>
                <a:ea typeface="Times New Roman"/>
                <a:cs typeface="Times New Roman"/>
                <a:sym typeface="Times New Roman"/>
              </a:rPr>
              <a:t>       </a:t>
            </a:r>
          </a:p>
        </p:txBody>
      </p:sp>
      <p:sp>
        <p:nvSpPr>
          <p:cNvPr id="3" name="灯片编号占位符 2">
            <a:extLst>
              <a:ext uri="{FF2B5EF4-FFF2-40B4-BE49-F238E27FC236}">
                <a16:creationId xmlns:a16="http://schemas.microsoft.com/office/drawing/2014/main" id="{20828F90-713C-4A90-BF68-85FB81027430}"/>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8250044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7143757" y="6475414"/>
            <a:ext cx="4246027" cy="180975"/>
          </a:xfrm>
        </p:spPr>
        <p:txBody>
          <a:bodyPr/>
          <a:lstStyle/>
          <a:p>
            <a:r>
              <a:rPr lang="en-GB" altLang="zh-CN" dirty="0"/>
              <a:t>Yue Xu</a:t>
            </a:r>
            <a:r>
              <a:rPr lang="en-US" altLang="zh-CN" dirty="0"/>
              <a:t> (Huawei)</a:t>
            </a:r>
            <a:endParaRPr lang="en-GB" altLang="zh-CN" dirty="0"/>
          </a:p>
        </p:txBody>
      </p:sp>
      <p:sp>
        <p:nvSpPr>
          <p:cNvPr id="4" name="Date Placeholder 3"/>
          <p:cNvSpPr>
            <a:spLocks noGrp="1"/>
          </p:cNvSpPr>
          <p:nvPr>
            <p:ph type="dt" idx="15"/>
          </p:nvPr>
        </p:nvSpPr>
        <p:spPr/>
        <p:txBody>
          <a:bodyPr/>
          <a:lstStyle/>
          <a:p>
            <a:r>
              <a:rPr lang="en-US" altLang="zh-CN"/>
              <a:t>November 2023</a:t>
            </a:r>
            <a:endParaRPr lang="en-GB" dirty="0"/>
          </a:p>
        </p:txBody>
      </p:sp>
      <p:sp>
        <p:nvSpPr>
          <p:cNvPr id="13" name="Rectangle 2">
            <a:extLst>
              <a:ext uri="{FF2B5EF4-FFF2-40B4-BE49-F238E27FC236}">
                <a16:creationId xmlns:a16="http://schemas.microsoft.com/office/drawing/2014/main" id="{26CC9A70-E935-4E7A-B3B5-FC896EB27770}"/>
              </a:ext>
            </a:extLst>
          </p:cNvPr>
          <p:cNvSpPr>
            <a:spLocks noGrp="1" noChangeArrowheads="1"/>
          </p:cNvSpPr>
          <p:nvPr>
            <p:ph type="title"/>
          </p:nvPr>
        </p:nvSpPr>
        <p:spPr>
          <a:xfrm>
            <a:off x="1777752" y="652984"/>
            <a:ext cx="9070776" cy="870992"/>
          </a:xfrm>
          <a:noFill/>
          <a:ln/>
        </p:spPr>
        <p:txBody>
          <a:bodyPr/>
          <a:lstStyle/>
          <a:p>
            <a:pPr latinLnBrk="0"/>
            <a:r>
              <a:rPr lang="en-US" altLang="zh-CN" sz="2400" dirty="0"/>
              <a:t> </a:t>
            </a:r>
            <a:r>
              <a:rPr lang="en-US" altLang="zh-CN" sz="2400" dirty="0">
                <a:latin typeface="Times New Roman" pitchFamily="18" charset="0"/>
                <a:cs typeface="Times New Roman" pitchFamily="18" charset="0"/>
              </a:rPr>
              <a:t>Potential development direction</a:t>
            </a:r>
            <a:endParaRPr lang="en-CA" altLang="zh-CN" sz="2400" b="1" dirty="0">
              <a:latin typeface="Times New Roman" pitchFamily="18" charset="0"/>
              <a:cs typeface="Times New Roman" pitchFamily="18" charset="0"/>
            </a:endParaRPr>
          </a:p>
        </p:txBody>
      </p:sp>
      <p:sp>
        <p:nvSpPr>
          <p:cNvPr id="23" name="모서리가 둥근 직사각형 32">
            <a:extLst>
              <a:ext uri="{FF2B5EF4-FFF2-40B4-BE49-F238E27FC236}">
                <a16:creationId xmlns:a16="http://schemas.microsoft.com/office/drawing/2014/main" id="{9E66EAD6-6647-42DB-AC60-918341E4C34F}"/>
              </a:ext>
            </a:extLst>
          </p:cNvPr>
          <p:cNvSpPr/>
          <p:nvPr/>
        </p:nvSpPr>
        <p:spPr bwMode="auto">
          <a:xfrm>
            <a:off x="1919536" y="2503582"/>
            <a:ext cx="3167965" cy="1008000"/>
          </a:xfrm>
          <a:prstGeom prst="roundRect">
            <a:avLst>
              <a:gd name="adj" fmla="val 9690"/>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ko-KR" dirty="0"/>
              <a:t>Higher Data Rate Support</a:t>
            </a:r>
          </a:p>
        </p:txBody>
      </p:sp>
      <p:sp>
        <p:nvSpPr>
          <p:cNvPr id="25" name="모서리가 둥근 직사각형 35">
            <a:extLst>
              <a:ext uri="{FF2B5EF4-FFF2-40B4-BE49-F238E27FC236}">
                <a16:creationId xmlns:a16="http://schemas.microsoft.com/office/drawing/2014/main" id="{902B7EA8-5DFC-4CD2-BE75-BCCACD631711}"/>
              </a:ext>
            </a:extLst>
          </p:cNvPr>
          <p:cNvSpPr/>
          <p:nvPr/>
        </p:nvSpPr>
        <p:spPr bwMode="auto">
          <a:xfrm>
            <a:off x="1919148" y="3727606"/>
            <a:ext cx="3168352" cy="1008112"/>
          </a:xfrm>
          <a:prstGeom prst="roundRect">
            <a:avLst>
              <a:gd name="adj" fmla="val 9690"/>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ko-KR" dirty="0"/>
              <a:t>Reliability Support</a:t>
            </a:r>
          </a:p>
        </p:txBody>
      </p:sp>
      <p:sp>
        <p:nvSpPr>
          <p:cNvPr id="6" name="左大括号 5">
            <a:extLst>
              <a:ext uri="{FF2B5EF4-FFF2-40B4-BE49-F238E27FC236}">
                <a16:creationId xmlns:a16="http://schemas.microsoft.com/office/drawing/2014/main" id="{3D0734CD-762C-414F-B29B-DCA1B03E8ED5}"/>
              </a:ext>
            </a:extLst>
          </p:cNvPr>
          <p:cNvSpPr/>
          <p:nvPr/>
        </p:nvSpPr>
        <p:spPr bwMode="auto">
          <a:xfrm>
            <a:off x="5303912" y="2335206"/>
            <a:ext cx="360040" cy="3902106"/>
          </a:xfrm>
          <a:prstGeom prst="lef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45" name="矩形 44">
            <a:extLst>
              <a:ext uri="{FF2B5EF4-FFF2-40B4-BE49-F238E27FC236}">
                <a16:creationId xmlns:a16="http://schemas.microsoft.com/office/drawing/2014/main" id="{6BEC3ADA-D841-47D3-BE82-40FF1D85A70F}"/>
              </a:ext>
            </a:extLst>
          </p:cNvPr>
          <p:cNvSpPr/>
          <p:nvPr/>
        </p:nvSpPr>
        <p:spPr>
          <a:xfrm>
            <a:off x="515380" y="1440519"/>
            <a:ext cx="11161240" cy="307777"/>
          </a:xfrm>
          <a:prstGeom prst="rect">
            <a:avLst/>
          </a:prstGeom>
        </p:spPr>
        <p:txBody>
          <a:bodyPr wrap="square">
            <a:spAutoFit/>
          </a:bodyPr>
          <a:lstStyle/>
          <a:p>
            <a:r>
              <a:rPr lang="en-US" altLang="zh-CN" sz="1400" dirty="0">
                <a:solidFill>
                  <a:schemeClr val="tx1"/>
                </a:solidFill>
              </a:rPr>
              <a:t>Here, we're more about the potential direction from the high level.  For example, the following technologies can be considered based on requirements:</a:t>
            </a:r>
          </a:p>
        </p:txBody>
      </p:sp>
      <p:grpSp>
        <p:nvGrpSpPr>
          <p:cNvPr id="8" name="组合 7">
            <a:extLst>
              <a:ext uri="{FF2B5EF4-FFF2-40B4-BE49-F238E27FC236}">
                <a16:creationId xmlns:a16="http://schemas.microsoft.com/office/drawing/2014/main" id="{F3EA337D-22B6-47D7-9DE9-BE56F3D487C2}"/>
              </a:ext>
            </a:extLst>
          </p:cNvPr>
          <p:cNvGrpSpPr/>
          <p:nvPr/>
        </p:nvGrpSpPr>
        <p:grpSpPr>
          <a:xfrm>
            <a:off x="5807968" y="1844795"/>
            <a:ext cx="3312368" cy="4571410"/>
            <a:chOff x="5880363" y="1899476"/>
            <a:chExt cx="3312368" cy="4571410"/>
          </a:xfrm>
        </p:grpSpPr>
        <p:sp>
          <p:nvSpPr>
            <p:cNvPr id="27" name="모서리가 둥근 직사각형 12">
              <a:extLst>
                <a:ext uri="{FF2B5EF4-FFF2-40B4-BE49-F238E27FC236}">
                  <a16:creationId xmlns:a16="http://schemas.microsoft.com/office/drawing/2014/main" id="{FACB09A6-76D2-4A3B-B718-92DA1EF88FC8}"/>
                </a:ext>
              </a:extLst>
            </p:cNvPr>
            <p:cNvSpPr/>
            <p:nvPr/>
          </p:nvSpPr>
          <p:spPr bwMode="auto">
            <a:xfrm>
              <a:off x="5880363" y="2425967"/>
              <a:ext cx="3312368" cy="380061"/>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ko-KR" sz="1600" dirty="0"/>
                <a:t>SU-MIMO</a:t>
              </a:r>
              <a:endParaRPr kumimoji="0" lang="ko-KR" altLang="en-US" sz="1600" b="0" i="0" u="none" strike="noStrike" cap="none" normalizeH="0" baseline="0" dirty="0">
                <a:ln>
                  <a:noFill/>
                </a:ln>
                <a:solidFill>
                  <a:schemeClr val="bg1"/>
                </a:solidFill>
                <a:effectLst/>
              </a:endParaRPr>
            </a:p>
          </p:txBody>
        </p:sp>
        <p:sp>
          <p:nvSpPr>
            <p:cNvPr id="29" name="모서리가 둥근 직사각형 20">
              <a:extLst>
                <a:ext uri="{FF2B5EF4-FFF2-40B4-BE49-F238E27FC236}">
                  <a16:creationId xmlns:a16="http://schemas.microsoft.com/office/drawing/2014/main" id="{C19CFA68-4081-46FF-B623-1F3276FC4CDF}"/>
                </a:ext>
              </a:extLst>
            </p:cNvPr>
            <p:cNvSpPr/>
            <p:nvPr/>
          </p:nvSpPr>
          <p:spPr bwMode="auto">
            <a:xfrm>
              <a:off x="5880363" y="4002767"/>
              <a:ext cx="3312368" cy="380061"/>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ko-KR" sz="1600" dirty="0"/>
                <a:t>BF Training Enhancement</a:t>
              </a:r>
              <a:endParaRPr kumimoji="0" lang="ko-KR" altLang="en-US" sz="1600" b="0" i="0" u="none" strike="noStrike" cap="none" normalizeH="0" baseline="0" dirty="0">
                <a:ln>
                  <a:noFill/>
                </a:ln>
                <a:solidFill>
                  <a:schemeClr val="bg1"/>
                </a:solidFill>
                <a:effectLst/>
              </a:endParaRPr>
            </a:p>
          </p:txBody>
        </p:sp>
        <p:sp>
          <p:nvSpPr>
            <p:cNvPr id="30" name="모서리가 둥근 직사각형 21">
              <a:extLst>
                <a:ext uri="{FF2B5EF4-FFF2-40B4-BE49-F238E27FC236}">
                  <a16:creationId xmlns:a16="http://schemas.microsoft.com/office/drawing/2014/main" id="{965B8245-71A8-48C6-A0B2-1C1D99B9BB95}"/>
                </a:ext>
              </a:extLst>
            </p:cNvPr>
            <p:cNvSpPr/>
            <p:nvPr/>
          </p:nvSpPr>
          <p:spPr bwMode="auto">
            <a:xfrm>
              <a:off x="5880363" y="2952458"/>
              <a:ext cx="3312368" cy="380061"/>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ko-KR" sz="1600" dirty="0"/>
                <a:t>Large Bandwidth Support</a:t>
              </a:r>
              <a:endParaRPr kumimoji="0" lang="ko-KR" altLang="en-US" sz="1600" b="0" i="0" u="none" strike="noStrike" cap="none" normalizeH="0" baseline="0" dirty="0">
                <a:ln>
                  <a:noFill/>
                </a:ln>
                <a:solidFill>
                  <a:schemeClr val="bg1"/>
                </a:solidFill>
                <a:effectLst/>
              </a:endParaRPr>
            </a:p>
          </p:txBody>
        </p:sp>
        <p:sp>
          <p:nvSpPr>
            <p:cNvPr id="31" name="모서리가 둥근 직사각형 23">
              <a:extLst>
                <a:ext uri="{FF2B5EF4-FFF2-40B4-BE49-F238E27FC236}">
                  <a16:creationId xmlns:a16="http://schemas.microsoft.com/office/drawing/2014/main" id="{C8736899-D623-4646-AD04-3BB2371EAD6E}"/>
                </a:ext>
              </a:extLst>
            </p:cNvPr>
            <p:cNvSpPr/>
            <p:nvPr/>
          </p:nvSpPr>
          <p:spPr bwMode="auto">
            <a:xfrm>
              <a:off x="5880363" y="5568472"/>
              <a:ext cx="3312368" cy="380061"/>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ko-KR" sz="1600" dirty="0" err="1"/>
                <a:t>QoS</a:t>
              </a:r>
              <a:r>
                <a:rPr lang="en-US" altLang="ko-KR" sz="1600" dirty="0"/>
                <a:t> (Quality-of-Service) Support</a:t>
              </a:r>
              <a:endParaRPr kumimoji="0" lang="ko-KR" altLang="en-US" sz="1600" b="0" i="0" u="none" strike="noStrike" cap="none" normalizeH="0" baseline="0" dirty="0">
                <a:ln>
                  <a:noFill/>
                </a:ln>
                <a:solidFill>
                  <a:schemeClr val="bg1"/>
                </a:solidFill>
                <a:effectLst/>
              </a:endParaRPr>
            </a:p>
          </p:txBody>
        </p:sp>
        <p:sp>
          <p:nvSpPr>
            <p:cNvPr id="34" name="모서리가 둥근 직사각형 53">
              <a:extLst>
                <a:ext uri="{FF2B5EF4-FFF2-40B4-BE49-F238E27FC236}">
                  <a16:creationId xmlns:a16="http://schemas.microsoft.com/office/drawing/2014/main" id="{7B36B718-BBCA-4B22-AA6A-C842B000682B}"/>
                </a:ext>
              </a:extLst>
            </p:cNvPr>
            <p:cNvSpPr/>
            <p:nvPr/>
          </p:nvSpPr>
          <p:spPr bwMode="auto">
            <a:xfrm>
              <a:off x="5880363" y="3477537"/>
              <a:ext cx="3312368" cy="380061"/>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ko-KR" sz="1600" dirty="0"/>
                <a:t>Spectral Efficiency Enhancement</a:t>
              </a:r>
              <a:endParaRPr kumimoji="0" lang="ko-KR" altLang="en-US" sz="1600" b="0" i="0" u="none" strike="noStrike" cap="none" normalizeH="0" baseline="0" dirty="0">
                <a:ln>
                  <a:noFill/>
                </a:ln>
                <a:solidFill>
                  <a:schemeClr val="bg1"/>
                </a:solidFill>
                <a:effectLst/>
              </a:endParaRPr>
            </a:p>
          </p:txBody>
        </p:sp>
        <p:sp>
          <p:nvSpPr>
            <p:cNvPr id="35" name="모서리가 둥근 직사각형 57">
              <a:extLst>
                <a:ext uri="{FF2B5EF4-FFF2-40B4-BE49-F238E27FC236}">
                  <a16:creationId xmlns:a16="http://schemas.microsoft.com/office/drawing/2014/main" id="{7F73768B-516C-43FF-BBD7-A240C1DFA865}"/>
                </a:ext>
              </a:extLst>
            </p:cNvPr>
            <p:cNvSpPr/>
            <p:nvPr/>
          </p:nvSpPr>
          <p:spPr bwMode="auto">
            <a:xfrm>
              <a:off x="5880363" y="5047237"/>
              <a:ext cx="3312368" cy="380061"/>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ko-KR" sz="1600" dirty="0"/>
                <a:t>MAC Enhancement</a:t>
              </a:r>
              <a:endParaRPr kumimoji="0" lang="ko-KR" altLang="en-US" sz="1600" b="0" i="0" u="none" strike="noStrike" cap="none" normalizeH="0" baseline="0" dirty="0">
                <a:ln>
                  <a:noFill/>
                </a:ln>
                <a:solidFill>
                  <a:schemeClr val="bg1"/>
                </a:solidFill>
                <a:effectLst/>
              </a:endParaRPr>
            </a:p>
          </p:txBody>
        </p:sp>
        <p:sp>
          <p:nvSpPr>
            <p:cNvPr id="42" name="모서리가 둥근 직사각형 20">
              <a:extLst>
                <a:ext uri="{FF2B5EF4-FFF2-40B4-BE49-F238E27FC236}">
                  <a16:creationId xmlns:a16="http://schemas.microsoft.com/office/drawing/2014/main" id="{69AE2090-08EC-4E28-BD7B-DB1667709997}"/>
                </a:ext>
              </a:extLst>
            </p:cNvPr>
            <p:cNvSpPr/>
            <p:nvPr/>
          </p:nvSpPr>
          <p:spPr bwMode="auto">
            <a:xfrm>
              <a:off x="5880363" y="1899476"/>
              <a:ext cx="3312368" cy="380061"/>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ko-KR" sz="1600" dirty="0"/>
                <a:t>Hardware Friendly (baseband shared)</a:t>
              </a:r>
              <a:endParaRPr kumimoji="0" lang="ko-KR" altLang="en-US" sz="1600" b="0" i="0" u="none" strike="noStrike" cap="none" normalizeH="0" baseline="0" dirty="0">
                <a:ln>
                  <a:noFill/>
                </a:ln>
                <a:solidFill>
                  <a:schemeClr val="bg1"/>
                </a:solidFill>
                <a:effectLst/>
              </a:endParaRPr>
            </a:p>
          </p:txBody>
        </p:sp>
        <p:sp>
          <p:nvSpPr>
            <p:cNvPr id="43" name="모서리가 둥근 직사각형 53">
              <a:extLst>
                <a:ext uri="{FF2B5EF4-FFF2-40B4-BE49-F238E27FC236}">
                  <a16:creationId xmlns:a16="http://schemas.microsoft.com/office/drawing/2014/main" id="{7F430F5A-18B2-4DC1-AAB3-0F08C2784094}"/>
                </a:ext>
              </a:extLst>
            </p:cNvPr>
            <p:cNvSpPr/>
            <p:nvPr/>
          </p:nvSpPr>
          <p:spPr bwMode="auto">
            <a:xfrm>
              <a:off x="5880363" y="4526314"/>
              <a:ext cx="3312368" cy="380061"/>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ko-KR" sz="1600" dirty="0"/>
                <a:t>CFO Mitigation</a:t>
              </a:r>
              <a:endParaRPr kumimoji="0" lang="ko-KR" altLang="en-US" sz="1600" b="0" i="0" u="none" strike="noStrike" cap="none" normalizeH="0" baseline="0" dirty="0">
                <a:ln>
                  <a:noFill/>
                </a:ln>
                <a:solidFill>
                  <a:schemeClr val="bg1"/>
                </a:solidFill>
                <a:effectLst/>
              </a:endParaRPr>
            </a:p>
          </p:txBody>
        </p:sp>
        <p:sp>
          <p:nvSpPr>
            <p:cNvPr id="46" name="모서리가 둥근 직사각형 53">
              <a:extLst>
                <a:ext uri="{FF2B5EF4-FFF2-40B4-BE49-F238E27FC236}">
                  <a16:creationId xmlns:a16="http://schemas.microsoft.com/office/drawing/2014/main" id="{545E729E-1039-4481-9C74-1C131CFF2FC2}"/>
                </a:ext>
              </a:extLst>
            </p:cNvPr>
            <p:cNvSpPr/>
            <p:nvPr/>
          </p:nvSpPr>
          <p:spPr bwMode="auto">
            <a:xfrm>
              <a:off x="5880363" y="6090825"/>
              <a:ext cx="3312368" cy="380061"/>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ko-KR" sz="1600" dirty="0"/>
                <a:t>Others</a:t>
              </a:r>
              <a:endParaRPr kumimoji="0" lang="ko-KR" altLang="en-US" sz="1600" b="0" i="0" u="none" strike="noStrike" cap="none" normalizeH="0" baseline="0" dirty="0">
                <a:ln>
                  <a:noFill/>
                </a:ln>
                <a:solidFill>
                  <a:schemeClr val="bg1"/>
                </a:solidFill>
                <a:effectLst/>
              </a:endParaRPr>
            </a:p>
          </p:txBody>
        </p:sp>
      </p:grpSp>
      <p:sp>
        <p:nvSpPr>
          <p:cNvPr id="19" name="모서리가 둥근 직사각형 35">
            <a:extLst>
              <a:ext uri="{FF2B5EF4-FFF2-40B4-BE49-F238E27FC236}">
                <a16:creationId xmlns:a16="http://schemas.microsoft.com/office/drawing/2014/main" id="{A07C96A7-8872-43B5-9302-8AE01D440278}"/>
              </a:ext>
            </a:extLst>
          </p:cNvPr>
          <p:cNvSpPr/>
          <p:nvPr/>
        </p:nvSpPr>
        <p:spPr bwMode="auto">
          <a:xfrm>
            <a:off x="1919148" y="4951742"/>
            <a:ext cx="3168352" cy="1008112"/>
          </a:xfrm>
          <a:prstGeom prst="roundRect">
            <a:avLst>
              <a:gd name="adj" fmla="val 9690"/>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ko-KR" dirty="0"/>
              <a:t>Latency Support</a:t>
            </a:r>
          </a:p>
        </p:txBody>
      </p:sp>
      <p:sp>
        <p:nvSpPr>
          <p:cNvPr id="2" name="灯片编号占位符 1">
            <a:extLst>
              <a:ext uri="{FF2B5EF4-FFF2-40B4-BE49-F238E27FC236}">
                <a16:creationId xmlns:a16="http://schemas.microsoft.com/office/drawing/2014/main" id="{CA18A96A-121A-4C60-8F49-AE1452C2B8A0}"/>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25720990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8</a:t>
            </a:fld>
            <a:endParaRPr lang="en-GB"/>
          </a:p>
        </p:txBody>
      </p:sp>
      <p:sp>
        <p:nvSpPr>
          <p:cNvPr id="5" name="Footer Placeholder 4"/>
          <p:cNvSpPr>
            <a:spLocks noGrp="1"/>
          </p:cNvSpPr>
          <p:nvPr>
            <p:ph type="ftr" idx="14"/>
          </p:nvPr>
        </p:nvSpPr>
        <p:spPr/>
        <p:txBody>
          <a:bodyPr/>
          <a:lstStyle/>
          <a:p>
            <a:r>
              <a:rPr lang="en-GB" altLang="zh-CN" dirty="0"/>
              <a:t>Yue Xu</a:t>
            </a:r>
            <a:r>
              <a:rPr lang="en-US" altLang="zh-CN" dirty="0"/>
              <a:t> (Huawei)</a:t>
            </a:r>
            <a:endParaRPr lang="en-GB" altLang="zh-CN" dirty="0"/>
          </a:p>
        </p:txBody>
      </p:sp>
      <p:sp>
        <p:nvSpPr>
          <p:cNvPr id="4" name="Date Placeholder 3"/>
          <p:cNvSpPr>
            <a:spLocks noGrp="1"/>
          </p:cNvSpPr>
          <p:nvPr>
            <p:ph type="dt" idx="15"/>
          </p:nvPr>
        </p:nvSpPr>
        <p:spPr/>
        <p:txBody>
          <a:bodyPr/>
          <a:lstStyle/>
          <a:p>
            <a:r>
              <a:rPr lang="en-US" altLang="zh-CN"/>
              <a:t>November 2023</a:t>
            </a:r>
            <a:endParaRPr lang="en-GB" altLang="zh-CN" dirty="0"/>
          </a:p>
        </p:txBody>
      </p:sp>
      <p:sp>
        <p:nvSpPr>
          <p:cNvPr id="7" name="标题 1">
            <a:extLst>
              <a:ext uri="{FF2B5EF4-FFF2-40B4-BE49-F238E27FC236}">
                <a16:creationId xmlns:a16="http://schemas.microsoft.com/office/drawing/2014/main" id="{9575F269-EB0B-43F9-A9E5-0018C5156741}"/>
              </a:ext>
            </a:extLst>
          </p:cNvPr>
          <p:cNvSpPr>
            <a:spLocks noGrp="1"/>
          </p:cNvSpPr>
          <p:nvPr>
            <p:ph type="title"/>
          </p:nvPr>
        </p:nvSpPr>
        <p:spPr>
          <a:xfrm>
            <a:off x="914401" y="685801"/>
            <a:ext cx="10361084" cy="1065213"/>
          </a:xfrm>
        </p:spPr>
        <p:txBody>
          <a:bodyPr/>
          <a:lstStyle/>
          <a:p>
            <a:r>
              <a:rPr lang="en-US" altLang="zh-CN" dirty="0"/>
              <a:t>Summary</a:t>
            </a:r>
            <a:endParaRPr lang="zh-CN" altLang="en-US" dirty="0"/>
          </a:p>
        </p:txBody>
      </p:sp>
      <p:sp>
        <p:nvSpPr>
          <p:cNvPr id="8" name="内容占位符 2">
            <a:extLst>
              <a:ext uri="{FF2B5EF4-FFF2-40B4-BE49-F238E27FC236}">
                <a16:creationId xmlns:a16="http://schemas.microsoft.com/office/drawing/2014/main" id="{55AD7B3A-317A-4237-AC00-E6FDD14266BB}"/>
              </a:ext>
            </a:extLst>
          </p:cNvPr>
          <p:cNvSpPr>
            <a:spLocks noGrp="1"/>
          </p:cNvSpPr>
          <p:nvPr>
            <p:ph idx="1"/>
          </p:nvPr>
        </p:nvSpPr>
        <p:spPr>
          <a:xfrm>
            <a:off x="1038881" y="2023660"/>
            <a:ext cx="10097679" cy="4113213"/>
          </a:xfrm>
        </p:spPr>
        <p:txBody>
          <a:bodyPr/>
          <a:lstStyle/>
          <a:p>
            <a:pPr marL="457200" indent="-457200">
              <a:buFont typeface="Arial" panose="020B0604020202020204" pitchFamily="34" charset="0"/>
              <a:buChar char="•"/>
            </a:pPr>
            <a:r>
              <a:rPr lang="en-US" altLang="zh-CN" dirty="0">
                <a:solidFill>
                  <a:schemeClr val="tx1"/>
                </a:solidFill>
              </a:rPr>
              <a:t>IMMW is friendly to implement in different scenarios, e.g., industrial, medical, residential and others, as it is an efficient way to improve throughput, latency, and reliability performance and reduce costs. However, there is still some room for further thought and improvement.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2" name="Content Placeholder 1"/>
          <p:cNvSpPr>
            <a:spLocks noGrp="1"/>
          </p:cNvSpPr>
          <p:nvPr>
            <p:ph idx="1"/>
          </p:nvPr>
        </p:nvSpPr>
        <p:spPr>
          <a:xfrm>
            <a:off x="914401" y="1565594"/>
            <a:ext cx="10583839" cy="4896544"/>
          </a:xfrm>
        </p:spPr>
        <p:txBody>
          <a:bodyPr/>
          <a:lstStyle/>
          <a:p>
            <a:pPr marL="0" indent="0"/>
            <a:r>
              <a:rPr lang="en-US" altLang="ko-KR" sz="1400" dirty="0"/>
              <a:t>[1] 11-15-0328-04-ng60-ng-60-usage-models </a:t>
            </a:r>
            <a:endParaRPr lang="en-US" altLang="zh-CN" sz="1400" dirty="0">
              <a:solidFill>
                <a:schemeClr val="tx1"/>
              </a:solidFill>
            </a:endParaRPr>
          </a:p>
          <a:p>
            <a:pPr marL="0" indent="0"/>
            <a:r>
              <a:rPr lang="en-US" altLang="zh-CN" sz="1400" dirty="0">
                <a:solidFill>
                  <a:schemeClr val="tx1"/>
                </a:solidFill>
              </a:rPr>
              <a:t>[2] 11-23-0066-01-0uhr-thoughts-on-utiliizing-mmwave</a:t>
            </a:r>
          </a:p>
          <a:p>
            <a:pPr marL="0" indent="0"/>
            <a:r>
              <a:rPr lang="en-US" altLang="ko-KR" sz="1400" dirty="0"/>
              <a:t>[3] 11-22-1872-00-0uhr-considerations-on-phy-designs-for-mmwave-band</a:t>
            </a:r>
          </a:p>
          <a:p>
            <a:pPr marL="0" indent="0"/>
            <a:r>
              <a:rPr lang="en-US" altLang="ko-KR" sz="1400" dirty="0"/>
              <a:t>[4] 11-18-0846-02-0wng-next-generation-phy-mac-in-sub-7ghz</a:t>
            </a:r>
          </a:p>
          <a:p>
            <a:pPr marL="0" indent="0"/>
            <a:endParaRPr lang="en-US" altLang="zh-CN" sz="1400" dirty="0">
              <a:solidFill>
                <a:schemeClr val="tx1"/>
              </a:solidFill>
            </a:endParaRPr>
          </a:p>
          <a:p>
            <a:pPr marL="0" indent="0"/>
            <a:endParaRPr lang="en-US" altLang="zh-CN" sz="1400" dirty="0">
              <a:solidFill>
                <a:schemeClr val="tx1"/>
              </a:solidFill>
            </a:endParaRPr>
          </a:p>
          <a:p>
            <a:pPr marL="0" indent="0"/>
            <a:endParaRPr lang="en-US" altLang="zh-CN" sz="1400" dirty="0">
              <a:solidFill>
                <a:schemeClr val="tx1"/>
              </a:solidFill>
            </a:endParaRPr>
          </a:p>
          <a:p>
            <a:pPr marL="0" indent="0"/>
            <a:endParaRPr lang="en-US" altLang="zh-CN" sz="1400" dirty="0">
              <a:solidFill>
                <a:schemeClr val="tx1"/>
              </a:solidFill>
            </a:endParaRPr>
          </a:p>
          <a:p>
            <a:endParaRPr lang="en-GB" sz="1400"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9</a:t>
            </a:fld>
            <a:endParaRPr lang="en-GB"/>
          </a:p>
        </p:txBody>
      </p:sp>
      <p:sp>
        <p:nvSpPr>
          <p:cNvPr id="5" name="Footer Placeholder 4"/>
          <p:cNvSpPr>
            <a:spLocks noGrp="1"/>
          </p:cNvSpPr>
          <p:nvPr>
            <p:ph type="ftr" idx="14"/>
          </p:nvPr>
        </p:nvSpPr>
        <p:spPr/>
        <p:txBody>
          <a:bodyPr/>
          <a:lstStyle/>
          <a:p>
            <a:r>
              <a:rPr lang="en-GB" altLang="zh-CN" dirty="0"/>
              <a:t>Yue Xu</a:t>
            </a:r>
            <a:r>
              <a:rPr lang="en-US" altLang="zh-CN" dirty="0"/>
              <a:t> (Huawei)</a:t>
            </a:r>
            <a:endParaRPr lang="en-GB" altLang="zh-CN" dirty="0"/>
          </a:p>
        </p:txBody>
      </p:sp>
      <p:sp>
        <p:nvSpPr>
          <p:cNvPr id="4" name="Date Placeholder 3"/>
          <p:cNvSpPr>
            <a:spLocks noGrp="1"/>
          </p:cNvSpPr>
          <p:nvPr>
            <p:ph type="dt" idx="15"/>
          </p:nvPr>
        </p:nvSpPr>
        <p:spPr/>
        <p:txBody>
          <a:bodyPr/>
          <a:lstStyle/>
          <a:p>
            <a:r>
              <a:rPr lang="en-US" altLang="zh-CN"/>
              <a:t>November 2023</a:t>
            </a:r>
            <a:endParaRPr lang="en-GB" altLang="zh-CN"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802-11-Submission-16-9</Template>
  <TotalTime>17649</TotalTime>
  <Words>1261</Words>
  <Application>Microsoft Office PowerPoint</Application>
  <PresentationFormat>宽屏</PresentationFormat>
  <Paragraphs>256</Paragraphs>
  <Slides>9</Slides>
  <Notes>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9</vt:i4>
      </vt:variant>
    </vt:vector>
  </HeadingPairs>
  <TitlesOfParts>
    <vt:vector size="19" baseType="lpstr">
      <vt:lpstr>Arial Unicode MS</vt:lpstr>
      <vt:lpstr>FrutigerNext LT Medium</vt:lpstr>
      <vt:lpstr>맑은 고딕</vt:lpstr>
      <vt:lpstr>MS Gothic</vt:lpstr>
      <vt:lpstr>华文细黑</vt:lpstr>
      <vt:lpstr>宋体</vt:lpstr>
      <vt:lpstr>Arial</vt:lpstr>
      <vt:lpstr>Calibri</vt:lpstr>
      <vt:lpstr>Times New Roman</vt:lpstr>
      <vt:lpstr>Office 主题​​</vt:lpstr>
      <vt:lpstr>Requirements Analysis for IMMW Use Cases</vt:lpstr>
      <vt:lpstr>Introduction</vt:lpstr>
      <vt:lpstr>Background</vt:lpstr>
      <vt:lpstr>Current related standard</vt:lpstr>
      <vt:lpstr> Case 1: 4K UHD Wireless Transfer at Industrial Environment </vt:lpstr>
      <vt:lpstr> Case 2: AR and VR</vt:lpstr>
      <vt:lpstr> Potential development direction</vt:lpstr>
      <vt:lpstr>Summary</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xuyue (I)</dc:creator>
  <cp:lastModifiedBy>xuyue (I)</cp:lastModifiedBy>
  <cp:revision>690</cp:revision>
  <cp:lastPrinted>1601-01-01T00:00:00Z</cp:lastPrinted>
  <dcterms:created xsi:type="dcterms:W3CDTF">2023-05-31T01:05:25Z</dcterms:created>
  <dcterms:modified xsi:type="dcterms:W3CDTF">2023-11-08T13:30:25Z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(3)qRxSjMBDeONY0yE+mvA98faD212invRRhv2C9lpEidnWu2j0HeiPQ44a1K4i9F3PnfhKqANh
8EnnGv9mdve300xlqETAfzJZCfuVHY9ijFUp20UTuVGmxZl7G1Z3L/lnTmG4xUUArCZafLyY
83ZuIhovtbjBSkbdRUQOlfxdzUTGpUiH0650wn5KbyKBGLFIF+rTZ7k7AnSd8lBaBrlYUI9i
qfqyyz2qJxann6sVgP</vt:lpwstr>
  </property>
  <property fmtid="{D5CDD505-2E9C-101B-9397-08002B2CF9AE}" pid="3" name="_2015_ms_pID_7253431">
    <vt:lpwstr>36X36xwpFfEODWm1dpto4c/Qp/tP1muugFHOhNYmmotYEGYdZSl79V
jLnWpinYd6pG9MVGpyel2ZArm77HqyV+2mJbi8fe+YUFjnrCtQXthwmnNFgOY424HTNxs9sF
0u/1kE80odYnfbEc+a6HsDc+PX2VYB/+NvT1n06JbUmmpNdFEkQsT2kDvBF271/4TkyEWv3y
D1Pr9gsfAaujX+hcUiMiAa+fbJkqAxsYbuAT</vt:lpwstr>
  </property>
  <property fmtid="{D5CDD505-2E9C-101B-9397-08002B2CF9AE}" pid="4" name="_2015_ms_pID_7253432">
    <vt:lpwstr>8Q==</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1699414852</vt:lpwstr>
  </property>
</Properties>
</file>