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2"/>
  </p:notesMasterIdLst>
  <p:handoutMasterIdLst>
    <p:handoutMasterId r:id="rId23"/>
  </p:handoutMasterIdLst>
  <p:sldIdLst>
    <p:sldId id="929" r:id="rId7"/>
    <p:sldId id="1033" r:id="rId8"/>
    <p:sldId id="1079" r:id="rId9"/>
    <p:sldId id="1064" r:id="rId10"/>
    <p:sldId id="1065" r:id="rId11"/>
    <p:sldId id="1066" r:id="rId12"/>
    <p:sldId id="1084" r:id="rId13"/>
    <p:sldId id="1074" r:id="rId14"/>
    <p:sldId id="1083" r:id="rId15"/>
    <p:sldId id="1075" r:id="rId16"/>
    <p:sldId id="1071" r:id="rId17"/>
    <p:sldId id="1076" r:id="rId18"/>
    <p:sldId id="1062" r:id="rId19"/>
    <p:sldId id="965" r:id="rId20"/>
    <p:sldId id="1085" r:id="rId21"/>
  </p:sldIdLst>
  <p:sldSz cx="9144000" cy="6858000" type="screen4x3"/>
  <p:notesSz cx="9939338" cy="6807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84" userDrawn="1">
          <p15:clr>
            <a:srgbClr val="A4A3A4"/>
          </p15:clr>
        </p15:guide>
        <p15:guide id="2" pos="412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85138-CCC9-915F-08E2-C538F2D671C6}" name="Tanaka, Ken (SGC)" initials="T(" userId="S::ken.tanaka2@sony.com::8eebf16d-daf3-40db-bade-6ac4142fd3ef" providerId="AD"/>
  <p188:author id="{DABDB6A9-BEAA-50CA-D51D-DD0EB47F2EC7}" name="Handte, Thomas" initials="HT" userId="S::Thomas.Handte@sony.com::a14f4c9d-dc8b-439f-ba69-993c71622e0a" providerId="AD"/>
  <p188:author id="{3CA1ABF2-C9F1-C2F2-5B22-62E10F3F5B4F}" name="Tanaka, Ken (SGC)" initials="TK(" userId="S::Ken.Tanaka2@sony.com::8eebf16d-daf3-40db-bade-6ac4142fd3e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anaka, Yusuke (Sony)" initials="TY( [2]" lastIdx="70" clrIdx="6">
    <p:extLst>
      <p:ext uri="{19B8F6BF-5375-455C-9EA6-DF929625EA0E}">
        <p15:presenceInfo xmlns:p15="http://schemas.microsoft.com/office/powerpoint/2012/main" userId="S::Yusuke.YT.Tanaka@sony.com::0efda558-2ed7-4f77-ac8b-f18b00df4b4b" providerId="AD"/>
      </p:ext>
    </p:extLst>
  </p:cmAuthor>
  <p:cmAuthor id="1" name="Carney, William" initials="CW" lastIdx="9" clrIdx="0"/>
  <p:cmAuthor id="8" name="Furuichi, Sho (Sony)" initials="FS" lastIdx="1" clrIdx="7">
    <p:extLst>
      <p:ext uri="{19B8F6BF-5375-455C-9EA6-DF929625EA0E}">
        <p15:presenceInfo xmlns:p15="http://schemas.microsoft.com/office/powerpoint/2012/main" userId="Furuichi, Sho (Sony)" providerId="None"/>
      </p:ext>
    </p:extLst>
  </p:cmAuthor>
  <p:cmAuthor id="2" name="Morioka, Yuichi" initials="MY" lastIdx="2" clrIdx="1"/>
  <p:cmAuthor id="3" name="Furuichi, Sho" initials="FS" lastIdx="8" clrIdx="2"/>
  <p:cmAuthor id="4" name="Tanaka, Yusuke (Sony)" initials="TY(" lastIdx="5" clrIdx="3">
    <p:extLst>
      <p:ext uri="{19B8F6BF-5375-455C-9EA6-DF929625EA0E}">
        <p15:presenceInfo xmlns:p15="http://schemas.microsoft.com/office/powerpoint/2012/main" userId="S-1-5-21-1202660629-1425521274-1801674531-623882" providerId="AD"/>
      </p:ext>
    </p:extLst>
  </p:cmAuthor>
  <p:cmAuthor id="5" name="Aio, Kosuke (Sony)" initials="AK(" lastIdx="11" clrIdx="4">
    <p:extLst>
      <p:ext uri="{19B8F6BF-5375-455C-9EA6-DF929625EA0E}">
        <p15:presenceInfo xmlns:p15="http://schemas.microsoft.com/office/powerpoint/2012/main" userId="S-1-5-21-1202660629-1425521274-1801674531-1018487" providerId="AD"/>
      </p:ext>
    </p:extLst>
  </p:cmAuthor>
  <p:cmAuthor id="6" name="Aio, Kosuke (Sony)" initials="AK( [2]" lastIdx="42" clrIdx="5">
    <p:extLst>
      <p:ext uri="{19B8F6BF-5375-455C-9EA6-DF929625EA0E}">
        <p15:presenceInfo xmlns:p15="http://schemas.microsoft.com/office/powerpoint/2012/main" userId="S::Kosuke.Aio@sony.com::4ca0a952-a8c3-4ae4-877b-7a498285cc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66DF"/>
    <a:srgbClr val="FF9966"/>
    <a:srgbClr val="FFFFFF"/>
    <a:srgbClr val="FF00FF"/>
    <a:srgbClr val="FF97DA"/>
    <a:srgbClr val="FF33CC"/>
    <a:srgbClr val="00CC99"/>
    <a:srgbClr val="FFFFCC"/>
    <a:srgbClr val="99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3391" autoAdjust="0"/>
  </p:normalViewPr>
  <p:slideViewPr>
    <p:cSldViewPr>
      <p:cViewPr varScale="1">
        <p:scale>
          <a:sx n="63" d="100"/>
          <a:sy n="63" d="100"/>
        </p:scale>
        <p:origin x="13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588" y="-860"/>
      </p:cViewPr>
      <p:guideLst>
        <p:guide orient="horz" pos="1584"/>
        <p:guide pos="4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747247" y="70514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802.11-23/1450r0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6236" y="70514"/>
            <a:ext cx="920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altLang="ja-JP" dirty="0"/>
              <a:t>March 2020</a:t>
            </a:r>
            <a:endParaRPr lang="en-GB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542461" y="6588663"/>
            <a:ext cx="2513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r>
              <a:rPr lang="fr-FR" altLang="ja-JP"/>
              <a:t>Kosuke Aio(Sony Corporation), et al.</a:t>
            </a:r>
            <a:endParaRPr lang="en-US" altLang="ja-JP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599198" y="6588663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 dirty="0"/>
              <a:t>Page </a:t>
            </a:r>
            <a:fld id="{2364F18D-6796-4527-858C-05238C0F4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93934" y="283633"/>
            <a:ext cx="795147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993935" y="658866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dirty="0"/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993934" y="6580527"/>
            <a:ext cx="817234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973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809366" y="12393"/>
            <a:ext cx="21958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802.11-23/1450r0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936417" y="12393"/>
            <a:ext cx="1227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altLang="ja-JP" dirty="0"/>
              <a:t>September 2018</a:t>
            </a:r>
            <a:endParaRPr lang="en-GB" alt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3425" y="514350"/>
            <a:ext cx="3395663" cy="2546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245" y="3233885"/>
            <a:ext cx="7288848" cy="306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37452" y="6590988"/>
            <a:ext cx="26845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FontTx/>
              <a:buNone/>
              <a:defRPr/>
            </a:lvl1pPr>
            <a:lvl5pPr marL="458788" lvl="4" algn="r" defTabSz="938213">
              <a:defRPr sz="1200" b="0"/>
            </a:lvl5pPr>
          </a:lstStyle>
          <a:p>
            <a:r>
              <a:rPr lang="fr-FR" altLang="ja-JP" sz="1200"/>
              <a:t>Kosuke Aio(Sony Corporation), et al.</a:t>
            </a:r>
            <a:endParaRPr lang="en-US" altLang="ja-JP" sz="12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36130" y="6590988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dirty="0"/>
              <a:t>Page </a:t>
            </a:r>
            <a:fld id="{0FE52186-36B6-4054-BEF3-62B8BA7A5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037649" y="6590988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dirty="0"/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037650" y="6589825"/>
            <a:ext cx="786404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27214" y="217375"/>
            <a:ext cx="80849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737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>
          <a:xfrm>
            <a:off x="6809367" y="12393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802.11-23/1450r0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Kosuke Aio(Sony Corporation), et al.</a:t>
            </a:r>
            <a:endParaRPr lang="en-US" altLang="ja-JP" sz="1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0FE52186-36B6-4054-BEF3-62B8BA7A57C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68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68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6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8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802.11-23/1450r0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Kosuke Aio(Sony Corporation), et al.</a:t>
            </a:r>
            <a:endParaRPr lang="en-US" altLang="ja-JP" sz="1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0FE52186-36B6-4054-BEF3-62B8BA7A57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5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3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9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3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1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4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</a:t>
            </a:r>
            <a:r>
              <a:rPr lang="en-US" altLang="ja-JP"/>
              <a:t>1533</a:t>
            </a:r>
            <a:r>
              <a:rPr lang="en-US"/>
              <a:t>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2018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 altLang="ja-JP" sz="1200"/>
              <a:t>Yusuke Tanaka(Sony Corporation), et al.</a:t>
            </a:r>
            <a:endParaRPr lang="en-US" altLang="ja-JP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3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E72CB58-07E5-4159-867B-77249821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Kosuke Aio(Sony Corporation), et al.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BDABFB-C618-403F-B59C-350283B9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7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771526" y="608420"/>
            <a:ext cx="777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823F01D-059B-40B6-A941-378CE791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DBEE88E5-BB3D-4C9B-B365-4CFF9967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475413"/>
            <a:ext cx="2676526" cy="184666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5413"/>
            <a:ext cx="2676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/>
            </a:lvl1pPr>
          </a:lstStyle>
          <a:p>
            <a:pPr>
              <a:defRPr/>
            </a:pPr>
            <a:r>
              <a:rPr lang="fr-FR" dirty="0"/>
              <a:t>Kosuke Aio(Sony Corporation), et al.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400" y="6475413"/>
            <a:ext cx="5354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29148" y="331808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802.11-23/</a:t>
            </a:r>
            <a:r>
              <a:rPr lang="en-US" altLang="ja-JP" sz="1800" b="1" dirty="0"/>
              <a:t>1972r0</a:t>
            </a:r>
            <a:endParaRPr lang="en-GB" altLang="en-US" sz="1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6475413"/>
            <a:ext cx="7502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b="1" dirty="0"/>
              <a:t>Submission</a:t>
            </a:r>
          </a:p>
        </p:txBody>
      </p:sp>
      <p:sp>
        <p:nvSpPr>
          <p:cNvPr id="12" name="テキスト プレースホルダー 9">
            <a:extLst>
              <a:ext uri="{FF2B5EF4-FFF2-40B4-BE49-F238E27FC236}">
                <a16:creationId xmlns:a16="http://schemas.microsoft.com/office/drawing/2014/main" id="{6505F570-F363-4E91-9B96-F17A995D7F47}"/>
              </a:ext>
            </a:extLst>
          </p:cNvPr>
          <p:cNvSpPr txBox="1">
            <a:spLocks/>
          </p:cNvSpPr>
          <p:nvPr userDrawn="1"/>
        </p:nvSpPr>
        <p:spPr>
          <a:xfrm>
            <a:off x="685800" y="304800"/>
            <a:ext cx="1828800" cy="303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1" lang="en-US" altLang="ja-JP" kern="0" dirty="0"/>
              <a:t>November 2023</a:t>
            </a:r>
            <a:endParaRPr kumimoji="1" lang="ja-JP" altLang="en-US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5" r:id="rId1"/>
    <p:sldLayoutId id="2147485548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F014C21-6B96-4709-9588-83A9B1F6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Evaluation of Coordinated Spatial Reuse </a:t>
            </a:r>
            <a:br>
              <a:rPr kumimoji="1" lang="en-US" altLang="ja-JP" dirty="0"/>
            </a:br>
            <a:r>
              <a:rPr kumimoji="1" lang="en-US" altLang="ja-JP" dirty="0"/>
              <a:t>– Follow Up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AE3308-862A-4E7C-87E2-D54EAE4B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字幕 7">
            <a:extLst>
              <a:ext uri="{FF2B5EF4-FFF2-40B4-BE49-F238E27FC236}">
                <a16:creationId xmlns:a16="http://schemas.microsoft.com/office/drawing/2014/main" id="{489F3AC0-28D2-4143-93BA-258F8BE3C8C2}"/>
              </a:ext>
            </a:extLst>
          </p:cNvPr>
          <p:cNvSpPr txBox="1">
            <a:spLocks/>
          </p:cNvSpPr>
          <p:nvPr/>
        </p:nvSpPr>
        <p:spPr bwMode="auto">
          <a:xfrm>
            <a:off x="1371600" y="1981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ja-JP" sz="2000" kern="0" dirty="0"/>
              <a:t>Date:</a:t>
            </a:r>
            <a:r>
              <a:rPr lang="en-US" altLang="ja-JP" sz="2000" b="0" kern="0" dirty="0"/>
              <a:t> 2023-11-12</a:t>
            </a:r>
          </a:p>
        </p:txBody>
      </p:sp>
      <p:sp>
        <p:nvSpPr>
          <p:cNvPr id="15" name="フッター プレースホルダー 5">
            <a:extLst>
              <a:ext uri="{FF2B5EF4-FFF2-40B4-BE49-F238E27FC236}">
                <a16:creationId xmlns:a16="http://schemas.microsoft.com/office/drawing/2014/main" id="{DCA76D14-4D5C-4408-A0CB-008625DD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475413"/>
            <a:ext cx="2676526" cy="184666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Corporation), et al.</a:t>
            </a:r>
            <a:endParaRPr lang="en-US" dirty="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6FB1D45C-FE40-4423-AD81-8EB50459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2796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E323474-27F2-6F4F-D39F-359A99219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67084"/>
              </p:ext>
            </p:extLst>
          </p:nvPr>
        </p:nvGraphicFramePr>
        <p:xfrm>
          <a:off x="483361" y="3108960"/>
          <a:ext cx="8177277" cy="288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3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Company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kumimoji="1" lang="en-US" altLang="ja-JP" sz="1500" dirty="0"/>
                        <a:t>Kosuke Aio</a:t>
                      </a:r>
                      <a:endParaRPr kumimoji="1" lang="ja-JP" altLang="en-US" sz="150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Sony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Kosuke.Aio@sony.com</a:t>
                      </a:r>
                      <a:endParaRPr kumimoji="1" lang="ja-JP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Yusuke</a:t>
                      </a:r>
                      <a:r>
                        <a:rPr kumimoji="1" lang="en-US" altLang="ja-JP" sz="1500" baseline="0" dirty="0"/>
                        <a:t> Tanaka</a:t>
                      </a:r>
                      <a:endParaRPr kumimoji="1" lang="ja-JP" altLang="en-US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/>
                        <a:t>Yusuke.YT.Tanaka@sony.com</a:t>
                      </a:r>
                      <a:endParaRPr kumimoji="1" lang="ja-JP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2965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Ryuichi Hirata</a:t>
                      </a:r>
                      <a:endParaRPr kumimoji="1" lang="ja-JP" altLang="en-US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Ryuichi.Hirata@sony.com</a:t>
                      </a:r>
                      <a:endParaRPr kumimoji="1" lang="ja-JP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89795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Ken Tanaka</a:t>
                      </a:r>
                      <a:endParaRPr kumimoji="1" lang="ja-JP" altLang="en-US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Ken.A.Tanaka@sony.com</a:t>
                      </a:r>
                      <a:endParaRPr kumimoji="1" lang="ja-JP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978679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Thomas Handte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Thomas.Handte@sony.com</a:t>
                      </a:r>
                      <a:endParaRPr kumimoji="1" lang="ja-JP" alt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2145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Dana Ciochina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Dana.Ciochina@sony.com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094649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Daniel</a:t>
                      </a:r>
                      <a:r>
                        <a:rPr kumimoji="1" lang="ja-JP" altLang="en-US" sz="1500" dirty="0"/>
                        <a:t> </a:t>
                      </a:r>
                      <a:r>
                        <a:rPr kumimoji="1" lang="en-US" altLang="ja-JP" sz="1500" dirty="0"/>
                        <a:t>Verenzuela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/>
                        <a:t>Daniel.Verenzuela@sony.com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00154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ja-JP" sz="1500" dirty="0"/>
                        <a:t>Xia Qing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ja-JP" sz="1500" dirty="0"/>
                        <a:t>Qing.Xia@sony.com</a:t>
                      </a:r>
                      <a:endParaRPr kumimoji="1" lang="en-US" altLang="ja-JP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152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26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B5F4D0DF-203A-8C6E-40B9-A0B08CF34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62" y="1676400"/>
            <a:ext cx="4500000" cy="3370987"/>
          </a:xfrm>
          <a:prstGeom prst="rect">
            <a:avLst/>
          </a:prstGeom>
        </p:spPr>
      </p:pic>
      <p:pic>
        <p:nvPicPr>
          <p:cNvPr id="16" name="図 15" descr="グラフ, 折れ線グラフ&#10;&#10;自動的に生成された説明">
            <a:extLst>
              <a:ext uri="{FF2B5EF4-FFF2-40B4-BE49-F238E27FC236}">
                <a16:creationId xmlns:a16="http://schemas.microsoft.com/office/drawing/2014/main" id="{4192AFA7-9826-3D1C-FC7C-FC92DFCE1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8213"/>
            <a:ext cx="4500000" cy="337098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0B207E-69BB-832B-5023-E57BB10596BD}"/>
              </a:ext>
            </a:extLst>
          </p:cNvPr>
          <p:cNvSpPr txBox="1"/>
          <p:nvPr/>
        </p:nvSpPr>
        <p:spPr>
          <a:xfrm>
            <a:off x="852253" y="1524000"/>
            <a:ext cx="3110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Mean Capacity at each Midpoint SNR</a:t>
            </a:r>
            <a:endParaRPr kumimoji="1" lang="ja-JP" altLang="en-US" sz="1400" u="sng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3B6CC8-ED81-BD50-0B54-80A1C14669F7}"/>
              </a:ext>
            </a:extLst>
          </p:cNvPr>
          <p:cNvSpPr txBox="1"/>
          <p:nvPr/>
        </p:nvSpPr>
        <p:spPr>
          <a:xfrm>
            <a:off x="4800600" y="1524000"/>
            <a:ext cx="3951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Each Throughput CDF at Midpoint SNR=32.5dB</a:t>
            </a:r>
            <a:endParaRPr kumimoji="1" lang="ja-JP" altLang="en-US" sz="1400" u="sng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Results.4 (Small Cell/Inaccuracy CSI)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9B5E38-BC1C-51B4-DB7A-AECE05B58108}"/>
              </a:ext>
            </a:extLst>
          </p:cNvPr>
          <p:cNvSpPr txBox="1"/>
          <p:nvPr/>
        </p:nvSpPr>
        <p:spPr>
          <a:xfrm>
            <a:off x="852253" y="1524000"/>
            <a:ext cx="3110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Mean Capacity at each Midpoint SNR</a:t>
            </a:r>
            <a:endParaRPr kumimoji="1" lang="ja-JP" altLang="en-US" sz="14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639EE6-FDE4-6912-B997-221FC9C8F995}"/>
              </a:ext>
            </a:extLst>
          </p:cNvPr>
          <p:cNvSpPr txBox="1"/>
          <p:nvPr/>
        </p:nvSpPr>
        <p:spPr>
          <a:xfrm>
            <a:off x="4800600" y="1524000"/>
            <a:ext cx="3951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Each Throughput CDF at Midpoint SNR=32.5dB</a:t>
            </a:r>
            <a:endParaRPr kumimoji="1" lang="ja-JP" altLang="en-US" sz="1400" u="sng" dirty="0"/>
          </a:p>
        </p:txBody>
      </p:sp>
      <p:graphicFrame>
        <p:nvGraphicFramePr>
          <p:cNvPr id="6" name="表 18">
            <a:extLst>
              <a:ext uri="{FF2B5EF4-FFF2-40B4-BE49-F238E27FC236}">
                <a16:creationId xmlns:a16="http://schemas.microsoft.com/office/drawing/2014/main" id="{43CB2029-4A98-C73A-FEE2-F810C1975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59313"/>
              </p:ext>
            </p:extLst>
          </p:nvPr>
        </p:nvGraphicFramePr>
        <p:xfrm>
          <a:off x="581659" y="4953000"/>
          <a:ext cx="696214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68">
                  <a:extLst>
                    <a:ext uri="{9D8B030D-6E8A-4147-A177-3AD203B41FA5}">
                      <a16:colId xmlns:a16="http://schemas.microsoft.com/office/drawing/2014/main" val="3004145527"/>
                    </a:ext>
                  </a:extLst>
                </a:gridCol>
                <a:gridCol w="3126105">
                  <a:extLst>
                    <a:ext uri="{9D8B030D-6E8A-4147-A177-3AD203B41FA5}">
                      <a16:colId xmlns:a16="http://schemas.microsoft.com/office/drawing/2014/main" val="52219505"/>
                    </a:ext>
                  </a:extLst>
                </a:gridCol>
                <a:gridCol w="2114868">
                  <a:extLst>
                    <a:ext uri="{9D8B030D-6E8A-4147-A177-3AD203B41FA5}">
                      <a16:colId xmlns:a16="http://schemas.microsoft.com/office/drawing/2014/main" val="976574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Mean Capacity Gain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=22.5/32.5/42.5dB)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5%-tile throughput gain</a:t>
                      </a:r>
                    </a:p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=32.5)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2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CSR-4APopt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x1.84 / x1.58 / x1.57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x0.00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84523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(All Links)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x1.44 / x1.33 / x1.37,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(B)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x1.82 / x1.52 / x1.53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x1.06,  (B) x1.11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862857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(My Link)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x1.33 / x1.24 / x1.28,  (B) x1.72 / x1.42 / x1.42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x1.04,  (B) x1.04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8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>
                          <a:solidFill>
                            <a:schemeClr val="tx1"/>
                          </a:solidFill>
                        </a:rPr>
                        <a:t>CCA-ED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x1.66 / x1.40 / x1.39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x0.56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30293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33B548-C8AC-C8A0-12FF-6DF22A0DA768}"/>
              </a:ext>
            </a:extLst>
          </p:cNvPr>
          <p:cNvSpPr txBox="1"/>
          <p:nvPr/>
        </p:nvSpPr>
        <p:spPr>
          <a:xfrm>
            <a:off x="7620000" y="5280000"/>
            <a:ext cx="1451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0" dirty="0"/>
              <a:t>Target MCS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Same as TDMA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Optimization</a:t>
            </a:r>
            <a:endParaRPr kumimoji="1" lang="ja-JP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73875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Observations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051240" cy="4572000"/>
          </a:xfrm>
        </p:spPr>
        <p:txBody>
          <a:bodyPr/>
          <a:lstStyle/>
          <a:p>
            <a:r>
              <a:rPr kumimoji="1" lang="en-US" altLang="ja-JP" sz="1800" dirty="0"/>
              <a:t>CSR-4APopt</a:t>
            </a:r>
          </a:p>
          <a:p>
            <a:pPr lvl="1"/>
            <a:r>
              <a:rPr kumimoji="1" lang="en-US" altLang="ja-JP" sz="1600" dirty="0">
                <a:solidFill>
                  <a:srgbClr val="0B66DF"/>
                </a:solidFill>
              </a:rPr>
              <a:t>Capacity can be maximized in all cases</a:t>
            </a:r>
            <a:r>
              <a:rPr kumimoji="1" lang="en-US" altLang="ja-JP" sz="1600" dirty="0"/>
              <a:t>. </a:t>
            </a:r>
          </a:p>
          <a:p>
            <a:pPr lvl="1"/>
            <a:r>
              <a:rPr kumimoji="1" lang="en-US" altLang="ja-JP" sz="1600" dirty="0">
                <a:solidFill>
                  <a:srgbClr val="FF0000"/>
                </a:solidFill>
              </a:rPr>
              <a:t>Fairness is a significant problem</a:t>
            </a:r>
            <a:r>
              <a:rPr kumimoji="1" lang="en-US" altLang="ja-JP" sz="1600" dirty="0"/>
              <a:t> since 5%-tile throughput of each STA is worse than TDMA in all cases.</a:t>
            </a:r>
          </a:p>
          <a:p>
            <a:r>
              <a:rPr kumimoji="1" lang="en-US" altLang="ja-JP" sz="1800" dirty="0"/>
              <a:t>CCA-ED</a:t>
            </a:r>
          </a:p>
          <a:p>
            <a:pPr lvl="1"/>
            <a:r>
              <a:rPr kumimoji="1" lang="en-US" altLang="ja-JP" sz="1600" dirty="0">
                <a:solidFill>
                  <a:srgbClr val="0B66DF"/>
                </a:solidFill>
              </a:rPr>
              <a:t>Capacity can be increased</a:t>
            </a:r>
            <a:r>
              <a:rPr kumimoji="1" lang="en-US" altLang="ja-JP" sz="1600" dirty="0"/>
              <a:t> except for “Large Cell &amp; Inaccuracy CSI”. </a:t>
            </a:r>
          </a:p>
          <a:p>
            <a:pPr lvl="1"/>
            <a:r>
              <a:rPr kumimoji="1" lang="en-US" altLang="ja-JP" sz="1600" dirty="0">
                <a:solidFill>
                  <a:srgbClr val="FF0000"/>
                </a:solidFill>
              </a:rPr>
              <a:t>Fairness is a problem </a:t>
            </a:r>
            <a:r>
              <a:rPr kumimoji="1" lang="en-US" altLang="ja-JP" sz="1600" dirty="0"/>
              <a:t>since 5%-tile throughput of each STA is worse than TDMA in cases other than “Small Cell &amp; Accuracy CSI”.</a:t>
            </a:r>
          </a:p>
          <a:p>
            <a:r>
              <a:rPr kumimoji="1" lang="en-US" altLang="ja-JP" sz="1800" dirty="0"/>
              <a:t>CSR-</a:t>
            </a:r>
            <a:r>
              <a:rPr kumimoji="1" lang="en-US" altLang="ja-JP" sz="1800" dirty="0" err="1"/>
              <a:t>MCSmax</a:t>
            </a:r>
            <a:endParaRPr kumimoji="1" lang="en-US" altLang="ja-JP" sz="1800" dirty="0"/>
          </a:p>
          <a:p>
            <a:pPr lvl="1"/>
            <a:r>
              <a:rPr kumimoji="1" lang="en-US" altLang="ja-JP" sz="1600" dirty="0"/>
              <a:t>Capacity can be increased in all cases, and </a:t>
            </a:r>
            <a:r>
              <a:rPr kumimoji="1" lang="en-US" altLang="ja-JP" sz="1600" dirty="0">
                <a:solidFill>
                  <a:schemeClr val="accent2"/>
                </a:solidFill>
              </a:rPr>
              <a:t>target MCS optimization significantly improves throughput gain </a:t>
            </a:r>
            <a:r>
              <a:rPr kumimoji="1" lang="en-US" altLang="ja-JP" sz="1600" dirty="0"/>
              <a:t>(especially in Small Cell).</a:t>
            </a:r>
          </a:p>
          <a:p>
            <a:pPr lvl="1"/>
            <a:r>
              <a:rPr kumimoji="1" lang="en-US" altLang="ja-JP" sz="1600" dirty="0">
                <a:solidFill>
                  <a:schemeClr val="accent2"/>
                </a:solidFill>
              </a:rPr>
              <a:t>Fairness is not a problem </a:t>
            </a:r>
            <a:r>
              <a:rPr kumimoji="1" lang="en-US" altLang="ja-JP" sz="1600" dirty="0"/>
              <a:t>because since 5%-tile throughput of each STA is no worse than TDMA in all cases.</a:t>
            </a:r>
          </a:p>
          <a:p>
            <a:pPr lvl="1"/>
            <a:r>
              <a:rPr kumimoji="1" lang="en-US" altLang="ja-JP" sz="1600" dirty="0"/>
              <a:t>Inaccuracy CSI cases will significantly lower capacity gain. Highly accurate link measurements and appropriate link adaptation are important.</a:t>
            </a:r>
          </a:p>
          <a:p>
            <a:pPr lvl="1"/>
            <a:endParaRPr kumimoji="1" lang="en-US" altLang="ja-JP" sz="1200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1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Way to forward in </a:t>
            </a:r>
            <a:r>
              <a:rPr kumimoji="1" lang="en-US" altLang="ja-JP" sz="2800" dirty="0" err="1"/>
              <a:t>TGbn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051240" cy="1524000"/>
          </a:xfrm>
        </p:spPr>
        <p:txBody>
          <a:bodyPr/>
          <a:lstStyle/>
          <a:p>
            <a:r>
              <a:rPr kumimoji="1" lang="en-US" altLang="ja-JP" sz="1800" dirty="0"/>
              <a:t>We prefer to focus on “CSR-</a:t>
            </a:r>
            <a:r>
              <a:rPr kumimoji="1" lang="en-US" altLang="ja-JP" sz="1800" dirty="0" err="1"/>
              <a:t>MCSmax</a:t>
            </a:r>
            <a:r>
              <a:rPr kumimoji="1" lang="en-US" altLang="ja-JP" sz="1800" dirty="0"/>
              <a:t>” (Terminology is TBD) as Coordinated SR in </a:t>
            </a:r>
            <a:r>
              <a:rPr kumimoji="1" lang="en-US" altLang="ja-JP" sz="1800" dirty="0" err="1"/>
              <a:t>TGbn</a:t>
            </a:r>
            <a:r>
              <a:rPr kumimoji="1" lang="en-US" altLang="ja-JP" sz="1800" dirty="0"/>
              <a:t>.</a:t>
            </a:r>
          </a:p>
          <a:p>
            <a:pPr lvl="1"/>
            <a:r>
              <a:rPr kumimoji="1" lang="en-US" altLang="ja-JP" sz="1600" dirty="0"/>
              <a:t>CSR-4APopt/CCA-ED are not suitable due to the fairness problem.</a:t>
            </a:r>
          </a:p>
          <a:p>
            <a:pPr lvl="1"/>
            <a:r>
              <a:rPr kumimoji="1" lang="en-US" altLang="ja-JP" sz="1600" dirty="0"/>
              <a:t>CSR-</a:t>
            </a:r>
            <a:r>
              <a:rPr kumimoji="1" lang="en-US" altLang="ja-JP" sz="1600" dirty="0" err="1"/>
              <a:t>MCSmax</a:t>
            </a:r>
            <a:r>
              <a:rPr kumimoji="1" lang="en-US" altLang="ja-JP" sz="1600" dirty="0"/>
              <a:t> can be selected from the following two types in terms of performance and ease of implementation. Both are no fairness problem.</a:t>
            </a:r>
          </a:p>
          <a:p>
            <a:pPr lvl="2"/>
            <a:r>
              <a:rPr kumimoji="1" lang="en-US" altLang="ja-JP" sz="1600" dirty="0"/>
              <a:t>CSR-</a:t>
            </a:r>
            <a:r>
              <a:rPr kumimoji="1" lang="en-US" altLang="ja-JP" sz="1600" dirty="0" err="1"/>
              <a:t>MCSmax</a:t>
            </a:r>
            <a:r>
              <a:rPr kumimoji="1" lang="en-US" altLang="ja-JP" sz="1600" dirty="0"/>
              <a:t> (All Links) can achieve high-capacity gain. However, Sharing AP must estimate RSSI for all links, which is computationally expensive.</a:t>
            </a:r>
          </a:p>
          <a:p>
            <a:pPr lvl="2"/>
            <a:r>
              <a:rPr kumimoji="1" lang="en-US" altLang="ja-JP" sz="1600" dirty="0"/>
              <a:t>CSR-</a:t>
            </a:r>
            <a:r>
              <a:rPr kumimoji="1" lang="en-US" altLang="ja-JP" sz="1600" dirty="0" err="1"/>
              <a:t>MCSmax</a:t>
            </a:r>
            <a:r>
              <a:rPr kumimoji="1" lang="en-US" altLang="ja-JP" sz="1600" dirty="0"/>
              <a:t>(My Link) can achieve lower capacity gain than CSR-</a:t>
            </a:r>
            <a:r>
              <a:rPr kumimoji="1" lang="en-US" altLang="ja-JP" sz="1600" dirty="0" err="1"/>
              <a:t>MCSmax</a:t>
            </a:r>
            <a:r>
              <a:rPr kumimoji="1" lang="en-US" altLang="ja-JP" sz="1600" dirty="0"/>
              <a:t>(All Links), but it requires fewer links to be estimated, which is computationally cheap.</a:t>
            </a:r>
          </a:p>
          <a:p>
            <a:pPr marL="457200" lvl="1" indent="0">
              <a:buNone/>
            </a:pPr>
            <a:endParaRPr kumimoji="1" lang="en-US" altLang="ja-JP" sz="1600" dirty="0"/>
          </a:p>
          <a:p>
            <a:r>
              <a:rPr kumimoji="1" lang="en-US" altLang="ja-JP" sz="1800" dirty="0"/>
              <a:t>Target MCS settings are implementation-dependent (Out of Scope)</a:t>
            </a:r>
          </a:p>
          <a:p>
            <a:pPr lvl="1"/>
            <a:r>
              <a:rPr kumimoji="1" lang="en-US" altLang="ja-JP" sz="1600" dirty="0"/>
              <a:t>There is also a combination of AP Capability, Link Adaptation and so on. Optimization is required on a system-by-system basis.</a:t>
            </a:r>
          </a:p>
          <a:p>
            <a:pPr lvl="1"/>
            <a:r>
              <a:rPr kumimoji="1" lang="en-US" altLang="ja-JP" sz="1600" dirty="0"/>
              <a:t>If low latency transmission is more important, Target MCS can be adjusted to allow many APs to transmit without aiming for capacity maximization.</a:t>
            </a:r>
            <a:endParaRPr kumimoji="1" lang="en-US" altLang="ja-JP" sz="1200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6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AA2B1C-94B7-46E8-A01C-D0057A31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B7DC3008-6B7F-4107-B5C9-D0BF6DB6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kumimoji="1" lang="en-US" altLang="ja-JP" sz="2800" dirty="0"/>
              <a:t>Summary</a:t>
            </a:r>
            <a:endParaRPr kumimoji="1" lang="ja-JP" altLang="en-US" sz="2800" dirty="0"/>
          </a:p>
        </p:txBody>
      </p:sp>
      <p:sp>
        <p:nvSpPr>
          <p:cNvPr id="7" name="コンテンツ プレースホルダー 1">
            <a:extLst>
              <a:ext uri="{FF2B5EF4-FFF2-40B4-BE49-F238E27FC236}">
                <a16:creationId xmlns:a16="http://schemas.microsoft.com/office/drawing/2014/main" id="{6CA8546C-6478-4725-AE4C-E7A7E008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799"/>
            <a:ext cx="7858126" cy="4646613"/>
          </a:xfrm>
        </p:spPr>
        <p:txBody>
          <a:bodyPr/>
          <a:lstStyle/>
          <a:p>
            <a:r>
              <a:rPr kumimoji="1" lang="en-US" altLang="ja-JP" sz="2000" dirty="0"/>
              <a:t>We conducted follow-up simulation evaluation of Coordinated SR in 4 AP scenarios for characterization and analysis.</a:t>
            </a:r>
          </a:p>
          <a:p>
            <a:pPr lvl="1"/>
            <a:r>
              <a:rPr kumimoji="1" lang="en-US" altLang="ja-JP" sz="1800" dirty="0"/>
              <a:t>CSR-4APopt / CCA-ED are not suitable due to the fairness problem.</a:t>
            </a:r>
          </a:p>
          <a:p>
            <a:pPr lvl="1"/>
            <a:r>
              <a:rPr kumimoji="1" lang="en-US" altLang="ja-JP" sz="1800" dirty="0"/>
              <a:t>CSR-</a:t>
            </a:r>
            <a:r>
              <a:rPr kumimoji="1" lang="en-US" altLang="ja-JP" sz="1800" dirty="0" err="1"/>
              <a:t>MCSmax</a:t>
            </a:r>
            <a:r>
              <a:rPr kumimoji="1" lang="en-US" altLang="ja-JP" sz="1800" dirty="0"/>
              <a:t> can achieve higher capacity gain compared to TDMA without worsening fairness. Furthermore, capacity and flexibility can be further improved by "optimizing the target MCS".</a:t>
            </a:r>
          </a:p>
          <a:p>
            <a:pPr lvl="1"/>
            <a:r>
              <a:rPr kumimoji="1" lang="en-US" altLang="ja-JP" sz="1800" dirty="0"/>
              <a:t>The accuracy of CSI estimation is important for more improvement of Coordinated SR.</a:t>
            </a:r>
          </a:p>
          <a:p>
            <a:pPr lvl="1"/>
            <a:endParaRPr kumimoji="1" lang="en-US" altLang="ja-JP" sz="1800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64276E29-BCF2-4B73-9DF4-20C84C0B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0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EEE1DC0-5CB3-45C8-83EF-0198CD7A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600" b="0" dirty="0"/>
              <a:t>[1] Laurent Cariou (Intel), “UHR proposed PAR,” 23/0480r3, July 2023</a:t>
            </a:r>
          </a:p>
          <a:p>
            <a:pPr marL="0" indent="0">
              <a:buNone/>
            </a:pPr>
            <a:r>
              <a:rPr kumimoji="1" lang="en-US" altLang="ja-JP" sz="1600" b="0" dirty="0"/>
              <a:t>[2] Kosuke Aio (Sony Group Corporation), “Recap on Coordinated Spatial Reuse Operation,” 22/1822r0, November 2023.</a:t>
            </a:r>
          </a:p>
          <a:p>
            <a:pPr marL="0" indent="0">
              <a:buNone/>
            </a:pPr>
            <a:r>
              <a:rPr kumimoji="1" lang="en-US" altLang="ja-JP" sz="1600" b="0" dirty="0"/>
              <a:t>[3] Gary </a:t>
            </a:r>
            <a:r>
              <a:rPr kumimoji="1" lang="en-US" altLang="ja-JP" sz="1600" b="0" dirty="0" err="1"/>
              <a:t>Anwyl</a:t>
            </a:r>
            <a:r>
              <a:rPr kumimoji="1" lang="en-US" altLang="ja-JP" sz="1600" b="0" dirty="0"/>
              <a:t> (MediaTek), “Coordinated Spatial Reuse in a 4 AP </a:t>
            </a:r>
            <a:r>
              <a:rPr kumimoji="1" lang="en-US" altLang="ja-JP" sz="1600" b="0" dirty="0" err="1"/>
              <a:t>Topoplogy</a:t>
            </a:r>
            <a:r>
              <a:rPr kumimoji="1" lang="en-US" altLang="ja-JP" sz="1600" b="0" dirty="0"/>
              <a:t>,”  23/1023r2, July 2023</a:t>
            </a:r>
          </a:p>
          <a:p>
            <a:pPr marL="0" indent="0">
              <a:buNone/>
            </a:pPr>
            <a:r>
              <a:rPr kumimoji="1" lang="en-US" altLang="ja-JP" sz="1600" b="0" dirty="0"/>
              <a:t>[4] Kanke Wu (Qualcomm), “Performance of Coordinated Spatial Reuse,” 23/1037r0, July 2023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Reference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フッター プレースホルダー 5">
            <a:extLst>
              <a:ext uri="{FF2B5EF4-FFF2-40B4-BE49-F238E27FC236}">
                <a16:creationId xmlns:a16="http://schemas.microsoft.com/office/drawing/2014/main" id="{E08F1C9E-DA7A-41B0-89F2-A1B9D1B8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7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Appendix: Coordinated SR Type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4" name="コンテンツ プレースホルダー 1">
            <a:extLst>
              <a:ext uri="{FF2B5EF4-FFF2-40B4-BE49-F238E27FC236}">
                <a16:creationId xmlns:a16="http://schemas.microsoft.com/office/drawing/2014/main" id="{E5F498EE-9609-10F2-3184-EA6E276D5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3393"/>
            <a:ext cx="3886200" cy="4646614"/>
          </a:xfrm>
          <a:ln>
            <a:noFill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1800" dirty="0"/>
              <a:t>Coordinated SR (All Links)</a:t>
            </a:r>
            <a:endParaRPr kumimoji="1" lang="en-US" altLang="ja-JP" sz="1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A3485F-E33A-D0F9-A94E-DF6D6BC4D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3946"/>
            <a:ext cx="3017782" cy="20118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B76058-4C0D-2D2F-FE21-85491F9A4AD4}"/>
              </a:ext>
            </a:extLst>
          </p:cNvPr>
          <p:cNvSpPr txBox="1"/>
          <p:nvPr/>
        </p:nvSpPr>
        <p:spPr>
          <a:xfrm>
            <a:off x="713874" y="4495800"/>
            <a:ext cx="3781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ja-JP" sz="1600" b="0" dirty="0"/>
              <a:t>Sharing AP estimates SINR of </a:t>
            </a:r>
            <a:r>
              <a:rPr kumimoji="1" lang="en-US" altLang="ja-JP" sz="1600" dirty="0"/>
              <a:t>all receiving STAs</a:t>
            </a:r>
            <a:r>
              <a:rPr kumimoji="1" lang="en-US" altLang="ja-JP" sz="1600" b="0" dirty="0"/>
              <a:t> and calculates “coordinated Tx power” for each AP.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b="0" dirty="0"/>
              <a:t>First, to satisfy target SINR of at least a STA which Sharing AP intends to serve.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b="0" dirty="0"/>
              <a:t>Then, to satisfy SINR of STAs in the TXOP to the extent feasible </a:t>
            </a:r>
          </a:p>
        </p:txBody>
      </p:sp>
      <p:sp>
        <p:nvSpPr>
          <p:cNvPr id="9" name="コンテンツ プレースホルダー 1">
            <a:extLst>
              <a:ext uri="{FF2B5EF4-FFF2-40B4-BE49-F238E27FC236}">
                <a16:creationId xmlns:a16="http://schemas.microsoft.com/office/drawing/2014/main" id="{92FB2EA2-B9BE-6C1A-550B-51C8C818FBFD}"/>
              </a:ext>
            </a:extLst>
          </p:cNvPr>
          <p:cNvSpPr txBox="1">
            <a:spLocks/>
          </p:cNvSpPr>
          <p:nvPr/>
        </p:nvSpPr>
        <p:spPr bwMode="auto">
          <a:xfrm>
            <a:off x="4685800" y="1752600"/>
            <a:ext cx="3886200" cy="464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altLang="ja-JP" sz="1800" kern="0" dirty="0"/>
              <a:t>Coordinated SR (My Link)</a:t>
            </a:r>
            <a:endParaRPr kumimoji="1" lang="en-US" altLang="ja-JP" sz="1400" kern="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D9ECFD-F418-202D-FCEB-CE7DF076676A}"/>
              </a:ext>
            </a:extLst>
          </p:cNvPr>
          <p:cNvSpPr txBox="1"/>
          <p:nvPr/>
        </p:nvSpPr>
        <p:spPr>
          <a:xfrm>
            <a:off x="4762000" y="4495800"/>
            <a:ext cx="3781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ja-JP" sz="1600" b="0" dirty="0"/>
              <a:t>Sharing AP estimates SINR of </a:t>
            </a:r>
            <a:r>
              <a:rPr kumimoji="1" lang="en-US" altLang="ja-JP" sz="1600" dirty="0"/>
              <a:t>STA(s) which Sharing AP intends to serve </a:t>
            </a:r>
            <a:r>
              <a:rPr kumimoji="1" lang="en-US" altLang="ja-JP" sz="1600" b="0" dirty="0"/>
              <a:t> and calculates “coordinated Tx power” for each AP.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b="0" dirty="0"/>
              <a:t>Only to satisfy target SINR of a STA which Sharing AP intends to serve.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D8B4A37-1C92-B14F-743D-34A35FA72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483946"/>
            <a:ext cx="301778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41E165D-3EE4-4DB6-819B-3A684CE3F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kumimoji="1" lang="en-US" altLang="ja-JP" sz="2000" dirty="0"/>
              <a:t>Multi-AP coordination is a candidate feature for next TG</a:t>
            </a:r>
            <a:r>
              <a:rPr kumimoji="1" lang="en-US" altLang="ja-JP" sz="2000" dirty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/>
              <a:t>(</a:t>
            </a:r>
            <a:r>
              <a:rPr kumimoji="1" lang="en-US" altLang="ja-JP" sz="2000" dirty="0" err="1"/>
              <a:t>TGbn</a:t>
            </a:r>
            <a:r>
              <a:rPr kumimoji="1" lang="en-US" altLang="ja-JP" sz="2000" dirty="0"/>
              <a:t>) as a technology to realize the several objectives and use cases of UHR [1].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Coordinated Spatial Reuse (SR) is attracting attention as a method to improve throughput in multiple BSS environments, and evaluation results have been presented for various scenarios [2-4].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In this contribution, we conducted follow-up simulation evaluation of Coordinated SR in 4 AP scenarios for characterization and analysis.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1CE9585-D7EC-454F-B779-982576D5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Introduction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898CAF-B6F3-4619-9119-452589D6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972597-5914-42A4-8C71-11AE2874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Kosuke Aio(Sony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8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Topology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102318" cy="4114800"/>
          </a:xfrm>
        </p:spPr>
        <p:txBody>
          <a:bodyPr/>
          <a:lstStyle/>
          <a:p>
            <a:pPr marL="400050"/>
            <a:r>
              <a:rPr kumimoji="1" lang="en-US" altLang="ja-JP" sz="1800" dirty="0"/>
              <a:t>Simulation topology is the following 4APs scenario [3][4].</a:t>
            </a:r>
          </a:p>
          <a:p>
            <a:pPr marL="800100" lvl="1"/>
            <a:r>
              <a:rPr kumimoji="1" lang="en-US" altLang="ja-JP" sz="1600" dirty="0"/>
              <a:t>4APs on a square. </a:t>
            </a:r>
          </a:p>
          <a:p>
            <a:pPr marL="800100" lvl="1"/>
            <a:r>
              <a:rPr kumimoji="1" lang="en-US" altLang="ja-JP" sz="1600" dirty="0"/>
              <a:t>Midpoint SNR (SNR at the center point between APs) indexed with distance </a:t>
            </a:r>
            <a:r>
              <a:rPr kumimoji="1" lang="en-US" altLang="ja-JP" sz="1600" i="1" dirty="0"/>
              <a:t>D</a:t>
            </a:r>
            <a:r>
              <a:rPr kumimoji="1" lang="en-US" altLang="ja-JP" sz="1600" dirty="0"/>
              <a:t>.</a:t>
            </a:r>
          </a:p>
          <a:p>
            <a:pPr marL="1143000" lvl="2"/>
            <a:r>
              <a:rPr kumimoji="1" lang="en-US" altLang="ja-JP" sz="1600" dirty="0"/>
              <a:t>Midpoint SNR = 22.5dB -&gt; D = 27.4m, RSSI at Far AP = -82dBm (PD CCA threshold).</a:t>
            </a:r>
          </a:p>
          <a:p>
            <a:pPr marL="1143000" lvl="2"/>
            <a:r>
              <a:rPr kumimoji="1" lang="en-US" altLang="ja-JP" sz="1600" dirty="0"/>
              <a:t>Midpoint SNR = 42.5dB -&gt; D = 7.3m, RSSI at Far AP = -62dBm (ED CCA threshold).</a:t>
            </a:r>
          </a:p>
          <a:p>
            <a:pPr marL="800100" lvl="1"/>
            <a:r>
              <a:rPr kumimoji="1" lang="en-US" altLang="ja-JP" sz="1600" dirty="0"/>
              <a:t>Two cell patterns: Large Cell (D*0.75 w/o overlap) and Small Cell (D*0.33).</a:t>
            </a:r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92A4427-BF89-60B7-DB23-C693AF2FF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834905"/>
            <a:ext cx="3335838" cy="2647039"/>
          </a:xfrm>
          <a:prstGeom prst="rect">
            <a:avLst/>
          </a:prstGeom>
        </p:spPr>
      </p:pic>
      <p:grpSp>
        <p:nvGrpSpPr>
          <p:cNvPr id="6" name="Group 12">
            <a:extLst>
              <a:ext uri="{FF2B5EF4-FFF2-40B4-BE49-F238E27FC236}">
                <a16:creationId xmlns:a16="http://schemas.microsoft.com/office/drawing/2014/main" id="{D4BB376A-DDB9-9381-5113-792A892CE384}"/>
              </a:ext>
            </a:extLst>
          </p:cNvPr>
          <p:cNvGrpSpPr/>
          <p:nvPr/>
        </p:nvGrpSpPr>
        <p:grpSpPr>
          <a:xfrm>
            <a:off x="5486400" y="4154974"/>
            <a:ext cx="2030786" cy="2071125"/>
            <a:chOff x="7109412" y="3051403"/>
            <a:chExt cx="3268349" cy="3044599"/>
          </a:xfrm>
        </p:grpSpPr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43FEB5CE-1B2C-DB19-D813-F85A423E1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9412" y="3051403"/>
              <a:ext cx="3268349" cy="3044599"/>
            </a:xfrm>
            <a:prstGeom prst="rect">
              <a:avLst/>
            </a:prstGeom>
          </p:spPr>
        </p:pic>
        <p:cxnSp>
          <p:nvCxnSpPr>
            <p:cNvPr id="9" name="Straight Arrow Connector 16">
              <a:extLst>
                <a:ext uri="{FF2B5EF4-FFF2-40B4-BE49-F238E27FC236}">
                  <a16:creationId xmlns:a16="http://schemas.microsoft.com/office/drawing/2014/main" id="{5DC30FBE-AD4F-92B0-ED62-993E9F6A993C}"/>
                </a:ext>
              </a:extLst>
            </p:cNvPr>
            <p:cNvCxnSpPr/>
            <p:nvPr/>
          </p:nvCxnSpPr>
          <p:spPr bwMode="auto">
            <a:xfrm>
              <a:off x="8020594" y="5164183"/>
              <a:ext cx="151529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4F8B85B9-A9BB-137F-A8AC-E29573A6B01D}"/>
                </a:ext>
              </a:extLst>
            </p:cNvPr>
            <p:cNvSpPr txBox="1"/>
            <p:nvPr/>
          </p:nvSpPr>
          <p:spPr>
            <a:xfrm>
              <a:off x="8590960" y="4784528"/>
              <a:ext cx="282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d</a:t>
              </a:r>
            </a:p>
          </p:txBody>
        </p:sp>
        <p:cxnSp>
          <p:nvCxnSpPr>
            <p:cNvPr id="11" name="Straight Arrow Connector 21">
              <a:extLst>
                <a:ext uri="{FF2B5EF4-FFF2-40B4-BE49-F238E27FC236}">
                  <a16:creationId xmlns:a16="http://schemas.microsoft.com/office/drawing/2014/main" id="{0C04C46A-F68E-EF2C-DAEC-8CB12D5060CD}"/>
                </a:ext>
              </a:extLst>
            </p:cNvPr>
            <p:cNvCxnSpPr/>
            <p:nvPr/>
          </p:nvCxnSpPr>
          <p:spPr bwMode="auto">
            <a:xfrm>
              <a:off x="7994984" y="3820026"/>
              <a:ext cx="51735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2D5C7AD0-0005-7692-6925-E32880CD470A}"/>
                </a:ext>
              </a:extLst>
            </p:cNvPr>
            <p:cNvSpPr txBox="1"/>
            <p:nvPr/>
          </p:nvSpPr>
          <p:spPr>
            <a:xfrm>
              <a:off x="8073190" y="3729790"/>
              <a:ext cx="13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99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Parameters/Assumption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051240" cy="4114800"/>
          </a:xfrm>
        </p:spPr>
        <p:txBody>
          <a:bodyPr/>
          <a:lstStyle/>
          <a:p>
            <a:r>
              <a:rPr kumimoji="1" lang="en-US" altLang="ja-JP" sz="1800" dirty="0"/>
              <a:t>Parameters</a:t>
            </a:r>
          </a:p>
          <a:p>
            <a:pPr lvl="1"/>
            <a:r>
              <a:rPr kumimoji="1" lang="en-US" altLang="ja-JP" sz="1600" dirty="0"/>
              <a:t>BW: 20 MHz</a:t>
            </a:r>
          </a:p>
          <a:p>
            <a:pPr lvl="1"/>
            <a:r>
              <a:rPr kumimoji="1" lang="en-US" altLang="ja-JP" sz="1600" dirty="0"/>
              <a:t>Channel: AWGN</a:t>
            </a:r>
          </a:p>
          <a:p>
            <a:pPr lvl="1"/>
            <a:r>
              <a:rPr kumimoji="1" lang="en-US" altLang="ja-JP" sz="1600" dirty="0"/>
              <a:t>Tx/Rx Ant = 1</a:t>
            </a:r>
          </a:p>
          <a:p>
            <a:pPr lvl="1"/>
            <a:r>
              <a:rPr kumimoji="1" lang="en-US" altLang="ja-JP" sz="1600" dirty="0"/>
              <a:t>Uniform pathloss exponent of 3.5</a:t>
            </a:r>
            <a:endParaRPr kumimoji="1" lang="en-US" altLang="ja-JP" sz="1100" dirty="0"/>
          </a:p>
          <a:p>
            <a:endParaRPr kumimoji="1" lang="en-US" altLang="ja-JP" sz="1800" dirty="0"/>
          </a:p>
          <a:p>
            <a:r>
              <a:rPr kumimoji="1" lang="en-US" altLang="ja-JP" sz="1800" dirty="0"/>
              <a:t>Assumption</a:t>
            </a:r>
          </a:p>
          <a:p>
            <a:pPr lvl="1"/>
            <a:r>
              <a:rPr kumimoji="1" lang="en-US" altLang="ja-JP" sz="1600" dirty="0"/>
              <a:t>11ax PHY Abstraction model for MCS selection and PER estimation.</a:t>
            </a:r>
          </a:p>
          <a:p>
            <a:pPr lvl="2"/>
            <a:r>
              <a:rPr kumimoji="1" lang="en-US" altLang="ja-JP" sz="1400" dirty="0"/>
              <a:t>Goodput = PHY Rate * ( 1 – PER)</a:t>
            </a:r>
          </a:p>
          <a:p>
            <a:pPr lvl="1"/>
            <a:r>
              <a:rPr kumimoji="1" lang="en-US" altLang="ja-JP" sz="1600" dirty="0"/>
              <a:t>Which AP becomes TXOP holder (Sharing AP) is random.</a:t>
            </a:r>
          </a:p>
          <a:p>
            <a:pPr lvl="1"/>
            <a:r>
              <a:rPr kumimoji="1" lang="en-US" altLang="ja-JP" sz="1600" dirty="0"/>
              <a:t>Test in the case of accurate/inaccurate CSI</a:t>
            </a:r>
          </a:p>
          <a:p>
            <a:pPr lvl="2"/>
            <a:r>
              <a:rPr kumimoji="1" lang="en-US" altLang="ja-JP" sz="1600" dirty="0"/>
              <a:t>Accurate CSI : AP can estimate accurate RSSI value for each link.</a:t>
            </a:r>
          </a:p>
          <a:p>
            <a:pPr lvl="2"/>
            <a:r>
              <a:rPr kumimoji="1" lang="en-US" altLang="ja-JP" sz="1600" dirty="0"/>
              <a:t>Inaccurate CSI : AP estimates RSSI values that are off by a random value that follows a uniform distribution of -3dB to 3dB for each link.</a:t>
            </a:r>
          </a:p>
          <a:p>
            <a:pPr lvl="1"/>
            <a:r>
              <a:rPr kumimoji="1" lang="en-US" altLang="ja-JP" sz="1600" dirty="0"/>
              <a:t>We analyze the </a:t>
            </a:r>
            <a:r>
              <a:rPr kumimoji="1" lang="en-US" altLang="ja-JP" sz="1600" b="1" dirty="0"/>
              <a:t>capacity</a:t>
            </a:r>
            <a:r>
              <a:rPr kumimoji="1" lang="en-US" altLang="ja-JP" sz="1600" dirty="0"/>
              <a:t> (sum of throughput of all STAs) and </a:t>
            </a:r>
            <a:r>
              <a:rPr kumimoji="1" lang="en-US" altLang="ja-JP" sz="1600" b="1" dirty="0"/>
              <a:t>fairness</a:t>
            </a:r>
            <a:r>
              <a:rPr kumimoji="1" lang="en-US" altLang="ja-JP" sz="1600" dirty="0"/>
              <a:t> (each throughput of a STA)</a:t>
            </a:r>
          </a:p>
          <a:p>
            <a:pPr lvl="1"/>
            <a:endParaRPr kumimoji="1" lang="en-US" altLang="ja-JP" sz="1400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6" name="コンテンツ プレースホルダー 1">
            <a:extLst>
              <a:ext uri="{FF2B5EF4-FFF2-40B4-BE49-F238E27FC236}">
                <a16:creationId xmlns:a16="http://schemas.microsoft.com/office/drawing/2014/main" id="{06EC3773-F0CA-C894-E2A3-B26A6C960B5C}"/>
              </a:ext>
            </a:extLst>
          </p:cNvPr>
          <p:cNvSpPr txBox="1">
            <a:spLocks/>
          </p:cNvSpPr>
          <p:nvPr/>
        </p:nvSpPr>
        <p:spPr bwMode="auto">
          <a:xfrm>
            <a:off x="4575450" y="1980407"/>
            <a:ext cx="3577950" cy="14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kumimoji="1" lang="en-US" altLang="ja-JP" sz="1600" b="0" kern="0" dirty="0"/>
              <a:t>7 dB Noise Figure</a:t>
            </a:r>
          </a:p>
          <a:p>
            <a:pPr lvl="1"/>
            <a:r>
              <a:rPr kumimoji="1" lang="en-US" altLang="ja-JP" sz="1600" b="0" kern="0" dirty="0"/>
              <a:t>1000 Drops</a:t>
            </a:r>
          </a:p>
          <a:p>
            <a:pPr lvl="1"/>
            <a:r>
              <a:rPr kumimoji="1" lang="en-US" altLang="ja-JP" sz="1600" b="0" kern="0" dirty="0"/>
              <a:t>HE PPDU, long GI (3.2us)</a:t>
            </a:r>
          </a:p>
          <a:p>
            <a:pPr lvl="1"/>
            <a:r>
              <a:rPr kumimoji="1" lang="en-US" altLang="ja-JP" sz="1600" b="0" kern="0" dirty="0"/>
              <a:t>Max Tx power = 15dBm</a:t>
            </a:r>
            <a:br>
              <a:rPr kumimoji="1" lang="en-US" altLang="ja-JP" sz="1400" b="0" kern="0" dirty="0"/>
            </a:br>
            <a:endParaRPr kumimoji="1" lang="en-US" altLang="ja-JP" sz="1100" b="0" kern="0" dirty="0"/>
          </a:p>
        </p:txBody>
      </p:sp>
    </p:spTree>
    <p:extLst>
      <p:ext uri="{BB962C8B-B14F-4D97-AF65-F5344CB8AC3E}">
        <p14:creationId xmlns:p14="http://schemas.microsoft.com/office/powerpoint/2010/main" val="76077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Comparisons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05124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TDMA</a:t>
            </a:r>
          </a:p>
          <a:p>
            <a:pPr lvl="1"/>
            <a:r>
              <a:rPr kumimoji="1" lang="en-US" altLang="ja-JP" sz="1600" dirty="0"/>
              <a:t>Sharing AP transmits at max Tx power. Other APs do not transmit.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CSR-4APopt</a:t>
            </a:r>
          </a:p>
          <a:p>
            <a:pPr marL="857250" lvl="1" indent="-457200"/>
            <a:r>
              <a:rPr kumimoji="1" lang="en-US" altLang="ja-JP" sz="1600" dirty="0"/>
              <a:t>Determine Tx power value for each AP to maximize the capacity.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CSR-</a:t>
            </a:r>
            <a:r>
              <a:rPr kumimoji="1" lang="en-US" altLang="ja-JP" sz="1800" dirty="0" err="1"/>
              <a:t>MCSmax</a:t>
            </a:r>
            <a:r>
              <a:rPr kumimoji="1" lang="en-US" altLang="ja-JP" sz="1800" dirty="0"/>
              <a:t>(All Links)</a:t>
            </a:r>
          </a:p>
          <a:p>
            <a:pPr marL="857250" lvl="1" indent="-457200"/>
            <a:r>
              <a:rPr kumimoji="1" lang="en-US" altLang="ja-JP" sz="1600" dirty="0"/>
              <a:t>Determine Tx power value for each Shared AP to maximize the capacity under the constraint that "Sharing APs must use </a:t>
            </a:r>
            <a:r>
              <a:rPr kumimoji="1" lang="en-US" altLang="ja-JP" sz="1600" i="1" dirty="0">
                <a:solidFill>
                  <a:srgbClr val="FF0000"/>
                </a:solidFill>
              </a:rPr>
              <a:t>Target MCS</a:t>
            </a:r>
            <a:r>
              <a:rPr kumimoji="1" lang="en-US" altLang="ja-JP" sz="1600" i="1" dirty="0"/>
              <a:t>”</a:t>
            </a:r>
            <a:r>
              <a:rPr kumimoji="1" lang="en-US" altLang="ja-JP" sz="1600" i="1" dirty="0">
                <a:solidFill>
                  <a:srgbClr val="FF0000"/>
                </a:solidFill>
              </a:rPr>
              <a:t> </a:t>
            </a:r>
            <a:r>
              <a:rPr kumimoji="1" lang="en-US" altLang="ja-JP" sz="1600" dirty="0"/>
              <a:t>for fairness.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CSR-</a:t>
            </a:r>
            <a:r>
              <a:rPr kumimoji="1" lang="en-US" altLang="ja-JP" sz="1800" dirty="0" err="1"/>
              <a:t>MCSmax</a:t>
            </a:r>
            <a:r>
              <a:rPr kumimoji="1" lang="en-US" altLang="ja-JP" sz="1800" dirty="0"/>
              <a:t>(My Link)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Sharing AP decides Tx power for all Shared APs, considering only to </a:t>
            </a:r>
            <a:r>
              <a:rPr kumimoji="1" lang="en-US" altLang="ja-JP" sz="1600" i="1" dirty="0"/>
              <a:t>use </a:t>
            </a:r>
            <a:r>
              <a:rPr kumimoji="1" lang="en-US" altLang="ja-JP" sz="1600" i="1" dirty="0">
                <a:solidFill>
                  <a:srgbClr val="FF0000"/>
                </a:solidFill>
              </a:rPr>
              <a:t>Target MCS</a:t>
            </a:r>
            <a:r>
              <a:rPr kumimoji="1" lang="en-US" altLang="ja-JP" sz="1600" dirty="0"/>
              <a:t> (not consider capacity optimization).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CCA-ED</a:t>
            </a:r>
          </a:p>
          <a:p>
            <a:pPr marL="857250" lvl="1" indent="-457200"/>
            <a:r>
              <a:rPr kumimoji="1" lang="en-US" altLang="ja-JP" sz="1600" dirty="0"/>
              <a:t>Sharing AP transmits at max Tx power. Other APs transmit max Tx power if the received power of the signal from Sharing AP does not exceed CCA-ED value (-62 dBm/20 MHz). If it exceeds the value, they do not transmit.</a:t>
            </a:r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514D4A-DDB2-7C71-53C6-42FDFA16E67A}"/>
              </a:ext>
            </a:extLst>
          </p:cNvPr>
          <p:cNvSpPr txBox="1"/>
          <p:nvPr/>
        </p:nvSpPr>
        <p:spPr>
          <a:xfrm>
            <a:off x="685800" y="5791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u="sng" dirty="0">
                <a:solidFill>
                  <a:srgbClr val="FF0000"/>
                </a:solidFill>
              </a:rPr>
              <a:t>Target MCS</a:t>
            </a:r>
            <a:r>
              <a:rPr kumimoji="1" lang="en-US" altLang="ja-JP" sz="1600" u="sng" dirty="0">
                <a:solidFill>
                  <a:srgbClr val="FF0000"/>
                </a:solidFill>
              </a:rPr>
              <a:t> is (A) same as TDMA, or (B) Optimization for each drop between MCS 0–13</a:t>
            </a:r>
            <a:endParaRPr kumimoji="1" lang="en-US" altLang="ja-JP" sz="1800" u="sng" dirty="0">
              <a:solidFill>
                <a:srgbClr val="FF0000"/>
              </a:solidFill>
            </a:endParaRP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-</a:t>
            </a:r>
            <a:r>
              <a:rPr kumimoji="1" lang="ja-JP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ja-JP" sz="1600" dirty="0">
                <a:solidFill>
                  <a:srgbClr val="FF0000"/>
                </a:solidFill>
              </a:rPr>
              <a:t> “Optimization” : Maximize the capacity without worsen each throughput than TDMA.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5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Constraints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1" name="コンテンツ プレースホルダー 1">
            <a:extLst>
              <a:ext uri="{FF2B5EF4-FFF2-40B4-BE49-F238E27FC236}">
                <a16:creationId xmlns:a16="http://schemas.microsoft.com/office/drawing/2014/main" id="{58B40DD1-50A6-401E-BD67-F758658A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82" y="1600200"/>
            <a:ext cx="805124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Optimization Method</a:t>
            </a:r>
          </a:p>
          <a:p>
            <a:pPr lvl="1"/>
            <a:r>
              <a:rPr kumimoji="1" lang="en-US" altLang="ja-JP" sz="1600" dirty="0"/>
              <a:t>Here, the optimal Tx power was calculated with respect to the MCS to reduce calculations.</a:t>
            </a:r>
          </a:p>
          <a:p>
            <a:pPr lvl="1"/>
            <a:r>
              <a:rPr kumimoji="1" lang="en-US" altLang="ja-JP" sz="1600" dirty="0"/>
              <a:t>The granularity is rougher and the capacity may be slightly worse than the method of assigning each AP's transmit power value in units of a few </a:t>
            </a:r>
            <a:r>
              <a:rPr kumimoji="1" lang="en-US" altLang="ja-JP" sz="1600" dirty="0" err="1"/>
              <a:t>dB.</a:t>
            </a:r>
            <a:br>
              <a:rPr kumimoji="1" lang="en-US" altLang="ja-JP" sz="1600" dirty="0"/>
            </a:br>
            <a:endParaRPr kumimoji="1" lang="en-US" altLang="ja-JP" sz="1400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/>
              <a:t>Backoff value for inaccuracy CSI case</a:t>
            </a:r>
          </a:p>
          <a:p>
            <a:pPr lvl="1"/>
            <a:r>
              <a:rPr kumimoji="1" lang="en-US" altLang="ja-JP" sz="1600" dirty="0"/>
              <a:t>To prevent cases where packet loss occurs due to overestimated MCS setting, the estimated RSSI is adjusted with a uniform 3dB backoff.</a:t>
            </a:r>
          </a:p>
          <a:p>
            <a:pPr lvl="2"/>
            <a:r>
              <a:rPr kumimoji="1" lang="en-US" altLang="ja-JP" sz="1600" dirty="0"/>
              <a:t>That is, SNR and SINR are set to -3dB and -6dB, respectively, and Tx power is calculated and MCS is set.</a:t>
            </a:r>
          </a:p>
          <a:p>
            <a:pPr lvl="1"/>
            <a:r>
              <a:rPr kumimoji="1" lang="en-US" altLang="ja-JP" sz="1600" dirty="0"/>
              <a:t>If there is a way to adjust them more precisely, the performance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of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CSR may be improved.</a:t>
            </a:r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7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&#10;&#10;自動的に生成された説明">
            <a:extLst>
              <a:ext uri="{FF2B5EF4-FFF2-40B4-BE49-F238E27FC236}">
                <a16:creationId xmlns:a16="http://schemas.microsoft.com/office/drawing/2014/main" id="{EC16DD1E-F8A3-D059-2136-DA1ABFF43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8213"/>
            <a:ext cx="4500000" cy="3370987"/>
          </a:xfrm>
          <a:prstGeom prst="rect">
            <a:avLst/>
          </a:prstGeom>
        </p:spPr>
      </p:pic>
      <p:pic>
        <p:nvPicPr>
          <p:cNvPr id="11" name="図 10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C4CE53B8-5041-7774-3AB5-E6D7FE9A9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55237"/>
            <a:ext cx="4500000" cy="337098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0EC5873-8B74-B3C7-410B-49DD6E09FA74}"/>
              </a:ext>
            </a:extLst>
          </p:cNvPr>
          <p:cNvSpPr txBox="1"/>
          <p:nvPr/>
        </p:nvSpPr>
        <p:spPr>
          <a:xfrm>
            <a:off x="852253" y="1524000"/>
            <a:ext cx="3110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Mean Capacity at each Midpoint SNR</a:t>
            </a:r>
            <a:endParaRPr kumimoji="1" lang="ja-JP" altLang="en-US" sz="1400" u="sng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2B388F-AF43-32C1-0975-38196343791E}"/>
              </a:ext>
            </a:extLst>
          </p:cNvPr>
          <p:cNvSpPr txBox="1"/>
          <p:nvPr/>
        </p:nvSpPr>
        <p:spPr>
          <a:xfrm>
            <a:off x="4800600" y="1524000"/>
            <a:ext cx="3951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Each Throughput CDF at Midpoint SNR=32.5dB</a:t>
            </a:r>
            <a:endParaRPr kumimoji="1" lang="ja-JP" altLang="en-US" sz="1400" u="sng" dirty="0"/>
          </a:p>
        </p:txBody>
      </p:sp>
      <p:graphicFrame>
        <p:nvGraphicFramePr>
          <p:cNvPr id="16" name="表 18">
            <a:extLst>
              <a:ext uri="{FF2B5EF4-FFF2-40B4-BE49-F238E27FC236}">
                <a16:creationId xmlns:a16="http://schemas.microsoft.com/office/drawing/2014/main" id="{2157F6E4-040E-5949-C14B-B7C236F4D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39628"/>
              </p:ext>
            </p:extLst>
          </p:nvPr>
        </p:nvGraphicFramePr>
        <p:xfrm>
          <a:off x="581659" y="4953000"/>
          <a:ext cx="696214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68">
                  <a:extLst>
                    <a:ext uri="{9D8B030D-6E8A-4147-A177-3AD203B41FA5}">
                      <a16:colId xmlns:a16="http://schemas.microsoft.com/office/drawing/2014/main" val="3004145527"/>
                    </a:ext>
                  </a:extLst>
                </a:gridCol>
                <a:gridCol w="3126105">
                  <a:extLst>
                    <a:ext uri="{9D8B030D-6E8A-4147-A177-3AD203B41FA5}">
                      <a16:colId xmlns:a16="http://schemas.microsoft.com/office/drawing/2014/main" val="52219505"/>
                    </a:ext>
                  </a:extLst>
                </a:gridCol>
                <a:gridCol w="2114868">
                  <a:extLst>
                    <a:ext uri="{9D8B030D-6E8A-4147-A177-3AD203B41FA5}">
                      <a16:colId xmlns:a16="http://schemas.microsoft.com/office/drawing/2014/main" val="976574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Mean Capacity Gain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=22.5/32.5/42.5dB)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5%-tile throughput gain</a:t>
                      </a:r>
                    </a:p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=32.5)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2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CSR-4APopt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x1.83 / x1.44 / x1.29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x0.00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84523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(All Links)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x1.43 / x1.20 / x1.16, 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(B)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x1.62 / x1.27 / x1.16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x1.00  (B) x1.00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862857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(My Link)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x1.22 / x1.09 / x1.08,  (B) x1.46 / x1.16 / x1.10 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x1.00,  (B) x1.00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8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>
                          <a:solidFill>
                            <a:schemeClr val="tx1"/>
                          </a:solidFill>
                        </a:rPr>
                        <a:t>CCA-ED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x1.52 / x1.14 / x1.00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x0.30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30293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Results.1 (Large Cell/Accuracy CSI)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45DD36-4542-1019-66CB-39BC927D7CA8}"/>
              </a:ext>
            </a:extLst>
          </p:cNvPr>
          <p:cNvSpPr txBox="1"/>
          <p:nvPr/>
        </p:nvSpPr>
        <p:spPr>
          <a:xfrm>
            <a:off x="7620000" y="5280000"/>
            <a:ext cx="1451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0" dirty="0"/>
              <a:t>Target MCS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Same as TDMA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Optimization</a:t>
            </a:r>
            <a:endParaRPr kumimoji="1" lang="ja-JP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88936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&#10;&#10;自動的に生成された説明">
            <a:extLst>
              <a:ext uri="{FF2B5EF4-FFF2-40B4-BE49-F238E27FC236}">
                <a16:creationId xmlns:a16="http://schemas.microsoft.com/office/drawing/2014/main" id="{35E6CE70-1D1D-C380-056A-06D5ACE62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8213"/>
            <a:ext cx="4500000" cy="3370987"/>
          </a:xfrm>
          <a:prstGeom prst="rect">
            <a:avLst/>
          </a:prstGeom>
        </p:spPr>
      </p:pic>
      <p:pic>
        <p:nvPicPr>
          <p:cNvPr id="16" name="図 15" descr="グラフ&#10;&#10;自動的に生成された説明">
            <a:extLst>
              <a:ext uri="{FF2B5EF4-FFF2-40B4-BE49-F238E27FC236}">
                <a16:creationId xmlns:a16="http://schemas.microsoft.com/office/drawing/2014/main" id="{4DA822FD-3956-944A-3D96-EC07EA216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58213"/>
            <a:ext cx="4500000" cy="337098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594756-C881-3E57-DAC1-78FCB3BD607F}"/>
              </a:ext>
            </a:extLst>
          </p:cNvPr>
          <p:cNvSpPr txBox="1"/>
          <p:nvPr/>
        </p:nvSpPr>
        <p:spPr>
          <a:xfrm>
            <a:off x="852253" y="1524000"/>
            <a:ext cx="3110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Mean Capacity at each Midpoint SNR</a:t>
            </a:r>
            <a:endParaRPr kumimoji="1" lang="ja-JP" altLang="en-US" sz="1400" u="sng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52570E-B976-D930-B24F-E2F8F7C32013}"/>
              </a:ext>
            </a:extLst>
          </p:cNvPr>
          <p:cNvSpPr txBox="1"/>
          <p:nvPr/>
        </p:nvSpPr>
        <p:spPr>
          <a:xfrm>
            <a:off x="4800600" y="1524000"/>
            <a:ext cx="3951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Each Throughput CDF at Midpoint SNR=32.5dB</a:t>
            </a:r>
            <a:endParaRPr kumimoji="1" lang="ja-JP" altLang="en-US" sz="1400" u="sng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Results.2 (Large Cell/Inaccuracy CSI)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graphicFrame>
        <p:nvGraphicFramePr>
          <p:cNvPr id="2" name="表 18">
            <a:extLst>
              <a:ext uri="{FF2B5EF4-FFF2-40B4-BE49-F238E27FC236}">
                <a16:creationId xmlns:a16="http://schemas.microsoft.com/office/drawing/2014/main" id="{7E168F95-1981-6902-078F-9BE6399C2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00747"/>
              </p:ext>
            </p:extLst>
          </p:nvPr>
        </p:nvGraphicFramePr>
        <p:xfrm>
          <a:off x="581659" y="4953000"/>
          <a:ext cx="696214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68">
                  <a:extLst>
                    <a:ext uri="{9D8B030D-6E8A-4147-A177-3AD203B41FA5}">
                      <a16:colId xmlns:a16="http://schemas.microsoft.com/office/drawing/2014/main" val="3004145527"/>
                    </a:ext>
                  </a:extLst>
                </a:gridCol>
                <a:gridCol w="3126105">
                  <a:extLst>
                    <a:ext uri="{9D8B030D-6E8A-4147-A177-3AD203B41FA5}">
                      <a16:colId xmlns:a16="http://schemas.microsoft.com/office/drawing/2014/main" val="52219505"/>
                    </a:ext>
                  </a:extLst>
                </a:gridCol>
                <a:gridCol w="2114868">
                  <a:extLst>
                    <a:ext uri="{9D8B030D-6E8A-4147-A177-3AD203B41FA5}">
                      <a16:colId xmlns:a16="http://schemas.microsoft.com/office/drawing/2014/main" val="976574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Mean Capacity Gain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=22.5/32.5/42.5dB)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5%-tile throughput gain</a:t>
                      </a:r>
                    </a:p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=32.5)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2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CSR-4APopt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x1.55 / x1.27 / x1.11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x0.00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84523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(All Links)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x1.21 / x1.07 / x1.05,  (B) x1.31 / x1.12 / x1.08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x1.00  (B) x1.11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862857"/>
                  </a:ext>
                </a:extLst>
              </a:tr>
              <a:tr h="2434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(My Link)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x1.09 / x1.02 / x1.02,  (B) x1.15 / x1.03 / x1.02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x1.00,  (B) x1.00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8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>
                          <a:solidFill>
                            <a:schemeClr val="tx1"/>
                          </a:solidFill>
                        </a:rPr>
                        <a:t>CCA-ED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x1.02 / </a:t>
                      </a:r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x0.72 / x0.60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x0.33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3029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481467-B816-15CC-3A15-A0B0AAFD3294}"/>
              </a:ext>
            </a:extLst>
          </p:cNvPr>
          <p:cNvSpPr txBox="1"/>
          <p:nvPr/>
        </p:nvSpPr>
        <p:spPr>
          <a:xfrm>
            <a:off x="7620000" y="5280000"/>
            <a:ext cx="1451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0" dirty="0"/>
              <a:t>Target MCS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Same as TDMA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Optimization</a:t>
            </a:r>
            <a:endParaRPr kumimoji="1" lang="ja-JP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69442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, 折れ線グラフ&#10;&#10;自動的に生成された説明">
            <a:extLst>
              <a:ext uri="{FF2B5EF4-FFF2-40B4-BE49-F238E27FC236}">
                <a16:creationId xmlns:a16="http://schemas.microsoft.com/office/drawing/2014/main" id="{54F7D99F-3866-F820-B38F-4B9CC1066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8213"/>
            <a:ext cx="4500000" cy="3370987"/>
          </a:xfrm>
          <a:prstGeom prst="rect">
            <a:avLst/>
          </a:prstGeom>
        </p:spPr>
      </p:pic>
      <p:pic>
        <p:nvPicPr>
          <p:cNvPr id="12" name="図 11" descr="グラフ, 折れ線グラフ&#10;&#10;自動的に生成された説明">
            <a:extLst>
              <a:ext uri="{FF2B5EF4-FFF2-40B4-BE49-F238E27FC236}">
                <a16:creationId xmlns:a16="http://schemas.microsoft.com/office/drawing/2014/main" id="{7FF20BC4-29DE-0AE7-899B-5DAAEC845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62" y="1658213"/>
            <a:ext cx="4500000" cy="3370987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38FE94B0-B603-4F3B-A7BE-7A2750F2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Simulation Results.3 (Small Cell/Accuracy CSI)</a:t>
            </a:r>
            <a:endParaRPr kumimoji="1" lang="ja-JP" altLang="en-US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8AF770-9228-492C-93DD-FF11A0DC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A0DB6A0-3FAC-4C50-B855-05E2EFEC7C9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フッター プレースホルダー 5">
            <a:extLst>
              <a:ext uri="{FF2B5EF4-FFF2-40B4-BE49-F238E27FC236}">
                <a16:creationId xmlns:a16="http://schemas.microsoft.com/office/drawing/2014/main" id="{2B3929EF-7F6C-4A59-93F2-70D50BF9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369332"/>
          </a:xfrm>
        </p:spPr>
        <p:txBody>
          <a:bodyPr/>
          <a:lstStyle/>
          <a:p>
            <a:pPr>
              <a:defRPr/>
            </a:pPr>
            <a:r>
              <a:rPr lang="fr-FR" dirty="0"/>
              <a:t>Kosuke Aio(Sony Group Corporation), et al.</a:t>
            </a:r>
            <a:endParaRPr 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4F779D-5A8E-C021-7839-F4CF0870F4A4}"/>
              </a:ext>
            </a:extLst>
          </p:cNvPr>
          <p:cNvSpPr txBox="1"/>
          <p:nvPr/>
        </p:nvSpPr>
        <p:spPr>
          <a:xfrm>
            <a:off x="852253" y="1524000"/>
            <a:ext cx="31101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Mean Capacity at each Midpoint SNR</a:t>
            </a:r>
            <a:endParaRPr kumimoji="1" lang="ja-JP" altLang="en-US" sz="1400" u="sng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326608-DAB7-A479-EB32-84A1EA135C03}"/>
              </a:ext>
            </a:extLst>
          </p:cNvPr>
          <p:cNvSpPr txBox="1"/>
          <p:nvPr/>
        </p:nvSpPr>
        <p:spPr>
          <a:xfrm>
            <a:off x="4800600" y="1524000"/>
            <a:ext cx="3951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Each Throughput CDF at Midpoint SNR=32.5dB</a:t>
            </a:r>
            <a:endParaRPr kumimoji="1" lang="ja-JP" altLang="en-US" sz="1400" u="sng" dirty="0"/>
          </a:p>
        </p:txBody>
      </p:sp>
      <p:graphicFrame>
        <p:nvGraphicFramePr>
          <p:cNvPr id="2" name="表 18">
            <a:extLst>
              <a:ext uri="{FF2B5EF4-FFF2-40B4-BE49-F238E27FC236}">
                <a16:creationId xmlns:a16="http://schemas.microsoft.com/office/drawing/2014/main" id="{2BC6ED81-43A7-EAFA-31B0-F83ADE57E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08937"/>
              </p:ext>
            </p:extLst>
          </p:nvPr>
        </p:nvGraphicFramePr>
        <p:xfrm>
          <a:off x="581659" y="4953000"/>
          <a:ext cx="696214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68">
                  <a:extLst>
                    <a:ext uri="{9D8B030D-6E8A-4147-A177-3AD203B41FA5}">
                      <a16:colId xmlns:a16="http://schemas.microsoft.com/office/drawing/2014/main" val="3004145527"/>
                    </a:ext>
                  </a:extLst>
                </a:gridCol>
                <a:gridCol w="3126105">
                  <a:extLst>
                    <a:ext uri="{9D8B030D-6E8A-4147-A177-3AD203B41FA5}">
                      <a16:colId xmlns:a16="http://schemas.microsoft.com/office/drawing/2014/main" val="52219505"/>
                    </a:ext>
                  </a:extLst>
                </a:gridCol>
                <a:gridCol w="2114868">
                  <a:extLst>
                    <a:ext uri="{9D8B030D-6E8A-4147-A177-3AD203B41FA5}">
                      <a16:colId xmlns:a16="http://schemas.microsoft.com/office/drawing/2014/main" val="976574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Mean Capacity Gain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=22.5/32.5/42.5dB)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5%-tile throughput gain</a:t>
                      </a:r>
                    </a:p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(Mid SNR =32.5)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2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CSR-4APopt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x2.38 / x2.16 / x2.16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</a:rPr>
                        <a:t>x0.80</a:t>
                      </a:r>
                      <a:endParaRPr kumimoji="1" lang="ja-JP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84523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(All Links)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x1.82 / x1.81 / x1.86,  (B) x2.37 / x2.14 / x2.15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x1.15,  (B) x1.15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862857"/>
                  </a:ext>
                </a:extLst>
              </a:tr>
              <a:tr h="1520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CSR-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</a:rPr>
                        <a:t>MCSmax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</a:rPr>
                        <a:t> (My Link)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x1.67 / x1.66 / x1.71,  (B) x2.28 / x2.06 / x2.06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</a:rPr>
                        <a:t>(A) x1.05,  (B) x1.16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8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>
                          <a:solidFill>
                            <a:schemeClr val="tx1"/>
                          </a:solidFill>
                        </a:rPr>
                        <a:t>CCA-ED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x2.26 / x2.04 / x2.04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x1.16</a:t>
                      </a:r>
                      <a:endParaRPr kumimoji="1" lang="ja-JP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30293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1A79FE-02A5-EC83-A4D6-4E15FEB38E51}"/>
              </a:ext>
            </a:extLst>
          </p:cNvPr>
          <p:cNvSpPr txBox="1"/>
          <p:nvPr/>
        </p:nvSpPr>
        <p:spPr>
          <a:xfrm>
            <a:off x="7620000" y="5280000"/>
            <a:ext cx="1451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0" dirty="0"/>
              <a:t>Target MCS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Same as TDMA</a:t>
            </a:r>
          </a:p>
          <a:p>
            <a:pPr marL="228600" indent="-228600">
              <a:buAutoNum type="alphaUcParenBoth"/>
            </a:pPr>
            <a:r>
              <a:rPr kumimoji="1" lang="en-US" altLang="ja-JP" sz="1200" b="0" dirty="0"/>
              <a:t> Optimization</a:t>
            </a:r>
            <a:endParaRPr kumimoji="1" lang="ja-JP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9423268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ontrol xmlns="http://schemas.microsoft.com/VisualStudio/2011/storyboarding/control">
  <Id Name="7875a4f5-9099-470b-8e58-c7d70784d9cc" Revision="1" Stencil="System.MyShapes" StencilVersion="1.0"/>
</Contro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ontrol xmlns="http://schemas.microsoft.com/VisualStudio/2011/storyboarding/control">
  <Id Name="7875a4f5-9099-470b-8e58-c7d70784d9cc" Revision="1" Stencil="System.MyShapes" StencilVersion="1.0"/>
</Control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04131D785E54BAD8E7F2BBC0D3A9B" ma:contentTypeVersion="15" ma:contentTypeDescription="Create a new document." ma:contentTypeScope="" ma:versionID="2621e745b969fdcf15d54e56ae217296">
  <xsd:schema xmlns:xsd="http://www.w3.org/2001/XMLSchema" xmlns:xs="http://www.w3.org/2001/XMLSchema" xmlns:p="http://schemas.microsoft.com/office/2006/metadata/properties" xmlns:ns2="7fd4e17a-388a-44c6-bd21-933d62697e68" xmlns:ns3="9f9165a0-2197-4ad8-a0aa-dc75c8979fda" targetNamespace="http://schemas.microsoft.com/office/2006/metadata/properties" ma:root="true" ma:fieldsID="2cb8aebeb77dd53d989d8bc37b9efe23" ns2:_="" ns3:_="">
    <xsd:import namespace="7fd4e17a-388a-44c6-bd21-933d62697e68"/>
    <xsd:import namespace="9f9165a0-2197-4ad8-a0aa-dc75c8979f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4e17a-388a-44c6-bd21-933d62697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b9d403-1823-4ec6-b2f2-250b7876d0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165a0-2197-4ad8-a0aa-dc75c8979fd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7ee57a3-c671-4e52-b16c-6e90845995cb}" ma:internalName="TaxCatchAll" ma:showField="CatchAllData" ma:web="9f9165a0-2197-4ad8-a0aa-dc75c8979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9165a0-2197-4ad8-a0aa-dc75c8979fda" xsi:nil="true"/>
    <lcf76f155ced4ddcb4097134ff3c332f xmlns="7fd4e17a-388a-44c6-bd21-933d62697e68">
      <Terms xmlns="http://schemas.microsoft.com/office/infopath/2007/PartnerControls"/>
    </lcf76f155ced4ddcb4097134ff3c332f>
    <SharedWithUsers xmlns="9f9165a0-2197-4ad8-a0aa-dc75c8979fda">
      <UserInfo>
        <DisplayName>T087-863-Sony WLAN Members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D36BDD3-9E3A-4E97-B11B-CDBD007922C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7ABE6760-8FEA-4EB3-839A-BA0957C748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27178-565F-4054-A315-3228EE4A97CE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13C3CCCA-14FD-4ACC-8F9B-12A627631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d4e17a-388a-44c6-bd21-933d62697e68"/>
    <ds:schemaRef ds:uri="9f9165a0-2197-4ad8-a0aa-dc75c8979f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1248C0D-0AD9-4A32-A255-ABDFFA64DCF7}">
  <ds:schemaRefs>
    <ds:schemaRef ds:uri="http://schemas.microsoft.com/office/2006/documentManagement/types"/>
    <ds:schemaRef ds:uri="9f9165a0-2197-4ad8-a0aa-dc75c8979fd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fd4e17a-388a-44c6-bd21-933d62697e6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173275</TotalTime>
  <Words>2241</Words>
  <Application>Microsoft Office PowerPoint</Application>
  <PresentationFormat>画面に合わせる (4:3)</PresentationFormat>
  <Paragraphs>293</Paragraphs>
  <Slides>15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Default Design</vt:lpstr>
      <vt:lpstr>Evaluation of Coordinated Spatial Reuse  – Follow Up</vt:lpstr>
      <vt:lpstr>Introduction</vt:lpstr>
      <vt:lpstr>Simulation Topology</vt:lpstr>
      <vt:lpstr>Simulation Parameters/Assumption</vt:lpstr>
      <vt:lpstr>Comparisons</vt:lpstr>
      <vt:lpstr>Constraints</vt:lpstr>
      <vt:lpstr>Simulation Results.1 (Large Cell/Accuracy CSI)</vt:lpstr>
      <vt:lpstr>Simulation Results.2 (Large Cell/Inaccuracy CSI)</vt:lpstr>
      <vt:lpstr>Simulation Results.3 (Small Cell/Accuracy CSI)</vt:lpstr>
      <vt:lpstr>Simulation Results.4 (Small Cell/Inaccuracy CSI)</vt:lpstr>
      <vt:lpstr>Observations</vt:lpstr>
      <vt:lpstr>Way to forward in TGbn</vt:lpstr>
      <vt:lpstr>Summary</vt:lpstr>
      <vt:lpstr>Reference</vt:lpstr>
      <vt:lpstr>Appendix: Coordinated SR Type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11-20-xxxx-00-00be-consideration-on-coordinated-spatial-reuse-protocol_r2.pptx</dc:title>
  <dc:creator>Aio Kosuke</dc:creator>
  <cp:lastModifiedBy>Kosuke Aio</cp:lastModifiedBy>
  <cp:revision>325</cp:revision>
  <cp:lastPrinted>2018-09-03T08:43:03Z</cp:lastPrinted>
  <dcterms:created xsi:type="dcterms:W3CDTF">1998-02-10T13:07:52Z</dcterms:created>
  <dcterms:modified xsi:type="dcterms:W3CDTF">2023-11-11T07:12:58Z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0x01010088C04131D785E54BAD8E7F2BBC0D3A9B</vt:lpwstr>
  </property>
  <property fmtid="{D5CDD505-2E9C-101B-9397-08002B2CF9AE}" pid="4" name="MSIP_Label_1f8e20e6-048a-4bad-a26b-318dd1cd4d47_Enabled">
    <vt:lpwstr>true</vt:lpwstr>
  </property>
  <property fmtid="{D5CDD505-2E9C-101B-9397-08002B2CF9AE}" pid="5" name="MSIP_Label_1f8e20e6-048a-4bad-a26b-318dd1cd4d47_SetDate">
    <vt:lpwstr>2023-04-20T03:20:06Z</vt:lpwstr>
  </property>
  <property fmtid="{D5CDD505-2E9C-101B-9397-08002B2CF9AE}" pid="6" name="MSIP_Label_1f8e20e6-048a-4bad-a26b-318dd1cd4d47_Method">
    <vt:lpwstr>Privileged</vt:lpwstr>
  </property>
  <property fmtid="{D5CDD505-2E9C-101B-9397-08002B2CF9AE}" pid="7" name="MSIP_Label_1f8e20e6-048a-4bad-a26b-318dd1cd4d47_Name">
    <vt:lpwstr>1f8e20e6-048a-4bad-a26b-318dd1cd4d47</vt:lpwstr>
  </property>
  <property fmtid="{D5CDD505-2E9C-101B-9397-08002B2CF9AE}" pid="8" name="MSIP_Label_1f8e20e6-048a-4bad-a26b-318dd1cd4d47_SiteId">
    <vt:lpwstr>66c65d8a-9158-4521-a2d8-664963db48e4</vt:lpwstr>
  </property>
  <property fmtid="{D5CDD505-2E9C-101B-9397-08002B2CF9AE}" pid="9" name="MSIP_Label_1f8e20e6-048a-4bad-a26b-318dd1cd4d47_ActionId">
    <vt:lpwstr>83e20a9d-193c-4dd4-81af-55dbfda52002</vt:lpwstr>
  </property>
  <property fmtid="{D5CDD505-2E9C-101B-9397-08002B2CF9AE}" pid="10" name="MSIP_Label_1f8e20e6-048a-4bad-a26b-318dd1cd4d47_ContentBits">
    <vt:lpwstr>0</vt:lpwstr>
  </property>
  <property fmtid="{D5CDD505-2E9C-101B-9397-08002B2CF9AE}" pid="11" name="MediaServiceImageTags">
    <vt:lpwstr/>
  </property>
</Properties>
</file>