
<file path=[Content_Types].xml><?xml version="1.0" encoding="utf-8"?>
<Types xmlns="http://schemas.openxmlformats.org/package/2006/content-types">
  <Default Extension="vml" ContentType="application/vnd.openxmlformats-officedocument.vmlDrawing"/>
  <Default Extension="doc" ContentType="application/msword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media/image7.svg" ContentType="image/svg+xml"/>
  <Override PartName="/ppt/media/image9.svg" ContentType="image/svg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3"/>
    <p:sldId id="312" r:id="rId4"/>
    <p:sldId id="352" r:id="rId5"/>
    <p:sldId id="316" r:id="rId6"/>
    <p:sldId id="313" r:id="rId7"/>
    <p:sldId id="314" r:id="rId8"/>
    <p:sldId id="325" r:id="rId9"/>
    <p:sldId id="298" r:id="rId10"/>
    <p:sldId id="334" r:id="rId11"/>
    <p:sldId id="291" r:id="rId12"/>
    <p:sldId id="343" r:id="rId13"/>
    <p:sldId id="326" r:id="rId14"/>
    <p:sldId id="335" r:id="rId15"/>
    <p:sldId id="315" r:id="rId16"/>
    <p:sldId id="336" r:id="rId17"/>
    <p:sldId id="337" r:id="rId18"/>
    <p:sldId id="265" r:id="rId19"/>
    <p:sldId id="297" r:id="rId20"/>
    <p:sldId id="351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/>
  <p:cmAuthor id="2" name="Galati Giordano, Lorenzo (Nokia - DE/Stuttgart)" initials="GGL(-D" lastIdx="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25" autoAdjust="0"/>
    <p:restoredTop sz="95859" autoAdjust="0"/>
  </p:normalViewPr>
  <p:slideViewPr>
    <p:cSldViewPr snapToGrid="0">
      <p:cViewPr varScale="1">
        <p:scale>
          <a:sx n="113" d="100"/>
          <a:sy n="113" d="100"/>
        </p:scale>
        <p:origin x="7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7" d="100"/>
          <a:sy n="47" d="100"/>
        </p:scale>
        <p:origin x="278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7" Type="http://schemas.openxmlformats.org/officeDocument/2006/relationships/commentAuthors" Target="commentAuthors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handoutMaster" Target="handoutMasters/handoutMaster1.xml"/><Relationship Id="rId22" Type="http://schemas.openxmlformats.org/officeDocument/2006/relationships/notesMaster" Target="notesMasters/notesMaster1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altLang="zh-CN"/>
              <a:t>Doc.: 802.11-22/828r4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4B3C3-1730-4818-86F0-26E791C69C69}" type="datetime1">
              <a:rPr lang="en-US" altLang="zh-CN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4ADAF-64A2-4BCC-B8AB-1D88A11752B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802.11-22/828r4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BEC8A-9456-4C66-AD86-F29878999039}" type="datetime1">
              <a:rPr lang="en-US" altLang="zh-CN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658985" y="6475413"/>
            <a:ext cx="1732915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Jay Yang al. (ZTE)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1367" y="332740"/>
            <a:ext cx="32893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.: IEEE 802.11-23/1</a:t>
            </a:r>
            <a:r>
              <a:rPr lang="en-US" altLang="en-GB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930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r1</a:t>
            </a:r>
            <a:endParaRPr lang="en-US" altLang="en-US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  <a:endParaRPr lang="en-US" sz="1800" dirty="0">
              <a:cs typeface="+mn-cs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304801" y="324520"/>
            <a:ext cx="14097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>
                <a:cs typeface="+mn-cs"/>
              </a:rPr>
              <a:t>Nov. 2023</a:t>
            </a:r>
            <a:endParaRPr lang="en-US" sz="1800" b="1" dirty="0">
              <a:cs typeface="+mn-cs"/>
            </a:endParaRPr>
          </a:p>
        </p:txBody>
      </p:sp>
      <p:sp>
        <p:nvSpPr>
          <p:cNvPr id="2" name="Text Box 1"/>
          <p:cNvSpPr txBox="1"/>
          <p:nvPr userDrawn="1"/>
        </p:nvSpPr>
        <p:spPr>
          <a:xfrm>
            <a:off x="11861800" y="284226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1" Type="http://schemas.openxmlformats.org/officeDocument/2006/relationships/oleObject" Target="../embeddings/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9.svg"/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7" Type="http://schemas.openxmlformats.org/officeDocument/2006/relationships/image" Target="../media/image9.svg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svg"/><Relationship Id="rId1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1380" y="1057276"/>
            <a:ext cx="10363200" cy="1470025"/>
          </a:xfrm>
        </p:spPr>
        <p:txBody>
          <a:bodyPr>
            <a:normAutofit/>
          </a:bodyPr>
          <a:lstStyle/>
          <a:p>
            <a:r>
              <a:rPr lang="en-US" dirty="0"/>
              <a:t>Non-collocated </a:t>
            </a:r>
            <a:r>
              <a:rPr lang="en-US" altLang="zh-CN" dirty="0"/>
              <a:t>AP MLD framework further discussion </a:t>
            </a:r>
            <a:endParaRPr lang="zh-CN" altLang="en-US" dirty="0"/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1310640" y="2756535"/>
          <a:ext cx="9958705" cy="22713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" name="Document" r:id="rId1" imgW="11430000" imgH="2407920" progId="Word.Document.8">
                  <p:embed/>
                </p:oleObj>
              </mc:Choice>
              <mc:Fallback>
                <p:oleObj name="Document" r:id="rId1" imgW="11430000" imgH="240792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0640" y="2756535"/>
                        <a:ext cx="9958705" cy="22713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Jay Yang al. (ZTE)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extension in MLO setup procedure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UHR non-AP MLD may set up multi-link with different EHT AP MLDs belonging to the same UHR AP MLD</a:t>
            </a:r>
            <a:endParaRPr lang="en-US" b="0" dirty="0"/>
          </a:p>
          <a:p>
            <a:pPr lvl="1">
              <a:buFont typeface="Wingdings" panose="05000000000000000000" charset="0"/>
              <a:buChar char="Ø"/>
            </a:pPr>
            <a:r>
              <a:rPr lang="en-US" b="0" dirty="0"/>
              <a:t>(Re)association request may carry multiple ML elements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ym typeface="+mn-ea"/>
              </a:rPr>
              <a:t>Authentication, association, 4HS frames are </a:t>
            </a:r>
            <a:r>
              <a:rPr lang="en-US" b="0" dirty="0">
                <a:sym typeface="+mn-ea"/>
              </a:rPr>
              <a:t>transparently delivered over EHT AP MLD</a:t>
            </a:r>
            <a:endParaRPr lang="en-US" b="0" dirty="0"/>
          </a:p>
          <a:p>
            <a:pPr lvl="1">
              <a:buFont typeface="Wingdings" panose="05000000000000000000" charset="0"/>
              <a:buChar char="Ø"/>
            </a:pPr>
            <a:r>
              <a:rPr lang="en-US" b="0" dirty="0"/>
              <a:t>Authentication, association, 4HS shall be exchanged between UHR non-AP MLD and UHR AP MLD high MAC</a:t>
            </a:r>
            <a:endParaRPr lang="en-US" b="0" dirty="0"/>
          </a:p>
          <a:p>
            <a:pPr lvl="1">
              <a:buFont typeface="Wingdings" panose="05000000000000000000" charset="0"/>
              <a:buChar char="Ø"/>
            </a:pPr>
            <a:r>
              <a:rPr lang="en-US" b="0" dirty="0"/>
              <a:t>One signaling in authentication frame sent by non-AP MLD to indicate it’s a UHR non-AP MLD or EHT non-AP MLD, so that the EHT AP MLD can decide to handle it locally or forward to UHR AP MLD high MAC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9105" y="685800"/>
            <a:ext cx="11397615" cy="914400"/>
          </a:xfrm>
        </p:spPr>
        <p:txBody>
          <a:bodyPr/>
          <a:p>
            <a:r>
              <a:rPr lang="en-US" altLang="zh-CN">
                <a:sym typeface="+mn-ea"/>
              </a:rPr>
              <a:t>One example of setting-up procedure in non-collocated AP MLD</a:t>
            </a: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847850" y="1600200"/>
            <a:ext cx="9018270" cy="456247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AID assignment in non-collocated AP MLD framework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795" y="1752600"/>
            <a:ext cx="11445240" cy="4572000"/>
          </a:xfrm>
        </p:spPr>
        <p:txBody>
          <a:bodyPr/>
          <a:p>
            <a:r>
              <a:rPr lang="en-US" altLang="zh-CN"/>
              <a:t>There will be some challenge for 12-bit AID field in larger scale non-collocated AP MLD network</a:t>
            </a:r>
            <a:endParaRPr lang="en-US" altLang="zh-CN"/>
          </a:p>
          <a:p>
            <a:pPr lvl="1">
              <a:buFont typeface="Wingdings" panose="05000000000000000000" charset="0"/>
              <a:buChar char="Ø"/>
            </a:pPr>
            <a:r>
              <a:rPr lang="en-US" altLang="zh-CN" sz="1800">
                <a:solidFill>
                  <a:schemeClr val="tx1"/>
                </a:solidFill>
              </a:rPr>
              <a:t>Thousands of STAs may associate with the same non-collocated AP MLD in larger scale network</a:t>
            </a:r>
            <a:endParaRPr lang="en-US" altLang="zh-CN" sz="1800">
              <a:solidFill>
                <a:schemeClr val="tx1"/>
              </a:solidFill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altLang="zh-CN" sz="1800">
                <a:solidFill>
                  <a:schemeClr val="tx1"/>
                </a:solidFill>
              </a:rPr>
              <a:t>But only allow maximum 2K STAs association at the same time according to current </a:t>
            </a:r>
            <a:r>
              <a:rPr lang="en-US" altLang="zh-CN" sz="1800">
                <a:sym typeface="+mn-ea"/>
              </a:rPr>
              <a:t>length of </a:t>
            </a:r>
            <a:r>
              <a:rPr lang="en-US" altLang="zh-CN" sz="1800">
                <a:solidFill>
                  <a:schemeClr val="tx1"/>
                </a:solidFill>
              </a:rPr>
              <a:t>AID field</a:t>
            </a:r>
            <a:r>
              <a:rPr lang="en-US" altLang="zh-CN">
                <a:solidFill>
                  <a:schemeClr val="tx1"/>
                </a:solidFill>
              </a:rPr>
              <a:t> </a:t>
            </a:r>
            <a:endParaRPr lang="en-US" altLang="zh-CN">
              <a:solidFill>
                <a:schemeClr val="tx1"/>
              </a:solidFill>
            </a:endParaRPr>
          </a:p>
          <a:p>
            <a:endParaRPr lang="en-US" altLang="zh-CN"/>
          </a:p>
          <a:p>
            <a:r>
              <a:rPr lang="en-US" altLang="zh-CN"/>
              <a:t>AID field needs some extension and is also compatible with legacy STA/non-AP MLD</a:t>
            </a:r>
            <a:endParaRPr lang="en-US" altLang="zh-CN"/>
          </a:p>
          <a:p>
            <a:pPr lvl="1">
              <a:buFont typeface="Wingdings" panose="05000000000000000000" charset="0"/>
              <a:buChar char="Ø"/>
            </a:pPr>
            <a:r>
              <a:rPr lang="en-US" altLang="zh-CN" sz="1800"/>
              <a:t>UHR AID =&lt;MLD index,  AID&gt;</a:t>
            </a:r>
            <a:endParaRPr lang="en-US" altLang="zh-CN" sz="1800"/>
          </a:p>
          <a:p>
            <a:pPr lvl="1">
              <a:buFont typeface="Wingdings" panose="05000000000000000000" charset="0"/>
              <a:buChar char="Ø"/>
            </a:pPr>
            <a:r>
              <a:rPr lang="en-US" altLang="zh-CN" sz="1800"/>
              <a:t>UHR AP MLD high MAC assigns and recycles MLD index of each EHT AP MLD.</a:t>
            </a:r>
            <a:endParaRPr lang="en-US" altLang="zh-CN" sz="1800"/>
          </a:p>
          <a:p>
            <a:pPr lvl="1">
              <a:buFont typeface="Wingdings" panose="05000000000000000000" charset="0"/>
              <a:buChar char="Ø"/>
            </a:pPr>
            <a:r>
              <a:rPr lang="en-US" altLang="zh-CN" sz="1800"/>
              <a:t>Multiple EHT AP MLDs coordinate to assign a common AID to the set-up link of  UHR non-AP MLD</a:t>
            </a:r>
            <a:endParaRPr lang="en-US" altLang="zh-CN" sz="1800"/>
          </a:p>
          <a:p>
            <a:pPr lvl="1">
              <a:buFont typeface="Wingdings" panose="05000000000000000000" charset="0"/>
              <a:buChar char="Ø"/>
            </a:pPr>
            <a:r>
              <a:rPr lang="en-US" altLang="zh-CN" sz="1800"/>
              <a:t>Non-AP MLD has the same AID on different set-up links</a:t>
            </a:r>
            <a:endParaRPr lang="en-US" altLang="zh-CN" sz="180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610" y="685800"/>
            <a:ext cx="11335385" cy="914400"/>
          </a:xfrm>
        </p:spPr>
        <p:txBody>
          <a:bodyPr/>
          <a:p>
            <a:r>
              <a:rPr lang="en-US" altLang="zh-CN"/>
              <a:t>One example of the AID assignment by non-collocated AP MLD</a:t>
            </a: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pic>
        <p:nvPicPr>
          <p:cNvPr id="7" name="Content Placeholder 5" descr="Wireless router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p:blipFill>
        <p:spPr bwMode="auto">
          <a:xfrm>
            <a:off x="4676775" y="2952750"/>
            <a:ext cx="575310" cy="575310"/>
          </a:xfrm>
          <a:prstGeom prst="rect">
            <a:avLst/>
          </a:prstGeom>
          <a:noFill/>
        </p:spPr>
      </p:pic>
      <p:pic>
        <p:nvPicPr>
          <p:cNvPr id="8" name="Graphic 6" descr="Wireless router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p:blipFill>
        <p:spPr>
          <a:xfrm>
            <a:off x="9072245" y="3038475"/>
            <a:ext cx="657225" cy="657225"/>
          </a:xfrm>
          <a:prstGeom prst="rect">
            <a:avLst/>
          </a:prstGeom>
        </p:spPr>
      </p:pic>
      <p:pic>
        <p:nvPicPr>
          <p:cNvPr id="9" name="Graphic 7" descr="Wireless router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p:blipFill>
        <p:spPr>
          <a:xfrm>
            <a:off x="6871335" y="1481455"/>
            <a:ext cx="678815" cy="678815"/>
          </a:xfrm>
          <a:prstGeom prst="rect">
            <a:avLst/>
          </a:prstGeom>
        </p:spPr>
      </p:pic>
      <p:cxnSp>
        <p:nvCxnSpPr>
          <p:cNvPr id="10" name="Straight Connector 9"/>
          <p:cNvCxnSpPr>
            <a:stCxn id="9" idx="3"/>
            <a:endCxn id="8" idx="0"/>
          </p:cNvCxnSpPr>
          <p:nvPr/>
        </p:nvCxnSpPr>
        <p:spPr bwMode="auto">
          <a:xfrm>
            <a:off x="7550212" y="1821390"/>
            <a:ext cx="1851025" cy="121729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Straight Connector 10"/>
          <p:cNvCxnSpPr>
            <a:stCxn id="9" idx="1"/>
            <a:endCxn id="7" idx="0"/>
          </p:cNvCxnSpPr>
          <p:nvPr/>
        </p:nvCxnSpPr>
        <p:spPr bwMode="auto">
          <a:xfrm flipH="1">
            <a:off x="4964492" y="1821390"/>
            <a:ext cx="1906905" cy="113157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" name="TextBox 10"/>
          <p:cNvSpPr txBox="1"/>
          <p:nvPr/>
        </p:nvSpPr>
        <p:spPr>
          <a:xfrm>
            <a:off x="8633731" y="2325954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>
                <a:solidFill>
                  <a:srgbClr val="FF0000"/>
                </a:solidFill>
              </a:rPr>
              <a:t>backhaul</a:t>
            </a:r>
            <a:endParaRPr lang="en-US" altLang="zh-CN" dirty="0">
              <a:solidFill>
                <a:srgbClr val="FF0000"/>
              </a:solidFill>
            </a:endParaRPr>
          </a:p>
        </p:txBody>
      </p:sp>
      <p:sp>
        <p:nvSpPr>
          <p:cNvPr id="13" name="TextBox 11"/>
          <p:cNvSpPr txBox="1"/>
          <p:nvPr/>
        </p:nvSpPr>
        <p:spPr>
          <a:xfrm>
            <a:off x="5038416" y="2067112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>
                <a:solidFill>
                  <a:srgbClr val="FF0000"/>
                </a:solidFill>
              </a:rPr>
              <a:t>backhaul</a:t>
            </a:r>
            <a:endParaRPr lang="en-US" altLang="zh-CN" dirty="0">
              <a:solidFill>
                <a:srgbClr val="FF0000"/>
              </a:solidFill>
            </a:endParaRPr>
          </a:p>
        </p:txBody>
      </p:sp>
      <p:sp>
        <p:nvSpPr>
          <p:cNvPr id="14" name="TextBox 12"/>
          <p:cNvSpPr txBox="1"/>
          <p:nvPr/>
        </p:nvSpPr>
        <p:spPr>
          <a:xfrm>
            <a:off x="4015968" y="3431312"/>
            <a:ext cx="254698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/>
              <a:t>EHT AP MLD2(MLD index=1)</a:t>
            </a:r>
            <a:endParaRPr lang="en-US" sz="1400" b="1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6583482" y="2400168"/>
            <a:ext cx="719974" cy="42251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AP1.1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2.4 GHz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225227" y="3720170"/>
            <a:ext cx="584881" cy="42251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AP2.1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1200" dirty="0">
                <a:latin typeface="Times New Roman" panose="02020603050405020304" pitchFamily="18" charset="0"/>
              </a:rPr>
              <a:t>5 GHz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955926" y="3710077"/>
            <a:ext cx="584881" cy="42251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AP2.2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1200" dirty="0">
                <a:latin typeface="Times New Roman" panose="02020603050405020304" pitchFamily="18" charset="0"/>
              </a:rPr>
              <a:t>6 GHz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8782243" y="3926715"/>
            <a:ext cx="584881" cy="42251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AP3.1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1200" dirty="0">
                <a:latin typeface="Times New Roman" panose="02020603050405020304" pitchFamily="18" charset="0"/>
              </a:rPr>
              <a:t>5 GHz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9521197" y="3916622"/>
            <a:ext cx="584881" cy="42251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AP3.2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1200" dirty="0">
                <a:latin typeface="Times New Roman" panose="02020603050405020304" pitchFamily="18" charset="0"/>
              </a:rPr>
              <a:t>6 GHz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7800340" y="1588770"/>
            <a:ext cx="2014220" cy="30861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1200" dirty="0">
                <a:latin typeface="Times New Roman" panose="02020603050405020304" pitchFamily="18" charset="0"/>
              </a:rPr>
              <a:t>UHR AP MLD high MAC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7412923" y="2398761"/>
            <a:ext cx="719974" cy="42251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AP1.2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6 GHz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" name="TextBox 12"/>
          <p:cNvSpPr txBox="1"/>
          <p:nvPr/>
        </p:nvSpPr>
        <p:spPr>
          <a:xfrm>
            <a:off x="6056858" y="2066697"/>
            <a:ext cx="254698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/>
              <a:t>EHT AP MLD1(MLD index=0)</a:t>
            </a:r>
            <a:endParaRPr lang="en-US" sz="1400" b="1" dirty="0"/>
          </a:p>
        </p:txBody>
      </p:sp>
      <p:sp>
        <p:nvSpPr>
          <p:cNvPr id="19" name="TextBox 12"/>
          <p:cNvSpPr txBox="1"/>
          <p:nvPr/>
        </p:nvSpPr>
        <p:spPr>
          <a:xfrm>
            <a:off x="7984718" y="3618002"/>
            <a:ext cx="254698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/>
              <a:t>EHT AP MLD3(MLD index=2)</a:t>
            </a:r>
            <a:endParaRPr lang="en-US" sz="1400" b="1" dirty="0"/>
          </a:p>
        </p:txBody>
      </p:sp>
      <p:sp>
        <p:nvSpPr>
          <p:cNvPr id="25" name="右大括号 24"/>
          <p:cNvSpPr/>
          <p:nvPr/>
        </p:nvSpPr>
        <p:spPr>
          <a:xfrm>
            <a:off x="10239375" y="1538605"/>
            <a:ext cx="293370" cy="280416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10554335" y="2647315"/>
            <a:ext cx="109156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600"/>
              <a:t>UHR AP MLD</a:t>
            </a:r>
            <a:endParaRPr lang="en-US" altLang="zh-CN" sz="1600"/>
          </a:p>
        </p:txBody>
      </p:sp>
      <p:sp>
        <p:nvSpPr>
          <p:cNvPr id="3" name="文本框 2"/>
          <p:cNvSpPr txBox="1"/>
          <p:nvPr/>
        </p:nvSpPr>
        <p:spPr>
          <a:xfrm>
            <a:off x="6412230" y="2879090"/>
            <a:ext cx="90106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/>
              <a:t>link ID=0</a:t>
            </a:r>
            <a:endParaRPr lang="en-US" altLang="zh-CN" sz="1400"/>
          </a:p>
        </p:txBody>
      </p:sp>
      <p:sp>
        <p:nvSpPr>
          <p:cNvPr id="15" name="文本框 14"/>
          <p:cNvSpPr txBox="1"/>
          <p:nvPr/>
        </p:nvSpPr>
        <p:spPr>
          <a:xfrm>
            <a:off x="7479665" y="2887980"/>
            <a:ext cx="121856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/>
              <a:t>link ID=1</a:t>
            </a:r>
            <a:endParaRPr lang="en-US" altLang="zh-CN" sz="1400"/>
          </a:p>
        </p:txBody>
      </p:sp>
      <p:sp>
        <p:nvSpPr>
          <p:cNvPr id="16" name="文本框 15"/>
          <p:cNvSpPr txBox="1"/>
          <p:nvPr/>
        </p:nvSpPr>
        <p:spPr>
          <a:xfrm>
            <a:off x="8552815" y="4356100"/>
            <a:ext cx="90106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/>
              <a:t>link ID=0</a:t>
            </a:r>
            <a:endParaRPr lang="en-US" altLang="zh-CN" sz="1400"/>
          </a:p>
        </p:txBody>
      </p:sp>
      <p:sp>
        <p:nvSpPr>
          <p:cNvPr id="31" name="文本框 30"/>
          <p:cNvSpPr txBox="1"/>
          <p:nvPr/>
        </p:nvSpPr>
        <p:spPr>
          <a:xfrm>
            <a:off x="9521190" y="4348480"/>
            <a:ext cx="121856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/>
              <a:t>link ID=1</a:t>
            </a:r>
            <a:endParaRPr lang="en-US" altLang="zh-CN" sz="1400"/>
          </a:p>
        </p:txBody>
      </p:sp>
      <p:sp>
        <p:nvSpPr>
          <p:cNvPr id="32" name="文本框 31"/>
          <p:cNvSpPr txBox="1"/>
          <p:nvPr/>
        </p:nvSpPr>
        <p:spPr>
          <a:xfrm>
            <a:off x="3869690" y="4186555"/>
            <a:ext cx="90106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/>
              <a:t>link ID=0</a:t>
            </a:r>
            <a:endParaRPr lang="en-US" altLang="zh-CN" sz="1400"/>
          </a:p>
        </p:txBody>
      </p:sp>
      <p:sp>
        <p:nvSpPr>
          <p:cNvPr id="33" name="文本框 32"/>
          <p:cNvSpPr txBox="1"/>
          <p:nvPr/>
        </p:nvSpPr>
        <p:spPr>
          <a:xfrm>
            <a:off x="4838065" y="4178935"/>
            <a:ext cx="121856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/>
              <a:t>link ID=1</a:t>
            </a:r>
            <a:endParaRPr lang="en-US" altLang="zh-CN" sz="1400"/>
          </a:p>
        </p:txBody>
      </p:sp>
      <p:pic>
        <p:nvPicPr>
          <p:cNvPr id="17" name="Graphic 15" descr="Smart Phone outlin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873240" y="5688965"/>
            <a:ext cx="514985" cy="514985"/>
          </a:xfrm>
          <a:prstGeom prst="rect">
            <a:avLst/>
          </a:prstGeom>
        </p:spPr>
      </p:pic>
      <p:cxnSp>
        <p:nvCxnSpPr>
          <p:cNvPr id="29" name="Straight Connector 28"/>
          <p:cNvCxnSpPr>
            <a:endCxn id="17" idx="0"/>
          </p:cNvCxnSpPr>
          <p:nvPr/>
        </p:nvCxnSpPr>
        <p:spPr bwMode="auto">
          <a:xfrm flipH="1">
            <a:off x="7130794" y="4339067"/>
            <a:ext cx="2682875" cy="135001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cxnSp>
        <p:nvCxnSpPr>
          <p:cNvPr id="30" name="Straight Connector 29"/>
          <p:cNvCxnSpPr>
            <a:endCxn id="17" idx="0"/>
          </p:cNvCxnSpPr>
          <p:nvPr/>
        </p:nvCxnSpPr>
        <p:spPr bwMode="auto">
          <a:xfrm>
            <a:off x="4518303" y="4142689"/>
            <a:ext cx="2613025" cy="15462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sp>
        <p:nvSpPr>
          <p:cNvPr id="27" name="TextBox 12"/>
          <p:cNvSpPr txBox="1"/>
          <p:nvPr/>
        </p:nvSpPr>
        <p:spPr>
          <a:xfrm>
            <a:off x="7550378" y="4884192"/>
            <a:ext cx="87693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/>
              <a:t>AID=100</a:t>
            </a:r>
            <a:endParaRPr lang="en-US" sz="1400" b="1" dirty="0"/>
          </a:p>
        </p:txBody>
      </p:sp>
      <p:sp>
        <p:nvSpPr>
          <p:cNvPr id="36" name="TextBox 12"/>
          <p:cNvSpPr txBox="1"/>
          <p:nvPr/>
        </p:nvSpPr>
        <p:spPr>
          <a:xfrm>
            <a:off x="6040348" y="4884192"/>
            <a:ext cx="87693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/>
              <a:t>AID=100</a:t>
            </a:r>
            <a:endParaRPr lang="en-US" sz="1400" b="1" dirty="0"/>
          </a:p>
        </p:txBody>
      </p:sp>
      <p:sp>
        <p:nvSpPr>
          <p:cNvPr id="37" name="TextBox 12"/>
          <p:cNvSpPr txBox="1"/>
          <p:nvPr/>
        </p:nvSpPr>
        <p:spPr>
          <a:xfrm>
            <a:off x="7479893" y="5792877"/>
            <a:ext cx="249872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/>
              <a:t>UHR AID=&lt;1,100&gt; or &lt;2,100&gt;</a:t>
            </a:r>
            <a:endParaRPr lang="en-US" sz="1400" b="1" dirty="0"/>
          </a:p>
        </p:txBody>
      </p:sp>
      <p:sp>
        <p:nvSpPr>
          <p:cNvPr id="38" name="文本框 37"/>
          <p:cNvSpPr txBox="1"/>
          <p:nvPr/>
        </p:nvSpPr>
        <p:spPr>
          <a:xfrm>
            <a:off x="6675120" y="6166485"/>
            <a:ext cx="1125220" cy="3067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1400" b="1" dirty="0">
                <a:sym typeface="+mn-ea"/>
              </a:rPr>
              <a:t>UHR STA</a:t>
            </a:r>
            <a:endParaRPr lang="en-US" altLang="en-US" sz="1400" b="1" dirty="0">
              <a:sym typeface="+mn-e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690" y="685800"/>
            <a:ext cx="11090910" cy="914400"/>
          </a:xfrm>
        </p:spPr>
        <p:txBody>
          <a:bodyPr/>
          <a:lstStyle/>
          <a:p>
            <a:r>
              <a:rPr lang="en-US" dirty="0"/>
              <a:t>PPDU delivery with NSTR/EMLSR/EMLMR non-AP MLD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26720" y="1521460"/>
            <a:ext cx="11214100" cy="4572000"/>
          </a:xfrm>
        </p:spPr>
        <p:txBody>
          <a:bodyPr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Due to the latency in the backhaul, run-time coordination will encounter some challenge.</a:t>
            </a:r>
            <a:endParaRPr lang="en-US" b="0" dirty="0"/>
          </a:p>
          <a:p>
            <a:pPr lvl="1">
              <a:buFont typeface="Wingdings" panose="05000000000000000000" charset="0"/>
              <a:buChar char="Ø"/>
            </a:pPr>
            <a:r>
              <a:rPr lang="en-US" sz="1800" b="0" dirty="0"/>
              <a:t>Start time/end time alignment is hard to support for NSTR non-AP MLD</a:t>
            </a:r>
            <a:endParaRPr lang="en-US" sz="1800" b="0" dirty="0"/>
          </a:p>
          <a:p>
            <a:pPr lvl="1">
              <a:buFont typeface="Wingdings" panose="05000000000000000000" charset="0"/>
              <a:buChar char="Ø"/>
            </a:pPr>
            <a:r>
              <a:rPr lang="en-US" sz="1800" b="0" dirty="0"/>
              <a:t>Another aspect, less commercial AP MLD support ending time alignment</a:t>
            </a:r>
            <a:endParaRPr lang="en-US" sz="1800" b="0" dirty="0"/>
          </a:p>
          <a:p>
            <a:pPr lvl="1">
              <a:buFont typeface="Wingdings" panose="05000000000000000000" charset="0"/>
              <a:buChar char="Ø"/>
            </a:pPr>
            <a:r>
              <a:rPr lang="en-US" sz="1800" b="0" dirty="0"/>
              <a:t>Therefore, non-collocated AP MLD frame may not support ending time alignment</a:t>
            </a:r>
            <a:endParaRPr lang="en-US" sz="1800" b="0" dirty="0"/>
          </a:p>
          <a:p>
            <a:pPr marL="342900" lvl="1" indent="-342900" algn="l">
              <a:buClrTx/>
              <a:buSzTx/>
              <a:buFont typeface="Arial" panose="020B0604020202020204" pitchFamily="34" charset="0"/>
              <a:buChar char="•"/>
            </a:pPr>
            <a:r>
              <a:rPr lang="en-US" sz="2400" b="0" dirty="0">
                <a:ea typeface="+mn-ea"/>
                <a:cs typeface="+mn-cs"/>
              </a:rPr>
              <a:t>Non-run time coordination in the backhaul make it possible for the non-overlap PPDU delivery on single link</a:t>
            </a:r>
            <a:endParaRPr lang="en-US" sz="2400" b="0" dirty="0">
              <a:ea typeface="+mn-ea"/>
              <a:cs typeface="+mn-cs"/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sz="1800" b="0" dirty="0"/>
              <a:t>Two EHT AP MLDs coordinate a non-overlap time slot for PPDU delivery on single link when STA operates in </a:t>
            </a:r>
            <a:r>
              <a:rPr lang="en-US" sz="1800" dirty="0">
                <a:sym typeface="+mn-ea"/>
              </a:rPr>
              <a:t>NSTR/EMLSR/EMLMR mode</a:t>
            </a:r>
            <a:endParaRPr lang="en-US" sz="1800" dirty="0">
              <a:sym typeface="+mn-ea"/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sz="1800" dirty="0">
                <a:sym typeface="+mn-ea"/>
              </a:rPr>
              <a:t>Also,support UL traffic delivery on more than 1 link when the STA operates in NSTR mode as it is in 11be.</a:t>
            </a:r>
            <a:endParaRPr lang="en-US" sz="1800" b="0" dirty="0"/>
          </a:p>
          <a:p>
            <a:pPr marL="342900" lvl="1" indent="-342900" algn="l">
              <a:buClrTx/>
              <a:buSzTx/>
              <a:buFont typeface="Arial" panose="020B0604020202020204" pitchFamily="34" charset="0"/>
              <a:buChar char="•"/>
            </a:pPr>
            <a:r>
              <a:rPr lang="en-US" sz="2400" b="0" dirty="0">
                <a:ea typeface="+mn-ea"/>
                <a:cs typeface="+mn-cs"/>
              </a:rPr>
              <a:t>TSF synchronization among different EHT AP MLDs in UHR AP MLD?</a:t>
            </a:r>
            <a:endParaRPr lang="en-US" sz="2400" b="0" dirty="0">
              <a:ea typeface="+mn-ea"/>
              <a:cs typeface="+mn-cs"/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b="1" dirty="0">
                <a:solidFill>
                  <a:srgbClr val="FF0000"/>
                </a:solidFill>
              </a:rPr>
              <a:t>No requirement. 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10515" y="875665"/>
            <a:ext cx="10967085" cy="914400"/>
          </a:xfrm>
        </p:spPr>
        <p:txBody>
          <a:bodyPr/>
          <a:p>
            <a:r>
              <a:rPr lang="en-US" altLang="zh-CN"/>
              <a:t>One example of the PPDU delivery between </a:t>
            </a:r>
            <a:r>
              <a:rPr lang="en-US" altLang="zh-CN">
                <a:sym typeface="+mn-ea"/>
              </a:rPr>
              <a:t>NSTR/EMLSR/EMLMR non-AP MLD and </a:t>
            </a:r>
            <a:r>
              <a:rPr lang="en-US" altLang="zh-CN"/>
              <a:t>non-collocated AP MLD</a:t>
            </a: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sp>
        <p:nvSpPr>
          <p:cNvPr id="28" name="矩形 27"/>
          <p:cNvSpPr/>
          <p:nvPr/>
        </p:nvSpPr>
        <p:spPr>
          <a:xfrm>
            <a:off x="2042160" y="2423160"/>
            <a:ext cx="578485" cy="105029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UHR</a:t>
            </a: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non-AP MLD</a:t>
            </a: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7793990" y="2418080"/>
            <a:ext cx="578485" cy="105029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UHR</a:t>
            </a: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AP MLD</a:t>
            </a: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35" name="直接箭头连接符 34"/>
          <p:cNvCxnSpPr/>
          <p:nvPr/>
        </p:nvCxnSpPr>
        <p:spPr>
          <a:xfrm flipV="1">
            <a:off x="2620645" y="2588895"/>
            <a:ext cx="5153025" cy="82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</p:spPr>
      </p:cxnSp>
      <p:cxnSp>
        <p:nvCxnSpPr>
          <p:cNvPr id="39" name="直接箭头连接符 38"/>
          <p:cNvCxnSpPr/>
          <p:nvPr/>
        </p:nvCxnSpPr>
        <p:spPr>
          <a:xfrm flipV="1">
            <a:off x="2632075" y="3282950"/>
            <a:ext cx="5166995" cy="1079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</p:spPr>
      </p:cxnSp>
      <p:sp>
        <p:nvSpPr>
          <p:cNvPr id="40" name="矩形 39"/>
          <p:cNvSpPr/>
          <p:nvPr/>
        </p:nvSpPr>
        <p:spPr>
          <a:xfrm>
            <a:off x="3141345" y="2307590"/>
            <a:ext cx="1050290" cy="27305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4506595" y="2995930"/>
            <a:ext cx="1050290" cy="27305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5738495" y="2307590"/>
            <a:ext cx="1050290" cy="27305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2612390" y="2374900"/>
            <a:ext cx="62357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200">
                <a:solidFill>
                  <a:srgbClr val="FF0000"/>
                </a:solidFill>
              </a:rPr>
              <a:t>STA1</a:t>
            </a:r>
            <a:endParaRPr lang="en-US" altLang="zh-CN" sz="1200">
              <a:solidFill>
                <a:srgbClr val="FF0000"/>
              </a:solidFill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2632075" y="2993390"/>
            <a:ext cx="62357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200">
                <a:solidFill>
                  <a:srgbClr val="FF0000"/>
                </a:solidFill>
              </a:rPr>
              <a:t>STA2</a:t>
            </a:r>
            <a:endParaRPr lang="en-US" altLang="zh-CN" sz="1200">
              <a:solidFill>
                <a:srgbClr val="FF0000"/>
              </a:solidFill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6975475" y="2580640"/>
            <a:ext cx="96075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200">
                <a:solidFill>
                  <a:srgbClr val="FF0000"/>
                </a:solidFill>
              </a:rPr>
              <a:t>AP1(EHT AP MLD1)</a:t>
            </a:r>
            <a:endParaRPr lang="en-US" altLang="zh-CN" sz="1200">
              <a:solidFill>
                <a:srgbClr val="FF0000"/>
              </a:solidFill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6929120" y="3273425"/>
            <a:ext cx="8616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200">
                <a:solidFill>
                  <a:srgbClr val="FF0000"/>
                </a:solidFill>
              </a:rPr>
              <a:t>AP2(EHT AP MLD2)</a:t>
            </a:r>
            <a:endParaRPr lang="en-US" altLang="zh-CN" sz="1200">
              <a:solidFill>
                <a:srgbClr val="FF0000"/>
              </a:solidFill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3458210" y="2049780"/>
            <a:ext cx="62674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600"/>
              <a:t>T1</a:t>
            </a:r>
            <a:endParaRPr lang="en-US" altLang="zh-CN" sz="1600"/>
          </a:p>
        </p:txBody>
      </p:sp>
      <p:sp>
        <p:nvSpPr>
          <p:cNvPr id="50" name="文本框 49"/>
          <p:cNvSpPr txBox="1"/>
          <p:nvPr/>
        </p:nvSpPr>
        <p:spPr>
          <a:xfrm>
            <a:off x="4768215" y="2715895"/>
            <a:ext cx="55372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600"/>
              <a:t>T2</a:t>
            </a:r>
            <a:endParaRPr lang="en-US" altLang="zh-CN" sz="1600"/>
          </a:p>
        </p:txBody>
      </p:sp>
      <p:sp>
        <p:nvSpPr>
          <p:cNvPr id="51" name="文本框 50"/>
          <p:cNvSpPr txBox="1"/>
          <p:nvPr/>
        </p:nvSpPr>
        <p:spPr>
          <a:xfrm>
            <a:off x="6017260" y="2005965"/>
            <a:ext cx="63690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600"/>
              <a:t>T3</a:t>
            </a:r>
            <a:endParaRPr lang="en-US" altLang="zh-CN" sz="1600"/>
          </a:p>
        </p:txBody>
      </p:sp>
      <p:sp>
        <p:nvSpPr>
          <p:cNvPr id="52" name="矩形 51"/>
          <p:cNvSpPr/>
          <p:nvPr/>
        </p:nvSpPr>
        <p:spPr>
          <a:xfrm>
            <a:off x="2020570" y="4721225"/>
            <a:ext cx="578485" cy="105029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UHR</a:t>
            </a: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non-AP MLD</a:t>
            </a: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7772400" y="4716145"/>
            <a:ext cx="578485" cy="105029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UHR</a:t>
            </a: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AP MLD</a:t>
            </a: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54" name="直接箭头连接符 53"/>
          <p:cNvCxnSpPr/>
          <p:nvPr/>
        </p:nvCxnSpPr>
        <p:spPr>
          <a:xfrm flipV="1">
            <a:off x="2599055" y="4886960"/>
            <a:ext cx="5153025" cy="82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55" name="直接箭头连接符 54"/>
          <p:cNvCxnSpPr/>
          <p:nvPr/>
        </p:nvCxnSpPr>
        <p:spPr>
          <a:xfrm flipV="1">
            <a:off x="2610485" y="5581015"/>
            <a:ext cx="5166995" cy="1079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56" name="矩形 55"/>
          <p:cNvSpPr/>
          <p:nvPr/>
        </p:nvSpPr>
        <p:spPr>
          <a:xfrm>
            <a:off x="3293110" y="4605655"/>
            <a:ext cx="1744345" cy="27305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3302000" y="5310505"/>
            <a:ext cx="1736090" cy="27305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9" name="文本框 58"/>
          <p:cNvSpPr txBox="1"/>
          <p:nvPr/>
        </p:nvSpPr>
        <p:spPr>
          <a:xfrm>
            <a:off x="2590800" y="4672965"/>
            <a:ext cx="62357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200">
                <a:solidFill>
                  <a:srgbClr val="FF0000"/>
                </a:solidFill>
              </a:rPr>
              <a:t>STA1</a:t>
            </a:r>
            <a:endParaRPr lang="en-US" altLang="zh-CN" sz="1200">
              <a:solidFill>
                <a:srgbClr val="FF0000"/>
              </a:solidFill>
            </a:endParaRPr>
          </a:p>
        </p:txBody>
      </p:sp>
      <p:sp>
        <p:nvSpPr>
          <p:cNvPr id="60" name="文本框 59"/>
          <p:cNvSpPr txBox="1"/>
          <p:nvPr/>
        </p:nvSpPr>
        <p:spPr>
          <a:xfrm>
            <a:off x="2610485" y="5291455"/>
            <a:ext cx="62357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200">
                <a:solidFill>
                  <a:srgbClr val="FF0000"/>
                </a:solidFill>
              </a:rPr>
              <a:t>STA2</a:t>
            </a:r>
            <a:endParaRPr lang="en-US" altLang="zh-CN" sz="1200">
              <a:solidFill>
                <a:srgbClr val="FF0000"/>
              </a:solidFill>
            </a:endParaRPr>
          </a:p>
        </p:txBody>
      </p:sp>
      <p:sp>
        <p:nvSpPr>
          <p:cNvPr id="61" name="文本框 60"/>
          <p:cNvSpPr txBox="1"/>
          <p:nvPr/>
        </p:nvSpPr>
        <p:spPr>
          <a:xfrm>
            <a:off x="6953885" y="4878705"/>
            <a:ext cx="96075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200">
                <a:solidFill>
                  <a:srgbClr val="FF0000"/>
                </a:solidFill>
              </a:rPr>
              <a:t>AP1(EHT AP MLD1)</a:t>
            </a:r>
            <a:endParaRPr lang="en-US" altLang="zh-CN" sz="1200">
              <a:solidFill>
                <a:srgbClr val="FF0000"/>
              </a:solidFill>
            </a:endParaRPr>
          </a:p>
        </p:txBody>
      </p:sp>
      <p:sp>
        <p:nvSpPr>
          <p:cNvPr id="62" name="文本框 61"/>
          <p:cNvSpPr txBox="1"/>
          <p:nvPr/>
        </p:nvSpPr>
        <p:spPr>
          <a:xfrm>
            <a:off x="6907530" y="5571490"/>
            <a:ext cx="8616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200">
                <a:solidFill>
                  <a:srgbClr val="FF0000"/>
                </a:solidFill>
              </a:rPr>
              <a:t>AP2(EHT AP MLD2)</a:t>
            </a:r>
            <a:endParaRPr lang="en-US" altLang="zh-CN" sz="1200">
              <a:solidFill>
                <a:srgbClr val="FF0000"/>
              </a:solidFill>
            </a:endParaRPr>
          </a:p>
        </p:txBody>
      </p:sp>
      <p:sp>
        <p:nvSpPr>
          <p:cNvPr id="63" name="文本框 62"/>
          <p:cNvSpPr txBox="1"/>
          <p:nvPr/>
        </p:nvSpPr>
        <p:spPr>
          <a:xfrm>
            <a:off x="3783330" y="4347845"/>
            <a:ext cx="62674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600"/>
              <a:t>T1</a:t>
            </a:r>
            <a:endParaRPr lang="en-US" altLang="zh-CN" sz="1600"/>
          </a:p>
        </p:txBody>
      </p:sp>
      <p:sp>
        <p:nvSpPr>
          <p:cNvPr id="64" name="文本框 63"/>
          <p:cNvSpPr txBox="1"/>
          <p:nvPr/>
        </p:nvSpPr>
        <p:spPr>
          <a:xfrm>
            <a:off x="3753485" y="5069205"/>
            <a:ext cx="55372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600"/>
              <a:t>T1</a:t>
            </a:r>
            <a:endParaRPr lang="en-US" altLang="zh-CN" sz="1600"/>
          </a:p>
        </p:txBody>
      </p:sp>
      <p:sp>
        <p:nvSpPr>
          <p:cNvPr id="66" name="文本框 65"/>
          <p:cNvSpPr txBox="1"/>
          <p:nvPr/>
        </p:nvSpPr>
        <p:spPr>
          <a:xfrm>
            <a:off x="711200" y="3663950"/>
            <a:ext cx="972883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Fig.1 single link PPDU delivery between NSTR/EMLSR/EMLMR non-AP MLD and non-collocated AP MLD</a:t>
            </a:r>
            <a:endParaRPr lang="en-US" altLang="zh-CN"/>
          </a:p>
        </p:txBody>
      </p:sp>
      <p:sp>
        <p:nvSpPr>
          <p:cNvPr id="67" name="文本框 66"/>
          <p:cNvSpPr txBox="1"/>
          <p:nvPr/>
        </p:nvSpPr>
        <p:spPr>
          <a:xfrm>
            <a:off x="805180" y="5904230"/>
            <a:ext cx="97288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Fig.2 multi-link </a:t>
            </a:r>
            <a:r>
              <a:rPr lang="en-US" altLang="zh-CN" b="1"/>
              <a:t>UL traffic </a:t>
            </a:r>
            <a:r>
              <a:rPr lang="en-US" altLang="zh-CN"/>
              <a:t>delivery between NSTR non-AP MLD and non-collocated AP MLD</a:t>
            </a:r>
            <a:endParaRPr lang="en-US" altLang="zh-CN"/>
          </a:p>
        </p:txBody>
      </p:sp>
      <p:cxnSp>
        <p:nvCxnSpPr>
          <p:cNvPr id="68" name="直接箭头连接符 67"/>
          <p:cNvCxnSpPr/>
          <p:nvPr/>
        </p:nvCxnSpPr>
        <p:spPr>
          <a:xfrm>
            <a:off x="6975475" y="2613660"/>
            <a:ext cx="16510" cy="68643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</p:spPr>
      </p:cxnSp>
      <p:sp>
        <p:nvSpPr>
          <p:cNvPr id="69" name="文本框 68"/>
          <p:cNvSpPr txBox="1"/>
          <p:nvPr/>
        </p:nvSpPr>
        <p:spPr>
          <a:xfrm>
            <a:off x="7534275" y="194373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time slot negotiation on backhaul</a:t>
            </a:r>
            <a:endParaRPr lang="en-US" altLang="zh-CN"/>
          </a:p>
        </p:txBody>
      </p:sp>
      <p:cxnSp>
        <p:nvCxnSpPr>
          <p:cNvPr id="70" name="直接箭头连接符 69"/>
          <p:cNvCxnSpPr>
            <a:stCxn id="69" idx="1"/>
          </p:cNvCxnSpPr>
          <p:nvPr/>
        </p:nvCxnSpPr>
        <p:spPr>
          <a:xfrm flipH="1">
            <a:off x="6980555" y="2127885"/>
            <a:ext cx="553720" cy="74231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</p:spPr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Summary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endParaRPr lang="en-US" altLang="zh-CN"/>
          </a:p>
          <a:p>
            <a:r>
              <a:rPr lang="en-US" altLang="zh-CN"/>
              <a:t>Introduce the current </a:t>
            </a:r>
            <a:r>
              <a:rPr lang="en-US" altLang="zh-CN">
                <a:sym typeface="+mn-ea"/>
              </a:rPr>
              <a:t>FTTR product framework </a:t>
            </a:r>
            <a:r>
              <a:rPr lang="en-US" altLang="zh-CN"/>
              <a:t>and next generation of FTTR development direction</a:t>
            </a:r>
            <a:endParaRPr lang="en-US" altLang="zh-CN"/>
          </a:p>
          <a:p>
            <a:r>
              <a:rPr lang="en-US" altLang="zh-CN"/>
              <a:t>Describe the motivation of non-collocated AP MLD framework</a:t>
            </a:r>
            <a:endParaRPr lang="en-US" altLang="zh-CN"/>
          </a:p>
          <a:p>
            <a:r>
              <a:rPr lang="en-US" altLang="zh-CN"/>
              <a:t>Introduce a simple approach to have non-collocated AP MLD framework based on EHT AP MLD framework </a:t>
            </a:r>
            <a:endParaRPr lang="en-US" altLang="zh-CN"/>
          </a:p>
          <a:p>
            <a:r>
              <a:rPr lang="en-US" altLang="zh-CN"/>
              <a:t>The extension for non-collocated AP MLD in discovery, association, AID assignment and PPDU delivery procedure</a:t>
            </a: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26704"/>
            <a:ext cx="10515600" cy="14045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CN" sz="4400" dirty="0"/>
              <a:t>THANK YOU </a:t>
            </a:r>
            <a:r>
              <a:rPr lang="en-US" altLang="zh-CN" sz="4400" dirty="0">
                <a:sym typeface="Wingdings" panose="05000000000000000000" pitchFamily="2" charset="2"/>
              </a:rPr>
              <a:t></a:t>
            </a:r>
            <a:endParaRPr lang="zh-CN" altLang="en-US" sz="4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11-23-0480-00-0uhr-uhr-proposed-par.pdf</a:t>
            </a:r>
            <a:endParaRPr lang="en-US" dirty="0"/>
          </a:p>
          <a:p>
            <a:r>
              <a:rPr lang="en-US" dirty="0"/>
              <a:t>[2] 11-22-1910-03-0uhr-seamless-roaming-for-uhr.pptx</a:t>
            </a:r>
            <a:endParaRPr lang="en-US" dirty="0"/>
          </a:p>
          <a:p>
            <a:r>
              <a:rPr lang="en-US" dirty="0"/>
              <a:t>[3] 11-22-1512-00-0uhr-multi-ap-coordination-for-uhr.pptx</a:t>
            </a:r>
            <a:endParaRPr lang="en-US" dirty="0"/>
          </a:p>
          <a:p>
            <a:r>
              <a:rPr lang="en-US" dirty="0"/>
              <a:t>[4] </a:t>
            </a:r>
            <a:r>
              <a:rPr lang="en-US" altLang="zh-CN" dirty="0">
                <a:sym typeface="+mn-ea"/>
              </a:rPr>
              <a:t>ITU-T G.9940(G.fin-SA) High speed </a:t>
            </a:r>
            <a:r>
              <a:rPr lang="en-US" altLang="zh-CN" dirty="0" err="1">
                <a:sym typeface="+mn-ea"/>
              </a:rPr>
              <a:t>fibre</a:t>
            </a:r>
            <a:r>
              <a:rPr lang="en-US" altLang="zh-CN" dirty="0">
                <a:sym typeface="+mn-ea"/>
              </a:rPr>
              <a:t>-based in-premises transceivers – system architecture</a:t>
            </a:r>
            <a:endParaRPr lang="en-US" altLang="zh-CN" dirty="0">
              <a:sym typeface="+mn-ea"/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/>
          <a:p>
            <a:pPr>
              <a:defRPr/>
            </a:pPr>
            <a:r>
              <a:rPr lang="en-US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SP1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752600"/>
            <a:ext cx="10967085" cy="4572000"/>
          </a:xfrm>
        </p:spPr>
        <p:txBody>
          <a:bodyPr/>
          <a:p>
            <a:r>
              <a:rPr lang="en-US" altLang="zh-CN"/>
              <a:t>Do you agree 11bn group should define a non-collocated AP MLD framework?</a:t>
            </a:r>
            <a:endParaRPr lang="en-US" altLang="zh-CN"/>
          </a:p>
          <a:p>
            <a:pPr lvl="1"/>
            <a:r>
              <a:rPr lang="en-US" altLang="zh-CN"/>
              <a:t>Y:</a:t>
            </a:r>
            <a:endParaRPr lang="en-US" altLang="zh-CN"/>
          </a:p>
          <a:p>
            <a:pPr lvl="1"/>
            <a:r>
              <a:rPr lang="en-US" altLang="zh-CN"/>
              <a:t>N:</a:t>
            </a:r>
            <a:endParaRPr lang="en-US" altLang="zh-CN"/>
          </a:p>
          <a:p>
            <a:pPr lvl="1"/>
            <a:r>
              <a:rPr lang="en-US" altLang="zh-CN"/>
              <a:t>A:</a:t>
            </a: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605791"/>
            <a:ext cx="10363200" cy="914399"/>
          </a:xfrm>
        </p:spPr>
        <p:txBody>
          <a:bodyPr/>
          <a:p>
            <a:r>
              <a:rPr lang="en-US" altLang="zh-CN"/>
              <a:t>Background 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2445" y="1313815"/>
            <a:ext cx="10765155" cy="4670425"/>
          </a:xfrm>
        </p:spPr>
        <p:txBody>
          <a:bodyPr/>
          <a:p>
            <a:r>
              <a:rPr lang="en-US" altLang="zh-CN"/>
              <a:t>FTTR/G.fin(Fibre-to-the room/Fibre based in-premises networking) products widely deployed in residential environment to improve user’s experience.</a:t>
            </a:r>
            <a:endParaRPr lang="en-US" altLang="zh-CN"/>
          </a:p>
          <a:p>
            <a:pPr lvl="1"/>
            <a:r>
              <a:rPr lang="en-US" altLang="zh-CN" sz="1665" b="0"/>
              <a:t>It provides low latency and high reliability via fibre backhaul connection</a:t>
            </a:r>
            <a:endParaRPr lang="en-US" altLang="zh-CN" sz="1665" b="0"/>
          </a:p>
          <a:p>
            <a:pPr lvl="1"/>
            <a:r>
              <a:rPr lang="en-US" altLang="zh-CN" sz="1665" b="0"/>
              <a:t>It’s composed by one MFU and several SFUs deployed in different places</a:t>
            </a:r>
            <a:endParaRPr lang="en-US" altLang="zh-CN" sz="1665" b="0"/>
          </a:p>
          <a:p>
            <a:pPr lvl="1"/>
            <a:r>
              <a:rPr lang="en-US" altLang="zh-CN" sz="1665" b="0"/>
              <a:t>Each MFU and SFU has one AP MLD that provides wireless connection</a:t>
            </a:r>
            <a:endParaRPr lang="en-US" altLang="zh-CN" sz="1665" b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92145" y="3174365"/>
            <a:ext cx="6343650" cy="320230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Problems on 11be AP MLD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High cost concern in residential market</a:t>
            </a:r>
            <a:endParaRPr lang="en-US"/>
          </a:p>
          <a:p>
            <a:pPr lvl="1">
              <a:buFont typeface="Wingdings" panose="05000000000000000000" charset="0"/>
              <a:buChar char="Ø"/>
            </a:pPr>
            <a:r>
              <a:rPr lang="en-US"/>
              <a:t>In order to provide extremely throughput for high-end </a:t>
            </a:r>
            <a:r>
              <a:rPr lang="en-US" altLang="zh-CN" b="0">
                <a:sym typeface="+mn-ea"/>
              </a:rPr>
              <a:t>non-AP MLDs, each AP MLD need to integrate 3 radios operating on 2.4GHz,5GHz and 6GHz.</a:t>
            </a:r>
            <a:endParaRPr lang="en-US" altLang="zh-CN" b="0">
              <a:sym typeface="+mn-ea"/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/>
              <a:t>IMMW development is on-going, each AP MLD may integrate 4 radios(...,60GHz) in the future, the cost of AP /FTTR products will be significantly increased.</a:t>
            </a:r>
            <a:endParaRPr lang="en-US"/>
          </a:p>
          <a:p>
            <a:pPr lvl="0">
              <a:buFont typeface="Arial" panose="020B0604020202020204" pitchFamily="34" charset="0"/>
              <a:buChar char="•"/>
            </a:pPr>
            <a:r>
              <a:rPr lang="en-US" b="1"/>
              <a:t>Overhead issue for in-door location</a:t>
            </a:r>
            <a:endParaRPr lang="en-US" b="1"/>
          </a:p>
          <a:p>
            <a:pPr lvl="1">
              <a:buFont typeface="Wingdings" panose="05000000000000000000" charset="0"/>
              <a:buChar char="Ø"/>
            </a:pPr>
            <a:r>
              <a:rPr lang="en-US"/>
              <a:t>Besides the frame exchange with the associated AP MLD, non-AP MLD may set up extra sessions with different AP MLDs for location, and additional frame exchange required during FTM session set-up procedure</a:t>
            </a:r>
            <a:endParaRPr lang="en-US"/>
          </a:p>
          <a:p>
            <a:pPr lvl="0">
              <a:buFont typeface="Arial" panose="020B0604020202020204" pitchFamily="34" charset="0"/>
              <a:buChar char="•"/>
            </a:pPr>
            <a:r>
              <a:rPr lang="en-US" b="1">
                <a:sym typeface="+mn-ea"/>
              </a:rPr>
              <a:t>Overhead issue for Wi-Fi sensing</a:t>
            </a:r>
            <a:endParaRPr lang="en-US" b="1"/>
          </a:p>
          <a:p>
            <a:pPr lvl="1">
              <a:buFont typeface="Wingdings" panose="05000000000000000000" charset="0"/>
              <a:buChar char="Ø"/>
            </a:pPr>
            <a:r>
              <a:rPr lang="en-US"/>
              <a:t>LOS path will provide more accuracy sensing data than NLOS path, non-AP MLD may set up extra Wi-Fi sensing with other AP MLDs to obtain LOS path if the target object moves aside from current LOS path between non-AP MLD and the associated AP MLD.</a:t>
            </a:r>
            <a:endParaRPr lang="en-US"/>
          </a:p>
          <a:p>
            <a:pPr lvl="0"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Motivation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3065" y="1600200"/>
            <a:ext cx="11463655" cy="4724400"/>
          </a:xfrm>
        </p:spPr>
        <p:txBody>
          <a:bodyPr/>
          <a:p>
            <a:r>
              <a:rPr lang="en-US" altLang="zh-CN"/>
              <a:t>We’re looking forwards to the next generation of FTTR product that support Wi-Fi communication and sensing integration.</a:t>
            </a:r>
            <a:endParaRPr lang="en-US" altLang="zh-CN"/>
          </a:p>
          <a:p>
            <a:pPr lvl="1">
              <a:buFont typeface="Wingdings" panose="05000000000000000000" charset="0"/>
              <a:buChar char="Ø"/>
            </a:pPr>
            <a:r>
              <a:rPr lang="en-US" altLang="zh-CN"/>
              <a:t>Higher manageability of the whole network </a:t>
            </a:r>
            <a:endParaRPr lang="en-US" altLang="zh-CN"/>
          </a:p>
          <a:p>
            <a:pPr lvl="1">
              <a:buFont typeface="Wingdings" panose="05000000000000000000" charset="0"/>
              <a:buChar char="Ø"/>
            </a:pPr>
            <a:r>
              <a:rPr lang="en-US" altLang="zh-CN"/>
              <a:t>Seamless roaming for mobility device</a:t>
            </a:r>
            <a:endParaRPr lang="en-US" altLang="zh-CN"/>
          </a:p>
          <a:p>
            <a:pPr lvl="1">
              <a:buFont typeface="Wingdings" panose="05000000000000000000" charset="0"/>
              <a:buChar char="Ø"/>
            </a:pPr>
            <a:r>
              <a:rPr lang="en-US" altLang="zh-CN"/>
              <a:t>Seamless Wi-Fi sensing to improve accuracy</a:t>
            </a:r>
            <a:endParaRPr lang="en-US" altLang="zh-CN"/>
          </a:p>
          <a:p>
            <a:pPr lvl="1">
              <a:buFont typeface="Wingdings" panose="05000000000000000000" charset="0"/>
              <a:buChar char="Ø"/>
            </a:pPr>
            <a:r>
              <a:rPr lang="en-US" altLang="zh-CN"/>
              <a:t>Multiple links for in-door location</a:t>
            </a:r>
            <a:endParaRPr lang="en-US" altLang="zh-CN"/>
          </a:p>
          <a:p>
            <a:pPr lvl="1">
              <a:buFont typeface="Wingdings" panose="05000000000000000000" charset="0"/>
              <a:buChar char="Ø"/>
            </a:pPr>
            <a:r>
              <a:rPr lang="en-US" altLang="zh-CN"/>
              <a:t>Simplify the design of AP MLD and reduce Wi-Fi chip set cost </a:t>
            </a:r>
            <a:endParaRPr lang="en-US" altLang="zh-CN"/>
          </a:p>
          <a:p>
            <a:pPr lvl="1">
              <a:buFont typeface="Wingdings" panose="05000000000000000000" charset="0"/>
              <a:buChar char="Ø"/>
            </a:pPr>
            <a:r>
              <a:rPr lang="en-US" altLang="zh-CN"/>
              <a:t>Try to reuse current EHT AP MLD framework as much as possible</a:t>
            </a:r>
            <a:endParaRPr lang="en-US" altLang="zh-CN"/>
          </a:p>
          <a:p>
            <a:pPr marL="457200" lvl="1" indent="0">
              <a:buNone/>
            </a:pPr>
            <a:endParaRPr lang="en-US" altLang="zh-CN"/>
          </a:p>
          <a:p>
            <a:pPr marL="342900" lvl="1" indent="-342900" algn="l">
              <a:buClrTx/>
              <a:buSzTx/>
              <a:buFontTx/>
              <a:buChar char="•"/>
            </a:pPr>
            <a:r>
              <a:rPr lang="en-US" altLang="zh-CN" sz="2400" b="1">
                <a:ea typeface="+mn-ea"/>
                <a:cs typeface="+mn-cs"/>
              </a:rPr>
              <a:t>Non-collocated AP MLD is the best candidate framework with the following merits</a:t>
            </a: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The merit of non-collocated AP MLD(1)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5885" y="1620520"/>
            <a:ext cx="12096115" cy="4745355"/>
          </a:xfrm>
        </p:spPr>
        <p:txBody>
          <a:bodyPr/>
          <a:p>
            <a:r>
              <a:rPr lang="en-US" altLang="zh-CN"/>
              <a:t>Simplify the design of AP MLD</a:t>
            </a:r>
            <a:endParaRPr lang="en-US" altLang="zh-CN"/>
          </a:p>
          <a:p>
            <a:pPr marL="1200150" lvl="2" indent="-285750">
              <a:buFont typeface="Wingdings" panose="05000000000000000000" charset="0"/>
              <a:buChar char="Ø"/>
            </a:pPr>
            <a:r>
              <a:rPr lang="en-US" altLang="zh-CN" b="0"/>
              <a:t>3 radios on one 11be chipset  is already complicated, we don’t look for more radios integrated into one chipset to serve the high-ends non-AP MLD(</a:t>
            </a:r>
            <a:r>
              <a:rPr lang="en-US" altLang="zh-CN">
                <a:sym typeface="+mn-ea"/>
              </a:rPr>
              <a:t>e.g., EMLSR non-AP MLD may support more than 3 links</a:t>
            </a:r>
            <a:r>
              <a:rPr lang="en-US" altLang="zh-CN" b="0"/>
              <a:t>)</a:t>
            </a:r>
            <a:endParaRPr lang="en-US" altLang="zh-CN" b="0"/>
          </a:p>
          <a:p>
            <a:pPr marL="1200150" lvl="2" indent="-285750">
              <a:buFont typeface="Wingdings" panose="05000000000000000000" charset="0"/>
              <a:buChar char="Ø"/>
            </a:pPr>
            <a:r>
              <a:rPr lang="en-US" altLang="zh-CN" b="0"/>
              <a:t>New AP MLD framework allow AP vendor to deploy multiple dual-radio AP MLDs in different places to provide a batch of links, to meet all kinds of high-ends non-AP MLD and IOT device requirements . </a:t>
            </a:r>
            <a:endParaRPr lang="en-US" altLang="zh-CN" b="0"/>
          </a:p>
          <a:p>
            <a:pPr marL="457200" lvl="1" indent="0">
              <a:buNone/>
            </a:pPr>
            <a:endParaRPr lang="en-US" altLang="zh-CN"/>
          </a:p>
          <a:p>
            <a:r>
              <a:rPr lang="en-US" altLang="zh-CN"/>
              <a:t>Seamless roaming</a:t>
            </a:r>
            <a:endParaRPr lang="en-US" altLang="zh-CN"/>
          </a:p>
          <a:p>
            <a:pPr lvl="1">
              <a:buFont typeface="Wingdings" panose="05000000000000000000" charset="0"/>
              <a:buChar char="Ø"/>
            </a:pPr>
            <a:r>
              <a:rPr lang="en-US" altLang="zh-CN" sz="1800"/>
              <a:t>Allow non-AP MLD to set up any links at any place for the seamless traffic delivery during movement</a:t>
            </a:r>
            <a:endParaRPr lang="en-US" altLang="zh-CN" sz="1800"/>
          </a:p>
          <a:p>
            <a:pPr marL="457200" lvl="1" indent="0">
              <a:buNone/>
            </a:pPr>
            <a:endParaRPr lang="en-US" altLang="zh-CN"/>
          </a:p>
          <a:p>
            <a:r>
              <a:rPr lang="en-US" altLang="zh-CN"/>
              <a:t>Multi-link for Wi-Fi location and seamless Wi-Fi sensing</a:t>
            </a:r>
            <a:endParaRPr lang="en-US" altLang="zh-CN"/>
          </a:p>
          <a:p>
            <a:pPr lvl="1">
              <a:buFont typeface="Wingdings" panose="05000000000000000000" charset="0"/>
              <a:buChar char="Ø"/>
            </a:pPr>
            <a:r>
              <a:rPr lang="en-US" altLang="zh-CN" sz="1800"/>
              <a:t>Possible to have multi-session for the location and Wi-Fi sensing under MLO framework</a:t>
            </a:r>
            <a:endParaRPr lang="en-US" altLang="zh-CN" sz="180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The merit of non-collocated AP MLD(2)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5885" y="1620520"/>
            <a:ext cx="12096115" cy="4745355"/>
          </a:xfrm>
        </p:spPr>
        <p:txBody>
          <a:bodyPr/>
          <a:p>
            <a:r>
              <a:rPr lang="en-US" altLang="zh-CN"/>
              <a:t>Compatible with other M-AP schemes:</a:t>
            </a:r>
            <a:endParaRPr lang="en-US" altLang="zh-CN"/>
          </a:p>
          <a:p>
            <a:pPr marL="800100" lvl="1" indent="-342900">
              <a:buFont typeface="Wingdings" panose="05000000000000000000" charset="0"/>
              <a:buChar char="Ø"/>
            </a:pPr>
            <a:r>
              <a:rPr lang="en-US" altLang="zh-CN" sz="1800"/>
              <a:t>Compatible with C-OFDMA,C-SR,C-TDMA,C-TWT scheme etc. if more than two links operating on the same channel.</a:t>
            </a:r>
            <a:endParaRPr lang="en-US" altLang="zh-CN" sz="1800"/>
          </a:p>
          <a:p>
            <a:pPr marL="800100" lvl="1" indent="-342900">
              <a:buFont typeface="Wingdings" panose="05000000000000000000" charset="0"/>
              <a:buChar char="Ø"/>
            </a:pPr>
            <a:r>
              <a:rPr lang="en-US" altLang="zh-CN" sz="1800"/>
              <a:t>No fairness issue, UHR AP MLD High MAC coordinates the media resource access</a:t>
            </a:r>
            <a:endParaRPr lang="en-US" altLang="zh-CN" sz="1800"/>
          </a:p>
          <a:p>
            <a:pPr marL="800100" lvl="1" indent="-342900">
              <a:buFont typeface="Wingdings" panose="05000000000000000000" charset="0"/>
              <a:buChar char="Ø"/>
            </a:pPr>
            <a:r>
              <a:rPr lang="en-US" altLang="zh-CN" sz="1800"/>
              <a:t>Less overhead issue on the MAP coordination signaling, MAP coordination signaling can be delivered with wired backhaul,like Fibre backhaul in FTTR product.</a:t>
            </a:r>
            <a:endParaRPr lang="en-US" altLang="zh-CN" sz="1800"/>
          </a:p>
          <a:p>
            <a:pPr marL="457200" lvl="1" indent="457200">
              <a:buNone/>
            </a:pPr>
            <a:endParaRPr lang="en-US" altLang="zh-CN"/>
          </a:p>
          <a:p>
            <a:r>
              <a:rPr lang="en-US" altLang="zh-CN"/>
              <a:t>Compatible with all kinds of 11be non-AP MLD and single link STA operation</a:t>
            </a:r>
            <a:endParaRPr lang="en-US" altLang="zh-CN"/>
          </a:p>
          <a:p>
            <a:pPr lvl="1">
              <a:buFont typeface="Wingdings" panose="05000000000000000000" charset="0"/>
              <a:buChar char="Ø"/>
            </a:pPr>
            <a:r>
              <a:rPr lang="en-US" altLang="zh-CN" sz="1800">
                <a:sym typeface="+mn-ea"/>
              </a:rPr>
              <a:t>Compatible with single link STA</a:t>
            </a:r>
            <a:endParaRPr lang="en-US" altLang="zh-CN" sz="1800"/>
          </a:p>
          <a:p>
            <a:pPr lvl="1">
              <a:buFont typeface="Wingdings" panose="05000000000000000000" charset="0"/>
              <a:buChar char="Ø"/>
            </a:pPr>
            <a:r>
              <a:rPr lang="en-US" altLang="zh-CN" sz="1800"/>
              <a:t>Compatible with 11be STR non-AP MLD</a:t>
            </a:r>
            <a:endParaRPr lang="en-US" altLang="zh-CN" sz="1800"/>
          </a:p>
          <a:p>
            <a:pPr lvl="1">
              <a:buFont typeface="Wingdings" panose="05000000000000000000" charset="0"/>
              <a:buChar char="Ø"/>
            </a:pPr>
            <a:r>
              <a:rPr lang="en-US" altLang="zh-CN" sz="1800"/>
              <a:t>Compatible with 11be NSTR/EMLSR/EMLMR non-AP MLD on the non-real-time operation </a:t>
            </a:r>
            <a:endParaRPr lang="en-US" altLang="zh-CN" sz="180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7" name="图片 36" descr="无标题-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444490" y="4774565"/>
            <a:ext cx="759460" cy="952500"/>
          </a:xfrm>
          <a:prstGeom prst="rect">
            <a:avLst/>
          </a:prstGeom>
        </p:spPr>
      </p:pic>
      <p:pic>
        <p:nvPicPr>
          <p:cNvPr id="36" name="图片 35" descr="无标题-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7655" y="4398645"/>
            <a:ext cx="704850" cy="996315"/>
          </a:xfrm>
          <a:prstGeom prst="rect">
            <a:avLst/>
          </a:prstGeom>
        </p:spPr>
      </p:pic>
      <p:pic>
        <p:nvPicPr>
          <p:cNvPr id="27" name="图片 26" descr="无标题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0340" y="4953635"/>
            <a:ext cx="650875" cy="82423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One example between UHR non-AP MLD and non-collocated AP MLD</a:t>
            </a: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pic>
        <p:nvPicPr>
          <p:cNvPr id="7" name="Content Placeholder 5" descr="Wireless router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 bwMode="auto">
          <a:xfrm>
            <a:off x="4676775" y="3200400"/>
            <a:ext cx="575310" cy="575310"/>
          </a:xfrm>
          <a:prstGeom prst="rect">
            <a:avLst/>
          </a:prstGeom>
          <a:noFill/>
        </p:spPr>
      </p:pic>
      <p:pic>
        <p:nvPicPr>
          <p:cNvPr id="8" name="Graphic 6" descr="Wireless router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072245" y="3286125"/>
            <a:ext cx="657225" cy="657225"/>
          </a:xfrm>
          <a:prstGeom prst="rect">
            <a:avLst/>
          </a:prstGeom>
        </p:spPr>
      </p:pic>
      <p:pic>
        <p:nvPicPr>
          <p:cNvPr id="9" name="Graphic 7" descr="Wireless router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871335" y="1729105"/>
            <a:ext cx="678815" cy="678815"/>
          </a:xfrm>
          <a:prstGeom prst="rect">
            <a:avLst/>
          </a:prstGeom>
        </p:spPr>
      </p:pic>
      <p:cxnSp>
        <p:nvCxnSpPr>
          <p:cNvPr id="10" name="Straight Connector 9"/>
          <p:cNvCxnSpPr>
            <a:stCxn id="9" idx="3"/>
            <a:endCxn id="8" idx="0"/>
          </p:cNvCxnSpPr>
          <p:nvPr/>
        </p:nvCxnSpPr>
        <p:spPr bwMode="auto">
          <a:xfrm>
            <a:off x="7550212" y="2069040"/>
            <a:ext cx="1851025" cy="121729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Straight Connector 10"/>
          <p:cNvCxnSpPr>
            <a:stCxn id="9" idx="1"/>
            <a:endCxn id="7" idx="0"/>
          </p:cNvCxnSpPr>
          <p:nvPr/>
        </p:nvCxnSpPr>
        <p:spPr bwMode="auto">
          <a:xfrm flipH="1">
            <a:off x="4964492" y="2069040"/>
            <a:ext cx="1906905" cy="113157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" name="TextBox 10"/>
          <p:cNvSpPr txBox="1"/>
          <p:nvPr/>
        </p:nvSpPr>
        <p:spPr>
          <a:xfrm>
            <a:off x="8633731" y="2573604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backhaul</a:t>
            </a:r>
            <a:endParaRPr lang="en-US" dirty="0"/>
          </a:p>
        </p:txBody>
      </p:sp>
      <p:sp>
        <p:nvSpPr>
          <p:cNvPr id="13" name="TextBox 11"/>
          <p:cNvSpPr txBox="1"/>
          <p:nvPr/>
        </p:nvSpPr>
        <p:spPr>
          <a:xfrm>
            <a:off x="5038416" y="2314762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backhaul</a:t>
            </a:r>
            <a:endParaRPr lang="en-US" dirty="0"/>
          </a:p>
        </p:txBody>
      </p:sp>
      <p:sp>
        <p:nvSpPr>
          <p:cNvPr id="14" name="TextBox 12"/>
          <p:cNvSpPr txBox="1"/>
          <p:nvPr/>
        </p:nvSpPr>
        <p:spPr>
          <a:xfrm>
            <a:off x="4015968" y="3678962"/>
            <a:ext cx="181800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/>
              <a:t>(SFU)EHT AP MLD2</a:t>
            </a:r>
            <a:endParaRPr lang="en-US" sz="1400" b="1" dirty="0"/>
          </a:p>
        </p:txBody>
      </p:sp>
      <p:pic>
        <p:nvPicPr>
          <p:cNvPr id="17" name="Graphic 15" descr="Smart Phone outlin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873240" y="5936615"/>
            <a:ext cx="514985" cy="514985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 bwMode="auto">
          <a:xfrm>
            <a:off x="6583482" y="2647818"/>
            <a:ext cx="719974" cy="42251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AP1.1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2.4 GHz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225227" y="3967820"/>
            <a:ext cx="584881" cy="42251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AP2.1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1200" dirty="0">
                <a:latin typeface="Times New Roman" panose="02020603050405020304" pitchFamily="18" charset="0"/>
              </a:rPr>
              <a:t>5 GHz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955926" y="3957727"/>
            <a:ext cx="584881" cy="42251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AP2.2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1200" dirty="0">
                <a:latin typeface="Times New Roman" panose="02020603050405020304" pitchFamily="18" charset="0"/>
              </a:rPr>
              <a:t>6 GHz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8782243" y="4174365"/>
            <a:ext cx="584881" cy="42251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AP3.1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1200" dirty="0">
                <a:latin typeface="Times New Roman" panose="02020603050405020304" pitchFamily="18" charset="0"/>
              </a:rPr>
              <a:t>5 GHz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9521197" y="4164272"/>
            <a:ext cx="584881" cy="42251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AP3.2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1200" dirty="0">
                <a:latin typeface="Times New Roman" panose="02020603050405020304" pitchFamily="18" charset="0"/>
              </a:rPr>
              <a:t>6 GHz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7800340" y="1836420"/>
            <a:ext cx="2248535" cy="30861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1200" dirty="0">
                <a:latin typeface="Times New Roman" panose="02020603050405020304" pitchFamily="18" charset="0"/>
              </a:rPr>
              <a:t>UHR AP MLD high MAC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28" name="Straight Connector 27"/>
          <p:cNvCxnSpPr>
            <a:stCxn id="18" idx="2"/>
            <a:endCxn id="17" idx="0"/>
          </p:cNvCxnSpPr>
          <p:nvPr/>
        </p:nvCxnSpPr>
        <p:spPr bwMode="auto">
          <a:xfrm>
            <a:off x="6943817" y="3070241"/>
            <a:ext cx="187325" cy="286639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cxnSp>
        <p:nvCxnSpPr>
          <p:cNvPr id="29" name="Straight Connector 28"/>
          <p:cNvCxnSpPr>
            <a:stCxn id="23" idx="2"/>
            <a:endCxn id="17" idx="0"/>
          </p:cNvCxnSpPr>
          <p:nvPr/>
        </p:nvCxnSpPr>
        <p:spPr bwMode="auto">
          <a:xfrm flipH="1">
            <a:off x="7130794" y="4586717"/>
            <a:ext cx="2682875" cy="135001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cxnSp>
        <p:nvCxnSpPr>
          <p:cNvPr id="30" name="Straight Connector 29"/>
          <p:cNvCxnSpPr>
            <a:stCxn id="20" idx="2"/>
            <a:endCxn id="17" idx="0"/>
          </p:cNvCxnSpPr>
          <p:nvPr/>
        </p:nvCxnSpPr>
        <p:spPr bwMode="auto">
          <a:xfrm>
            <a:off x="4518303" y="4390339"/>
            <a:ext cx="2613025" cy="15462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sp>
        <p:nvSpPr>
          <p:cNvPr id="42" name="Rectangle 41"/>
          <p:cNvSpPr/>
          <p:nvPr/>
        </p:nvSpPr>
        <p:spPr bwMode="auto">
          <a:xfrm>
            <a:off x="7412923" y="2646411"/>
            <a:ext cx="719974" cy="42251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AP1.2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6 GHz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" name="TextBox 12"/>
          <p:cNvSpPr txBox="1"/>
          <p:nvPr/>
        </p:nvSpPr>
        <p:spPr>
          <a:xfrm>
            <a:off x="6387693" y="2341017"/>
            <a:ext cx="188658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/>
              <a:t>(MFU)EHT AP MLD1</a:t>
            </a:r>
            <a:endParaRPr lang="en-US" sz="1400" b="1" dirty="0"/>
          </a:p>
        </p:txBody>
      </p:sp>
      <p:sp>
        <p:nvSpPr>
          <p:cNvPr id="19" name="TextBox 12"/>
          <p:cNvSpPr txBox="1"/>
          <p:nvPr/>
        </p:nvSpPr>
        <p:spPr>
          <a:xfrm>
            <a:off x="8521928" y="3865652"/>
            <a:ext cx="181800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b="1" dirty="0">
                <a:sym typeface="+mn-ea"/>
              </a:rPr>
              <a:t>(SFU)</a:t>
            </a:r>
            <a:r>
              <a:rPr lang="en-US" sz="1400" b="1" dirty="0"/>
              <a:t>EHT AP MLD3</a:t>
            </a:r>
            <a:endParaRPr lang="en-US" sz="1400" b="1" dirty="0"/>
          </a:p>
        </p:txBody>
      </p:sp>
      <p:sp>
        <p:nvSpPr>
          <p:cNvPr id="25" name="右大括号 24"/>
          <p:cNvSpPr/>
          <p:nvPr/>
        </p:nvSpPr>
        <p:spPr>
          <a:xfrm>
            <a:off x="10239375" y="1786255"/>
            <a:ext cx="293370" cy="280416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10554335" y="2894965"/>
            <a:ext cx="109156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600"/>
              <a:t>UHR AP MLD</a:t>
            </a:r>
            <a:endParaRPr lang="en-US" altLang="zh-CN" sz="1600"/>
          </a:p>
        </p:txBody>
      </p:sp>
      <p:sp>
        <p:nvSpPr>
          <p:cNvPr id="3" name="文本框 2"/>
          <p:cNvSpPr txBox="1"/>
          <p:nvPr/>
        </p:nvSpPr>
        <p:spPr>
          <a:xfrm>
            <a:off x="6376035" y="5727065"/>
            <a:ext cx="58356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/>
              <a:t>L1</a:t>
            </a:r>
            <a:endParaRPr lang="en-US" altLang="zh-CN" sz="1400"/>
          </a:p>
        </p:txBody>
      </p:sp>
      <p:sp>
        <p:nvSpPr>
          <p:cNvPr id="15" name="文本框 14"/>
          <p:cNvSpPr txBox="1"/>
          <p:nvPr/>
        </p:nvSpPr>
        <p:spPr>
          <a:xfrm>
            <a:off x="7024370" y="5471160"/>
            <a:ext cx="58356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/>
              <a:t>L2</a:t>
            </a:r>
            <a:endParaRPr lang="en-US" altLang="zh-CN" sz="1400"/>
          </a:p>
        </p:txBody>
      </p:sp>
      <p:sp>
        <p:nvSpPr>
          <p:cNvPr id="16" name="文本框 15"/>
          <p:cNvSpPr txBox="1"/>
          <p:nvPr/>
        </p:nvSpPr>
        <p:spPr>
          <a:xfrm>
            <a:off x="7564120" y="5705475"/>
            <a:ext cx="58356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/>
              <a:t>L3</a:t>
            </a:r>
            <a:endParaRPr lang="en-US" altLang="zh-CN" sz="1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extension in discovery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UHR AP MLD assigns a unique MLD index for each EHT AP MLD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EHT AP MLD assigns the link ID for the affiliated AP as it does in 11be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UHR non-AP MLD can distinguish all the links via UHR link ID= &lt;MLD index, link ID&gt;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One flag should be set in the RNR to indicate whether two reported APs within different EHT AP MLDs belongs to the same UHR AP MLD or not.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All APs broadcast the same UHR AP MLD MAC address in ML element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/>
          <a:p>
            <a:pPr>
              <a:defRPr/>
            </a:pPr>
            <a:r>
              <a:rPr lang="en-US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One example of  non-collocated AP MLD discovery</a:t>
            </a: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pic>
        <p:nvPicPr>
          <p:cNvPr id="7" name="Content Placeholder 5" descr="Wireless router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p:blipFill>
        <p:spPr bwMode="auto">
          <a:xfrm>
            <a:off x="4676775" y="3200400"/>
            <a:ext cx="575310" cy="575310"/>
          </a:xfrm>
          <a:prstGeom prst="rect">
            <a:avLst/>
          </a:prstGeom>
          <a:noFill/>
        </p:spPr>
      </p:pic>
      <p:pic>
        <p:nvPicPr>
          <p:cNvPr id="8" name="Graphic 6" descr="Wireless router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p:blipFill>
        <p:spPr>
          <a:xfrm>
            <a:off x="9072245" y="3286125"/>
            <a:ext cx="657225" cy="657225"/>
          </a:xfrm>
          <a:prstGeom prst="rect">
            <a:avLst/>
          </a:prstGeom>
        </p:spPr>
      </p:pic>
      <p:pic>
        <p:nvPicPr>
          <p:cNvPr id="9" name="Graphic 7" descr="Wireless router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p:blipFill>
        <p:spPr>
          <a:xfrm>
            <a:off x="6871335" y="1729105"/>
            <a:ext cx="678815" cy="678815"/>
          </a:xfrm>
          <a:prstGeom prst="rect">
            <a:avLst/>
          </a:prstGeom>
        </p:spPr>
      </p:pic>
      <p:cxnSp>
        <p:nvCxnSpPr>
          <p:cNvPr id="10" name="Straight Connector 9"/>
          <p:cNvCxnSpPr>
            <a:stCxn id="9" idx="3"/>
            <a:endCxn id="8" idx="0"/>
          </p:cNvCxnSpPr>
          <p:nvPr/>
        </p:nvCxnSpPr>
        <p:spPr bwMode="auto">
          <a:xfrm>
            <a:off x="7550212" y="2069040"/>
            <a:ext cx="1851025" cy="121729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Straight Connector 10"/>
          <p:cNvCxnSpPr>
            <a:stCxn id="9" idx="1"/>
            <a:endCxn id="7" idx="0"/>
          </p:cNvCxnSpPr>
          <p:nvPr/>
        </p:nvCxnSpPr>
        <p:spPr bwMode="auto">
          <a:xfrm flipH="1">
            <a:off x="4964492" y="2069040"/>
            <a:ext cx="1906905" cy="113157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" name="TextBox 10"/>
          <p:cNvSpPr txBox="1"/>
          <p:nvPr/>
        </p:nvSpPr>
        <p:spPr>
          <a:xfrm>
            <a:off x="8633731" y="2573604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>
                <a:solidFill>
                  <a:srgbClr val="FF0000"/>
                </a:solidFill>
              </a:rPr>
              <a:t>backhaul</a:t>
            </a:r>
            <a:endParaRPr lang="en-US" altLang="zh-CN" dirty="0">
              <a:solidFill>
                <a:srgbClr val="FF0000"/>
              </a:solidFill>
            </a:endParaRPr>
          </a:p>
        </p:txBody>
      </p:sp>
      <p:sp>
        <p:nvSpPr>
          <p:cNvPr id="13" name="TextBox 11"/>
          <p:cNvSpPr txBox="1"/>
          <p:nvPr/>
        </p:nvSpPr>
        <p:spPr>
          <a:xfrm>
            <a:off x="5038416" y="2314762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>
                <a:solidFill>
                  <a:srgbClr val="FF0000"/>
                </a:solidFill>
              </a:rPr>
              <a:t>backhaul</a:t>
            </a:r>
            <a:endParaRPr lang="en-US" altLang="zh-CN" dirty="0">
              <a:solidFill>
                <a:srgbClr val="FF0000"/>
              </a:solidFill>
            </a:endParaRPr>
          </a:p>
        </p:txBody>
      </p:sp>
      <p:sp>
        <p:nvSpPr>
          <p:cNvPr id="14" name="TextBox 12"/>
          <p:cNvSpPr txBox="1"/>
          <p:nvPr/>
        </p:nvSpPr>
        <p:spPr>
          <a:xfrm>
            <a:off x="4015968" y="3678962"/>
            <a:ext cx="254698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/>
              <a:t>EHT AP MLD2(</a:t>
            </a:r>
            <a:r>
              <a:rPr lang="en-US" sz="1400" b="1" dirty="0">
                <a:solidFill>
                  <a:srgbClr val="FF0000"/>
                </a:solidFill>
              </a:rPr>
              <a:t>MLD index</a:t>
            </a:r>
            <a:r>
              <a:rPr lang="en-US" sz="1400" b="1" dirty="0"/>
              <a:t>=1)</a:t>
            </a:r>
            <a:endParaRPr lang="en-US" sz="1400" b="1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6583482" y="2647818"/>
            <a:ext cx="719974" cy="42251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AP1.1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2.4 GHz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225227" y="3967820"/>
            <a:ext cx="584881" cy="42251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AP2.1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1200" dirty="0">
                <a:latin typeface="Times New Roman" panose="02020603050405020304" pitchFamily="18" charset="0"/>
              </a:rPr>
              <a:t>5 GHz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955926" y="3957727"/>
            <a:ext cx="584881" cy="42251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AP2.2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1200" dirty="0">
                <a:latin typeface="Times New Roman" panose="02020603050405020304" pitchFamily="18" charset="0"/>
              </a:rPr>
              <a:t>6 GHz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8782243" y="4174365"/>
            <a:ext cx="584881" cy="42251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AP3.1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1200" dirty="0">
                <a:latin typeface="Times New Roman" panose="02020603050405020304" pitchFamily="18" charset="0"/>
              </a:rPr>
              <a:t>5 GHz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9521197" y="4164272"/>
            <a:ext cx="584881" cy="42251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AP3.2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1200" dirty="0">
                <a:latin typeface="Times New Roman" panose="02020603050405020304" pitchFamily="18" charset="0"/>
              </a:rPr>
              <a:t>6 GHz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7800340" y="1836420"/>
            <a:ext cx="1851660" cy="30861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1200" dirty="0">
                <a:latin typeface="Times New Roman" panose="02020603050405020304" pitchFamily="18" charset="0"/>
              </a:rPr>
              <a:t>UHR AP MLD high MAC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7412923" y="2646411"/>
            <a:ext cx="719974" cy="42251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AP1.2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6 GHz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" name="TextBox 12"/>
          <p:cNvSpPr txBox="1"/>
          <p:nvPr/>
        </p:nvSpPr>
        <p:spPr>
          <a:xfrm>
            <a:off x="6056858" y="2314347"/>
            <a:ext cx="254698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/>
              <a:t>EHT AP MLD1(MLD index=0)</a:t>
            </a:r>
            <a:endParaRPr lang="en-US" sz="1400" b="1" dirty="0"/>
          </a:p>
        </p:txBody>
      </p:sp>
      <p:sp>
        <p:nvSpPr>
          <p:cNvPr id="19" name="TextBox 12"/>
          <p:cNvSpPr txBox="1"/>
          <p:nvPr/>
        </p:nvSpPr>
        <p:spPr>
          <a:xfrm>
            <a:off x="8034248" y="3865652"/>
            <a:ext cx="254698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/>
              <a:t>EHT AP MLD3(MLD index=2)</a:t>
            </a:r>
            <a:endParaRPr lang="en-US" sz="1400" b="1" dirty="0"/>
          </a:p>
        </p:txBody>
      </p:sp>
      <p:sp>
        <p:nvSpPr>
          <p:cNvPr id="25" name="右大括号 24"/>
          <p:cNvSpPr/>
          <p:nvPr/>
        </p:nvSpPr>
        <p:spPr>
          <a:xfrm>
            <a:off x="10239375" y="1786255"/>
            <a:ext cx="293370" cy="280416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10554335" y="2894965"/>
            <a:ext cx="109156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600"/>
              <a:t>UHR AP MLD</a:t>
            </a:r>
            <a:endParaRPr lang="en-US" altLang="zh-CN" sz="1600"/>
          </a:p>
        </p:txBody>
      </p:sp>
      <p:sp>
        <p:nvSpPr>
          <p:cNvPr id="3" name="文本框 2"/>
          <p:cNvSpPr txBox="1"/>
          <p:nvPr/>
        </p:nvSpPr>
        <p:spPr>
          <a:xfrm>
            <a:off x="6511290" y="3143250"/>
            <a:ext cx="90106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/>
              <a:t>link ID=0</a:t>
            </a:r>
            <a:endParaRPr lang="en-US" altLang="zh-CN" sz="1400"/>
          </a:p>
        </p:txBody>
      </p:sp>
      <p:sp>
        <p:nvSpPr>
          <p:cNvPr id="15" name="文本框 14"/>
          <p:cNvSpPr txBox="1"/>
          <p:nvPr/>
        </p:nvSpPr>
        <p:spPr>
          <a:xfrm>
            <a:off x="7479665" y="3135630"/>
            <a:ext cx="121856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/>
              <a:t>link ID=1</a:t>
            </a:r>
            <a:endParaRPr lang="en-US" altLang="zh-CN" sz="1400"/>
          </a:p>
        </p:txBody>
      </p:sp>
      <p:sp>
        <p:nvSpPr>
          <p:cNvPr id="16" name="文本框 15"/>
          <p:cNvSpPr txBox="1"/>
          <p:nvPr/>
        </p:nvSpPr>
        <p:spPr>
          <a:xfrm>
            <a:off x="8552815" y="4603750"/>
            <a:ext cx="90106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/>
              <a:t>link ID=0</a:t>
            </a:r>
            <a:endParaRPr lang="en-US" altLang="zh-CN" sz="1400"/>
          </a:p>
        </p:txBody>
      </p:sp>
      <p:sp>
        <p:nvSpPr>
          <p:cNvPr id="31" name="文本框 30"/>
          <p:cNvSpPr txBox="1"/>
          <p:nvPr/>
        </p:nvSpPr>
        <p:spPr>
          <a:xfrm>
            <a:off x="9521190" y="4596130"/>
            <a:ext cx="121856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/>
              <a:t>link ID=1</a:t>
            </a:r>
            <a:endParaRPr lang="en-US" altLang="zh-CN" sz="1400"/>
          </a:p>
        </p:txBody>
      </p:sp>
      <p:sp>
        <p:nvSpPr>
          <p:cNvPr id="32" name="文本框 31"/>
          <p:cNvSpPr txBox="1"/>
          <p:nvPr/>
        </p:nvSpPr>
        <p:spPr>
          <a:xfrm>
            <a:off x="3869690" y="4434205"/>
            <a:ext cx="90106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/>
              <a:t>link ID=0</a:t>
            </a:r>
            <a:endParaRPr lang="en-US" altLang="zh-CN" sz="1400"/>
          </a:p>
        </p:txBody>
      </p:sp>
      <p:sp>
        <p:nvSpPr>
          <p:cNvPr id="33" name="文本框 32"/>
          <p:cNvSpPr txBox="1"/>
          <p:nvPr/>
        </p:nvSpPr>
        <p:spPr>
          <a:xfrm>
            <a:off x="4838065" y="4426585"/>
            <a:ext cx="121856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/>
              <a:t>link ID=1</a:t>
            </a:r>
            <a:endParaRPr lang="en-US" altLang="zh-CN" sz="1400"/>
          </a:p>
        </p:txBody>
      </p:sp>
      <p:sp>
        <p:nvSpPr>
          <p:cNvPr id="34" name="下箭头 33"/>
          <p:cNvSpPr/>
          <p:nvPr/>
        </p:nvSpPr>
        <p:spPr>
          <a:xfrm rot="2220000">
            <a:off x="3819525" y="4689475"/>
            <a:ext cx="355600" cy="744855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3211830" y="5384165"/>
            <a:ext cx="22167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 b="1">
                <a:solidFill>
                  <a:srgbClr val="FF0000"/>
                </a:solidFill>
              </a:rPr>
              <a:t>UHR link ID =(1,0)</a:t>
            </a:r>
            <a:endParaRPr lang="en-US" altLang="zh-CN" sz="1400"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8134</Words>
  <Application>WPS Presentation</Application>
  <PresentationFormat>Widescreen</PresentationFormat>
  <Paragraphs>387</Paragraphs>
  <Slides>19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0" baseType="lpstr">
      <vt:lpstr>Arial</vt:lpstr>
      <vt:lpstr>宋体</vt:lpstr>
      <vt:lpstr>Wingdings</vt:lpstr>
      <vt:lpstr>Times New Roman</vt:lpstr>
      <vt:lpstr>Wingdings</vt:lpstr>
      <vt:lpstr>微软雅黑</vt:lpstr>
      <vt:lpstr>Arial Unicode MS</vt:lpstr>
      <vt:lpstr>Calibri</vt:lpstr>
      <vt:lpstr>等线</vt:lpstr>
      <vt:lpstr>802-11-Submission</vt:lpstr>
      <vt:lpstr>Word.Document.8</vt:lpstr>
      <vt:lpstr>Non-collocated AP MLD framework further discussion </vt:lpstr>
      <vt:lpstr>Background </vt:lpstr>
      <vt:lpstr>Problems on 11be AP MLD</vt:lpstr>
      <vt:lpstr>Motivation</vt:lpstr>
      <vt:lpstr>The merit of non-collocated AP MLD(1)</vt:lpstr>
      <vt:lpstr>The merit of non-collocated AP MLD(2)</vt:lpstr>
      <vt:lpstr>One example between UHR non-AP MLD and non-collocated AP MLD</vt:lpstr>
      <vt:lpstr>The extension in discovery procedure</vt:lpstr>
      <vt:lpstr>One example of  non-collocated AP MLD discovery</vt:lpstr>
      <vt:lpstr>The extension in MLO setup procedure</vt:lpstr>
      <vt:lpstr>One example of setting-up procedure in non-collocated AP MLD</vt:lpstr>
      <vt:lpstr>AID assignment in non-collocated AP MLD framework</vt:lpstr>
      <vt:lpstr>One example of the AID assignment by non-collocated AP MLD</vt:lpstr>
      <vt:lpstr>PPDU delivery with NSTR/EMLSR/EMLMR non-AP MLD</vt:lpstr>
      <vt:lpstr>One example of the PPDU delivery between NSTR/EMLSR/EMLMR non-AP MLD and non-collocated AP MLD</vt:lpstr>
      <vt:lpstr>Summary</vt:lpstr>
      <vt:lpstr>PowerPoint 演示文稿</vt:lpstr>
      <vt:lpstr>reference</vt:lpstr>
      <vt:lpstr>SP1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rule-based Random MAC-Identification proposal</dc:title>
  <dc:creator>Yang, Zhijie (NSB - CN/Shanghai)</dc:creator>
  <cp:lastModifiedBy>10343608</cp:lastModifiedBy>
  <cp:revision>236</cp:revision>
  <dcterms:created xsi:type="dcterms:W3CDTF">2020-11-25T01:30:00Z</dcterms:created>
  <dcterms:modified xsi:type="dcterms:W3CDTF">2024-01-12T01:03:24Z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  <property fmtid="{D5CDD505-2E9C-101B-9397-08002B2CF9AE}" pid="4" name="ICV">
    <vt:lpwstr>BAFEA0BB9C2D4B58A4C7BC603233361A_13</vt:lpwstr>
  </property>
  <property fmtid="{D5CDD505-2E9C-101B-9397-08002B2CF9AE}" pid="5" name="KSOProductBuildVer">
    <vt:lpwstr>1033-12.2.0.13201</vt:lpwstr>
  </property>
</Properties>
</file>