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5"/>
    <p:sldMasterId id="2147483674" r:id="rId6"/>
    <p:sldMasterId id="2147483660" r:id="rId7"/>
  </p:sldMasterIdLst>
  <p:notesMasterIdLst>
    <p:notesMasterId r:id="rId25"/>
  </p:notesMasterIdLst>
  <p:handoutMasterIdLst>
    <p:handoutMasterId r:id="rId26"/>
  </p:handoutMasterIdLst>
  <p:sldIdLst>
    <p:sldId id="570" r:id="rId8"/>
    <p:sldId id="571" r:id="rId9"/>
    <p:sldId id="586" r:id="rId10"/>
    <p:sldId id="587" r:id="rId11"/>
    <p:sldId id="572" r:id="rId12"/>
    <p:sldId id="573" r:id="rId13"/>
    <p:sldId id="591" r:id="rId14"/>
    <p:sldId id="592" r:id="rId15"/>
    <p:sldId id="594" r:id="rId16"/>
    <p:sldId id="577" r:id="rId17"/>
    <p:sldId id="578" r:id="rId18"/>
    <p:sldId id="579" r:id="rId19"/>
    <p:sldId id="582" r:id="rId20"/>
    <p:sldId id="593" r:id="rId21"/>
    <p:sldId id="583" r:id="rId22"/>
    <p:sldId id="585" r:id="rId23"/>
    <p:sldId id="584" r:id="rId24"/>
  </p:sldIdLst>
  <p:sldSz cx="9144000" cy="6858000" type="screen4x3"/>
  <p:notesSz cx="6797675" cy="9926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93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전은성/JEON EUN SUNG" initials="전ES" lastIdx="1" clrIdx="0">
    <p:extLst>
      <p:ext uri="{19B8F6BF-5375-455C-9EA6-DF929625EA0E}">
        <p15:presenceInfo xmlns:p15="http://schemas.microsoft.com/office/powerpoint/2012/main" userId="S-1-5-21-316528069-2937973543-3578848228-21024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FFCCCC"/>
    <a:srgbClr val="33CCCC"/>
    <a:srgbClr val="9966FF"/>
    <a:srgbClr val="FFCC99"/>
    <a:srgbClr val="EAEAEA"/>
    <a:srgbClr val="C00000"/>
    <a:srgbClr val="F2DC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D083AE6-46FA-4A59-8FB0-9F97EB10719F}" styleName="밝은 스타일 3 - 강조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밝은 스타일 1 - 강조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8D230F3-CF80-4859-8CE7-A43EE81993B5}" styleName="밝은 스타일 1 - 강조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27102A9-8310-4765-A935-A1911B00CA55}" styleName="밝은 스타일 1 - 강조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6391" autoAdjust="0"/>
  </p:normalViewPr>
  <p:slideViewPr>
    <p:cSldViewPr>
      <p:cViewPr varScale="1">
        <p:scale>
          <a:sx n="115" d="100"/>
          <a:sy n="115" d="100"/>
        </p:scale>
        <p:origin x="1530" y="102"/>
      </p:cViewPr>
      <p:guideLst>
        <p:guide orient="horz" pos="1593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4" d="100"/>
          <a:sy n="114" d="100"/>
        </p:scale>
        <p:origin x="5202" y="126"/>
      </p:cViewPr>
      <p:guideLst>
        <p:guide orient="horz" pos="3127"/>
        <p:guide pos="2141"/>
      </p:guideLst>
    </p:cSldViewPr>
  </p:notesViewPr>
  <p:gridSpacing cx="180000" cy="180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26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4.xml"/><Relationship Id="rId7" Type="http://schemas.openxmlformats.org/officeDocument/2006/relationships/slideMaster" Target="slideMasters/slideMaster3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5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slide" Target="slides/slide13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4.xml"/><Relationship Id="rId24" Type="http://schemas.openxmlformats.org/officeDocument/2006/relationships/slide" Target="slides/slide17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8.xml"/><Relationship Id="rId23" Type="http://schemas.openxmlformats.org/officeDocument/2006/relationships/slide" Target="slides/slide16.xml"/><Relationship Id="rId28" Type="http://schemas.openxmlformats.org/officeDocument/2006/relationships/presProps" Target="presProps.xml"/><Relationship Id="rId10" Type="http://schemas.openxmlformats.org/officeDocument/2006/relationships/slide" Target="slides/slide3.xml"/><Relationship Id="rId19" Type="http://schemas.openxmlformats.org/officeDocument/2006/relationships/slide" Target="slides/slide12.xml"/><Relationship Id="rId31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slide" Target="slides/slide15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65328" y="193828"/>
            <a:ext cx="2250712" cy="223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375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1636" y="193828"/>
            <a:ext cx="939726" cy="223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375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542760" y="9607410"/>
            <a:ext cx="165109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375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4476" y="9607410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375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0079" y="414317"/>
            <a:ext cx="543751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32" tIns="45716" rIns="91432" bIns="4571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0080" y="9607410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375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0080" y="9595524"/>
            <a:ext cx="558847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32" tIns="45716" rIns="91432" bIns="4571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741579" y="108926"/>
            <a:ext cx="2416480" cy="223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375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doc.: IEEE 802.11-yy/XXXXr0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173" y="108927"/>
            <a:ext cx="939726" cy="223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375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5513" y="750888"/>
            <a:ext cx="4946650" cy="37099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735" y="4715409"/>
            <a:ext cx="4986207" cy="4467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54" tIns="46034" rIns="93654" bIns="460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045301" y="9610806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163" lvl="4" algn="r" defTabSz="933375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4074" y="961080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375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49" y="9610806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48" y="9609108"/>
            <a:ext cx="53783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32" tIns="45716" rIns="91432" bIns="4571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4948" y="317531"/>
            <a:ext cx="552778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1432" tIns="45716" rIns="91432" bIns="45716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07347" y="108926"/>
            <a:ext cx="2250712" cy="22388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6667" y="9610806"/>
            <a:ext cx="415178" cy="184666"/>
          </a:xfrm>
          <a:noFill/>
        </p:spPr>
        <p:txBody>
          <a:bodyPr/>
          <a:lstStyle/>
          <a:p>
            <a:r>
              <a:rPr lang="en-US" dirty="0" smtClean="0">
                <a:cs typeface="Arial" charset="0"/>
              </a:rPr>
              <a:t>Page </a:t>
            </a:r>
            <a:fld id="{B376B859-F927-4FFC-938A-1E85F81B0C78}" type="slidenum">
              <a:rPr lang="en-US" smtClean="0">
                <a:cs typeface="Arial" charset="0"/>
              </a:rPr>
              <a:pPr/>
              <a:t>1</a:t>
            </a:fld>
            <a:endParaRPr lang="en-US" dirty="0" smtClean="0">
              <a:cs typeface="Arial" charset="0"/>
            </a:endParaRPr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5513" y="750888"/>
            <a:ext cx="4946650" cy="3709987"/>
          </a:xfrm>
          <a:ln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213762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234781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806408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174368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76924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0813585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451422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35416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6482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8" name="날짜 개체 틀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9" name="바닥글 개체 틀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" name="슬라이드 번호 개체 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72530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76065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82288351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998025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8354242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358104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9953838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0515704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7442069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944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8592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0316716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5287350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7171874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1035883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5015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8477812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95524" y="6475413"/>
            <a:ext cx="164840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447800"/>
            <a:ext cx="7772400" cy="464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186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913671" y="6475413"/>
            <a:ext cx="1630254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cs typeface="+mn-cs"/>
              </a:rPr>
              <a:t>doc.: IEEE </a:t>
            </a:r>
            <a:r>
              <a:rPr lang="en-US" sz="1800" b="1" dirty="0" smtClean="0">
                <a:cs typeface="+mn-cs"/>
              </a:rPr>
              <a:t>802.11-23/1906r1</a:t>
            </a:r>
            <a:endParaRPr lang="en-US" sz="1800" b="1" dirty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8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4A495C-9DFE-49FB-89F9-6843B5B5690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22138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smtClean="0"/>
              <a:t>Nov. 2023</a:t>
            </a:r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Eunsung Jeon, Samsung</a:t>
            </a:r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7C72B-71E8-4129-B102-1459BDCCFC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334679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1.png"/><Relationship Id="rId3" Type="http://schemas.openxmlformats.org/officeDocument/2006/relationships/image" Target="../media/image7.png"/><Relationship Id="rId7" Type="http://schemas.openxmlformats.org/officeDocument/2006/relationships/image" Target="../media/image10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1.png"/><Relationship Id="rId5" Type="http://schemas.openxmlformats.org/officeDocument/2006/relationships/image" Target="../media/image80.png"/><Relationship Id="rId4" Type="http://schemas.openxmlformats.org/officeDocument/2006/relationships/image" Target="../media/image70.png"/><Relationship Id="rId9" Type="http://schemas.openxmlformats.org/officeDocument/2006/relationships/image" Target="../media/image1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1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066800"/>
          </a:xfrm>
        </p:spPr>
        <p:txBody>
          <a:bodyPr/>
          <a:lstStyle/>
          <a:p>
            <a:r>
              <a:rPr lang="en-US" sz="2600" dirty="0" smtClean="0"/>
              <a:t>Channel Information Feedback for Smooth Beamforming – Follow Up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2023-11-05</a:t>
            </a:r>
          </a:p>
        </p:txBody>
      </p:sp>
      <p:sp>
        <p:nvSpPr>
          <p:cNvPr id="1031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5036139"/>
              </p:ext>
            </p:extLst>
          </p:nvPr>
        </p:nvGraphicFramePr>
        <p:xfrm>
          <a:off x="523875" y="2755900"/>
          <a:ext cx="7364413" cy="3736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157" name="Document" r:id="rId4" imgW="8987917" imgH="4575310" progId="Word.Document.8">
                  <p:embed/>
                </p:oleObj>
              </mc:Choice>
              <mc:Fallback>
                <p:oleObj name="Document" r:id="rId4" imgW="8987917" imgH="4575310" progId="Word.Document.8">
                  <p:embed/>
                  <p:pic>
                    <p:nvPicPr>
                      <p:cNvPr id="1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3875" y="2755900"/>
                        <a:ext cx="7364413" cy="37369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2153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내용 개체 틀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The number </a:t>
                </a:r>
                <a:r>
                  <a:rPr lang="en-US" altLang="ko-KR" dirty="0"/>
                  <a:t>of angles </a:t>
                </a:r>
                <a:r>
                  <a:rPr lang="en-US" altLang="ko-KR" dirty="0" smtClean="0"/>
                  <a:t>is increased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altLang="ko-KR" dirty="0" smtClean="0"/>
                  <a:t>. </a:t>
                </a: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altLang="ko-KR" dirty="0" smtClean="0"/>
                  <a:t>numer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𝑁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𝑟</m:t>
                            </m:r>
                          </m:sub>
                        </m:s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ko-KR" dirty="0" smtClean="0"/>
                  <a:t>, (</a:t>
                </a:r>
                <a14:m>
                  <m:oMath xmlns:m="http://schemas.openxmlformats.org/officeDocument/2006/math">
                    <m:r>
                      <a:rPr lang="en-US" altLang="ko-KR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=1,2,…, 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altLang="ko-KR" dirty="0" smtClean="0"/>
                  <a:t>)</a:t>
                </a:r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is newly added in the Compressed </a:t>
                </a:r>
                <a:r>
                  <a:rPr lang="en-US" altLang="ko-KR" dirty="0"/>
                  <a:t>Beamforming Feedback Matrix </a:t>
                </a:r>
                <a:r>
                  <a:rPr lang="en-US" altLang="ko-KR" dirty="0" smtClean="0"/>
                  <a:t>subfield*. </a:t>
                </a:r>
              </a:p>
              <a:p>
                <a:pPr lvl="2"/>
                <a:r>
                  <a:rPr lang="en-US" altLang="ko-KR" dirty="0" smtClean="0"/>
                  <a:t>E.g., Red marked angles in the table below.</a:t>
                </a:r>
              </a:p>
              <a:p>
                <a:pPr lvl="2"/>
                <a:r>
                  <a:rPr lang="en-US" altLang="ko-KR" dirty="0" smtClean="0"/>
                  <a:t>E.g., May be carried in a new Smooth </a:t>
                </a:r>
                <a:r>
                  <a:rPr lang="en-US" altLang="ko-KR" dirty="0"/>
                  <a:t>Beamforming Report </a:t>
                </a:r>
                <a:r>
                  <a:rPr lang="en-US" altLang="ko-KR" dirty="0" smtClean="0"/>
                  <a:t>subfield</a:t>
                </a:r>
              </a:p>
              <a:p>
                <a:pPr lvl="1"/>
                <a:r>
                  <a:rPr lang="en-US" altLang="ko-KR" dirty="0" smtClean="0"/>
                  <a:t>Due to the </a:t>
                </a:r>
                <a:r>
                  <a:rPr lang="en-US" altLang="ko-KR" dirty="0"/>
                  <a:t>limited form factor,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altLang="ko-KR" dirty="0"/>
                  <a:t> value </a:t>
                </a:r>
                <a:r>
                  <a:rPr lang="en-US" altLang="ko-KR" dirty="0" smtClean="0"/>
                  <a:t>is generally less than 2 in the current </a:t>
                </a:r>
                <a:r>
                  <a:rPr lang="en-US" altLang="ko-KR" dirty="0"/>
                  <a:t>mobile </a:t>
                </a:r>
                <a:r>
                  <a:rPr lang="en-US" altLang="ko-KR" dirty="0" smtClean="0"/>
                  <a:t>devices. </a:t>
                </a:r>
              </a:p>
              <a:p>
                <a:pPr marL="457200" lvl="1" indent="0">
                  <a:buNone/>
                </a:pPr>
                <a:endParaRPr lang="en-US" altLang="ko-KR" dirty="0" smtClean="0"/>
              </a:p>
            </p:txBody>
          </p:sp>
        </mc:Choice>
        <mc:Fallback xmlns="">
          <p:sp>
            <p:nvSpPr>
              <p:cNvPr id="2" name="내용 개체 틀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706" t="-78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Feedback </a:t>
            </a:r>
            <a:r>
              <a:rPr lang="en-US" altLang="ko-KR" dirty="0" smtClean="0"/>
              <a:t>Overhead (1/2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표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7620420"/>
                  </p:ext>
                </p:extLst>
              </p:nvPr>
            </p:nvGraphicFramePr>
            <p:xfrm>
              <a:off x="389071" y="3822219"/>
              <a:ext cx="5550503" cy="23317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36000">
                      <a:extLst>
                        <a:ext uri="{9D8B030D-6E8A-4147-A177-3AD203B41FA5}">
                          <a16:colId xmlns:a16="http://schemas.microsoft.com/office/drawing/2014/main" val="2486070636"/>
                        </a:ext>
                      </a:extLst>
                    </a:gridCol>
                    <a:gridCol w="1122503">
                      <a:extLst>
                        <a:ext uri="{9D8B030D-6E8A-4147-A177-3AD203B41FA5}">
                          <a16:colId xmlns:a16="http://schemas.microsoft.com/office/drawing/2014/main" val="1387939523"/>
                        </a:ext>
                      </a:extLst>
                    </a:gridCol>
                    <a:gridCol w="3492000">
                      <a:extLst>
                        <a:ext uri="{9D8B030D-6E8A-4147-A177-3AD203B41FA5}">
                          <a16:colId xmlns:a16="http://schemas.microsoft.com/office/drawing/2014/main" val="68147489"/>
                        </a:ext>
                      </a:extLst>
                    </a:gridCol>
                  </a:tblGrid>
                  <a:tr h="606886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Size</a:t>
                          </a:r>
                          <a:r>
                            <a:rPr lang="en-US" altLang="ko-KR" sz="1600" baseline="0" dirty="0" smtClean="0"/>
                            <a:t> of </a:t>
                          </a:r>
                          <a:r>
                            <a:rPr lang="en-US" altLang="ko-KR" sz="1600" b="1" baseline="0" dirty="0" smtClean="0"/>
                            <a:t>V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Number of angles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600" dirty="0" smtClean="0"/>
                            <a:t>Angles in the Compressed Beamforming</a:t>
                          </a:r>
                          <a:r>
                            <a:rPr lang="en-US" altLang="ko-KR" sz="1600" baseline="0" dirty="0" smtClean="0"/>
                            <a:t> Feedback Matrix subfield</a:t>
                          </a:r>
                          <a:endParaRPr lang="en-US" altLang="ko-KR" sz="1600" dirty="0" smtClean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41223746"/>
                      </a:ext>
                    </a:extLst>
                  </a:tr>
                  <a:tr h="606886"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US" altLang="ko-KR" sz="1600" b="0" baseline="0" smtClean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oMath>
                            </m:oMathPara>
                          </a14:m>
                          <a:endParaRPr lang="ko-KR" altLang="en-US" sz="1600" b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600" b="0" dirty="0" smtClean="0"/>
                            <a:t>14 </a:t>
                          </a:r>
                          <a:r>
                            <a:rPr lang="en-US" altLang="ko-KR" sz="1600" b="0" dirty="0" smtClean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 15</a:t>
                          </a:r>
                          <a:endParaRPr lang="ko-KR" altLang="en-US" sz="1600" b="0" dirty="0" smtClean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altLang="ko-KR" sz="1600" b="0" dirty="0" smtClean="0"/>
                            <a:t>ϕ</a:t>
                          </a:r>
                          <a:r>
                            <a:rPr lang="en-US" altLang="ko-KR" sz="1600" b="0" baseline="-25000" dirty="0" smtClean="0"/>
                            <a:t>11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 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71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rgbClr val="FF0000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81</a:t>
                          </a:r>
                          <a:r>
                            <a:rPr lang="en-US" altLang="ko-KR" sz="1600" b="0" dirty="0" smtClean="0">
                              <a:solidFill>
                                <a:srgbClr val="FF0000"/>
                              </a:solidFill>
                            </a:rPr>
                            <a:t>, </a:t>
                          </a:r>
                        </a:p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41</a:t>
                          </a:r>
                          <a:r>
                            <a:rPr lang="en-US" altLang="ko-KR" sz="1600" b="0" dirty="0" smtClean="0"/>
                            <a:t>,</a:t>
                          </a:r>
                          <a:r>
                            <a:rPr lang="el-GR" altLang="ko-KR" sz="1600" b="0" dirty="0" smtClean="0"/>
                            <a:t> 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71</a:t>
                          </a:r>
                          <a:r>
                            <a:rPr lang="en-US" altLang="ko-KR" sz="1600" b="0" dirty="0" smtClean="0"/>
                            <a:t>,</a:t>
                          </a:r>
                          <a:r>
                            <a:rPr lang="el-GR" altLang="ko-KR" sz="1600" b="0" dirty="0" smtClean="0"/>
                            <a:t> 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70783289"/>
                      </a:ext>
                    </a:extLst>
                  </a:tr>
                  <a:tr h="1117948"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US" altLang="ko-KR" sz="1600" b="0" baseline="0" smtClean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ko-KR" altLang="en-US" sz="1600" b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b="0" dirty="0" smtClean="0"/>
                            <a:t>26 </a:t>
                          </a:r>
                          <a:r>
                            <a:rPr lang="en-US" altLang="ko-KR" sz="1600" b="0" dirty="0" smtClean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 28</a:t>
                          </a:r>
                          <a:endParaRPr lang="ko-KR" altLang="en-US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71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</a:t>
                          </a:r>
                          <a:r>
                            <a:rPr lang="el-GR" altLang="ko-KR" sz="1600" b="0" dirty="0" smtClean="0">
                              <a:solidFill>
                                <a:srgbClr val="FF0000"/>
                              </a:solidFill>
                            </a:rPr>
                            <a:t> 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81</a:t>
                          </a:r>
                          <a:r>
                            <a:rPr lang="en-US" altLang="ko-KR" sz="1600" b="0" dirty="0" smtClean="0">
                              <a:solidFill>
                                <a:srgbClr val="FF0000"/>
                              </a:solidFill>
                            </a:rPr>
                            <a:t>, </a:t>
                          </a:r>
                        </a:p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22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32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42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 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52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62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72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rgbClr val="FF0000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82</a:t>
                          </a:r>
                          <a:r>
                            <a:rPr lang="en-US" altLang="ko-KR" sz="1600" b="0" dirty="0" smtClean="0">
                              <a:solidFill>
                                <a:srgbClr val="FF0000"/>
                              </a:solidFill>
                            </a:rPr>
                            <a:t>,</a:t>
                          </a:r>
                          <a:endParaRPr lang="en-US" altLang="ko-KR" sz="1600" b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 latinLnBrk="1"/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</a:t>
                          </a:r>
                          <a:r>
                            <a:rPr lang="el-GR" altLang="ko-KR" sz="1600" b="0" dirty="0" smtClean="0"/>
                            <a:t> 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71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</a:t>
                          </a:r>
                          <a:r>
                            <a:rPr lang="el-GR" altLang="ko-KR" sz="1600" b="0" dirty="0" smtClean="0"/>
                            <a:t> 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</a:t>
                          </a:r>
                          <a:r>
                            <a:rPr lang="en-US" altLang="ko-KR" sz="1600" b="0" dirty="0" smtClean="0">
                              <a:solidFill>
                                <a:srgbClr val="FF0000"/>
                              </a:solidFill>
                            </a:rPr>
                            <a:t>  </a:t>
                          </a:r>
                        </a:p>
                        <a:p>
                          <a:pPr algn="ctr" latinLnBrk="1"/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32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42</a:t>
                          </a:r>
                          <a:r>
                            <a:rPr lang="en-US" altLang="ko-KR" sz="1600" b="0" dirty="0" smtClean="0"/>
                            <a:t>,</a:t>
                          </a:r>
                          <a:r>
                            <a:rPr lang="el-GR" altLang="ko-KR" sz="1600" b="0" dirty="0" smtClean="0"/>
                            <a:t> 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52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62</a:t>
                          </a:r>
                          <a:r>
                            <a:rPr lang="en-US" altLang="ko-KR" sz="1600" b="0" dirty="0" smtClean="0"/>
                            <a:t>,</a:t>
                          </a:r>
                          <a:r>
                            <a:rPr lang="el-GR" altLang="ko-KR" sz="1600" b="0" dirty="0" smtClean="0"/>
                            <a:t> 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72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82</a:t>
                          </a:r>
                          <a:endParaRPr lang="ko-KR" altLang="en-US" sz="1600" b="0" kern="1200" baseline="-250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1105975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표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7620420"/>
                  </p:ext>
                </p:extLst>
              </p:nvPr>
            </p:nvGraphicFramePr>
            <p:xfrm>
              <a:off x="389071" y="3822219"/>
              <a:ext cx="5550503" cy="23317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936000">
                      <a:extLst>
                        <a:ext uri="{9D8B030D-6E8A-4147-A177-3AD203B41FA5}">
                          <a16:colId xmlns:a16="http://schemas.microsoft.com/office/drawing/2014/main" val="2486070636"/>
                        </a:ext>
                      </a:extLst>
                    </a:gridCol>
                    <a:gridCol w="1122503">
                      <a:extLst>
                        <a:ext uri="{9D8B030D-6E8A-4147-A177-3AD203B41FA5}">
                          <a16:colId xmlns:a16="http://schemas.microsoft.com/office/drawing/2014/main" val="1387939523"/>
                        </a:ext>
                      </a:extLst>
                    </a:gridCol>
                    <a:gridCol w="3492000">
                      <a:extLst>
                        <a:ext uri="{9D8B030D-6E8A-4147-A177-3AD203B41FA5}">
                          <a16:colId xmlns:a16="http://schemas.microsoft.com/office/drawing/2014/main" val="68147489"/>
                        </a:ext>
                      </a:extLst>
                    </a:gridCol>
                  </a:tblGrid>
                  <a:tr h="606886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Size</a:t>
                          </a:r>
                          <a:r>
                            <a:rPr lang="en-US" altLang="ko-KR" sz="1600" baseline="0" dirty="0" smtClean="0"/>
                            <a:t> of </a:t>
                          </a:r>
                          <a:r>
                            <a:rPr lang="en-US" altLang="ko-KR" sz="1600" b="1" baseline="0" dirty="0" smtClean="0"/>
                            <a:t>V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Number of angles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600" dirty="0" smtClean="0"/>
                            <a:t>Angles in the Compressed Beamforming</a:t>
                          </a:r>
                          <a:r>
                            <a:rPr lang="en-US" altLang="ko-KR" sz="1600" baseline="0" dirty="0" smtClean="0"/>
                            <a:t> Feedback Matrix subfield</a:t>
                          </a:r>
                          <a:endParaRPr lang="en-US" altLang="ko-KR" sz="1600" dirty="0" smtClean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341223746"/>
                      </a:ext>
                    </a:extLst>
                  </a:tr>
                  <a:tr h="606886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649" t="-103030" r="-493506" b="-19393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600" b="0" dirty="0" smtClean="0"/>
                            <a:t>14 </a:t>
                          </a:r>
                          <a:r>
                            <a:rPr lang="en-US" altLang="ko-KR" sz="1600" b="0" dirty="0" smtClean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 15</a:t>
                          </a:r>
                          <a:endParaRPr lang="ko-KR" altLang="en-US" sz="1600" b="0" dirty="0" smtClean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altLang="ko-KR" sz="1600" b="0" dirty="0" smtClean="0"/>
                            <a:t>ϕ</a:t>
                          </a:r>
                          <a:r>
                            <a:rPr lang="en-US" altLang="ko-KR" sz="1600" b="0" baseline="-25000" dirty="0" smtClean="0"/>
                            <a:t>11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 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71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rgbClr val="FF0000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81</a:t>
                          </a:r>
                          <a:r>
                            <a:rPr lang="en-US" altLang="ko-KR" sz="1600" b="0" dirty="0" smtClean="0">
                              <a:solidFill>
                                <a:srgbClr val="FF0000"/>
                              </a:solidFill>
                            </a:rPr>
                            <a:t>, </a:t>
                          </a:r>
                        </a:p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41</a:t>
                          </a:r>
                          <a:r>
                            <a:rPr lang="en-US" altLang="ko-KR" sz="1600" b="0" dirty="0" smtClean="0"/>
                            <a:t>,</a:t>
                          </a:r>
                          <a:r>
                            <a:rPr lang="el-GR" altLang="ko-KR" sz="1600" b="0" dirty="0" smtClean="0"/>
                            <a:t> 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71</a:t>
                          </a:r>
                          <a:r>
                            <a:rPr lang="en-US" altLang="ko-KR" sz="1600" b="0" dirty="0" smtClean="0"/>
                            <a:t>,</a:t>
                          </a:r>
                          <a:r>
                            <a:rPr lang="el-GR" altLang="ko-KR" sz="1600" b="0" dirty="0" smtClean="0"/>
                            <a:t> 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81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970783289"/>
                      </a:ext>
                    </a:extLst>
                  </a:tr>
                  <a:tr h="1117948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649" t="-109239" r="-493506" b="-4348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b="0" dirty="0" smtClean="0"/>
                            <a:t>26 </a:t>
                          </a:r>
                          <a:r>
                            <a:rPr lang="en-US" altLang="ko-KR" sz="1600" b="0" dirty="0" smtClean="0">
                              <a:solidFill>
                                <a:srgbClr val="FF0000"/>
                              </a:solidFill>
                              <a:sym typeface="Wingdings" panose="05000000000000000000" pitchFamily="2" charset="2"/>
                            </a:rPr>
                            <a:t> 28</a:t>
                          </a:r>
                          <a:endParaRPr lang="ko-KR" altLang="en-US" sz="1600" b="0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11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71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</a:t>
                          </a:r>
                          <a:r>
                            <a:rPr lang="el-GR" altLang="ko-KR" sz="1600" b="0" dirty="0" smtClean="0">
                              <a:solidFill>
                                <a:srgbClr val="FF0000"/>
                              </a:solidFill>
                            </a:rPr>
                            <a:t> 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81</a:t>
                          </a:r>
                          <a:r>
                            <a:rPr lang="en-US" altLang="ko-KR" sz="1600" b="0" dirty="0" smtClean="0">
                              <a:solidFill>
                                <a:srgbClr val="FF0000"/>
                              </a:solidFill>
                            </a:rPr>
                            <a:t>, </a:t>
                          </a:r>
                        </a:p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22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32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42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 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52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62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chemeClr val="tx1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72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 </a:t>
                          </a:r>
                          <a:r>
                            <a:rPr lang="el-GR" altLang="ko-KR" sz="1600" b="0" dirty="0" smtClean="0">
                              <a:solidFill>
                                <a:srgbClr val="FF0000"/>
                              </a:solidFill>
                            </a:rPr>
                            <a:t>ϕ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rgbClr val="FF0000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82</a:t>
                          </a:r>
                          <a:r>
                            <a:rPr lang="en-US" altLang="ko-KR" sz="1600" b="0" dirty="0" smtClean="0">
                              <a:solidFill>
                                <a:srgbClr val="FF0000"/>
                              </a:solidFill>
                            </a:rPr>
                            <a:t>,</a:t>
                          </a:r>
                          <a:endParaRPr lang="en-US" altLang="ko-KR" sz="1600" b="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algn="ctr" latinLnBrk="1"/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21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</a:t>
                          </a:r>
                          <a:r>
                            <a:rPr lang="el-GR" altLang="ko-KR" sz="1600" b="0" dirty="0" smtClean="0"/>
                            <a:t> 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61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71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</a:t>
                          </a:r>
                          <a:r>
                            <a:rPr lang="el-GR" altLang="ko-KR" sz="1600" b="0" dirty="0" smtClean="0"/>
                            <a:t> 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81</a:t>
                          </a:r>
                          <a:r>
                            <a:rPr lang="en-US" altLang="ko-KR" sz="1600" b="0" dirty="0" smtClean="0">
                              <a:solidFill>
                                <a:schemeClr val="tx1"/>
                              </a:solidFill>
                            </a:rPr>
                            <a:t>,</a:t>
                          </a:r>
                          <a:r>
                            <a:rPr lang="en-US" altLang="ko-KR" sz="1600" b="0" dirty="0" smtClean="0">
                              <a:solidFill>
                                <a:srgbClr val="FF0000"/>
                              </a:solidFill>
                            </a:rPr>
                            <a:t>  </a:t>
                          </a:r>
                        </a:p>
                        <a:p>
                          <a:pPr algn="ctr" latinLnBrk="1"/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32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42</a:t>
                          </a:r>
                          <a:r>
                            <a:rPr lang="en-US" altLang="ko-KR" sz="1600" b="0" dirty="0" smtClean="0"/>
                            <a:t>,</a:t>
                          </a:r>
                          <a:r>
                            <a:rPr lang="el-GR" altLang="ko-KR" sz="1600" b="0" dirty="0" smtClean="0"/>
                            <a:t> 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52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62</a:t>
                          </a:r>
                          <a:r>
                            <a:rPr lang="en-US" altLang="ko-KR" sz="1600" b="0" dirty="0" smtClean="0"/>
                            <a:t>,</a:t>
                          </a:r>
                          <a:r>
                            <a:rPr lang="el-GR" altLang="ko-KR" sz="1600" b="0" dirty="0" smtClean="0"/>
                            <a:t> 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72</a:t>
                          </a:r>
                          <a:r>
                            <a:rPr lang="en-US" altLang="ko-KR" sz="1600" b="0" dirty="0" smtClean="0"/>
                            <a:t>, </a:t>
                          </a:r>
                          <a:r>
                            <a:rPr lang="el-GR" altLang="ko-KR" sz="1600" b="0" dirty="0" smtClean="0"/>
                            <a:t>ψ</a:t>
                          </a:r>
                          <a:r>
                            <a:rPr lang="en-US" altLang="ko-KR" sz="1600" b="0" kern="1200" baseline="-25000" dirty="0" smtClean="0">
                              <a:solidFill>
                                <a:schemeClr val="tx1"/>
                              </a:solidFill>
                              <a:latin typeface="+mn-lt"/>
                              <a:ea typeface="+mn-ea"/>
                              <a:cs typeface="+mn-cs"/>
                            </a:rPr>
                            <a:t>82</a:t>
                          </a:r>
                          <a:endParaRPr lang="ko-KR" altLang="en-US" sz="1600" b="0" kern="1200" baseline="-25000" dirty="0" smtClean="0">
                            <a:solidFill>
                              <a:schemeClr val="tx1"/>
                            </a:solidFill>
                            <a:latin typeface="+mn-lt"/>
                            <a:ea typeface="+mn-ea"/>
                            <a:cs typeface="+mn-cs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3411059756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728188"/>
              </p:ext>
            </p:extLst>
          </p:nvPr>
        </p:nvGraphicFramePr>
        <p:xfrm>
          <a:off x="6149071" y="3822219"/>
          <a:ext cx="2700000" cy="2331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17391">
                  <a:extLst>
                    <a:ext uri="{9D8B030D-6E8A-4147-A177-3AD203B41FA5}">
                      <a16:colId xmlns:a16="http://schemas.microsoft.com/office/drawing/2014/main" val="1633285174"/>
                    </a:ext>
                  </a:extLst>
                </a:gridCol>
                <a:gridCol w="2082609">
                  <a:extLst>
                    <a:ext uri="{9D8B030D-6E8A-4147-A177-3AD203B41FA5}">
                      <a16:colId xmlns:a16="http://schemas.microsoft.com/office/drawing/2014/main" val="2206963915"/>
                    </a:ext>
                  </a:extLst>
                </a:gridCol>
              </a:tblGrid>
              <a:tr h="2457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Order</a:t>
                      </a:r>
                      <a:endParaRPr lang="ko-KR" altLang="en-US" sz="105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Information</a:t>
                      </a:r>
                      <a:endParaRPr lang="ko-KR" altLang="en-US" sz="105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chemeClr val="bg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367817"/>
                  </a:ext>
                </a:extLst>
              </a:tr>
              <a:tr h="2457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</a:t>
                      </a:r>
                      <a:endParaRPr lang="ko-KR" altLang="en-US" sz="105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Category</a:t>
                      </a:r>
                      <a:endParaRPr lang="ko-KR" altLang="en-US" sz="105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8805299"/>
                  </a:ext>
                </a:extLst>
              </a:tr>
              <a:tr h="2457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2</a:t>
                      </a:r>
                      <a:endParaRPr lang="ko-KR" altLang="en-US" sz="105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Action</a:t>
                      </a:r>
                      <a:endParaRPr lang="ko-KR" altLang="en-US" sz="105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02051295"/>
                  </a:ext>
                </a:extLst>
              </a:tr>
              <a:tr h="2457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</a:t>
                      </a:r>
                      <a:endParaRPr lang="ko-KR" altLang="en-US" sz="105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MIMO Control</a:t>
                      </a:r>
                      <a:endParaRPr lang="ko-KR" altLang="en-US" sz="105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47256619"/>
                  </a:ext>
                </a:extLst>
              </a:tr>
              <a:tr h="4020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</a:t>
                      </a:r>
                      <a:endParaRPr lang="ko-KR" altLang="en-US" sz="105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Compressed Beamforming Report</a:t>
                      </a:r>
                      <a:endParaRPr lang="ko-KR" altLang="en-US" sz="105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81774684"/>
                  </a:ext>
                </a:extLst>
              </a:tr>
              <a:tr h="402067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5</a:t>
                      </a:r>
                      <a:endParaRPr lang="ko-KR" altLang="en-US" sz="105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MU Exclusive Beamforming Report</a:t>
                      </a:r>
                      <a:endParaRPr lang="ko-KR" altLang="en-US" sz="105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24545619"/>
                  </a:ext>
                </a:extLst>
              </a:tr>
              <a:tr h="2457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6</a:t>
                      </a:r>
                      <a:endParaRPr lang="ko-KR" altLang="en-US" sz="105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CQI Report</a:t>
                      </a:r>
                      <a:endParaRPr lang="ko-KR" altLang="en-US" sz="1050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143798"/>
                  </a:ext>
                </a:extLst>
              </a:tr>
              <a:tr h="245708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7</a:t>
                      </a:r>
                      <a:endParaRPr lang="ko-KR" altLang="en-US" sz="105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50" b="1" baseline="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Smooth Beamforming Report</a:t>
                      </a:r>
                      <a:endParaRPr lang="ko-KR" altLang="en-US" sz="1050" b="1" dirty="0"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250218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85800" y="6187997"/>
                <a:ext cx="4160478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dirty="0" smtClean="0"/>
                  <a:t>* </a:t>
                </a:r>
                <a:r>
                  <a:rPr lang="en-US" altLang="ko-KR" dirty="0"/>
                  <a:t>Assuming no rank </a:t>
                </a:r>
                <a:r>
                  <a:rPr lang="en-US" altLang="ko-KR" dirty="0" smtClean="0"/>
                  <a:t>reduction, </a:t>
                </a:r>
                <a14:m>
                  <m:oMath xmlns:m="http://schemas.openxmlformats.org/officeDocument/2006/math">
                    <m:r>
                      <a:rPr lang="en-US" altLang="ko-KR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is equal to </a:t>
                </a:r>
                <a14:m>
                  <m:oMath xmlns:m="http://schemas.openxmlformats.org/officeDocument/2006/math">
                    <m:r>
                      <a:rPr lang="en-US" altLang="ko-KR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𝑠𝑠</m:t>
                        </m:r>
                      </m:sub>
                    </m:sSub>
                  </m:oMath>
                </a14:m>
                <a:r>
                  <a:rPr lang="en-US" altLang="ko-KR" dirty="0" smtClean="0"/>
                  <a:t>.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800" y="6187997"/>
                <a:ext cx="4160478" cy="276999"/>
              </a:xfrm>
              <a:prstGeom prst="rect">
                <a:avLst/>
              </a:prstGeom>
              <a:blipFill>
                <a:blip r:embed="rId4"/>
                <a:stretch>
                  <a:fillRect l="-147" b="-1521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2336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As the </a:t>
            </a:r>
            <a:r>
              <a:rPr lang="en-US" altLang="ko-KR" dirty="0" smtClean="0"/>
              <a:t>size </a:t>
            </a:r>
            <a:r>
              <a:rPr lang="en-US" altLang="ko-KR" dirty="0"/>
              <a:t>of </a:t>
            </a:r>
            <a:r>
              <a:rPr lang="en-US" altLang="ko-KR" dirty="0" smtClean="0"/>
              <a:t>V </a:t>
            </a:r>
            <a:r>
              <a:rPr lang="en-US" altLang="ko-KR" dirty="0"/>
              <a:t>increases, the increase rate of </a:t>
            </a:r>
            <a:r>
              <a:rPr lang="en-US" altLang="ko-KR" dirty="0" smtClean="0"/>
              <a:t>feedback overhead </a:t>
            </a:r>
            <a:r>
              <a:rPr lang="en-US" altLang="ko-KR" dirty="0"/>
              <a:t>decreases</a:t>
            </a:r>
            <a:r>
              <a:rPr lang="en-US" altLang="ko-KR" dirty="0" smtClean="0"/>
              <a:t>.</a:t>
            </a:r>
            <a:endParaRPr lang="en-US" altLang="ko-KR" dirty="0"/>
          </a:p>
          <a:p>
            <a:pPr lvl="1"/>
            <a:r>
              <a:rPr lang="en-US" altLang="ko-KR" dirty="0"/>
              <a:t>For </a:t>
            </a:r>
            <a:r>
              <a:rPr lang="en-US" altLang="ko-KR" dirty="0" smtClean="0"/>
              <a:t>MU-MIMO which has larger feedback overhead, </a:t>
            </a:r>
            <a:r>
              <a:rPr lang="en-US" altLang="ko-KR" dirty="0"/>
              <a:t>the increase rate is smaller</a:t>
            </a:r>
            <a:r>
              <a:rPr lang="en-US" altLang="ko-KR" dirty="0" smtClean="0"/>
              <a:t>.</a:t>
            </a:r>
          </a:p>
          <a:p>
            <a:pPr lvl="2"/>
            <a:r>
              <a:rPr lang="en-US" altLang="ko-KR" dirty="0" smtClean="0"/>
              <a:t>This is because the CBR size of MU-MIMO is larger due to the delta-SNR information.</a:t>
            </a:r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Feedback Overhead (</a:t>
            </a:r>
            <a:r>
              <a:rPr lang="en-US" altLang="ko-KR" dirty="0"/>
              <a:t>2/2)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표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45696104"/>
                  </p:ext>
                </p:extLst>
              </p:nvPr>
            </p:nvGraphicFramePr>
            <p:xfrm>
              <a:off x="1084500" y="3504840"/>
              <a:ext cx="7051200" cy="28041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3431898846"/>
                        </a:ext>
                      </a:extLst>
                    </a:gridCol>
                    <a:gridCol w="1404000">
                      <a:extLst>
                        <a:ext uri="{9D8B030D-6E8A-4147-A177-3AD203B41FA5}">
                          <a16:colId xmlns:a16="http://schemas.microsoft.com/office/drawing/2014/main" val="1940595242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2884720230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1024166473"/>
                        </a:ext>
                      </a:extLst>
                    </a:gridCol>
                    <a:gridCol w="1548000">
                      <a:extLst>
                        <a:ext uri="{9D8B030D-6E8A-4147-A177-3AD203B41FA5}">
                          <a16:colId xmlns:a16="http://schemas.microsoft.com/office/drawing/2014/main" val="2293889503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Feedback Type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Size of </a:t>
                          </a:r>
                          <a:r>
                            <a:rPr lang="en-US" altLang="ko-KR" sz="1600" b="1" dirty="0" smtClean="0"/>
                            <a:t>V</a:t>
                          </a:r>
                        </a:p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600" dirty="0" smtClean="0"/>
                            <a:t>(</a:t>
                          </a:r>
                          <a14:m>
                            <m:oMath xmlns:m="http://schemas.openxmlformats.org/officeDocument/2006/math">
                              <m:sSub>
                                <m:sSubPr>
                                  <m:ctrlPr>
                                    <a:rPr lang="en-US" altLang="ko-KR" sz="16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600" b="0" i="1" baseline="0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altLang="ko-KR" sz="1600" b="0" i="1" baseline="0" smtClean="0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  <m:r>
                                <a:rPr lang="en-US" altLang="ko-KR" sz="1600" b="0" baseline="0" smtClean="0">
                                  <a:latin typeface="Cambria Math" panose="02040503050406030204" pitchFamily="18" charset="0"/>
                                </a:rPr>
                                <m:t>×</m:t>
                              </m:r>
                              <m:sSub>
                                <m:sSubPr>
                                  <m:ctrlPr>
                                    <a:rPr lang="en-US" altLang="ko-KR" sz="1600" b="0" i="1" baseline="0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ko-KR" sz="1600" b="0" i="1" baseline="0" smtClean="0">
                                      <a:latin typeface="Cambria Math" panose="02040503050406030204" pitchFamily="18" charset="0"/>
                                    </a:rPr>
                                    <m:t>𝑁</m:t>
                                  </m:r>
                                </m:e>
                                <m:sub>
                                  <m:r>
                                    <a:rPr lang="en-US" altLang="ko-KR" sz="1600" b="0" i="1" baseline="0" smtClean="0">
                                      <a:latin typeface="Cambria Math" panose="02040503050406030204" pitchFamily="18" charset="0"/>
                                    </a:rPr>
                                    <m:t>𝑐</m:t>
                                  </m:r>
                                </m:sub>
                              </m:sSub>
                            </m:oMath>
                          </a14:m>
                          <a:r>
                            <a:rPr lang="en-US" altLang="ko-KR" sz="1600" dirty="0" smtClean="0"/>
                            <a:t>)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Conventional</a:t>
                          </a:r>
                        </a:p>
                        <a:p>
                          <a:pPr algn="ctr" latinLnBrk="1"/>
                          <a:r>
                            <a:rPr lang="en-US" altLang="ko-KR" sz="1600" dirty="0" smtClean="0"/>
                            <a:t>(Byte)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Proposed</a:t>
                          </a:r>
                        </a:p>
                        <a:p>
                          <a:pPr algn="ctr" latinLnBrk="1"/>
                          <a:r>
                            <a:rPr lang="en-US" altLang="ko-KR" sz="1600" dirty="0" smtClean="0"/>
                            <a:t>(Byte)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Increase</a:t>
                          </a:r>
                          <a:r>
                            <a:rPr lang="en-US" altLang="ko-KR" sz="1600" baseline="0" dirty="0" smtClean="0"/>
                            <a:t> Rate</a:t>
                          </a:r>
                        </a:p>
                        <a:p>
                          <a:pPr algn="ctr" latinLnBrk="1"/>
                          <a:r>
                            <a:rPr lang="en-US" altLang="ko-KR" sz="1600" baseline="0" dirty="0" smtClean="0"/>
                            <a:t>(%)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17647667"/>
                      </a:ext>
                    </a:extLst>
                  </a:tr>
                  <a:tr h="370840"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SU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altLang="ko-KR" sz="1600" b="0" baseline="0" smtClean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ko-KR" altLang="en-US" sz="1600" b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1572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1947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23.8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95316541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US" altLang="ko-KR" sz="1600" b="0" baseline="0" smtClean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ko-KR" altLang="en-US" sz="1600" b="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4072</a:t>
                          </a:r>
                          <a:endParaRPr lang="ko-KR" altLang="en-US" sz="16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4447</a:t>
                          </a:r>
                          <a:endParaRPr lang="ko-KR" altLang="en-US" sz="16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b="1" dirty="0" smtClean="0">
                              <a:solidFill>
                                <a:srgbClr val="FF0000"/>
                              </a:solidFill>
                            </a:rPr>
                            <a:t>9</a:t>
                          </a:r>
                          <a:endParaRPr lang="ko-KR" altLang="en-US" sz="1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5503179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  <m:r>
                                  <a:rPr lang="en-US" altLang="ko-KR" sz="1600" b="0" baseline="0" smtClean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ko-KR" altLang="en-US" sz="1600" b="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9072</a:t>
                          </a:r>
                          <a:endParaRPr lang="ko-KR" altLang="en-US" sz="16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9447</a:t>
                          </a:r>
                          <a:endParaRPr lang="ko-KR" altLang="en-US" sz="16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b="1" dirty="0" smtClean="0">
                              <a:solidFill>
                                <a:srgbClr val="FF0000"/>
                              </a:solidFill>
                            </a:rPr>
                            <a:t>5</a:t>
                          </a:r>
                          <a:endParaRPr lang="ko-KR" altLang="en-US" sz="1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98386969"/>
                      </a:ext>
                    </a:extLst>
                  </a:tr>
                  <a:tr h="370840"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MU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  <m:r>
                                  <a:rPr lang="en-US" altLang="ko-KR" sz="1600" b="0" baseline="0" smtClean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ko-KR" altLang="en-US" sz="1600" b="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2759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3322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20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879520553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8</m:t>
                                </m:r>
                                <m:r>
                                  <a:rPr lang="en-US" altLang="ko-KR" sz="1600" b="0" baseline="0" smtClean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ko-KR" altLang="en-US" sz="1600" b="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6759</a:t>
                          </a:r>
                          <a:endParaRPr lang="ko-KR" altLang="en-US" sz="16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7322</a:t>
                          </a:r>
                          <a:endParaRPr lang="ko-KR" altLang="en-US" sz="16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b="1" dirty="0" smtClean="0">
                              <a:solidFill>
                                <a:srgbClr val="FF0000"/>
                              </a:solidFill>
                            </a:rPr>
                            <a:t>8</a:t>
                          </a:r>
                          <a:endParaRPr lang="ko-KR" altLang="en-US" sz="1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7779365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16</m:t>
                                </m:r>
                                <m:r>
                                  <a:rPr lang="en-US" altLang="ko-KR" sz="1600" b="0" baseline="0" smtClean="0">
                                    <a:latin typeface="Cambria Math" panose="02040503050406030204" pitchFamily="18" charset="0"/>
                                  </a:rPr>
                                  <m:t>×</m:t>
                                </m:r>
                                <m:r>
                                  <a:rPr lang="en-US" altLang="ko-KR" sz="1600" b="0" i="1" baseline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oMath>
                            </m:oMathPara>
                          </a14:m>
                          <a:endParaRPr lang="ko-KR" altLang="en-US" sz="1600" b="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600" dirty="0" smtClean="0"/>
                            <a:t>9322</a:t>
                          </a:r>
                          <a:endParaRPr lang="ko-KR" altLang="en-US" sz="1600" dirty="0" smtClean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600" dirty="0" smtClean="0"/>
                            <a:t>9697</a:t>
                          </a:r>
                          <a:endParaRPr lang="ko-KR" altLang="en-US" sz="1600" dirty="0" smtClean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b="1" dirty="0" smtClean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  <a:endParaRPr lang="ko-KR" altLang="en-US" sz="1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7754415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표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45696104"/>
                  </p:ext>
                </p:extLst>
              </p:nvPr>
            </p:nvGraphicFramePr>
            <p:xfrm>
              <a:off x="1084500" y="3504840"/>
              <a:ext cx="7051200" cy="280416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219200">
                      <a:extLst>
                        <a:ext uri="{9D8B030D-6E8A-4147-A177-3AD203B41FA5}">
                          <a16:colId xmlns:a16="http://schemas.microsoft.com/office/drawing/2014/main" val="3431898846"/>
                        </a:ext>
                      </a:extLst>
                    </a:gridCol>
                    <a:gridCol w="1404000">
                      <a:extLst>
                        <a:ext uri="{9D8B030D-6E8A-4147-A177-3AD203B41FA5}">
                          <a16:colId xmlns:a16="http://schemas.microsoft.com/office/drawing/2014/main" val="1940595242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2884720230"/>
                        </a:ext>
                      </a:extLst>
                    </a:gridCol>
                    <a:gridCol w="1440000">
                      <a:extLst>
                        <a:ext uri="{9D8B030D-6E8A-4147-A177-3AD203B41FA5}">
                          <a16:colId xmlns:a16="http://schemas.microsoft.com/office/drawing/2014/main" val="1024166473"/>
                        </a:ext>
                      </a:extLst>
                    </a:gridCol>
                    <a:gridCol w="1548000">
                      <a:extLst>
                        <a:ext uri="{9D8B030D-6E8A-4147-A177-3AD203B41FA5}">
                          <a16:colId xmlns:a16="http://schemas.microsoft.com/office/drawing/2014/main" val="2293889503"/>
                        </a:ext>
                      </a:extLst>
                    </a:gridCol>
                  </a:tblGrid>
                  <a:tr h="57912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Feedback Type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7013" t="-2105" r="-315584" b="-39578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Conventional</a:t>
                          </a:r>
                        </a:p>
                        <a:p>
                          <a:pPr algn="ctr" latinLnBrk="1"/>
                          <a:r>
                            <a:rPr lang="en-US" altLang="ko-KR" sz="1600" dirty="0" smtClean="0"/>
                            <a:t>(Byte)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Proposed</a:t>
                          </a:r>
                        </a:p>
                        <a:p>
                          <a:pPr algn="ctr" latinLnBrk="1"/>
                          <a:r>
                            <a:rPr lang="en-US" altLang="ko-KR" sz="1600" dirty="0" smtClean="0"/>
                            <a:t>(Byte)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Increase</a:t>
                          </a:r>
                          <a:r>
                            <a:rPr lang="en-US" altLang="ko-KR" sz="1600" baseline="0" dirty="0" smtClean="0"/>
                            <a:t> Rate</a:t>
                          </a:r>
                        </a:p>
                        <a:p>
                          <a:pPr algn="ctr" latinLnBrk="1"/>
                          <a:r>
                            <a:rPr lang="en-US" altLang="ko-KR" sz="1600" baseline="0" dirty="0" smtClean="0"/>
                            <a:t>(%)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517647667"/>
                      </a:ext>
                    </a:extLst>
                  </a:tr>
                  <a:tr h="370840"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SU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7013" t="-159016" r="-315584" b="-5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1572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1947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23.8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995316541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7013" t="-259016" r="-315584" b="-4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4072</a:t>
                          </a:r>
                          <a:endParaRPr lang="ko-KR" altLang="en-US" sz="16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4447</a:t>
                          </a:r>
                          <a:endParaRPr lang="ko-KR" altLang="en-US" sz="16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b="1" dirty="0" smtClean="0">
                              <a:solidFill>
                                <a:srgbClr val="FF0000"/>
                              </a:solidFill>
                            </a:rPr>
                            <a:t>9</a:t>
                          </a:r>
                          <a:endParaRPr lang="ko-KR" altLang="en-US" sz="1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955031797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7013" t="-359016" r="-315584" b="-3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9072</a:t>
                          </a:r>
                          <a:endParaRPr lang="ko-KR" altLang="en-US" sz="16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9447</a:t>
                          </a:r>
                          <a:endParaRPr lang="ko-KR" altLang="en-US" sz="16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b="1" dirty="0" smtClean="0">
                              <a:solidFill>
                                <a:srgbClr val="FF0000"/>
                              </a:solidFill>
                            </a:rPr>
                            <a:t>5</a:t>
                          </a:r>
                          <a:endParaRPr lang="ko-KR" altLang="en-US" sz="1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4098386969"/>
                      </a:ext>
                    </a:extLst>
                  </a:tr>
                  <a:tr h="370840">
                    <a:tc rowSpan="3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MU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7013" t="-459016" r="-315584" b="-2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2759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3322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20</a:t>
                          </a:r>
                          <a:endParaRPr lang="ko-KR" altLang="en-US" sz="1600" dirty="0"/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879520553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7013" t="-559016" r="-315584" b="-1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6759</a:t>
                          </a:r>
                          <a:endParaRPr lang="ko-KR" altLang="en-US" sz="16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dirty="0" smtClean="0"/>
                            <a:t>7322</a:t>
                          </a:r>
                          <a:endParaRPr lang="ko-KR" altLang="en-US" sz="1600" dirty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b="1" dirty="0" smtClean="0">
                              <a:solidFill>
                                <a:srgbClr val="FF0000"/>
                              </a:solidFill>
                            </a:rPr>
                            <a:t>8</a:t>
                          </a:r>
                          <a:endParaRPr lang="ko-KR" altLang="en-US" sz="1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2577793650"/>
                      </a:ext>
                    </a:extLst>
                  </a:tr>
                  <a:tr h="370840">
                    <a:tc vMerge="1">
                      <a:txBody>
                        <a:bodyPr/>
                        <a:lstStyle/>
                        <a:p>
                          <a:pPr algn="ctr" latinLnBrk="1"/>
                          <a:endParaRPr lang="ko-KR" alt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87013" t="-659016" r="-315584" b="-1639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600" dirty="0" smtClean="0"/>
                            <a:t>9322</a:t>
                          </a:r>
                          <a:endParaRPr lang="ko-KR" altLang="en-US" sz="1600" dirty="0" smtClean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600" dirty="0" smtClean="0"/>
                            <a:t>9697</a:t>
                          </a:r>
                          <a:endParaRPr lang="ko-KR" altLang="en-US" sz="1600" dirty="0" smtClean="0"/>
                        </a:p>
                      </a:txBody>
                      <a:tcPr anchor="ctr">
                        <a:noFill/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sz="1600" b="1" dirty="0" smtClean="0">
                              <a:solidFill>
                                <a:srgbClr val="FF0000"/>
                              </a:solidFill>
                            </a:rPr>
                            <a:t>4</a:t>
                          </a:r>
                          <a:endParaRPr lang="ko-KR" altLang="en-US" sz="1600" b="1" dirty="0">
                            <a:solidFill>
                              <a:srgbClr val="FF0000"/>
                            </a:solidFill>
                          </a:endParaRPr>
                        </a:p>
                      </a:txBody>
                      <a:tcPr anchor="ctr">
                        <a:noFill/>
                      </a:tcPr>
                    </a:tc>
                    <a:extLst>
                      <a:ext uri="{0D108BD9-81ED-4DB2-BD59-A6C34878D82A}">
                        <a16:rowId xmlns:a16="http://schemas.microsoft.com/office/drawing/2014/main" val="3577544152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4828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By feeding back additional phase information, cross-correlation between two adjacent beam-steering matrices is significantly improved. 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Cross-correlation Comparison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2857" y="2903633"/>
            <a:ext cx="3777243" cy="2773500"/>
          </a:xfrm>
          <a:prstGeom prst="rect">
            <a:avLst/>
          </a:prstGeom>
        </p:spPr>
      </p:pic>
      <p:pic>
        <p:nvPicPr>
          <p:cNvPr id="11" name="그림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1838" y="2903633"/>
            <a:ext cx="3698000" cy="2773500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2250034" y="5672001"/>
            <a:ext cx="9428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[Snap-shot]</a:t>
            </a:r>
            <a:endParaRPr lang="ko-KR" altLang="en-US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6091744" y="5672001"/>
            <a:ext cx="9893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[Histogram]</a:t>
            </a:r>
            <a:endParaRPr lang="ko-KR" altLang="en-US" b="1" dirty="0"/>
          </a:p>
        </p:txBody>
      </p:sp>
    </p:spTree>
    <p:extLst>
      <p:ext uri="{BB962C8B-B14F-4D97-AF65-F5344CB8AC3E}">
        <p14:creationId xmlns:p14="http://schemas.microsoft.com/office/powerpoint/2010/main" val="1644791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MU-MIMO, 8x2, 2 user, 4096-QAM, 2x EHT-LTF</a:t>
            </a:r>
          </a:p>
          <a:p>
            <a:pPr lvl="1"/>
            <a:r>
              <a:rPr lang="en-US" altLang="ko-KR" dirty="0" smtClean="0"/>
              <a:t>PER</a:t>
            </a:r>
          </a:p>
          <a:p>
            <a:pPr lvl="2"/>
            <a:r>
              <a:rPr lang="en-US" altLang="ko-KR" dirty="0" smtClean="0"/>
              <a:t>More than 2dB gain thanks to the application of the channel smoothing.</a:t>
            </a:r>
          </a:p>
          <a:p>
            <a:pPr lvl="1"/>
            <a:r>
              <a:rPr lang="en-US" altLang="ko-KR" dirty="0" smtClean="0"/>
              <a:t>Throughput</a:t>
            </a:r>
          </a:p>
          <a:p>
            <a:pPr lvl="2"/>
            <a:r>
              <a:rPr lang="en-US" altLang="ko-KR" dirty="0" smtClean="0"/>
              <a:t>Throughput is calcalcuated with considering feedback overhead</a:t>
            </a:r>
          </a:p>
          <a:p>
            <a:pPr lvl="3"/>
            <a:r>
              <a:rPr lang="en-US" altLang="ko-KR" dirty="0" smtClean="0"/>
              <a:t>Data payload / (Time for NDPA, NDP, BFRP, SIFS, CBR and Data) * (1-PER) / BW</a:t>
            </a:r>
          </a:p>
          <a:p>
            <a:pPr lvl="2"/>
            <a:r>
              <a:rPr lang="en-US" altLang="ko-KR" dirty="0" smtClean="0"/>
              <a:t>About 30% increase in max throughput</a:t>
            </a:r>
          </a:p>
          <a:p>
            <a:pPr lvl="3"/>
            <a:r>
              <a:rPr lang="en-US" altLang="ko-KR" dirty="0" smtClean="0"/>
              <a:t>Can satisfy the target of UHR project (25% increase in throughput)</a:t>
            </a:r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</a:t>
            </a:r>
            <a:r>
              <a:rPr lang="en-US" altLang="ko-KR" dirty="0" smtClean="0"/>
              <a:t>Comparison (1/2</a:t>
            </a:r>
            <a:r>
              <a:rPr lang="en-US" altLang="ko-KR" dirty="0"/>
              <a:t>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pic>
        <p:nvPicPr>
          <p:cNvPr id="7" name="그림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999" y="3895192"/>
            <a:ext cx="3488231" cy="2546814"/>
          </a:xfrm>
          <a:prstGeom prst="rect">
            <a:avLst/>
          </a:prstGeom>
        </p:spPr>
      </p:pic>
      <p:pic>
        <p:nvPicPr>
          <p:cNvPr id="12" name="그림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52000" y="3938251"/>
            <a:ext cx="3280928" cy="2460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231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Some </a:t>
            </a:r>
            <a:r>
              <a:rPr lang="en-US" altLang="ko-KR" dirty="0" smtClean="0"/>
              <a:t>beamformer </a:t>
            </a:r>
            <a:r>
              <a:rPr lang="en-US" altLang="ko-KR" dirty="0"/>
              <a:t>may have smoothing </a:t>
            </a:r>
            <a:r>
              <a:rPr lang="en-US" altLang="ko-KR" dirty="0" smtClean="0"/>
              <a:t>capability (Smooth TxBF).</a:t>
            </a:r>
            <a:endParaRPr lang="en-US" altLang="ko-KR" dirty="0"/>
          </a:p>
          <a:p>
            <a:pPr lvl="1"/>
            <a:r>
              <a:rPr lang="en-US" altLang="ko-KR" dirty="0" smtClean="0"/>
              <a:t>If</a:t>
            </a:r>
            <a:r>
              <a:rPr lang="en-US" altLang="ko-KR" dirty="0"/>
              <a:t> the proposed </a:t>
            </a:r>
            <a:r>
              <a:rPr lang="en-US" altLang="ko-KR" dirty="0" smtClean="0"/>
              <a:t>scheme</a:t>
            </a:r>
            <a:r>
              <a:rPr lang="en-US" altLang="ko-KR" dirty="0"/>
              <a:t> is used jointly with Smooth TxBF, more PER performance </a:t>
            </a:r>
            <a:r>
              <a:rPr lang="en-US" altLang="ko-KR" dirty="0" smtClean="0"/>
              <a:t>gain</a:t>
            </a:r>
            <a:r>
              <a:rPr lang="en-US" altLang="ko-KR" dirty="0"/>
              <a:t> can be obtained</a:t>
            </a:r>
            <a:r>
              <a:rPr lang="en-US" altLang="ko-KR" dirty="0" smtClean="0"/>
              <a:t>.</a:t>
            </a:r>
          </a:p>
          <a:p>
            <a:r>
              <a:rPr lang="en-US" altLang="ko-KR" dirty="0"/>
              <a:t>SU-MIMO, 4x2, 2ss, 4096-QAM, </a:t>
            </a:r>
            <a:r>
              <a:rPr lang="en-US" altLang="ko-KR" dirty="0" smtClean="0"/>
              <a:t>2x ETH-LTF</a:t>
            </a:r>
          </a:p>
          <a:p>
            <a:pPr lvl="1"/>
            <a:r>
              <a:rPr lang="en-US" altLang="ko-KR" dirty="0" smtClean="0"/>
              <a:t>Around 0.5dB gain can be obtained.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Performance </a:t>
            </a:r>
            <a:r>
              <a:rPr lang="en-US" altLang="ko-KR" dirty="0" smtClean="0"/>
              <a:t>Comparison (</a:t>
            </a:r>
            <a:r>
              <a:rPr lang="en-US" altLang="ko-KR" dirty="0"/>
              <a:t>2/2)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pic>
        <p:nvPicPr>
          <p:cNvPr id="9" name="그림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2000" y="3180707"/>
            <a:ext cx="4140000" cy="31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281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Summary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discussed the improvement of beamforming which can achieve a target of UHR.</a:t>
            </a:r>
          </a:p>
          <a:p>
            <a:pPr lvl="1"/>
            <a:r>
              <a:rPr lang="en-US" altLang="ko-KR" dirty="0" smtClean="0"/>
              <a:t>Proposed to feedback additional phase information to obtain more channel smooth gain for the beamforming signal</a:t>
            </a:r>
            <a:r>
              <a:rPr lang="en-US" altLang="ko-KR" dirty="0" smtClean="0"/>
              <a:t>.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Considering </a:t>
            </a:r>
            <a:r>
              <a:rPr lang="en-US" altLang="ko-KR" dirty="0"/>
              <a:t>that sounding occurs very sparsely, a slight increase in overhead has a very small effect on </a:t>
            </a:r>
            <a:r>
              <a:rPr lang="en-US" altLang="ko-KR" dirty="0" smtClean="0"/>
              <a:t>throughput loss, </a:t>
            </a:r>
          </a:p>
          <a:p>
            <a:pPr lvl="2"/>
            <a:r>
              <a:rPr lang="en-US" altLang="ko-KR" dirty="0" smtClean="0"/>
              <a:t>but throughput </a:t>
            </a:r>
            <a:r>
              <a:rPr lang="en-US" altLang="ko-KR" dirty="0"/>
              <a:t>gain </a:t>
            </a:r>
            <a:r>
              <a:rPr lang="en-US" altLang="ko-KR" dirty="0" smtClean="0"/>
              <a:t>of the smooth beamforming is </a:t>
            </a:r>
            <a:r>
              <a:rPr lang="en-US" altLang="ko-KR" dirty="0"/>
              <a:t>significant</a:t>
            </a:r>
            <a:r>
              <a:rPr lang="en-US" altLang="ko-KR" dirty="0" smtClean="0"/>
              <a:t>.</a:t>
            </a:r>
          </a:p>
          <a:p>
            <a:endParaRPr lang="en-US" altLang="ko-KR" dirty="0" smtClean="0"/>
          </a:p>
          <a:p>
            <a:r>
              <a:rPr lang="en-US" altLang="ko-KR" dirty="0" smtClean="0"/>
              <a:t>If </a:t>
            </a:r>
            <a:r>
              <a:rPr lang="en-US" altLang="ko-KR" dirty="0" smtClean="0"/>
              <a:t>beamformer </a:t>
            </a:r>
            <a:r>
              <a:rPr lang="en-US" altLang="ko-KR" dirty="0"/>
              <a:t>does not have smoothing </a:t>
            </a:r>
            <a:r>
              <a:rPr lang="en-US" altLang="ko-KR" dirty="0" smtClean="0"/>
              <a:t>capability,</a:t>
            </a:r>
            <a:endParaRPr lang="en-US" altLang="ko-KR" dirty="0"/>
          </a:p>
          <a:p>
            <a:pPr lvl="1"/>
            <a:r>
              <a:rPr lang="en-US" altLang="ko-KR" dirty="0"/>
              <a:t>The proposed </a:t>
            </a:r>
            <a:r>
              <a:rPr lang="en-US" altLang="ko-KR" dirty="0" smtClean="0"/>
              <a:t>scheme</a:t>
            </a:r>
            <a:r>
              <a:rPr lang="en-US" altLang="ko-KR" dirty="0"/>
              <a:t> can be used as a </a:t>
            </a:r>
            <a:r>
              <a:rPr lang="en-US" altLang="ko-KR" dirty="0" smtClean="0"/>
              <a:t>stand-alone solution</a:t>
            </a:r>
            <a:r>
              <a:rPr lang="en-US" altLang="ko-KR" dirty="0"/>
              <a:t> </a:t>
            </a:r>
            <a:r>
              <a:rPr lang="en-US" altLang="ko-KR" dirty="0" smtClean="0"/>
              <a:t>that</a:t>
            </a:r>
            <a:r>
              <a:rPr lang="en-US" altLang="ko-KR" dirty="0"/>
              <a:t> </a:t>
            </a:r>
            <a:r>
              <a:rPr lang="en-US" altLang="ko-KR" dirty="0" smtClean="0"/>
              <a:t>provides a</a:t>
            </a:r>
            <a:r>
              <a:rPr lang="en-US" altLang="ko-KR" dirty="0"/>
              <a:t> smooth beam-steering </a:t>
            </a:r>
            <a:r>
              <a:rPr lang="en-US" altLang="ko-KR" dirty="0" smtClean="0"/>
              <a:t>matrix</a:t>
            </a:r>
            <a:r>
              <a:rPr lang="en-US" altLang="ko-KR" dirty="0"/>
              <a:t> </a:t>
            </a:r>
            <a:r>
              <a:rPr lang="en-US" altLang="ko-KR" dirty="0" smtClean="0"/>
              <a:t>to the beamformer.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If </a:t>
            </a:r>
            <a:r>
              <a:rPr lang="en-US" altLang="ko-KR" dirty="0" smtClean="0"/>
              <a:t>beamformer has </a:t>
            </a:r>
            <a:r>
              <a:rPr lang="en-US" altLang="ko-KR" dirty="0"/>
              <a:t>smoothing capability</a:t>
            </a:r>
            <a:r>
              <a:rPr lang="en-US" altLang="ko-KR" dirty="0" smtClean="0"/>
              <a:t>,</a:t>
            </a:r>
            <a:endParaRPr lang="en-US" altLang="ko-KR" dirty="0"/>
          </a:p>
          <a:p>
            <a:pPr lvl="1"/>
            <a:r>
              <a:rPr lang="en-US" altLang="ko-KR" dirty="0"/>
              <a:t>By using the proposed scheme, a</a:t>
            </a:r>
            <a:r>
              <a:rPr lang="en-US" altLang="ko-KR" dirty="0" smtClean="0"/>
              <a:t>dditional </a:t>
            </a:r>
            <a:r>
              <a:rPr lang="en-US" altLang="ko-KR" dirty="0"/>
              <a:t>performance gains can be obtained.</a:t>
            </a:r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1"/>
            <a:endParaRPr lang="en-US" altLang="ko-KR" dirty="0" smtClean="0"/>
          </a:p>
          <a:p>
            <a:pPr lvl="2"/>
            <a:endParaRPr lang="en-US" altLang="ko-KR" dirty="0" smtClean="0"/>
          </a:p>
          <a:p>
            <a:endParaRPr lang="en-US" altLang="ko-KR" dirty="0" smtClean="0"/>
          </a:p>
          <a:p>
            <a:endParaRPr lang="en-US" altLang="ko-KR" dirty="0"/>
          </a:p>
          <a:p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6895524" y="6475413"/>
            <a:ext cx="164840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Eunsung Jeon, 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340333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Do you support AP to provide additional phase </a:t>
            </a:r>
            <a:r>
              <a:rPr lang="en-US" altLang="zh-CN" dirty="0"/>
              <a:t>information </a:t>
            </a:r>
            <a:r>
              <a:rPr lang="en-US" altLang="zh-CN" dirty="0" smtClean="0"/>
              <a:t>to non-AP STA to improve </a:t>
            </a:r>
            <a:r>
              <a:rPr lang="en-US" altLang="zh-CN" dirty="0"/>
              <a:t>the smoothness of the </a:t>
            </a:r>
            <a:r>
              <a:rPr lang="en-US" altLang="zh-CN" dirty="0" smtClean="0"/>
              <a:t>beam-steering </a:t>
            </a:r>
            <a:r>
              <a:rPr lang="en-US" altLang="zh-CN" dirty="0"/>
              <a:t>matrix</a:t>
            </a:r>
            <a:r>
              <a:rPr lang="en-US" altLang="zh-CN" dirty="0" smtClean="0"/>
              <a:t>?</a:t>
            </a:r>
          </a:p>
          <a:p>
            <a:pPr lvl="1"/>
            <a:r>
              <a:rPr lang="en-US" altLang="zh-CN" dirty="0" smtClean="0"/>
              <a:t>Note</a:t>
            </a:r>
            <a:r>
              <a:rPr lang="en-US" altLang="zh-CN" dirty="0"/>
              <a:t>: This is limited to SU beamforming transmitted by non-AP STA, which means the non-AP STA is a SU </a:t>
            </a:r>
            <a:r>
              <a:rPr lang="en-US" altLang="zh-CN" dirty="0" err="1"/>
              <a:t>beamformer</a:t>
            </a:r>
            <a:r>
              <a:rPr lang="en-US" altLang="zh-CN" dirty="0" smtClean="0"/>
              <a:t>.</a:t>
            </a:r>
          </a:p>
          <a:p>
            <a:endParaRPr lang="en-US" altLang="ko-KR" dirty="0" smtClean="0"/>
          </a:p>
          <a:p>
            <a:pPr lvl="1"/>
            <a:r>
              <a:rPr lang="en-US" altLang="ko-KR" dirty="0" smtClean="0"/>
              <a:t>Y/N/A</a:t>
            </a:r>
            <a:endParaRPr lang="en-US" altLang="ko-KR" dirty="0"/>
          </a:p>
          <a:p>
            <a:endParaRPr lang="ko-KR" altLang="en-US" dirty="0"/>
          </a:p>
        </p:txBody>
      </p:sp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2612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Reference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-457200">
              <a:buNone/>
            </a:pPr>
            <a:r>
              <a:rPr lang="en-US" altLang="ko-KR" sz="1800" b="0" dirty="0" smtClean="0"/>
              <a:t>[1] </a:t>
            </a:r>
            <a:r>
              <a:rPr lang="en-US" altLang="ko-KR" sz="1800" b="0" dirty="0"/>
              <a:t>802.11-22/1392r0, Beamforming Improvement for UHR, Samsung. </a:t>
            </a:r>
            <a:endParaRPr lang="en-US" altLang="ko-KR" sz="1800" b="0" dirty="0" smtClean="0"/>
          </a:p>
          <a:p>
            <a:pPr marL="0" indent="-457200">
              <a:buNone/>
            </a:pPr>
            <a:r>
              <a:rPr lang="en-US" altLang="ko-KR" sz="1800" b="0" dirty="0" smtClean="0"/>
              <a:t>[</a:t>
            </a:r>
            <a:r>
              <a:rPr lang="en-US" altLang="ko-KR" sz="1800" b="0" dirty="0"/>
              <a:t>2</a:t>
            </a:r>
            <a:r>
              <a:rPr lang="en-US" altLang="ko-KR" sz="1800" b="0" dirty="0" smtClean="0"/>
              <a:t>] 802.11-22/1820r1, </a:t>
            </a:r>
            <a:r>
              <a:rPr lang="en-US" altLang="ko-KR" sz="1800" b="0" dirty="0"/>
              <a:t>BF Feedback with the Optimal SVD, </a:t>
            </a:r>
            <a:r>
              <a:rPr lang="en-US" altLang="ko-KR" sz="1800" b="0" dirty="0" err="1" smtClean="0"/>
              <a:t>Zeku</a:t>
            </a:r>
            <a:r>
              <a:rPr lang="en-US" altLang="ko-KR" sz="1800" b="0" dirty="0" smtClean="0"/>
              <a:t>. </a:t>
            </a:r>
          </a:p>
          <a:p>
            <a:pPr marL="0" indent="-457200">
              <a:buNone/>
            </a:pPr>
            <a:r>
              <a:rPr lang="en-US" altLang="ko-KR" sz="1800" b="0" dirty="0" smtClean="0"/>
              <a:t>[3] </a:t>
            </a:r>
            <a:r>
              <a:rPr lang="en-US" altLang="ko-KR" sz="1800" b="0" dirty="0"/>
              <a:t>802.11-22/1842r0, Channel Information Feedback for Smooth Beamforming, Samsung. </a:t>
            </a:r>
          </a:p>
          <a:p>
            <a:pPr marL="0" indent="-457200">
              <a:buNone/>
            </a:pPr>
            <a:r>
              <a:rPr lang="en-US" altLang="ko-KR" sz="1800" b="0" dirty="0" smtClean="0"/>
              <a:t>[4] </a:t>
            </a:r>
            <a:r>
              <a:rPr lang="en-US" altLang="ko-KR" sz="1800" b="0" dirty="0"/>
              <a:t>E. </a:t>
            </a:r>
            <a:r>
              <a:rPr lang="en-US" altLang="ko-KR" sz="1800" b="0" dirty="0" err="1"/>
              <a:t>Sengul</a:t>
            </a:r>
            <a:r>
              <a:rPr lang="en-US" altLang="ko-KR" sz="1800" b="0" dirty="0"/>
              <a:t>, H. J. Park and E. </a:t>
            </a:r>
            <a:r>
              <a:rPr lang="en-US" altLang="ko-KR" sz="1800" b="0" dirty="0" err="1"/>
              <a:t>Ayanoglu</a:t>
            </a:r>
            <a:r>
              <a:rPr lang="en-US" altLang="ko-KR" sz="1800" b="0" dirty="0"/>
              <a:t>, “Bit-Interleaved Coded Multiple Beamforming with Imperfect CSIT,” </a:t>
            </a:r>
            <a:r>
              <a:rPr lang="en-US" altLang="ko-KR" sz="1800" b="0" i="1" dirty="0"/>
              <a:t>IEEE Trans. </a:t>
            </a:r>
            <a:r>
              <a:rPr lang="en-US" altLang="ko-KR" sz="1800" b="0" i="1" dirty="0" err="1"/>
              <a:t>Commun</a:t>
            </a:r>
            <a:r>
              <a:rPr lang="en-US" altLang="ko-KR" sz="1800" b="0" dirty="0"/>
              <a:t>, vol. 57, no. 5, May 2009. </a:t>
            </a:r>
          </a:p>
          <a:p>
            <a:pPr marL="0" indent="-457200">
              <a:buNone/>
            </a:pPr>
            <a:r>
              <a:rPr lang="en-US" altLang="ko-KR" sz="1800" b="0" dirty="0" smtClean="0"/>
              <a:t>[</a:t>
            </a:r>
            <a:r>
              <a:rPr lang="en-US" altLang="ko-KR" sz="1800" b="0" dirty="0"/>
              <a:t>5</a:t>
            </a:r>
            <a:r>
              <a:rPr lang="en-US" altLang="ko-KR" sz="1800" b="0" dirty="0" smtClean="0"/>
              <a:t>] </a:t>
            </a:r>
            <a:r>
              <a:rPr lang="en-US" altLang="ko-KR" sz="1800" b="0" dirty="0"/>
              <a:t>E. Jeon, M. Ahn, S. Kim, W. B. Lee and J. Kim, "Joint Beamformer and Beamformee Design for Channel Smoothing in WLAN Systems," </a:t>
            </a:r>
            <a:r>
              <a:rPr lang="en-US" altLang="ko-KR" sz="1800" b="0" i="1" dirty="0" smtClean="0"/>
              <a:t>in Proc. IEEE </a:t>
            </a:r>
            <a:r>
              <a:rPr lang="en-US" altLang="ko-KR" sz="1800" b="0" i="1" dirty="0"/>
              <a:t>92nd </a:t>
            </a:r>
            <a:r>
              <a:rPr lang="en-US" altLang="ko-KR" sz="1800" b="0" i="1" dirty="0" err="1" smtClean="0"/>
              <a:t>Veh</a:t>
            </a:r>
            <a:r>
              <a:rPr lang="en-US" altLang="ko-KR" sz="1800" b="0" i="1" dirty="0" smtClean="0"/>
              <a:t>. Technol. Conf. </a:t>
            </a:r>
            <a:r>
              <a:rPr lang="en-US" altLang="ko-KR" sz="1800" b="0" i="1" dirty="0"/>
              <a:t>(VTC2020-Fall)</a:t>
            </a:r>
            <a:r>
              <a:rPr lang="en-US" altLang="ko-KR" sz="1800" b="0" dirty="0"/>
              <a:t>, </a:t>
            </a:r>
            <a:r>
              <a:rPr lang="en-US" altLang="ko-KR" sz="1800" b="0" dirty="0" smtClean="0"/>
              <a:t>Nov. 2020.</a:t>
            </a:r>
          </a:p>
          <a:p>
            <a:pPr marL="0" indent="-457200">
              <a:buNone/>
            </a:pPr>
            <a:r>
              <a:rPr lang="en-US" altLang="ko-KR" sz="1800" b="0" dirty="0" smtClean="0"/>
              <a:t>[6] Y. Qui, D. Qu, Da Chen and T. Jiang, “Smoothed SVD-based Beamforming for FBMC/OQAM Systems Based on Frequency Spreading,” </a:t>
            </a:r>
            <a:r>
              <a:rPr lang="en-US" altLang="ko-KR" sz="1800" b="0" i="1" dirty="0" smtClean="0"/>
              <a:t>in Proc. IEEE </a:t>
            </a:r>
            <a:r>
              <a:rPr lang="en-US" altLang="ko-KR" sz="1800" b="0" i="1" dirty="0"/>
              <a:t>Global Communications Conference (GLOBECOM</a:t>
            </a:r>
            <a:r>
              <a:rPr lang="en-US" altLang="ko-KR" sz="1800" b="0" i="1" dirty="0" smtClean="0"/>
              <a:t>)</a:t>
            </a:r>
            <a:r>
              <a:rPr lang="en-US" altLang="ko-KR" sz="1800" b="0" dirty="0" smtClean="0"/>
              <a:t>, Dec. 2016. </a:t>
            </a:r>
          </a:p>
          <a:p>
            <a:pPr marL="0" indent="-457200">
              <a:buNone/>
            </a:pPr>
            <a:r>
              <a:rPr lang="en-US" altLang="ko-KR" sz="1800" b="0" dirty="0" smtClean="0"/>
              <a:t>[7] </a:t>
            </a:r>
            <a:r>
              <a:rPr lang="en-US" altLang="ko-KR" sz="1800" b="0" dirty="0"/>
              <a:t>J. S. </a:t>
            </a:r>
            <a:r>
              <a:rPr lang="en-US" altLang="ko-KR" sz="1800" b="0" dirty="0" err="1"/>
              <a:t>Sadowsky</a:t>
            </a:r>
            <a:r>
              <a:rPr lang="en-US" altLang="ko-KR" sz="1800" b="0" dirty="0"/>
              <a:t>, T. </a:t>
            </a:r>
            <a:r>
              <a:rPr lang="en-US" altLang="ko-KR" sz="1800" b="0" dirty="0" err="1"/>
              <a:t>Yamaura</a:t>
            </a:r>
            <a:r>
              <a:rPr lang="en-US" altLang="ko-KR" sz="1800" b="0" dirty="0"/>
              <a:t> and J. </a:t>
            </a:r>
            <a:r>
              <a:rPr lang="en-US" altLang="ko-KR" sz="1800" b="0" dirty="0" err="1"/>
              <a:t>Ketchem</a:t>
            </a:r>
            <a:r>
              <a:rPr lang="en-US" altLang="ko-KR" sz="1800" b="0" dirty="0"/>
              <a:t>, “</a:t>
            </a:r>
            <a:r>
              <a:rPr lang="en-US" altLang="ko-KR" sz="1800" b="0" dirty="0" err="1"/>
              <a:t>WWiSE</a:t>
            </a:r>
            <a:r>
              <a:rPr lang="en-US" altLang="ko-KR" sz="1800" b="0" dirty="0"/>
              <a:t> Preambles and</a:t>
            </a:r>
          </a:p>
          <a:p>
            <a:pPr marL="0" indent="-457200">
              <a:buNone/>
            </a:pPr>
            <a:r>
              <a:rPr lang="en-US" altLang="ko-KR" sz="1800" b="0" dirty="0"/>
              <a:t>MIMO Beamforming,” </a:t>
            </a:r>
            <a:r>
              <a:rPr lang="en-US" altLang="ko-KR" sz="1800" b="0" i="1" dirty="0"/>
              <a:t>IEEE, Tech. Rep. 802.11-05/1635r1</a:t>
            </a:r>
            <a:r>
              <a:rPr lang="en-US" altLang="ko-KR" sz="1800" b="0" dirty="0"/>
              <a:t>, Jan. 2005.</a:t>
            </a:r>
          </a:p>
          <a:p>
            <a:pPr marL="0" indent="-457200">
              <a:buNone/>
            </a:pPr>
            <a:endParaRPr lang="en-US" altLang="ko-KR" sz="1800" b="0" dirty="0" smtClean="0"/>
          </a:p>
          <a:p>
            <a:pPr marL="0" indent="-457200">
              <a:buNone/>
            </a:pPr>
            <a:endParaRPr lang="en-US" altLang="ko-KR" sz="1800" b="0" dirty="0"/>
          </a:p>
          <a:p>
            <a:pPr marL="0" indent="0">
              <a:buNone/>
            </a:pPr>
            <a:endParaRPr lang="en-US" altLang="ko-KR" b="0" dirty="0" smtClean="0"/>
          </a:p>
          <a:p>
            <a:pPr marL="0" indent="0">
              <a:buNone/>
            </a:pPr>
            <a:endParaRPr lang="en-US" altLang="ko-KR" b="0" dirty="0"/>
          </a:p>
          <a:p>
            <a:pPr marL="0" indent="0">
              <a:buNone/>
            </a:pPr>
            <a:endParaRPr lang="en-US" altLang="ko-KR" b="0" dirty="0" smtClean="0"/>
          </a:p>
          <a:p>
            <a:pPr marL="0" indent="0">
              <a:buNone/>
            </a:pPr>
            <a:endParaRPr lang="en-US" altLang="ko-KR" b="0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40338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Introduction (1/2)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0799"/>
            <a:ext cx="7772400" cy="4994613"/>
          </a:xfrm>
        </p:spPr>
        <p:txBody>
          <a:bodyPr/>
          <a:lstStyle/>
          <a:p>
            <a:r>
              <a:rPr lang="en-US" altLang="ko-KR" dirty="0" smtClean="0"/>
              <a:t>Beamforming can be </a:t>
            </a:r>
            <a:r>
              <a:rPr lang="en-US" altLang="ko-KR" dirty="0"/>
              <a:t>a</a:t>
            </a:r>
            <a:r>
              <a:rPr lang="en-US" altLang="ko-KR" dirty="0" smtClean="0"/>
              <a:t> </a:t>
            </a:r>
            <a:r>
              <a:rPr lang="en-US" altLang="ko-KR" dirty="0"/>
              <a:t>key solution that can achieve one of the goals </a:t>
            </a:r>
            <a:r>
              <a:rPr lang="en-US" altLang="ko-KR" dirty="0" smtClean="0"/>
              <a:t>of </a:t>
            </a:r>
            <a:r>
              <a:rPr lang="en-US" altLang="ko-KR" dirty="0"/>
              <a:t>UHR </a:t>
            </a:r>
            <a:r>
              <a:rPr lang="en-US" altLang="ko-KR" dirty="0" smtClean="0"/>
              <a:t>[1].</a:t>
            </a:r>
            <a:endParaRPr lang="en-US" altLang="ko-KR" dirty="0"/>
          </a:p>
          <a:p>
            <a:pPr lvl="1"/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</a:t>
            </a:r>
            <a:r>
              <a:rPr lang="en-US" altLang="ko-K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throughput including at different SNR </a:t>
            </a:r>
            <a:r>
              <a:rPr lang="en-US" altLang="ko-K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levels (at least 25%).</a:t>
            </a:r>
            <a:endParaRPr lang="en-US" altLang="ko-KR" dirty="0"/>
          </a:p>
          <a:p>
            <a:r>
              <a:rPr lang="en-US" altLang="ko-KR" dirty="0" smtClean="0"/>
              <a:t>However, the throughput of beamforming has been limited due to discontinuity issue of the beam-steering matrix.</a:t>
            </a:r>
          </a:p>
          <a:p>
            <a:pPr lvl="1"/>
            <a:r>
              <a:rPr lang="en-US" altLang="ko-KR" dirty="0" smtClean="0"/>
              <a:t>This makes it difficult to achieve the channel smoothing gain (1~3dB).</a:t>
            </a:r>
          </a:p>
          <a:p>
            <a:pPr lvl="1"/>
            <a:r>
              <a:rPr lang="en-US" altLang="ko-KR" dirty="0"/>
              <a:t>This </a:t>
            </a:r>
            <a:r>
              <a:rPr lang="en-US" altLang="ko-KR" dirty="0" smtClean="0"/>
              <a:t>also makes </a:t>
            </a:r>
            <a:r>
              <a:rPr lang="en-US" altLang="ko-KR" dirty="0"/>
              <a:t>it difficult to </a:t>
            </a:r>
            <a:r>
              <a:rPr lang="en-US" altLang="ko-KR" dirty="0" smtClean="0"/>
              <a:t>estimate the channel using 2x-LTF.</a:t>
            </a:r>
          </a:p>
          <a:p>
            <a:pPr lvl="2"/>
            <a:r>
              <a:rPr lang="en-US" altLang="ko-KR" dirty="0" smtClean="0"/>
              <a:t>The 2x-LTF is a widely used LTF type in the commercial WLANs, which requires interpolation for channel estimation.</a:t>
            </a:r>
          </a:p>
          <a:p>
            <a:pPr lvl="2"/>
            <a:r>
              <a:rPr lang="en-US" altLang="ko-KR" dirty="0" smtClean="0"/>
              <a:t>However, </a:t>
            </a:r>
            <a:r>
              <a:rPr lang="en-US" altLang="ko-KR" dirty="0"/>
              <a:t>discontinuous </a:t>
            </a:r>
            <a:r>
              <a:rPr lang="en-US" altLang="ko-KR" dirty="0" smtClean="0"/>
              <a:t>(beamformed) channel </a:t>
            </a:r>
            <a:r>
              <a:rPr lang="en-US" altLang="ko-KR" dirty="0"/>
              <a:t>cannot be estimated </a:t>
            </a:r>
            <a:r>
              <a:rPr lang="en-US" altLang="ko-KR" dirty="0" smtClean="0"/>
              <a:t>with simple linear </a:t>
            </a:r>
            <a:r>
              <a:rPr lang="en-US" altLang="ko-KR" dirty="0"/>
              <a:t>interpolation.</a:t>
            </a:r>
          </a:p>
          <a:p>
            <a:pPr lvl="2"/>
            <a:r>
              <a:rPr lang="en-US" altLang="ko-KR" dirty="0" smtClean="0"/>
              <a:t>Error floor is inevitable in high QAM (e.g., 4096-QAM)</a:t>
            </a:r>
            <a:r>
              <a:rPr lang="en-US" altLang="ko-KR" i="1" dirty="0" smtClean="0"/>
              <a:t>, </a:t>
            </a:r>
            <a:r>
              <a:rPr lang="en-US" altLang="ko-KR" dirty="0" smtClean="0"/>
              <a:t>resulting in max throughput degradation.</a:t>
            </a:r>
          </a:p>
          <a:p>
            <a:r>
              <a:rPr lang="en-US" altLang="ko-KR" dirty="0"/>
              <a:t>The reason for the discontinuity is that the current standard of compressed beamforming feedback is optimized to minimize the size of the compressed beamforming report (CBR).</a:t>
            </a:r>
          </a:p>
          <a:p>
            <a:pPr marL="457200" lvl="1" indent="0">
              <a:buNone/>
            </a:pP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58605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 smtClean="0"/>
              <a:t>Introduction (2/2)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480799"/>
            <a:ext cx="7772400" cy="4994613"/>
          </a:xfrm>
        </p:spPr>
        <p:txBody>
          <a:bodyPr/>
          <a:lstStyle/>
          <a:p>
            <a:r>
              <a:rPr lang="en-US" altLang="ko-KR" dirty="0" smtClean="0"/>
              <a:t>However</a:t>
            </a:r>
            <a:r>
              <a:rPr lang="en-US" altLang="ko-KR" dirty="0"/>
              <a:t>, </a:t>
            </a:r>
            <a:r>
              <a:rPr lang="en-US" altLang="ko-KR" dirty="0" smtClean="0"/>
              <a:t>a slight</a:t>
            </a:r>
            <a:r>
              <a:rPr lang="en-US" altLang="ko-KR" dirty="0"/>
              <a:t> increase </a:t>
            </a:r>
            <a:r>
              <a:rPr lang="en-US" altLang="ko-KR" dirty="0" smtClean="0"/>
              <a:t>in </a:t>
            </a:r>
            <a:r>
              <a:rPr lang="en-US" altLang="ko-KR" dirty="0"/>
              <a:t>feedback </a:t>
            </a:r>
            <a:r>
              <a:rPr lang="en-US" altLang="ko-KR" dirty="0" smtClean="0"/>
              <a:t>overhead </a:t>
            </a:r>
            <a:r>
              <a:rPr lang="en-US" altLang="ko-KR" dirty="0"/>
              <a:t>can solve </a:t>
            </a:r>
            <a:r>
              <a:rPr lang="en-US" altLang="ko-KR" dirty="0" smtClean="0"/>
              <a:t>the discontinuity problem, leading to significant </a:t>
            </a:r>
            <a:r>
              <a:rPr lang="en-US" altLang="ko-KR" dirty="0"/>
              <a:t>throughput </a:t>
            </a:r>
            <a:r>
              <a:rPr lang="en-US" altLang="ko-KR" dirty="0" smtClean="0"/>
              <a:t>gain [2].</a:t>
            </a:r>
          </a:p>
          <a:p>
            <a:pPr lvl="1"/>
            <a:r>
              <a:rPr lang="en-US" altLang="ko-KR" dirty="0" smtClean="0"/>
              <a:t>This maximizes </a:t>
            </a:r>
            <a:r>
              <a:rPr lang="en-US" altLang="ko-KR" dirty="0"/>
              <a:t>the smoothness of the beam-steering matrix</a:t>
            </a:r>
            <a:r>
              <a:rPr lang="en-US" altLang="ko-KR" dirty="0" smtClean="0"/>
              <a:t>.</a:t>
            </a:r>
          </a:p>
          <a:p>
            <a:pPr lvl="1"/>
            <a:r>
              <a:rPr lang="en-US" altLang="ko-KR" dirty="0"/>
              <a:t>Through this, more channel smoothing </a:t>
            </a:r>
            <a:r>
              <a:rPr lang="en-US" altLang="ko-KR" dirty="0" smtClean="0"/>
              <a:t>gain</a:t>
            </a:r>
            <a:r>
              <a:rPr lang="en-US" altLang="ko-KR" dirty="0"/>
              <a:t> can be </a:t>
            </a:r>
            <a:r>
              <a:rPr lang="en-US" altLang="ko-KR" dirty="0" smtClean="0"/>
              <a:t>obtained for the </a:t>
            </a:r>
            <a:r>
              <a:rPr lang="en-US" altLang="ko-KR" dirty="0" err="1" smtClean="0"/>
              <a:t>beamformed</a:t>
            </a:r>
            <a:r>
              <a:rPr lang="en-US" altLang="ko-KR" dirty="0" smtClean="0"/>
              <a:t> data.</a:t>
            </a:r>
            <a:endParaRPr lang="en-US" altLang="ko-KR" dirty="0"/>
          </a:p>
          <a:p>
            <a:endParaRPr lang="en-US" altLang="ko-KR" dirty="0" smtClean="0"/>
          </a:p>
          <a:p>
            <a:r>
              <a:rPr lang="en-US" altLang="ko-KR" dirty="0" smtClean="0"/>
              <a:t>Since actual channel conditions </a:t>
            </a:r>
            <a:r>
              <a:rPr lang="en-US" altLang="ko-KR" dirty="0"/>
              <a:t>in local area </a:t>
            </a:r>
            <a:r>
              <a:rPr lang="en-US" altLang="ko-KR" dirty="0" smtClean="0"/>
              <a:t>networks are semi-static, </a:t>
            </a:r>
            <a:r>
              <a:rPr lang="en-US" altLang="ko-KR" dirty="0"/>
              <a:t>the sounding process </a:t>
            </a:r>
            <a:r>
              <a:rPr lang="en-US" altLang="ko-KR" dirty="0" smtClean="0"/>
              <a:t>occurs sparsely compared </a:t>
            </a:r>
            <a:r>
              <a:rPr lang="en-US" altLang="ko-KR" dirty="0"/>
              <a:t>to frequent transmission of </a:t>
            </a:r>
            <a:r>
              <a:rPr lang="en-US" altLang="ko-KR" dirty="0" err="1" smtClean="0"/>
              <a:t>beamformed</a:t>
            </a:r>
            <a:r>
              <a:rPr lang="en-US" altLang="ko-KR" dirty="0" smtClean="0"/>
              <a:t> data.</a:t>
            </a:r>
            <a:endParaRPr lang="en-US" altLang="ko-KR" dirty="0"/>
          </a:p>
          <a:p>
            <a:pPr lvl="1"/>
            <a:r>
              <a:rPr lang="en-US" altLang="ko-KR" dirty="0" smtClean="0"/>
              <a:t>E.g., One sounding process per </a:t>
            </a:r>
            <a:r>
              <a:rPr lang="en-US" altLang="ko-KR" dirty="0"/>
              <a:t>2</a:t>
            </a:r>
            <a:r>
              <a:rPr lang="en-US" altLang="ko-KR" dirty="0" smtClean="0"/>
              <a:t>0ms.</a:t>
            </a:r>
          </a:p>
          <a:p>
            <a:pPr lvl="1"/>
            <a:r>
              <a:rPr lang="en-US" altLang="ko-KR" dirty="0"/>
              <a:t>A slight increase (or decrease) </a:t>
            </a:r>
            <a:r>
              <a:rPr lang="en-US" altLang="ko-KR" dirty="0" smtClean="0"/>
              <a:t>of the feedback </a:t>
            </a:r>
            <a:r>
              <a:rPr lang="en-US" altLang="ko-KR" dirty="0"/>
              <a:t>overhead </a:t>
            </a:r>
            <a:r>
              <a:rPr lang="en-US" altLang="ko-KR" dirty="0" smtClean="0"/>
              <a:t>has</a:t>
            </a:r>
            <a:r>
              <a:rPr lang="en-US" altLang="ko-KR" dirty="0"/>
              <a:t> a negligible effect on </a:t>
            </a:r>
            <a:r>
              <a:rPr lang="en-US" altLang="ko-KR" dirty="0" smtClean="0"/>
              <a:t>throughput performance.</a:t>
            </a:r>
          </a:p>
          <a:p>
            <a:pPr lvl="1"/>
            <a:endParaRPr lang="en-US" altLang="ko-KR" dirty="0" smtClean="0"/>
          </a:p>
          <a:p>
            <a:r>
              <a:rPr lang="en-US" altLang="ko-KR" dirty="0" smtClean="0"/>
              <a:t>Following [3], </a:t>
            </a:r>
            <a:r>
              <a:rPr lang="en-US" altLang="ko-KR" dirty="0"/>
              <a:t>this contribution shows </a:t>
            </a:r>
            <a:r>
              <a:rPr lang="en-US" altLang="ko-KR" dirty="0" smtClean="0"/>
              <a:t>additional feedback of channel information is very effective way to increase throughput.</a:t>
            </a:r>
          </a:p>
          <a:p>
            <a:pPr marL="457200" lvl="1" indent="0">
              <a:buNone/>
            </a:pPr>
            <a:r>
              <a:rPr lang="en-US" altLang="ko-KR" dirty="0" smtClean="0"/>
              <a:t/>
            </a:r>
            <a:br>
              <a:rPr lang="en-US" altLang="ko-KR" dirty="0" smtClean="0"/>
            </a:br>
            <a:endParaRPr lang="en-US" altLang="ko-KR" dirty="0"/>
          </a:p>
          <a:p>
            <a:endParaRPr lang="en-US" altLang="ko-KR" dirty="0" smtClean="0"/>
          </a:p>
          <a:p>
            <a:pPr marL="0" indent="0">
              <a:buNone/>
            </a:pPr>
            <a:endParaRPr lang="en-US" altLang="ko-KR" dirty="0" smtClean="0"/>
          </a:p>
          <a:p>
            <a:pPr marL="457200" lvl="1" indent="0">
              <a:buNone/>
            </a:pPr>
            <a:endParaRPr lang="en-US" altLang="ko-KR" dirty="0" smtClean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7043514" y="6475413"/>
            <a:ext cx="1500411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Eunsung Jeon, </a:t>
            </a:r>
            <a:r>
              <a:rPr lang="en-US" altLang="ko-KR" dirty="0" smtClean="0"/>
              <a:t>Samsung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940127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Sounding &amp; Beamforming Process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19" name="그림 1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4683" y="2332878"/>
            <a:ext cx="8594633" cy="3094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6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3626" y="4531527"/>
            <a:ext cx="2714787" cy="167643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내용 개체 틀 1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There are infinitely many unitary matrices for a given channel H, i.e.,</a:t>
                </a:r>
              </a:p>
              <a:p>
                <a:pPr lvl="1"/>
                <a:r>
                  <a:rPr lang="en-US" altLang="ko-KR" b="1" dirty="0" smtClean="0"/>
                  <a:t>H</a:t>
                </a:r>
                <a:r>
                  <a:rPr lang="en-US" altLang="ko-KR" dirty="0" smtClean="0"/>
                  <a:t> </a:t>
                </a:r>
                <a:r>
                  <a:rPr lang="en-US" altLang="ko-KR" dirty="0"/>
                  <a:t>=</a:t>
                </a:r>
                <a14:m>
                  <m:oMath xmlns:m="http://schemas.openxmlformats.org/officeDocument/2006/math">
                    <m:r>
                      <a:rPr lang="en-US" altLang="ko-KR" b="1" dirty="0">
                        <a:latin typeface="Cambria Math" panose="02040503050406030204" pitchFamily="18" charset="0"/>
                      </a:rPr>
                      <m:t>𝐔</m:t>
                    </m:r>
                    <m:r>
                      <a:rPr lang="el-GR" altLang="ko-KR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𝚺</m:t>
                    </m:r>
                    <m:sSup>
                      <m:sSupPr>
                        <m:ctrlPr>
                          <a:rPr lang="el-GR" altLang="ko-K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1" i="0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𝐕</m:t>
                        </m:r>
                      </m:e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sup>
                    </m:sSup>
                    <m:r>
                      <a:rPr lang="en-US" altLang="ko-K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 dirty="0">
                            <a:latin typeface="Cambria Math" panose="02040503050406030204" pitchFamily="18" charset="0"/>
                          </a:rPr>
                          <m:t>𝐔</m:t>
                        </m:r>
                      </m:e>
                      <m:sub>
                        <m:r>
                          <a:rPr lang="en-US" altLang="ko-KR" b="1" i="1" dirty="0" smtClean="0">
                            <a:latin typeface="Cambria Math" panose="02040503050406030204" pitchFamily="18" charset="0"/>
                          </a:rPr>
                          <m:t>𝟏</m:t>
                        </m:r>
                      </m:sub>
                    </m:sSub>
                    <m:r>
                      <a:rPr lang="el-GR" altLang="ko-KR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𝚺</m:t>
                    </m:r>
                    <m:sSubSup>
                      <m:sSubSupPr>
                        <m:ctrlPr>
                          <a:rPr lang="el-GR" altLang="ko-K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𝐐</m:t>
                        </m:r>
                      </m:e>
                      <m:sub>
                        <m:r>
                          <a:rPr lang="en-US" altLang="ko-K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sub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sup>
                    </m:sSubSup>
                    <m:r>
                      <a:rPr lang="en-US" altLang="ko-KR" b="1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altLang="ko-KR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 dirty="0">
                            <a:latin typeface="Cambria Math" panose="02040503050406030204" pitchFamily="18" charset="0"/>
                          </a:rPr>
                          <m:t>𝐔</m:t>
                        </m:r>
                      </m:e>
                      <m:sub>
                        <m:r>
                          <a:rPr lang="en-US" altLang="ko-KR" b="1" i="1" dirty="0" smtClean="0">
                            <a:latin typeface="Cambria Math" panose="02040503050406030204" pitchFamily="18" charset="0"/>
                          </a:rPr>
                          <m:t>𝟐</m:t>
                        </m:r>
                      </m:sub>
                    </m:sSub>
                    <m:r>
                      <a:rPr lang="el-GR" altLang="ko-KR" b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𝚺</m:t>
                    </m:r>
                    <m:sSubSup>
                      <m:sSubSupPr>
                        <m:ctrlPr>
                          <a:rPr lang="el-GR" altLang="ko-KR" b="1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 b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𝐐</m:t>
                        </m:r>
                      </m:e>
                      <m:sub>
                        <m:r>
                          <a:rPr lang="en-US" altLang="ko-KR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𝟐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sup>
                    </m:sSubSup>
                    <m:r>
                      <a:rPr lang="en-US" altLang="ko-KR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…</m:t>
                    </m:r>
                  </m:oMath>
                </a14:m>
                <a:endParaRPr lang="en-US" altLang="ko-KR" b="1" dirty="0" smtClean="0">
                  <a:ea typeface="Cambria Math" panose="02040503050406030204" pitchFamily="18" charset="0"/>
                </a:endParaRPr>
              </a:p>
              <a:p>
                <a:pPr lvl="2"/>
                <a:r>
                  <a:rPr lang="en-US" altLang="ko-KR" dirty="0"/>
                  <a:t>w</a:t>
                </a:r>
                <a:r>
                  <a:rPr lang="en-US" altLang="ko-KR" dirty="0" smtClean="0"/>
                  <a:t>here</a:t>
                </a:r>
                <a14:m>
                  <m:oMath xmlns:m="http://schemas.openxmlformats.org/officeDocument/2006/math">
                    <m:r>
                      <a:rPr lang="en-US" altLang="ko-KR" b="0" i="0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altLang="ko-KR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𝐐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ko-KR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 b="1" i="0" dirty="0" smtClean="0">
                        <a:latin typeface="Cambria Math" panose="02040503050406030204" pitchFamily="18" charset="0"/>
                      </a:rPr>
                      <m:t>𝐕</m:t>
                    </m:r>
                    <m:sSub>
                      <m:sSubPr>
                        <m:ctrlPr>
                          <a:rPr lang="en-US" altLang="ko-KR" b="1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 dirty="0"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  <m:sub>
                        <m:r>
                          <a:rPr lang="en-US" altLang="ko-KR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ko-KR" dirty="0" smtClean="0"/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b="1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 dirty="0"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  <m:sub>
                        <m:r>
                          <a:rPr lang="en-US" altLang="ko-KR" i="1" dirty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altLang="ko-KR"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altLang="ko-KR">
                        <a:latin typeface="Cambria Math" panose="02040503050406030204" pitchFamily="18" charset="0"/>
                      </a:rPr>
                      <m:t>diag</m:t>
                    </m:r>
                    <m:d>
                      <m:d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en-US" altLang="ko-KR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brk m:alnAt="7"/>
                              </m:rPr>
                              <a:rPr lang="en-US" altLang="ko-KR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sSub>
                              <m:sSubPr>
                                <m:ctrlPr>
                                  <a:rPr lang="en-US" altLang="ko-KR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o-KR" altLang="en-US" i="1"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1,</m:t>
                                </m:r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sup>
                        </m:s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brk m:alnAt="7"/>
                              </m:rPr>
                              <a:rPr lang="en-US" altLang="ko-KR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sSub>
                              <m:sSub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o-KR" altLang="en-US" i="1"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sup>
                        </m:s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,…,</m:t>
                        </m:r>
                        <m:sSup>
                          <m:sSup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m:rPr>
                                <m:brk m:alnAt="7"/>
                              </m:rPr>
                              <a:rPr lang="en-US" altLang="ko-KR" i="1">
                                <a:latin typeface="Cambria Math" panose="02040503050406030204" pitchFamily="18" charset="0"/>
                              </a:rPr>
                              <m:t>𝑒</m:t>
                            </m:r>
                          </m:e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𝑗</m:t>
                            </m:r>
                            <m:sSub>
                              <m:sSub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ko-KR" altLang="en-US" i="1">
                                    <a:latin typeface="Cambria Math" panose="02040503050406030204" pitchFamily="18" charset="0"/>
                                  </a:rPr>
                                  <m:t>𝜙</m:t>
                                </m:r>
                              </m:e>
                              <m:sub>
                                <m:r>
                                  <a:rPr lang="en-US" altLang="ko-KR" b="0" i="1" smtClean="0">
                                    <a:latin typeface="Cambria Math" panose="02040503050406030204" pitchFamily="18" charset="0"/>
                                  </a:rPr>
                                  <m:t>𝑁</m:t>
                                </m:r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,</m:t>
                                </m:r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sub>
                            </m:sSub>
                          </m:sup>
                        </m:sSup>
                      </m:e>
                    </m:d>
                  </m:oMath>
                </a14:m>
                <a:r>
                  <a:rPr lang="en-US" altLang="ko-KR" dirty="0" smtClean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ko-KR" altLang="en-US" i="1">
                            <a:latin typeface="Cambria Math" panose="02040503050406030204" pitchFamily="18" charset="0"/>
                          </a:rPr>
                          <m:t>𝜙</m:t>
                        </m:r>
                      </m:e>
                      <m:sub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</m:sub>
                    </m:sSub>
                    <m:r>
                      <a:rPr lang="ko-KR" altLang="en-US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[0, 2</m:t>
                    </m:r>
                    <m:r>
                      <a:rPr lang="ko-KR" altLang="en-US" b="0" i="1" smtClean="0">
                        <a:latin typeface="Cambria Math" panose="02040503050406030204" pitchFamily="18" charset="0"/>
                      </a:rPr>
                      <m:t>𝜋</m:t>
                    </m:r>
                    <m:r>
                      <a:rPr lang="en-US" altLang="ko-KR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ko-KR" dirty="0" smtClean="0"/>
              </a:p>
              <a:p>
                <a:pPr lvl="1"/>
                <a:r>
                  <a:rPr lang="en-US" altLang="ko-KR" dirty="0" smtClean="0"/>
                  <a:t>Proof: See [4].</a:t>
                </a:r>
              </a:p>
              <a:p>
                <a:r>
                  <a:rPr lang="en-US" altLang="ko-KR" dirty="0" smtClean="0"/>
                  <a:t>For backward compatibility, we propose to use D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1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dirty="0"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  <m:sup>
                        <m:r>
                          <a:rPr lang="en-US" altLang="ko-KR" b="1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ko-KR" dirty="0" smtClean="0"/>
                  <a:t> as both options. </a:t>
                </a:r>
              </a:p>
              <a:p>
                <a:pPr lvl="2"/>
                <a:r>
                  <a:rPr lang="en-US" altLang="ko-KR" b="1" dirty="0" smtClean="0"/>
                  <a:t>D</a:t>
                </a:r>
                <a:r>
                  <a:rPr lang="en-US" altLang="ko-KR" dirty="0" smtClean="0"/>
                  <a:t>: The column-wise phase matrix to minimize the feedback overhead.</a:t>
                </a:r>
              </a:p>
              <a:p>
                <a:pPr lvl="2"/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dirty="0"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  <m:sup>
                        <m:r>
                          <a:rPr lang="en-US" altLang="ko-KR" b="1" i="1" dirty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ko-KR" dirty="0"/>
                  <a:t>: </a:t>
                </a:r>
                <a:r>
                  <a:rPr lang="en-US" altLang="ko-KR" dirty="0" smtClean="0"/>
                  <a:t>The column-wise </a:t>
                </a:r>
                <a:r>
                  <a:rPr lang="en-US" altLang="ko-KR" dirty="0"/>
                  <a:t>phase matrix to </a:t>
                </a:r>
                <a:r>
                  <a:rPr lang="en-US" altLang="ko-KR" dirty="0" smtClean="0"/>
                  <a:t>maximize the smoothness.</a:t>
                </a:r>
                <a:endParaRPr lang="en-US" altLang="ko-KR" dirty="0"/>
              </a:p>
              <a:p>
                <a:pPr lvl="1"/>
                <a:endParaRPr lang="ko-KR" altLang="en-US" dirty="0"/>
              </a:p>
            </p:txBody>
          </p:sp>
        </mc:Choice>
        <mc:Fallback xmlns="">
          <p:sp>
            <p:nvSpPr>
              <p:cNvPr id="2" name="내용 개체 틀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706" t="-78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Background Theorem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54604" y="4816070"/>
            <a:ext cx="406438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>
                <a:solidFill>
                  <a:srgbClr val="FF0000"/>
                </a:solidFill>
              </a:rPr>
              <a:t>Proposed: Optimal in terms of maximizing the smoothness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269148" y="6088341"/>
            <a:ext cx="475322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Conventional: Optimal in terms of minimizing the feedback overhead</a:t>
            </a:r>
            <a:endParaRPr lang="ko-KR" altLang="en-US" b="1" dirty="0"/>
          </a:p>
        </p:txBody>
      </p:sp>
      <p:cxnSp>
        <p:nvCxnSpPr>
          <p:cNvPr id="11" name="직선 화살표 연결선 10"/>
          <p:cNvCxnSpPr>
            <a:stCxn id="10" idx="2"/>
          </p:cNvCxnSpPr>
          <p:nvPr/>
        </p:nvCxnSpPr>
        <p:spPr bwMode="auto">
          <a:xfrm flipH="1" flipV="1">
            <a:off x="2755375" y="5769226"/>
            <a:ext cx="505645" cy="43874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triangle"/>
          </a:ln>
          <a:effectLst/>
        </p:spPr>
      </p:cxnSp>
      <p:cxnSp>
        <p:nvCxnSpPr>
          <p:cNvPr id="12" name="직선 화살표 연결선 11"/>
          <p:cNvCxnSpPr/>
          <p:nvPr/>
        </p:nvCxnSpPr>
        <p:spPr bwMode="auto">
          <a:xfrm flipH="1">
            <a:off x="3762839" y="4971195"/>
            <a:ext cx="716704" cy="7780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ysDot"/>
            <a:round/>
            <a:headEnd type="none" w="sm" len="sm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50342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내용 개체 틀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039747156"/>
                  </p:ext>
                </p:extLst>
              </p:nvPr>
            </p:nvGraphicFramePr>
            <p:xfrm>
              <a:off x="726744" y="1321373"/>
              <a:ext cx="7772400" cy="5035487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886200">
                      <a:extLst>
                        <a:ext uri="{9D8B030D-6E8A-4147-A177-3AD203B41FA5}">
                          <a16:colId xmlns:a16="http://schemas.microsoft.com/office/drawing/2014/main" val="3408196682"/>
                        </a:ext>
                      </a:extLst>
                    </a:gridCol>
                    <a:gridCol w="3886200">
                      <a:extLst>
                        <a:ext uri="{9D8B030D-6E8A-4147-A177-3AD203B41FA5}">
                          <a16:colId xmlns:a16="http://schemas.microsoft.com/office/drawing/2014/main" val="73557333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Conventional</a:t>
                          </a:r>
                          <a:endParaRPr lang="ko-KR" altLang="en-US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Proposed</a:t>
                          </a:r>
                          <a:endParaRPr lang="ko-KR" altLang="en-US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078478"/>
                      </a:ext>
                    </a:extLst>
                  </a:tr>
                  <a:tr h="370840">
                    <a:tc gridSpan="2"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(Step</a:t>
                          </a:r>
                          <a:r>
                            <a:rPr lang="en-US" altLang="ko-KR" baseline="0" dirty="0" smtClean="0"/>
                            <a:t> 1) </a:t>
                          </a:r>
                          <a:r>
                            <a:rPr lang="en-US" altLang="ko-KR" sz="1800" dirty="0" smtClean="0"/>
                            <a:t>SVD(</a:t>
                          </a:r>
                          <a:r>
                            <a:rPr lang="en-US" altLang="ko-KR" sz="1800" b="1" dirty="0" smtClean="0"/>
                            <a:t>H</a:t>
                          </a:r>
                          <a:r>
                            <a:rPr lang="en-US" altLang="ko-KR" sz="1800" dirty="0" smtClean="0"/>
                            <a:t>) = </a:t>
                          </a:r>
                          <a:r>
                            <a:rPr lang="en-US" altLang="ko-KR" sz="1800" b="1" dirty="0" smtClean="0"/>
                            <a:t>U</a:t>
                          </a:r>
                          <a14:m>
                            <m:oMath xmlns:m="http://schemas.openxmlformats.org/officeDocument/2006/math">
                              <m:r>
                                <a:rPr lang="el-GR" altLang="ko-KR" sz="1800" b="1" i="0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𝚺</m:t>
                              </m:r>
                            </m:oMath>
                          </a14:m>
                          <a:r>
                            <a:rPr lang="en-US" altLang="ko-KR" sz="1800" b="1" dirty="0" smtClean="0"/>
                            <a:t>V</a:t>
                          </a:r>
                          <a:r>
                            <a:rPr lang="en-US" altLang="ko-KR" sz="1800" i="1" baseline="30000" dirty="0" smtClean="0"/>
                            <a:t>h</a:t>
                          </a:r>
                        </a:p>
                        <a:p>
                          <a:pPr lvl="2"/>
                          <a:r>
                            <a:rPr lang="en-US" altLang="ko-KR" sz="1300" b="1" dirty="0" smtClean="0"/>
                            <a:t>H: </a:t>
                          </a:r>
                          <a:r>
                            <a:rPr lang="en-US" altLang="ko-KR" sz="1300" b="0" dirty="0" smtClean="0"/>
                            <a:t>channel estimates</a:t>
                          </a:r>
                          <a:r>
                            <a:rPr lang="en-US" altLang="ko-KR" sz="1300" b="0" baseline="0" dirty="0" smtClean="0"/>
                            <a:t> </a:t>
                          </a:r>
                          <a:endParaRPr lang="en-US" altLang="ko-KR" sz="1300" b="0" dirty="0" smtClean="0"/>
                        </a:p>
                        <a:p>
                          <a:pPr lvl="2"/>
                          <a:r>
                            <a:rPr lang="en-US" altLang="ko-KR" sz="1300" b="1" dirty="0" smtClean="0"/>
                            <a:t>U, V</a:t>
                          </a:r>
                          <a:r>
                            <a:rPr lang="en-US" altLang="ko-KR" sz="1300" dirty="0" smtClean="0"/>
                            <a:t>: unitary matrix</a:t>
                          </a:r>
                          <a:r>
                            <a:rPr lang="en-US" altLang="ko-KR" sz="1300" b="1" dirty="0" smtClean="0"/>
                            <a:t>, </a:t>
                          </a:r>
                          <a:r>
                            <a:rPr lang="en-US" altLang="ko-KR" sz="1300" b="0" baseline="0" dirty="0" smtClean="0"/>
                            <a:t>E.g.</a:t>
                          </a:r>
                          <a:r>
                            <a:rPr lang="en-US" altLang="ko-KR" sz="1300" b="1" baseline="0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altLang="ko-KR" sz="1300" b="1" i="0" smtClean="0">
                                  <a:latin typeface="Cambria Math" panose="02040503050406030204" pitchFamily="18" charset="0"/>
                                </a:rPr>
                                <m:t>𝐕</m:t>
                              </m:r>
                              <m:r>
                                <a:rPr lang="en-US" altLang="ko-KR" sz="1300" b="1" i="0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ko-KR" sz="13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altLang="ko-KR" sz="13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d>
                                          <m:dPr>
                                            <m:begChr m:val="|"/>
                                            <m:endChr m:val="|"/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𝑣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11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  <m:sSup>
                                          <m:sSupPr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ko-KR" altLang="en-US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11</m:t>
                                                </m:r>
                                              </m:sub>
                                            </m:sSub>
                                          </m:sup>
                                        </m:sSup>
                                      </m:e>
                                      <m:e>
                                        <m:d>
                                          <m:dPr>
                                            <m:begChr m:val="|"/>
                                            <m:endChr m:val="|"/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𝑣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12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  <m:sSup>
                                          <m:sSupPr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ko-KR" altLang="en-US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12</m:t>
                                                </m:r>
                                              </m:sub>
                                            </m:sSub>
                                          </m:sup>
                                        </m:sSup>
                                      </m:e>
                                    </m:mr>
                                    <m:mr>
                                      <m:e>
                                        <m:d>
                                          <m:dPr>
                                            <m:begChr m:val="|"/>
                                            <m:endChr m:val="|"/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𝑣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21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  <m:sSup>
                                          <m:sSupPr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ko-KR" altLang="en-US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21</m:t>
                                                </m:r>
                                              </m:sub>
                                            </m:sSub>
                                          </m:sup>
                                        </m:sSup>
                                      </m:e>
                                      <m:e>
                                        <m:d>
                                          <m:dPr>
                                            <m:begChr m:val="|"/>
                                            <m:endChr m:val="|"/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𝑣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22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  <m:sSup>
                                          <m:sSupPr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ko-KR" altLang="en-US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22</m:t>
                                                </m:r>
                                              </m:sub>
                                            </m:sSub>
                                          </m:sup>
                                        </m:sSup>
                                      </m:e>
                                    </m:mr>
                                  </m:m>
                                </m:e>
                              </m:d>
                            </m:oMath>
                          </a14:m>
                          <a:r>
                            <a:rPr lang="en-US" altLang="ko-KR" sz="1300" baseline="0" dirty="0" smtClean="0"/>
                            <a:t>, </a:t>
                          </a:r>
                          <a14:m>
                            <m:oMath xmlns:m="http://schemas.openxmlformats.org/officeDocument/2006/math">
                              <m:r>
                                <a:rPr lang="el-GR" altLang="ko-KR" sz="1300" b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𝚺</m:t>
                              </m:r>
                            </m:oMath>
                          </a14:m>
                          <a:r>
                            <a:rPr lang="en-US" altLang="ko-KR" sz="1300" dirty="0" smtClean="0"/>
                            <a:t>: diagonal matrix with singular value.</a:t>
                          </a:r>
                          <a:r>
                            <a:rPr lang="en-US" altLang="ko-KR" sz="1300" b="0" baseline="0" dirty="0" smtClean="0"/>
                            <a:t> </a:t>
                          </a:r>
                          <a:endParaRPr lang="en-US" altLang="ko-KR" sz="1300" baseline="0" dirty="0" smtClean="0"/>
                        </a:p>
                      </a:txBody>
                      <a:tcP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63374581"/>
                      </a:ext>
                    </a:extLst>
                  </a:tr>
                  <a:tr h="370840"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dirty="0" smtClean="0"/>
                            <a:t>(Step</a:t>
                          </a:r>
                          <a:r>
                            <a:rPr lang="en-US" altLang="ko-KR" baseline="0" dirty="0" smtClean="0"/>
                            <a:t> 2) </a:t>
                          </a:r>
                          <a:r>
                            <a:rPr lang="en-US" altLang="ko-KR" dirty="0" smtClean="0"/>
                            <a:t>Column-wise phase shift</a:t>
                          </a:r>
                        </a:p>
                      </a:txBody>
                      <a:tcP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3927424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700" dirty="0" smtClean="0">
                              <a:solidFill>
                                <a:schemeClr val="tx1"/>
                              </a:solidFill>
                            </a:rPr>
                            <a:t> - Multiply a diagonal matrix </a:t>
                          </a:r>
                          <a:r>
                            <a:rPr lang="ko-KR" altLang="en-US" sz="1700" dirty="0" smtClean="0">
                              <a:solidFill>
                                <a:schemeClr val="tx1"/>
                              </a:solidFill>
                            </a:rPr>
                            <a:t>𝐃</a:t>
                          </a:r>
                          <a:r>
                            <a:rPr lang="en-US" altLang="ko-KR" sz="1700" dirty="0" smtClean="0">
                              <a:solidFill>
                                <a:schemeClr val="tx1"/>
                              </a:solidFill>
                            </a:rPr>
                            <a:t>.</a:t>
                          </a:r>
                          <a:r>
                            <a:rPr lang="ko-KR" altLang="en-US" sz="170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US" altLang="ko-KR" sz="17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latinLnBrk="1"/>
                          <a:r>
                            <a:rPr lang="en-US" altLang="ko-KR" sz="1700" dirty="0" smtClean="0">
                              <a:solidFill>
                                <a:srgbClr val="FF0000"/>
                              </a:solidFill>
                            </a:rPr>
                            <a:t> - The elements in the last row become a real number. </a:t>
                          </a:r>
                        </a:p>
                        <a:p>
                          <a:pPr latinLnBrk="1"/>
                          <a:r>
                            <a:rPr lang="en-US" altLang="ko-KR" sz="1700" dirty="0" smtClean="0">
                              <a:solidFill>
                                <a:schemeClr val="tx1"/>
                              </a:solidFill>
                            </a:rPr>
                            <a:t> - Optimal in terms of minimizing</a:t>
                          </a:r>
                          <a:r>
                            <a:rPr lang="en-US" altLang="ko-KR" sz="1700" baseline="0" dirty="0" smtClean="0">
                              <a:solidFill>
                                <a:schemeClr val="tx1"/>
                              </a:solidFill>
                            </a:rPr>
                            <a:t> the feedback overhead.</a:t>
                          </a:r>
                          <a:endParaRPr lang="ko-KR" altLang="en-US" sz="17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700" dirty="0" smtClean="0">
                              <a:solidFill>
                                <a:schemeClr val="tx1"/>
                              </a:solidFill>
                            </a:rPr>
                            <a:t> - Multiply a diagonal matrix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altLang="ko-KR" sz="17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ko-KR" sz="1700" b="1" i="0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𝐃</m:t>
                                  </m:r>
                                </m:e>
                                <m:sup>
                                  <m:r>
                                    <a:rPr lang="en-US" altLang="ko-KR" sz="17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altLang="ko-KR" sz="1700" b="1" i="0" dirty="0" smtClean="0">
                              <a:solidFill>
                                <a:schemeClr val="tx1"/>
                              </a:solidFill>
                            </a:rPr>
                            <a:t>.</a:t>
                          </a:r>
                        </a:p>
                        <a:p>
                          <a:pPr latinLnBrk="1"/>
                          <a:r>
                            <a:rPr lang="en-US" altLang="ko-KR" sz="1700" dirty="0" smtClean="0">
                              <a:solidFill>
                                <a:srgbClr val="FF0000"/>
                              </a:solidFill>
                            </a:rPr>
                            <a:t> - The elements in the last row become a complex</a:t>
                          </a:r>
                          <a:r>
                            <a:rPr lang="en-US" altLang="ko-KR" sz="1700" baseline="0" dirty="0" smtClean="0">
                              <a:solidFill>
                                <a:srgbClr val="FF0000"/>
                              </a:solidFill>
                            </a:rPr>
                            <a:t> </a:t>
                          </a:r>
                          <a:r>
                            <a:rPr lang="en-US" altLang="ko-KR" sz="1700" dirty="0" smtClean="0">
                              <a:solidFill>
                                <a:srgbClr val="FF0000"/>
                              </a:solidFill>
                            </a:rPr>
                            <a:t>number. </a:t>
                          </a:r>
                        </a:p>
                        <a:p>
                          <a:pPr latinLnBrk="1"/>
                          <a:r>
                            <a:rPr lang="en-US" altLang="ko-KR" sz="1700" dirty="0" smtClean="0">
                              <a:solidFill>
                                <a:schemeClr val="tx1"/>
                              </a:solidFill>
                            </a:rPr>
                            <a:t> - Optimal in terms of maximizing</a:t>
                          </a:r>
                          <a:r>
                            <a:rPr lang="en-US" altLang="ko-KR" sz="1700" baseline="0" dirty="0" smtClean="0">
                              <a:solidFill>
                                <a:schemeClr val="tx1"/>
                              </a:solidFill>
                            </a:rPr>
                            <a:t> the smoothness.</a:t>
                          </a:r>
                          <a:endParaRPr lang="en-US" altLang="ko-KR" sz="1700" dirty="0" smtClean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74699403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sz="1300" b="1" smtClean="0">
                                    <a:latin typeface="Cambria Math" panose="02040503050406030204" pitchFamily="18" charset="0"/>
                                  </a:rPr>
                                  <m:t>𝐐</m:t>
                                </m:r>
                                <m:r>
                                  <a:rPr lang="en-US" altLang="ko-KR" sz="13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altLang="ko-KR" sz="1300" b="1" i="0" smtClean="0">
                                    <a:latin typeface="Cambria Math" panose="02040503050406030204" pitchFamily="18" charset="0"/>
                                  </a:rPr>
                                  <m:t>𝐕𝐃</m:t>
                                </m:r>
                              </m:oMath>
                            </m:oMathPara>
                          </a14:m>
                          <a:endParaRPr lang="en-US" altLang="ko-KR" sz="1300" dirty="0" smtClean="0"/>
                        </a:p>
                        <a:p>
                          <a:pPr latinLnBrk="1"/>
                          <a:endParaRPr lang="en-US" altLang="ko-KR" sz="1300" dirty="0" smtClean="0"/>
                        </a:p>
                        <a:p>
                          <a:pPr latinLnBrk="1"/>
                          <a:r>
                            <a:rPr lang="en-US" altLang="ko-KR" sz="1300" dirty="0" smtClean="0"/>
                            <a:t> </a:t>
                          </a:r>
                          <a:r>
                            <a:rPr lang="en-US" altLang="ko-KR" sz="1300" baseline="0" dirty="0" smtClean="0"/>
                            <a:t>    </a:t>
                          </a:r>
                          <a:r>
                            <a:rPr lang="en-US" altLang="ko-KR" sz="1300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altLang="ko-KR" sz="1300" b="0" i="0" smtClean="0">
                                  <a:latin typeface="Cambria Math" panose="02040503050406030204" pitchFamily="18" charset="0"/>
                                </a:rPr>
                                <m:t>   </m:t>
                              </m:r>
                              <m:r>
                                <a:rPr lang="en-US" altLang="ko-KR" sz="130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ko-KR" sz="13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altLang="ko-KR" sz="13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d>
                                          <m:dPr>
                                            <m:begChr m:val="|"/>
                                            <m:endChr m:val="|"/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𝑣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11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  <m:sSup>
                                          <m:sSupPr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(</m:t>
                                                </m:r>
                                                <m:r>
                                                  <a:rPr lang="ko-KR" altLang="en-US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11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ko-KR" altLang="en-US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21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)</m:t>
                                            </m:r>
                                          </m:sup>
                                        </m:sSup>
                                      </m:e>
                                      <m:e>
                                        <m:d>
                                          <m:dPr>
                                            <m:begChr m:val="|"/>
                                            <m:endChr m:val="|"/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𝑣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12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  <m:sSup>
                                          <m:sSupPr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(</m:t>
                                                </m:r>
                                                <m:r>
                                                  <a:rPr lang="ko-KR" altLang="en-US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12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ko-KR" altLang="en-US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22)</m:t>
                                                </m:r>
                                              </m:sub>
                                            </m:sSub>
                                          </m:sup>
                                        </m:sSup>
                                      </m:e>
                                    </m:mr>
                                    <m:mr>
                                      <m:e>
                                        <m:d>
                                          <m:dPr>
                                            <m:begChr m:val="|"/>
                                            <m:endChr m:val="|"/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𝑣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21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</m:e>
                                      <m:e>
                                        <m:d>
                                          <m:dPr>
                                            <m:begChr m:val="|"/>
                                            <m:endChr m:val="|"/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𝑣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22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</m:e>
                                    </m:mr>
                                  </m:m>
                                </m:e>
                              </m:d>
                            </m:oMath>
                          </a14:m>
                          <a:endParaRPr lang="en-US" altLang="ko-KR" sz="1300" dirty="0" smtClean="0"/>
                        </a:p>
                        <a:p>
                          <a:pPr latinLnBrk="1"/>
                          <a:endParaRPr lang="en-US" altLang="ko-KR" sz="1300" dirty="0" smtClean="0"/>
                        </a:p>
                        <a:p>
                          <a:pPr latinLnBrk="1"/>
                          <a:r>
                            <a:rPr lang="en-US" altLang="ko-KR" sz="1300" b="0" dirty="0" smtClean="0"/>
                            <a:t>where </a:t>
                          </a:r>
                          <a14:m>
                            <m:oMath xmlns:m="http://schemas.openxmlformats.org/officeDocument/2006/math">
                              <m:r>
                                <a:rPr lang="en-US" altLang="ko-KR" sz="1300" b="1" i="0" smtClean="0">
                                  <a:latin typeface="Cambria Math" panose="02040503050406030204" pitchFamily="18" charset="0"/>
                                </a:rPr>
                                <m:t>𝐃</m:t>
                              </m:r>
                            </m:oMath>
                          </a14:m>
                          <a:r>
                            <a:rPr lang="ko-KR" altLang="en-US" sz="1300" dirty="0" smtClean="0"/>
                            <a:t> </a:t>
                          </a:r>
                          <a:r>
                            <a:rPr lang="en-US" altLang="ko-KR" sz="1300" dirty="0" smtClean="0"/>
                            <a:t>=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ko-KR" sz="13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altLang="ko-KR" sz="13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p>
                                          <m:sSupPr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ko-KR" altLang="en-US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21</m:t>
                                                </m:r>
                                              </m:sub>
                                            </m:sSub>
                                          </m:sup>
                                        </m:sSup>
                                      </m:e>
                                      <m:e>
                                        <m:r>
                                          <a:rPr lang="en-US" altLang="ko-KR" sz="1300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altLang="ko-KR" sz="1300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  <m:e>
                                        <m:sSup>
                                          <m:sSupPr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−</m:t>
                                            </m:r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ko-KR" altLang="en-US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22</m:t>
                                                </m:r>
                                              </m:sub>
                                            </m:sSub>
                                          </m:sup>
                                        </m:sSup>
                                      </m:e>
                                    </m:mr>
                                  </m:m>
                                </m:e>
                              </m:d>
                            </m:oMath>
                          </a14:m>
                          <a:endParaRPr lang="ko-KR" altLang="en-US" sz="13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latinLnBrk="1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altLang="ko-KR" sz="1300" b="1" smtClean="0">
                                    <a:latin typeface="Cambria Math" panose="02040503050406030204" pitchFamily="18" charset="0"/>
                                  </a:rPr>
                                  <m:t>𝐐</m:t>
                                </m:r>
                                <m:r>
                                  <a:rPr lang="en-US" altLang="ko-KR" sz="1300" i="1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altLang="ko-KR" sz="1300" b="1" i="0" smtClean="0">
                                    <a:latin typeface="Cambria Math" panose="02040503050406030204" pitchFamily="18" charset="0"/>
                                  </a:rPr>
                                  <m:t>𝐕</m:t>
                                </m:r>
                                <m:sSup>
                                  <m:sSupPr>
                                    <m:ctrlPr>
                                      <a:rPr lang="en-US" altLang="ko-KR" sz="1300" b="1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sz="1300" b="1" i="0" smtClean="0">
                                        <a:latin typeface="Cambria Math" panose="02040503050406030204" pitchFamily="18" charset="0"/>
                                      </a:rPr>
                                      <m:t>𝐃</m:t>
                                    </m:r>
                                  </m:e>
                                  <m:sup>
                                    <m:r>
                                      <a:rPr lang="en-US" altLang="ko-KR" sz="1300" b="1" i="1" smtClean="0">
                                        <a:latin typeface="Cambria Math" panose="02040503050406030204" pitchFamily="18" charset="0"/>
                                      </a:rPr>
                                      <m:t>∗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en-US" altLang="ko-KR" sz="1300" dirty="0" smtClean="0"/>
                        </a:p>
                        <a:p>
                          <a:pPr latinLnBrk="1"/>
                          <a:endParaRPr lang="en-US" altLang="ko-KR" sz="1300" dirty="0" smtClean="0"/>
                        </a:p>
                        <a:p>
                          <a:pPr latinLnBrk="1"/>
                          <a:r>
                            <a:rPr lang="en-US" altLang="ko-KR" sz="1300" dirty="0" smtClean="0"/>
                            <a:t> </a:t>
                          </a:r>
                          <a:r>
                            <a:rPr lang="en-US" altLang="ko-KR" sz="1300" baseline="0" dirty="0" smtClean="0"/>
                            <a:t>    </a:t>
                          </a:r>
                          <a:r>
                            <a:rPr lang="en-US" altLang="ko-KR" sz="1300" dirty="0" smtClean="0"/>
                            <a:t> </a:t>
                          </a:r>
                          <a14:m>
                            <m:oMath xmlns:m="http://schemas.openxmlformats.org/officeDocument/2006/math">
                              <m:r>
                                <a:rPr lang="en-US" altLang="ko-KR" sz="1300" b="0" i="0" smtClean="0">
                                  <a:latin typeface="Cambria Math" panose="02040503050406030204" pitchFamily="18" charset="0"/>
                                </a:rPr>
                                <m:t>     </m:t>
                              </m:r>
                              <m:r>
                                <a:rPr lang="en-US" altLang="ko-KR" sz="130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ko-KR" sz="13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altLang="ko-KR" sz="13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d>
                                          <m:dPr>
                                            <m:begChr m:val="|"/>
                                            <m:endChr m:val="|"/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𝑣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11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  <m:sSup>
                                          <m:sSupPr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(</m:t>
                                                </m:r>
                                                <m:r>
                                                  <a:rPr lang="ko-KR" altLang="en-US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11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altLang="ko-KR" sz="1300" b="0" i="1" smtClean="0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sSubSup>
                                              <m:sSubSupPr>
                                                <m:ctrlP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ko-KR" altLang="en-US" sz="130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∗</m:t>
                                                </m:r>
                                              </m:sup>
                                            </m:sSubSup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)</m:t>
                                            </m:r>
                                          </m:sup>
                                        </m:sSup>
                                      </m:e>
                                      <m:e>
                                        <m:d>
                                          <m:dPr>
                                            <m:begChr m:val="|"/>
                                            <m:endChr m:val="|"/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𝑣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12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  <m:sSup>
                                          <m:sSupPr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(</m:t>
                                                </m:r>
                                                <m:r>
                                                  <a:rPr lang="ko-KR" altLang="en-US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12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altLang="ko-KR" sz="1300" b="0" i="1" smtClean="0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sSubSup>
                                              <m:sSubSupPr>
                                                <m:ctrlP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ko-KR" altLang="en-US" sz="130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∗</m:t>
                                                </m:r>
                                              </m:sup>
                                            </m:sSubSup>
                                            <m:r>
                                              <a:rPr lang="en-US" altLang="ko-KR" sz="1300" b="0" i="1" smtClean="0">
                                                <a:latin typeface="Cambria Math" panose="02040503050406030204" pitchFamily="18" charset="0"/>
                                              </a:rPr>
                                              <m:t>)</m:t>
                                            </m:r>
                                          </m:sup>
                                        </m:sSup>
                                      </m:e>
                                    </m:mr>
                                    <m:mr>
                                      <m:e>
                                        <m:d>
                                          <m:dPr>
                                            <m:begChr m:val="|"/>
                                            <m:endChr m:val="|"/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𝑣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21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  <m:sSup>
                                          <m:sSupPr>
                                            <m:ctrlPr>
                                              <a:rPr lang="en-US" altLang="ko-KR" sz="13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(</m:t>
                                                </m:r>
                                                <m:r>
                                                  <a:rPr lang="ko-KR" altLang="en-US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altLang="ko-KR" sz="1300" b="0" i="1" smtClean="0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sSubSup>
                                              <m:sSubSupPr>
                                                <m:ctrlP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ko-KR" altLang="en-US" sz="130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∗</m:t>
                                                </m:r>
                                              </m:sup>
                                            </m:sSubSup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)</m:t>
                                            </m:r>
                                          </m:sup>
                                        </m:sSup>
                                      </m:e>
                                      <m:e>
                                        <m:d>
                                          <m:dPr>
                                            <m:begChr m:val="|"/>
                                            <m:endChr m:val="|"/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dPr>
                                          <m:e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𝑣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22</m:t>
                                                </m:r>
                                              </m:sub>
                                            </m:sSub>
                                          </m:e>
                                        </m:d>
                                        <m:sSup>
                                          <m:sSupPr>
                                            <m:ctrlPr>
                                              <a:rPr lang="en-US" altLang="ko-KR" sz="1300" i="1" smtClean="0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sSub>
                                              <m:sSubPr>
                                                <m:ctrlP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Pr>
                                              <m:e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(</m:t>
                                                </m:r>
                                                <m:r>
                                                  <a:rPr lang="ko-KR" altLang="en-US" sz="1300" i="1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  <m:r>
                                                  <a:rPr lang="en-US" altLang="ko-KR" sz="1300" i="1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</m:sSub>
                                            <m:r>
                                              <a:rPr lang="en-US" altLang="ko-KR" sz="1300" b="0" i="1" smtClean="0">
                                                <a:latin typeface="Cambria Math" panose="02040503050406030204" pitchFamily="18" charset="0"/>
                                              </a:rPr>
                                              <m:t>+</m:t>
                                            </m:r>
                                            <m:sSubSup>
                                              <m:sSubSupPr>
                                                <m:ctrlP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ko-KR" altLang="en-US" sz="130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∗</m:t>
                                                </m:r>
                                              </m:sup>
                                            </m:sSubSup>
                                            <m:r>
                                              <a:rPr lang="en-US" altLang="ko-KR" sz="1300" b="0" i="1" smtClean="0">
                                                <a:latin typeface="Cambria Math" panose="02040503050406030204" pitchFamily="18" charset="0"/>
                                              </a:rPr>
                                              <m:t>)</m:t>
                                            </m:r>
                                          </m:sup>
                                        </m:sSup>
                                      </m:e>
                                    </m:mr>
                                  </m:m>
                                </m:e>
                              </m:d>
                            </m:oMath>
                          </a14:m>
                          <a:endParaRPr lang="en-US" altLang="ko-KR" sz="1300" dirty="0" smtClean="0"/>
                        </a:p>
                        <a:p>
                          <a:pPr latinLnBrk="1"/>
                          <a:endParaRPr lang="en-US" altLang="ko-KR" sz="1300" b="0" dirty="0" smtClean="0"/>
                        </a:p>
                        <a:p>
                          <a:pPr latinLnBrk="1"/>
                          <a:r>
                            <a:rPr lang="en-US" altLang="ko-KR" sz="1300" b="0" dirty="0" smtClean="0"/>
                            <a:t>where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altLang="ko-KR" sz="1300" b="1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ko-KR" sz="1300" b="1" i="0" smtClean="0">
                                      <a:latin typeface="Cambria Math" panose="02040503050406030204" pitchFamily="18" charset="0"/>
                                    </a:rPr>
                                    <m:t>𝐃</m:t>
                                  </m:r>
                                </m:e>
                                <m:sup>
                                  <m:r>
                                    <a:rPr lang="en-US" altLang="ko-KR" sz="1300" b="1" i="1" smtClean="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p>
                            </m:oMath>
                          </a14:m>
                          <a:r>
                            <a:rPr lang="en-US" altLang="ko-KR" sz="1300" dirty="0" smtClean="0"/>
                            <a:t>= </a:t>
                          </a:r>
                          <a14:m>
                            <m:oMath xmlns:m="http://schemas.openxmlformats.org/officeDocument/2006/math"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en-US" altLang="ko-KR" sz="13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m>
                                    <m:mPr>
                                      <m:mcs>
                                        <m:mc>
                                          <m:mcPr>
                                            <m:count m:val="2"/>
                                            <m:mcJc m:val="center"/>
                                          </m:mcPr>
                                        </m:mc>
                                      </m:mcs>
                                      <m:ctrlPr>
                                        <a:rPr lang="en-US" altLang="ko-KR" sz="13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mPr>
                                    <m:mr>
                                      <m:e>
                                        <m:sSup>
                                          <m:sSupPr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sSubSup>
                                              <m:sSubSupPr>
                                                <m:ctrlP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ko-KR" altLang="en-US" sz="130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1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∗</m:t>
                                                </m:r>
                                              </m:sup>
                                            </m:sSubSup>
                                          </m:sup>
                                        </m:sSup>
                                      </m:e>
                                      <m:e>
                                        <m:r>
                                          <a:rPr lang="en-US" altLang="ko-KR" sz="1300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</m:mr>
                                    <m:mr>
                                      <m:e>
                                        <m:r>
                                          <a:rPr lang="en-US" altLang="ko-KR" sz="1300" i="1">
                                            <a:latin typeface="Cambria Math" panose="02040503050406030204" pitchFamily="18" charset="0"/>
                                          </a:rPr>
                                          <m:t>0</m:t>
                                        </m:r>
                                      </m:e>
                                      <m:e>
                                        <m:sSup>
                                          <m:sSupPr>
                                            <m:ctrl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m:rPr>
                                                <m:brk m:alnAt="7"/>
                                              </m:rPr>
                                              <a:rPr lang="en-US" altLang="ko-KR" sz="1300" i="1">
                                                <a:latin typeface="Cambria Math" panose="02040503050406030204" pitchFamily="18" charset="0"/>
                                              </a:rPr>
                                              <m:t>𝑒</m:t>
                                            </m:r>
                                          </m:e>
                                          <m:sup>
                                            <m:r>
                                              <a:rPr lang="en-US" altLang="ko-KR" sz="1300" i="1" smtClean="0">
                                                <a:latin typeface="Cambria Math" panose="02040503050406030204" pitchFamily="18" charset="0"/>
                                              </a:rPr>
                                              <m:t>𝑗</m:t>
                                            </m:r>
                                            <m:sSubSup>
                                              <m:sSubSupPr>
                                                <m:ctrlP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</m:ctrlPr>
                                              </m:sSubSupPr>
                                              <m:e>
                                                <m:r>
                                                  <a:rPr lang="ko-KR" altLang="en-US" sz="130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𝜙</m:t>
                                                </m:r>
                                              </m:e>
                                              <m:sub>
                                                <m: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2</m:t>
                                                </m:r>
                                              </m:sub>
                                              <m:sup>
                                                <m:r>
                                                  <a:rPr lang="en-US" altLang="ko-KR" sz="1300" b="0" i="1" smtClean="0">
                                                    <a:latin typeface="Cambria Math" panose="02040503050406030204" pitchFamily="18" charset="0"/>
                                                  </a:rPr>
                                                  <m:t>∗</m:t>
                                                </m:r>
                                              </m:sup>
                                            </m:sSubSup>
                                          </m:sup>
                                        </m:sSup>
                                      </m:e>
                                    </m:mr>
                                  </m:m>
                                </m:e>
                              </m:d>
                            </m:oMath>
                          </a14:m>
                          <a:endParaRPr lang="ko-KR" altLang="en-US" sz="13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46099822"/>
                      </a:ext>
                    </a:extLst>
                  </a:tr>
                  <a:tr h="370840"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700" dirty="0" smtClean="0"/>
                            <a:t>(Step</a:t>
                          </a:r>
                          <a:r>
                            <a:rPr lang="en-US" altLang="ko-KR" sz="1700" baseline="0" dirty="0" smtClean="0"/>
                            <a:t> 3) Compression of </a:t>
                          </a:r>
                          <a:r>
                            <a:rPr lang="en-US" altLang="ko-KR" sz="1700" b="1" baseline="0" dirty="0" smtClean="0"/>
                            <a:t>Q</a:t>
                          </a:r>
                          <a:r>
                            <a:rPr lang="en-US" altLang="ko-KR" sz="1700" baseline="0" dirty="0" smtClean="0"/>
                            <a:t> using Givens rotation</a:t>
                          </a:r>
                          <a:endParaRPr lang="en-US" altLang="ko-KR" dirty="0" smtClean="0"/>
                        </a:p>
                      </a:txBody>
                      <a:tcP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928622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내용 개체 틀 6"/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2039747156"/>
                  </p:ext>
                </p:extLst>
              </p:nvPr>
            </p:nvGraphicFramePr>
            <p:xfrm>
              <a:off x="726744" y="1321373"/>
              <a:ext cx="7772400" cy="5035487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886200">
                      <a:extLst>
                        <a:ext uri="{9D8B030D-6E8A-4147-A177-3AD203B41FA5}">
                          <a16:colId xmlns:a16="http://schemas.microsoft.com/office/drawing/2014/main" val="3408196682"/>
                        </a:ext>
                      </a:extLst>
                    </a:gridCol>
                    <a:gridCol w="3886200">
                      <a:extLst>
                        <a:ext uri="{9D8B030D-6E8A-4147-A177-3AD203B41FA5}">
                          <a16:colId xmlns:a16="http://schemas.microsoft.com/office/drawing/2014/main" val="735573336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Conventional</a:t>
                          </a:r>
                          <a:endParaRPr lang="ko-KR" altLang="en-US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 latinLnBrk="1"/>
                          <a:r>
                            <a:rPr lang="en-US" altLang="ko-KR" dirty="0" smtClean="0"/>
                            <a:t>Proposed</a:t>
                          </a:r>
                          <a:endParaRPr lang="ko-KR" altLang="en-US" dirty="0"/>
                        </a:p>
                      </a:txBody>
                      <a:tcPr>
                        <a:solidFill>
                          <a:schemeClr val="bg1">
                            <a:lumMod val="85000"/>
                          </a:schemeClr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98078478"/>
                      </a:ext>
                    </a:extLst>
                  </a:tr>
                  <a:tr h="1004761">
                    <a:tc gridSpan="2"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2"/>
                          <a:stretch>
                            <a:fillRect l="-78" t="-40000" r="-157" b="-370909"/>
                          </a:stretch>
                        </a:blipFill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63374581"/>
                      </a:ext>
                    </a:extLst>
                  </a:tr>
                  <a:tr h="370840"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dirty="0" smtClean="0"/>
                            <a:t>(Step</a:t>
                          </a:r>
                          <a:r>
                            <a:rPr lang="en-US" altLang="ko-KR" baseline="0" dirty="0" smtClean="0"/>
                            <a:t> 2) </a:t>
                          </a:r>
                          <a:r>
                            <a:rPr lang="en-US" altLang="ko-KR" dirty="0" smtClean="0"/>
                            <a:t>Column-wise phase shift</a:t>
                          </a:r>
                        </a:p>
                      </a:txBody>
                      <a:tcP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39274240"/>
                      </a:ext>
                    </a:extLst>
                  </a:tr>
                  <a:tr h="1386840">
                    <a:tc>
                      <a:txBody>
                        <a:bodyPr/>
                        <a:lstStyle/>
                        <a:p>
                          <a:pPr latinLnBrk="1"/>
                          <a:r>
                            <a:rPr lang="en-US" altLang="ko-KR" sz="1700" dirty="0" smtClean="0">
                              <a:solidFill>
                                <a:schemeClr val="tx1"/>
                              </a:solidFill>
                            </a:rPr>
                            <a:t> - Multiply a diagonal matrix </a:t>
                          </a:r>
                          <a:r>
                            <a:rPr lang="ko-KR" altLang="en-US" sz="1700" dirty="0" smtClean="0">
                              <a:solidFill>
                                <a:schemeClr val="tx1"/>
                              </a:solidFill>
                            </a:rPr>
                            <a:t>𝐃</a:t>
                          </a:r>
                          <a:r>
                            <a:rPr lang="en-US" altLang="ko-KR" sz="1700" dirty="0" smtClean="0">
                              <a:solidFill>
                                <a:schemeClr val="tx1"/>
                              </a:solidFill>
                            </a:rPr>
                            <a:t>.</a:t>
                          </a:r>
                          <a:r>
                            <a:rPr lang="ko-KR" altLang="en-US" sz="1700" dirty="0" smtClean="0">
                              <a:solidFill>
                                <a:schemeClr val="tx1"/>
                              </a:solidFill>
                            </a:rPr>
                            <a:t> </a:t>
                          </a:r>
                          <a:endParaRPr lang="en-US" altLang="ko-KR" sz="1700" dirty="0" smtClean="0">
                            <a:solidFill>
                              <a:schemeClr val="tx1"/>
                            </a:solidFill>
                          </a:endParaRPr>
                        </a:p>
                        <a:p>
                          <a:pPr latinLnBrk="1"/>
                          <a:r>
                            <a:rPr lang="en-US" altLang="ko-KR" sz="1700" dirty="0" smtClean="0">
                              <a:solidFill>
                                <a:srgbClr val="FF0000"/>
                              </a:solidFill>
                            </a:rPr>
                            <a:t> - The elements in the last row become a real </a:t>
                          </a:r>
                          <a:r>
                            <a:rPr lang="en-US" altLang="ko-KR" sz="1700" dirty="0" smtClean="0">
                              <a:solidFill>
                                <a:srgbClr val="FF0000"/>
                              </a:solidFill>
                            </a:rPr>
                            <a:t>number. </a:t>
                          </a:r>
                          <a:endParaRPr lang="en-US" altLang="ko-KR" sz="1700" dirty="0" smtClean="0">
                            <a:solidFill>
                              <a:srgbClr val="FF0000"/>
                            </a:solidFill>
                          </a:endParaRPr>
                        </a:p>
                        <a:p>
                          <a:pPr latinLnBrk="1"/>
                          <a:r>
                            <a:rPr lang="en-US" altLang="ko-KR" sz="1700" dirty="0" smtClean="0">
                              <a:solidFill>
                                <a:schemeClr val="tx1"/>
                              </a:solidFill>
                            </a:rPr>
                            <a:t> - Optimal in terms of minimizing</a:t>
                          </a:r>
                          <a:r>
                            <a:rPr lang="en-US" altLang="ko-KR" sz="1700" baseline="0" dirty="0" smtClean="0">
                              <a:solidFill>
                                <a:schemeClr val="tx1"/>
                              </a:solidFill>
                            </a:rPr>
                            <a:t> the feedback </a:t>
                          </a:r>
                          <a:r>
                            <a:rPr lang="en-US" altLang="ko-KR" sz="1700" baseline="0" dirty="0" smtClean="0">
                              <a:solidFill>
                                <a:schemeClr val="tx1"/>
                              </a:solidFill>
                            </a:rPr>
                            <a:t>overhead.</a:t>
                          </a:r>
                          <a:endParaRPr lang="ko-KR" altLang="en-US" sz="1700" dirty="0">
                            <a:solidFill>
                              <a:schemeClr val="tx1"/>
                            </a:solidFill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2"/>
                          <a:stretch>
                            <a:fillRect l="-100157" t="-128070" r="-313" b="-141667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74699403"/>
                      </a:ext>
                    </a:extLst>
                  </a:tr>
                  <a:tr h="1531366"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2"/>
                          <a:stretch>
                            <a:fillRect l="-157" t="-207171" r="-100313" b="-2868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ko-KR"/>
                        </a:p>
                      </a:txBody>
                      <a:tcPr>
                        <a:blipFill>
                          <a:blip r:embed="rId2"/>
                          <a:stretch>
                            <a:fillRect l="-100157" t="-207171" r="-313" b="-28685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746099822"/>
                      </a:ext>
                    </a:extLst>
                  </a:tr>
                  <a:tr h="370840">
                    <a:tc gridSpan="2"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1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altLang="ko-KR" sz="1700" dirty="0" smtClean="0"/>
                            <a:t>(Step</a:t>
                          </a:r>
                          <a:r>
                            <a:rPr lang="en-US" altLang="ko-KR" sz="1700" baseline="0" dirty="0" smtClean="0"/>
                            <a:t> 3) Compression of </a:t>
                          </a:r>
                          <a:r>
                            <a:rPr lang="en-US" altLang="ko-KR" sz="1700" b="1" baseline="0" dirty="0" smtClean="0"/>
                            <a:t>Q</a:t>
                          </a:r>
                          <a:r>
                            <a:rPr lang="en-US" altLang="ko-KR" sz="1700" baseline="0" dirty="0" smtClean="0"/>
                            <a:t> using Givens rotation</a:t>
                          </a:r>
                          <a:endParaRPr lang="en-US" altLang="ko-KR" dirty="0" smtClean="0"/>
                        </a:p>
                      </a:txBody>
                      <a:tcPr>
                        <a:noFill/>
                      </a:tcPr>
                    </a:tc>
                    <a:tc hMerge="1">
                      <a:txBody>
                        <a:bodyPr/>
                        <a:lstStyle/>
                        <a:p>
                          <a:pPr latinLnBrk="1"/>
                          <a:endParaRPr lang="ko-KR" alt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99286224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제목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Proposed Smooth Beamforming Feedback</a:t>
            </a:r>
            <a:endParaRPr lang="ko-KR" altLang="en-US" dirty="0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90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내용 개체 틀 1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799"/>
                <a:ext cx="7772400" cy="5027613"/>
              </a:xfrm>
            </p:spPr>
            <p:txBody>
              <a:bodyPr/>
              <a:lstStyle/>
              <a:p>
                <a:r>
                  <a:rPr lang="en-US" altLang="ko-KR" dirty="0" smtClean="0"/>
                  <a:t>In case of </a:t>
                </a:r>
                <a:r>
                  <a:rPr lang="en-US" altLang="ko-KR" i="1" dirty="0" smtClean="0"/>
                  <a:t>N</a:t>
                </a:r>
                <a:r>
                  <a:rPr lang="en-US" altLang="ko-KR" i="1" baseline="-25000" dirty="0" smtClean="0"/>
                  <a:t>SS </a:t>
                </a:r>
                <a:r>
                  <a:rPr lang="en-US" altLang="ko-KR" dirty="0" smtClean="0"/>
                  <a:t>= 1, 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altLang="ko-KR" b="1" i="0">
                        <a:latin typeface="Cambria Math" panose="02040503050406030204" pitchFamily="18" charset="0"/>
                      </a:rPr>
                      <m:t>𝐕</m:t>
                    </m:r>
                    <m:r>
                      <a:rPr lang="en-US" altLang="ko-KR" b="1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altLang="ko-KR" b="1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1">
                            <a:latin typeface="Cambria Math" panose="02040503050406030204" pitchFamily="18" charset="0"/>
                          </a:rPr>
                          <m:t>𝐇</m:t>
                        </m:r>
                      </m:e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sup>
                    </m:sSup>
                  </m:oMath>
                </a14:m>
                <a:endParaRPr lang="en-US" altLang="ko-KR" dirty="0" smtClean="0"/>
              </a:p>
              <a:p>
                <a:pPr lvl="1"/>
                <a:r>
                  <a:rPr lang="en-US" altLang="ko-KR" dirty="0" smtClean="0"/>
                  <a:t>Since channel vector (</a:t>
                </a:r>
                <a:r>
                  <a:rPr lang="en-US" altLang="ko-KR" b="1" dirty="0" smtClean="0"/>
                  <a:t>H</a:t>
                </a:r>
                <a:r>
                  <a:rPr lang="en-US" altLang="ko-KR" dirty="0" smtClean="0"/>
                  <a:t>) is frequency-correlated, </a:t>
                </a:r>
                <a:r>
                  <a:rPr lang="en-US" altLang="ko-KR" b="1" dirty="0" smtClean="0"/>
                  <a:t>V</a:t>
                </a:r>
                <a:r>
                  <a:rPr lang="en-US" altLang="ko-KR" dirty="0" smtClean="0"/>
                  <a:t> is a smooth beamforming matrix.</a:t>
                </a:r>
              </a:p>
              <a:p>
                <a:pPr lvl="1"/>
                <a:r>
                  <a:rPr lang="en-US" altLang="ko-KR" dirty="0" smtClean="0"/>
                  <a:t>Propose to use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1"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  <m:sup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altLang="ko-KR" b="1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altLang="ko-KR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altLang="ko-KR" dirty="0" smtClean="0"/>
                  <a:t>.</a:t>
                </a:r>
                <a:r>
                  <a:rPr lang="en-US" altLang="ko-KR" dirty="0"/>
                  <a:t> </a:t>
                </a:r>
                <a:endParaRPr lang="en-US" altLang="ko-KR" dirty="0" smtClean="0"/>
              </a:p>
              <a:p>
                <a:pPr lvl="2"/>
                <a:r>
                  <a:rPr lang="en-US" altLang="ko-KR" dirty="0" smtClean="0"/>
                  <a:t>No computation cost required.</a:t>
                </a:r>
              </a:p>
              <a:p>
                <a:pPr lvl="2"/>
                <a:endParaRPr lang="en-US" altLang="ko-KR" dirty="0" smtClean="0"/>
              </a:p>
              <a:p>
                <a:pPr marL="457200" lvl="1" indent="0">
                  <a:buNone/>
                </a:pPr>
                <a:endParaRPr lang="en-US" altLang="ko-KR" dirty="0" smtClean="0"/>
              </a:p>
              <a:p>
                <a:endParaRPr lang="en-US" altLang="ko-KR" i="1" dirty="0" smtClean="0">
                  <a:latin typeface="Cambria Math" panose="02040503050406030204" pitchFamily="18" charset="0"/>
                </a:endParaRPr>
              </a:p>
              <a:p>
                <a:endParaRPr lang="en-US" altLang="ko-KR" dirty="0"/>
              </a:p>
              <a:p>
                <a:pPr lvl="2"/>
                <a:endParaRPr lang="en-US" altLang="ko-KR" dirty="0" smtClean="0"/>
              </a:p>
              <a:p>
                <a:pPr lvl="2"/>
                <a:endParaRPr lang="en-US" altLang="ko-KR" b="1" dirty="0">
                  <a:latin typeface="Cambria Math" panose="02040503050406030204" pitchFamily="18" charset="0"/>
                </a:endParaRPr>
              </a:p>
              <a:p>
                <a:pPr lvl="2"/>
                <a:endParaRPr lang="en-US" altLang="ko-KR" dirty="0" smtClean="0"/>
              </a:p>
              <a:p>
                <a:pPr lvl="1"/>
                <a:endParaRPr lang="ko-KR" altLang="en-US" dirty="0"/>
              </a:p>
            </p:txBody>
          </p:sp>
        </mc:Choice>
        <mc:Fallback xmlns="">
          <p:sp>
            <p:nvSpPr>
              <p:cNvPr id="2" name="내용 개체 틀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799"/>
                <a:ext cx="7772400" cy="5027613"/>
              </a:xfrm>
              <a:blipFill>
                <a:blip r:embed="rId2"/>
                <a:stretch>
                  <a:fillRect l="-706" t="-60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제목 2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How to Design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1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dirty="0"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  <m:sup>
                        <m:r>
                          <a:rPr lang="en-US" altLang="ko-KR" b="1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ko-KR" dirty="0" smtClean="0"/>
                  <a:t> (1/3)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3" name="제목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3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직사각형 8"/>
              <p:cNvSpPr/>
              <p:nvPr/>
            </p:nvSpPr>
            <p:spPr>
              <a:xfrm>
                <a:off x="1008998" y="4058444"/>
                <a:ext cx="1620000" cy="92057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600" b="1" i="0" smtClean="0">
                          <a:latin typeface="Cambria Math" panose="02040503050406030204" pitchFamily="18" charset="0"/>
                        </a:rPr>
                        <m:t>𝐇</m:t>
                      </m:r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ko-KR" sz="1600" i="1" smtClean="0">
                                  <a:latin typeface="Cambria Math" panose="02040503050406030204" pitchFamily="18" charset="0"/>
                                </a:rPr>
                              </m:ctrlPr>
                            </m:mPr>
                            <m:m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e>
                                      <m:sub>
                                        <m: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e>
                                </m:d>
                                <m:sSup>
                                  <m:sSupPr>
                                    <m:ctrlP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  <m:sSub>
                                      <m:sSub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  <m:t>𝜙</m:t>
                                        </m:r>
                                      </m:e>
                                      <m:sub>
                                        <m: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sub>
                                    </m:sSub>
                                  </m:sup>
                                </m:sSup>
                              </m:e>
                            </m:mr>
                            <m:m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e>
                                      <m:sub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e>
                                </m:d>
                                <m:sSup>
                                  <m:sSupPr>
                                    <m:ctrlP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  <m:sSub>
                                      <m:sSub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  <m:t>𝜙</m:t>
                                        </m:r>
                                      </m:e>
                                      <m:sub>
                                        <m: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2</m:t>
                                        </m:r>
                                      </m:sub>
                                    </m:sSub>
                                  </m:sup>
                                </m:sSup>
                              </m:e>
                            </m:mr>
                            <m:mr>
                              <m:e>
                                <m:d>
                                  <m:dPr>
                                    <m:begChr m:val="|"/>
                                    <m:endChr m:val="|"/>
                                    <m:ctrlP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h</m:t>
                                        </m:r>
                                      </m:e>
                                      <m:sub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e>
                                </m:d>
                                <m:sSup>
                                  <m:sSupPr>
                                    <m:ctrlP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m:rPr>
                                        <m:brk m:alnAt="7"/>
                                      </m:rP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  <m:t>𝑒</m:t>
                                    </m:r>
                                  </m:e>
                                  <m:sup>
                                    <m:r>
                                      <a:rPr lang="en-US" altLang="ko-KR" sz="1600" i="1">
                                        <a:latin typeface="Cambria Math" panose="02040503050406030204" pitchFamily="18" charset="0"/>
                                      </a:rPr>
                                      <m:t>𝑗</m:t>
                                    </m:r>
                                    <m:sSub>
                                      <m:sSub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ko-KR" altLang="en-US" sz="1600" i="1">
                                            <a:latin typeface="Cambria Math" panose="02040503050406030204" pitchFamily="18" charset="0"/>
                                          </a:rPr>
                                          <m:t>𝜙</m:t>
                                        </m:r>
                                      </m:e>
                                      <m:sub>
                                        <m:r>
                                          <a:rPr lang="en-US" altLang="ko-KR" sz="1600" b="0" i="1" smtClean="0">
                                            <a:latin typeface="Cambria Math" panose="02040503050406030204" pitchFamily="18" charset="0"/>
                                          </a:rPr>
                                          <m:t>3</m:t>
                                        </m:r>
                                      </m:sub>
                                    </m:sSub>
                                  </m:sup>
                                </m:sSup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ko-KR" altLang="en-US" sz="1600" dirty="0"/>
              </a:p>
            </p:txBody>
          </p:sp>
        </mc:Choice>
        <mc:Fallback xmlns="">
          <p:sp>
            <p:nvSpPr>
              <p:cNvPr id="9" name="직사각형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08998" y="4058444"/>
                <a:ext cx="1620000" cy="92057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오른쪽 화살표 9"/>
          <p:cNvSpPr/>
          <p:nvPr/>
        </p:nvSpPr>
        <p:spPr bwMode="auto">
          <a:xfrm>
            <a:off x="2672128" y="4483279"/>
            <a:ext cx="372185" cy="141306"/>
          </a:xfrm>
          <a:prstGeom prst="rightArrow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직사각형 10"/>
              <p:cNvSpPr/>
              <p:nvPr/>
            </p:nvSpPr>
            <p:spPr>
              <a:xfrm>
                <a:off x="3085031" y="4058444"/>
                <a:ext cx="1620000" cy="99097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600" b="1" i="0" smtClean="0">
                          <a:latin typeface="Cambria Math" panose="02040503050406030204" pitchFamily="18" charset="0"/>
                        </a:rPr>
                        <m:t>𝐕</m:t>
                      </m:r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altLang="ko-KR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h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sSup>
                                      <m:sSup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ko-KR" altLang="en-US" sz="1600" i="1">
                                                <a:latin typeface="Cambria Math" panose="02040503050406030204" pitchFamily="18" charset="0"/>
                                              </a:rPr>
                                              <m:t>𝜙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sup>
                                    </m:sSup>
                                  </m:e>
                                </m:mr>
                                <m:mr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h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sSup>
                                      <m:sSup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ko-KR" altLang="en-US" sz="1600" i="1">
                                                <a:latin typeface="Cambria Math" panose="02040503050406030204" pitchFamily="18" charset="0"/>
                                              </a:rPr>
                                              <m:t>𝜙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sup>
                                    </m:sSup>
                                  </m:e>
                                </m:mr>
                                <m:mr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h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sSup>
                                      <m:sSup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ko-KR" altLang="en-US" sz="1600" i="1">
                                                <a:latin typeface="Cambria Math" panose="02040503050406030204" pitchFamily="18" charset="0"/>
                                              </a:rPr>
                                              <m:t>𝜙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b>
                                        </m:sSub>
                                      </m:sup>
                                    </m:sSup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p>
                      </m:sSup>
                    </m:oMath>
                  </m:oMathPara>
                </a14:m>
                <a:endParaRPr lang="ko-KR" altLang="en-US" sz="1600" dirty="0"/>
              </a:p>
            </p:txBody>
          </p:sp>
        </mc:Choice>
        <mc:Fallback xmlns="">
          <p:sp>
            <p:nvSpPr>
              <p:cNvPr id="11" name="직사각형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85031" y="4058444"/>
                <a:ext cx="1620000" cy="990977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직사각형 11"/>
              <p:cNvSpPr/>
              <p:nvPr/>
            </p:nvSpPr>
            <p:spPr>
              <a:xfrm>
                <a:off x="5972510" y="3478878"/>
                <a:ext cx="2739490" cy="95205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600" smtClean="0">
                          <a:latin typeface="Cambria Math" panose="02040503050406030204" pitchFamily="18" charset="0"/>
                        </a:rPr>
                        <m:t>𝐐</m:t>
                      </m:r>
                      <m:r>
                        <a:rPr lang="en-US" altLang="ko-KR" sz="160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1600" b="1" i="0" smtClean="0">
                          <a:latin typeface="Cambria Math" panose="02040503050406030204" pitchFamily="18" charset="0"/>
                        </a:rPr>
                        <m:t>𝐕𝐃</m:t>
                      </m:r>
                      <m:r>
                        <a:rPr lang="en-US" altLang="ko-KR" sz="1600" b="1" i="0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altLang="ko-KR" sz="16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ko-KR" sz="1600">
                                                <a:latin typeface="Cambria Math" panose="02040503050406030204" pitchFamily="18" charset="0"/>
                                              </a:rPr>
                                              <m:t>h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sSup>
                                      <m:sSup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ko-KR" sz="160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altLang="ko-KR" sz="160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  <m:r>
                                          <a:rPr lang="en-US" altLang="ko-KR" sz="1600">
                                            <a:latin typeface="Cambria Math" panose="02040503050406030204" pitchFamily="18" charset="0"/>
                                          </a:rPr>
                                          <m:t>(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ko-KR" altLang="en-US" sz="1600">
                                                <a:latin typeface="Cambria Math" panose="02040503050406030204" pitchFamily="18" charset="0"/>
                                              </a:rPr>
                                              <m:t>𝜙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  <m:r>
                                          <a:rPr lang="en-US" altLang="ko-KR" sz="160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ko-KR" altLang="en-US" sz="1600">
                                                <a:latin typeface="Cambria Math" panose="02040503050406030204" pitchFamily="18" charset="0"/>
                                              </a:rPr>
                                              <m:t>𝜙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b>
                                        </m:sSub>
                                        <m:r>
                                          <a:rPr lang="en-US" altLang="ko-KR" sz="160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sup>
                                    </m:sSup>
                                  </m:e>
                                </m:mr>
                                <m:mr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ko-KR" sz="1600">
                                                <a:latin typeface="Cambria Math" panose="02040503050406030204" pitchFamily="18" charset="0"/>
                                              </a:rPr>
                                              <m:t>h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sSup>
                                      <m:sSup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ko-KR" sz="1600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altLang="ko-KR" sz="1600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ko-KR" sz="1600">
                                                <a:latin typeface="Cambria Math" panose="02040503050406030204" pitchFamily="18" charset="0"/>
                                              </a:rPr>
                                              <m:t>(</m:t>
                                            </m:r>
                                            <m:r>
                                              <a:rPr lang="ko-KR" altLang="en-US" sz="1600">
                                                <a:latin typeface="Cambria Math" panose="02040503050406030204" pitchFamily="18" charset="0"/>
                                              </a:rPr>
                                              <m:t>𝜙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  <m:r>
                                          <a:rPr lang="en-US" altLang="ko-KR" sz="1600">
                                            <a:latin typeface="Cambria Math" panose="02040503050406030204" pitchFamily="18" charset="0"/>
                                          </a:rPr>
                                          <m:t>−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ko-KR" altLang="en-US" sz="1600">
                                                <a:latin typeface="Cambria Math" panose="02040503050406030204" pitchFamily="18" charset="0"/>
                                              </a:rPr>
                                              <m:t>𝜙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b>
                                        </m:sSub>
                                        <m:r>
                                          <a:rPr lang="en-US" altLang="ko-KR" sz="1600">
                                            <a:latin typeface="Cambria Math" panose="02040503050406030204" pitchFamily="18" charset="0"/>
                                          </a:rPr>
                                          <m:t>)</m:t>
                                        </m:r>
                                      </m:sup>
                                    </m:sSup>
                                  </m:e>
                                </m:mr>
                                <m:mr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ko-KR" sz="1600">
                                                <a:latin typeface="Cambria Math" panose="02040503050406030204" pitchFamily="18" charset="0"/>
                                              </a:rPr>
                                              <m:t>h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altLang="ko-KR" sz="1600">
                              <a:latin typeface="Cambria Math" panose="02040503050406030204" pitchFamily="18" charset="0"/>
                            </a:rPr>
                            <m:t>h</m:t>
                          </m:r>
                        </m:sup>
                      </m:sSup>
                    </m:oMath>
                  </m:oMathPara>
                </a14:m>
                <a:endParaRPr lang="ko-KR" altLang="en-US" sz="1600" dirty="0"/>
              </a:p>
            </p:txBody>
          </p:sp>
        </mc:Choice>
        <mc:Fallback xmlns="">
          <p:sp>
            <p:nvSpPr>
              <p:cNvPr id="12" name="직사각형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72510" y="3478878"/>
                <a:ext cx="2739490" cy="952056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오른쪽 화살표 12"/>
          <p:cNvSpPr/>
          <p:nvPr/>
        </p:nvSpPr>
        <p:spPr bwMode="auto">
          <a:xfrm>
            <a:off x="4746954" y="4197165"/>
            <a:ext cx="1224000" cy="141306"/>
          </a:xfrm>
          <a:prstGeom prst="rightArrow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직사각형 16"/>
              <p:cNvSpPr/>
              <p:nvPr/>
            </p:nvSpPr>
            <p:spPr>
              <a:xfrm>
                <a:off x="5853713" y="4854220"/>
                <a:ext cx="2704267" cy="97430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ko-KR" sz="1600" b="1" i="0" smtClean="0">
                          <a:latin typeface="Cambria Math" panose="02040503050406030204" pitchFamily="18" charset="0"/>
                        </a:rPr>
                        <m:t>𝐐</m:t>
                      </m:r>
                      <m:r>
                        <a:rPr lang="en-US" altLang="ko-KR" sz="1600" i="1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altLang="ko-KR" sz="1600" b="1">
                          <a:latin typeface="Cambria Math" panose="02040503050406030204" pitchFamily="18" charset="0"/>
                        </a:rPr>
                        <m:t>𝐕</m:t>
                      </m:r>
                      <m:sSup>
                        <m:sSupPr>
                          <m:ctrlPr>
                            <a:rPr lang="en-US" altLang="ko-KR" sz="1600" b="1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ko-KR" sz="1600" b="1">
                              <a:latin typeface="Cambria Math" panose="02040503050406030204" pitchFamily="18" charset="0"/>
                            </a:rPr>
                            <m:t>𝐃</m:t>
                          </m:r>
                        </m:e>
                        <m:sup>
                          <m:r>
                            <a:rPr lang="en-US" altLang="ko-KR" sz="1600" b="1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altLang="ko-KR" sz="1600" b="1" i="1" smtClean="0">
                          <a:latin typeface="Cambria Math" panose="02040503050406030204" pitchFamily="18" charset="0"/>
                        </a:rPr>
                        <m:t>= </m:t>
                      </m:r>
                      <m:sSup>
                        <m:sSupPr>
                          <m:ctrlPr>
                            <a:rPr lang="en-US" altLang="ko-KR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["/>
                              <m:endChr m:val="]"/>
                              <m:ctrlPr>
                                <a:rPr lang="en-US" altLang="ko-KR" sz="16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m>
                                <m:mPr>
                                  <m:mcs>
                                    <m:mc>
                                      <m:mcPr>
                                        <m:count m:val="1"/>
                                        <m:mcJc m:val="center"/>
                                      </m:mcPr>
                                    </m:mc>
                                  </m:mcs>
                                  <m:ctrlPr>
                                    <a:rPr lang="en-US" altLang="ko-KR" sz="1600" i="1">
                                      <a:latin typeface="Cambria Math" panose="02040503050406030204" pitchFamily="18" charset="0"/>
                                    </a:rPr>
                                  </m:ctrlPr>
                                </m:mPr>
                                <m:mr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h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sSup>
                                      <m:sSup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ko-KR" altLang="en-US" sz="1600" i="1">
                                                <a:latin typeface="Cambria Math" panose="02040503050406030204" pitchFamily="18" charset="0"/>
                                              </a:rPr>
                                              <m:t>𝜙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1</m:t>
                                            </m:r>
                                          </m:sub>
                                        </m:sSub>
                                      </m:sup>
                                    </m:sSup>
                                  </m:e>
                                </m:mr>
                                <m:mr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h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sSup>
                                      <m:sSup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ko-KR" altLang="en-US" sz="1600" i="1">
                                                <a:latin typeface="Cambria Math" panose="02040503050406030204" pitchFamily="18" charset="0"/>
                                              </a:rPr>
                                              <m:t>𝜙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2</m:t>
                                            </m:r>
                                          </m:sub>
                                        </m:sSub>
                                      </m:sup>
                                    </m:sSup>
                                  </m:e>
                                </m:mr>
                                <m:mr>
                                  <m:e>
                                    <m:d>
                                      <m:dPr>
                                        <m:begChr m:val="|"/>
                                        <m:endChr m:val="|"/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h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  <m:sSup>
                                      <m:sSupPr>
                                        <m:ctrl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m:rPr>
                                            <m:brk m:alnAt="7"/>
                                          </m:rP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𝑒</m:t>
                                        </m:r>
                                      </m:e>
                                      <m:sup>
                                        <m:r>
                                          <a:rPr lang="en-US" altLang="ko-KR" sz="1600" i="1">
                                            <a:latin typeface="Cambria Math" panose="02040503050406030204" pitchFamily="18" charset="0"/>
                                          </a:rPr>
                                          <m:t>𝑗</m:t>
                                        </m:r>
                                        <m:sSub>
                                          <m:sSubPr>
                                            <m:ctrlP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</m:ctrlPr>
                                          </m:sSubPr>
                                          <m:e>
                                            <m:r>
                                              <a:rPr lang="ko-KR" altLang="en-US" sz="1600" i="1">
                                                <a:latin typeface="Cambria Math" panose="02040503050406030204" pitchFamily="18" charset="0"/>
                                              </a:rPr>
                                              <m:t>𝜙</m:t>
                                            </m:r>
                                          </m:e>
                                          <m:sub>
                                            <m:r>
                                              <a:rPr lang="en-US" altLang="ko-KR" sz="1600" i="1">
                                                <a:latin typeface="Cambria Math" panose="02040503050406030204" pitchFamily="18" charset="0"/>
                                              </a:rPr>
                                              <m:t>3</m:t>
                                            </m:r>
                                          </m:sub>
                                        </m:sSub>
                                      </m:sup>
                                    </m:sSup>
                                  </m:e>
                                </m:mr>
                              </m:m>
                            </m:e>
                          </m:d>
                        </m:e>
                        <m:sup>
                          <m:r>
                            <a:rPr lang="en-US" altLang="ko-KR" sz="16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sup>
                      </m:sSup>
                    </m:oMath>
                  </m:oMathPara>
                </a14:m>
                <a:endParaRPr lang="ko-KR" altLang="en-US" sz="1600" dirty="0"/>
              </a:p>
            </p:txBody>
          </p:sp>
        </mc:Choice>
        <mc:Fallback xmlns="">
          <p:sp>
            <p:nvSpPr>
              <p:cNvPr id="17" name="직사각형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53713" y="4854220"/>
                <a:ext cx="2704267" cy="97430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4788998" y="3672335"/>
                <a:ext cx="1064715" cy="468846"/>
              </a:xfrm>
              <a:prstGeom prst="rect">
                <a:avLst/>
              </a:prstGeom>
              <a:solidFill>
                <a:srgbClr val="FFC000">
                  <a:alpha val="30000"/>
                </a:srgbClr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b="1" dirty="0" smtClean="0"/>
                  <a:t>Conventional</a:t>
                </a:r>
              </a:p>
              <a:p>
                <a:pPr algn="ctr"/>
                <a:r>
                  <a:rPr lang="en-US" altLang="ko-KR" b="1" dirty="0" smtClean="0"/>
                  <a:t>D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brk m:alnAt="7"/>
                          </m:rPr>
                          <a:rPr lang="en-US" altLang="ko-KR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ko-KR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𝑗</m:t>
                        </m:r>
                        <m:sSub>
                          <m:sSub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ko-KR" altLang="en-US" i="1"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sup>
                    </m:sSup>
                  </m:oMath>
                </a14:m>
                <a:endParaRPr lang="en-US" altLang="ko-KR" b="1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88998" y="3672335"/>
                <a:ext cx="1064715" cy="468846"/>
              </a:xfrm>
              <a:prstGeom prst="rect">
                <a:avLst/>
              </a:prstGeom>
              <a:blipFill>
                <a:blip r:embed="rId8"/>
                <a:stretch>
                  <a:fillRect b="-909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오른쪽 화살표 24"/>
          <p:cNvSpPr/>
          <p:nvPr/>
        </p:nvSpPr>
        <p:spPr bwMode="auto">
          <a:xfrm rot="1642569">
            <a:off x="4752947" y="4842030"/>
            <a:ext cx="1224000" cy="141306"/>
          </a:xfrm>
          <a:prstGeom prst="rightArrow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eaLnBrk="0" hangingPunct="0"/>
            <a:endParaRPr lang="ko-KR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/>
              <p:cNvSpPr txBox="1"/>
              <p:nvPr/>
            </p:nvSpPr>
            <p:spPr>
              <a:xfrm>
                <a:off x="4805404" y="5152357"/>
                <a:ext cx="797462" cy="461665"/>
              </a:xfrm>
              <a:prstGeom prst="rect">
                <a:avLst/>
              </a:prstGeom>
              <a:solidFill>
                <a:srgbClr val="FFC000">
                  <a:alpha val="30000"/>
                </a:srgbClr>
              </a:solidFill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altLang="ko-KR" b="1" dirty="0" smtClean="0"/>
                  <a:t>Proposed</a:t>
                </a:r>
              </a:p>
              <a:p>
                <a:pPr algn="ctr"/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1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1" i="0" dirty="0"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  <m:sup>
                        <m:r>
                          <a:rPr lang="en-US" altLang="ko-KR" b="1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ko-KR" b="1" dirty="0" smtClean="0"/>
                  <a:t> = </a:t>
                </a:r>
                <a14:m>
                  <m:oMath xmlns:m="http://schemas.openxmlformats.org/officeDocument/2006/math">
                    <m:r>
                      <a:rPr lang="en-US" altLang="ko-KR" i="1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endParaRPr lang="en-US" altLang="ko-KR" b="1" dirty="0"/>
              </a:p>
            </p:txBody>
          </p:sp>
        </mc:Choice>
        <mc:Fallback xmlns="">
          <p:sp>
            <p:nvSpPr>
              <p:cNvPr id="32" name="TextBox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5404" y="5152357"/>
                <a:ext cx="797462" cy="461665"/>
              </a:xfrm>
              <a:prstGeom prst="rect">
                <a:avLst/>
              </a:prstGeom>
              <a:blipFill>
                <a:blip r:embed="rId9"/>
                <a:stretch>
                  <a:fillRect r="-763" b="-9211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0211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모서리가 둥근 직사각형 17"/>
          <p:cNvSpPr/>
          <p:nvPr/>
        </p:nvSpPr>
        <p:spPr bwMode="auto">
          <a:xfrm>
            <a:off x="1332000" y="2570945"/>
            <a:ext cx="6884060" cy="1653252"/>
          </a:xfrm>
          <a:prstGeom prst="roundRect">
            <a:avLst/>
          </a:prstGeom>
          <a:solidFill>
            <a:srgbClr val="FFC000">
              <a:alpha val="30000"/>
            </a:srgb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내용 개체 틀 1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799"/>
                <a:ext cx="7772400" cy="5027613"/>
              </a:xfrm>
            </p:spPr>
            <p:txBody>
              <a:bodyPr/>
              <a:lstStyle/>
              <a:p>
                <a:r>
                  <a:rPr lang="en-US" altLang="ko-KR" dirty="0" smtClean="0"/>
                  <a:t>In case of </a:t>
                </a:r>
                <a:r>
                  <a:rPr lang="en-US" altLang="ko-KR" i="1" dirty="0" smtClean="0"/>
                  <a:t>N</a:t>
                </a:r>
                <a:r>
                  <a:rPr lang="en-US" altLang="ko-KR" i="1" baseline="-25000" dirty="0" smtClean="0"/>
                  <a:t>SS </a:t>
                </a:r>
                <a:r>
                  <a:rPr lang="en-US" altLang="ko-KR" dirty="0"/>
                  <a:t>&gt;</a:t>
                </a:r>
                <a:r>
                  <a:rPr lang="en-US" altLang="ko-KR" dirty="0" smtClean="0"/>
                  <a:t> </a:t>
                </a:r>
                <a:r>
                  <a:rPr lang="en-US" altLang="ko-KR" dirty="0"/>
                  <a:t>1</a:t>
                </a:r>
                <a:r>
                  <a:rPr lang="en-US" altLang="ko-KR" dirty="0" smtClean="0"/>
                  <a:t>, </a:t>
                </a:r>
              </a:p>
              <a:p>
                <a:pPr lvl="1"/>
                <a:r>
                  <a:rPr lang="en-US" altLang="ko-KR" dirty="0" smtClean="0"/>
                  <a:t>Many solutions can </a:t>
                </a:r>
                <a:r>
                  <a:rPr lang="en-US" altLang="ko-KR" dirty="0"/>
                  <a:t>be considered [5], [6], [7]. </a:t>
                </a:r>
                <a:endParaRPr lang="en-US" altLang="ko-KR" dirty="0" smtClean="0"/>
              </a:p>
              <a:p>
                <a:pPr lvl="1"/>
                <a:r>
                  <a:rPr lang="en-US" altLang="ko-KR" dirty="0" smtClean="0"/>
                  <a:t>As an example, we can use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1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b="1"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  <m:sup>
                        <m:r>
                          <a:rPr lang="en-US" altLang="ko-KR" b="1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en-US" altLang="ko-KR" dirty="0"/>
                  <a:t> </a:t>
                </a:r>
                <a:r>
                  <a:rPr lang="en-US" altLang="ko-KR" dirty="0" smtClean="0"/>
                  <a:t>as below.</a:t>
                </a:r>
              </a:p>
              <a:p>
                <a:pPr lvl="2"/>
                <a:endParaRPr lang="en-US" altLang="ko-KR" dirty="0" smtClean="0"/>
              </a:p>
              <a:p>
                <a:pPr lvl="2"/>
                <a:endParaRPr lang="en-US" altLang="ko-KR" dirty="0" smtClean="0"/>
              </a:p>
              <a:p>
                <a:pPr lvl="2"/>
                <a:r>
                  <a:rPr lang="en-US" altLang="ko-KR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ko-KR" altLang="ko-KR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𝑒</m:t>
                        </m:r>
                      </m:e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𝑗</m:t>
                        </m:r>
                        <m:sSubSup>
                          <m:sSubSupPr>
                            <m:ctrlPr>
                              <a:rPr lang="ko-KR" altLang="ko-KR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𝜙</m:t>
                            </m:r>
                          </m:e>
                          <m:sub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  <m:sup>
                            <m:r>
                              <a:rPr lang="en-US" altLang="ko-KR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bSup>
                      </m:sup>
                    </m:sSup>
                    <m:r>
                      <a:rPr lang="en-US" altLang="ko-KR" i="1">
                        <a:latin typeface="Cambria Math" panose="02040503050406030204" pitchFamily="18" charset="0"/>
                      </a:rPr>
                      <m:t>=</m:t>
                    </m:r>
                    <m:box>
                      <m:box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boxPr>
                      <m:e>
                        <m:argPr>
                          <m:argSz m:val="-1"/>
                        </m:argPr>
                        <m:f>
                          <m:fPr>
                            <m:ctrlPr>
                              <a:rPr lang="en-US" altLang="ko-KR" i="1" dirty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ko-KR" altLang="ko-KR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ko-KR" i="1" dirty="0">
                                    <a:latin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1">
                                        <a:latin typeface="Cambria Math" panose="02040503050406030204" pitchFamily="18" charset="0"/>
                                      </a:rPr>
                                      <m:t>𝐯</m:t>
                                    </m:r>
                                  </m:e>
                                  <m:sub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[</m:t>
                                </m:r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])</m:t>
                                </m:r>
                              </m:e>
                              <m:sup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h</m:t>
                                </m:r>
                              </m:sup>
                            </m:sSup>
                            <m:sSub>
                              <m:sSubPr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ko-KR" b="1" i="1" smtClean="0">
                                    <a:latin typeface="Cambria Math" panose="02040503050406030204" pitchFamily="18" charset="0"/>
                                  </a:rPr>
                                  <m:t>𝒒</m:t>
                                </m:r>
                              </m:e>
                              <m:sub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𝑘</m:t>
                                </m:r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−1</m:t>
                                </m:r>
                              </m:sub>
                            </m:sSub>
                            <m:d>
                              <m:dPr>
                                <m:begChr m:val="["/>
                                <m:endChr m:val="]"/>
                                <m:ctrlP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</m:e>
                            </m:d>
                          </m:num>
                          <m:den>
                            <m:d>
                              <m:dPr>
                                <m:begChr m:val="|"/>
                                <m:endChr m:val="|"/>
                                <m:ctrlPr>
                                  <a:rPr lang="en-US" altLang="ko-KR" i="1" dirty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ko-KR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altLang="ko-KR" i="1" dirty="0">
                                        <a:latin typeface="Cambria Math" panose="02040503050406030204" pitchFamily="18" charset="0"/>
                                      </a:rPr>
                                      <m:t> </m:t>
                                    </m:r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n-US" altLang="ko-KR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ko-KR" b="1">
                                            <a:latin typeface="Cambria Math" panose="02040503050406030204" pitchFamily="18" charset="0"/>
                                          </a:rPr>
                                          <m:t>𝐯</m:t>
                                        </m:r>
                                      </m:e>
                                      <m:sub>
                                        <m:r>
                                          <a:rPr lang="en-US" altLang="ko-KR" i="1">
                                            <a:latin typeface="Cambria Math" panose="02040503050406030204" pitchFamily="18" charset="0"/>
                                          </a:rPr>
                                          <m:t>𝑘</m:t>
                                        </m:r>
                                      </m:sub>
                                    </m:sSub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[</m:t>
                                    </m:r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])</m:t>
                                    </m:r>
                                  </m:e>
                                  <m:sup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h</m:t>
                                    </m:r>
                                  </m:sup>
                                </m:sSup>
                                <m:sSub>
                                  <m:sSubPr>
                                    <m:ctrl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1" i="1" smtClean="0">
                                        <a:latin typeface="Cambria Math" panose="02040503050406030204" pitchFamily="18" charset="0"/>
                                      </a:rPr>
                                      <m:t>𝒒</m:t>
                                    </m:r>
                                  </m:e>
                                  <m:sub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</m:e>
                                </m:d>
                              </m:e>
                            </m:d>
                          </m:den>
                        </m:f>
                      </m:e>
                    </m:box>
                    <m:r>
                      <a:rPr lang="en-US" altLang="ko-KR" i="1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=1,2,…, </m:t>
                    </m:r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𝑁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𝑐</m:t>
                        </m:r>
                      </m:sub>
                    </m:sSub>
                  </m:oMath>
                </a14:m>
                <a:r>
                  <a:rPr lang="en-US" altLang="ko-KR" dirty="0"/>
                  <a:t> </a:t>
                </a:r>
                <a:endParaRPr lang="en-US" altLang="ko-KR" i="1" dirty="0" smtClean="0">
                  <a:latin typeface="Cambria Math" panose="02040503050406030204" pitchFamily="18" charset="0"/>
                </a:endParaRP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>
                            <a:latin typeface="Cambria Math" panose="02040503050406030204" pitchFamily="18" charset="0"/>
                          </a:rPr>
                          <m:t>𝐯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altLang="ko-KR" dirty="0">
                    <a:latin typeface="Cambria Math" panose="02040503050406030204" pitchFamily="18" charset="0"/>
                  </a:rPr>
                  <a:t> is the </a:t>
                </a:r>
                <a:r>
                  <a:rPr lang="en-US" altLang="ko-KR" i="1" dirty="0" err="1"/>
                  <a:t>i</a:t>
                </a:r>
                <a:r>
                  <a:rPr lang="en-US" altLang="ko-KR" dirty="0" err="1">
                    <a:latin typeface="Cambria Math" panose="02040503050406030204" pitchFamily="18" charset="0"/>
                  </a:rPr>
                  <a:t>-th</a:t>
                </a:r>
                <a:r>
                  <a:rPr lang="en-US" altLang="ko-KR" dirty="0">
                    <a:latin typeface="Cambria Math" panose="02040503050406030204" pitchFamily="18" charset="0"/>
                  </a:rPr>
                  <a:t> column of </a:t>
                </a:r>
                <a:r>
                  <a:rPr lang="en-US" altLang="ko-KR" b="1" dirty="0">
                    <a:latin typeface="Cambria Math" panose="02040503050406030204" pitchFamily="18" charset="0"/>
                  </a:rPr>
                  <a:t>V </a:t>
                </a:r>
                <a:r>
                  <a:rPr lang="en-US" altLang="ko-KR" dirty="0">
                    <a:latin typeface="Cambria Math" panose="02040503050406030204" pitchFamily="18" charset="0"/>
                  </a:rPr>
                  <a:t>for the </a:t>
                </a:r>
                <a:r>
                  <a:rPr lang="en-US" altLang="ko-KR" i="1" dirty="0"/>
                  <a:t>k</a:t>
                </a:r>
                <a:r>
                  <a:rPr lang="en-US" altLang="ko-KR" dirty="0">
                    <a:latin typeface="Cambria Math" panose="02040503050406030204" pitchFamily="18" charset="0"/>
                  </a:rPr>
                  <a:t>-</a:t>
                </a:r>
                <a:r>
                  <a:rPr lang="en-US" altLang="ko-KR" dirty="0" err="1">
                    <a:latin typeface="Cambria Math" panose="02040503050406030204" pitchFamily="18" charset="0"/>
                  </a:rPr>
                  <a:t>th</a:t>
                </a:r>
                <a:r>
                  <a:rPr lang="en-US" altLang="ko-KR" dirty="0">
                    <a:latin typeface="Cambria Math" panose="02040503050406030204" pitchFamily="18" charset="0"/>
                  </a:rPr>
                  <a:t> subcarrier. </a:t>
                </a:r>
                <a:endParaRPr lang="en-US" altLang="ko-KR" dirty="0" smtClean="0">
                  <a:latin typeface="Cambria Math" panose="02040503050406030204" pitchFamily="18" charset="0"/>
                </a:endParaRPr>
              </a:p>
              <a:p>
                <a:pPr lvl="2"/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 i="1" smtClean="0">
                            <a:latin typeface="Cambria Math" panose="02040503050406030204" pitchFamily="18" charset="0"/>
                          </a:rPr>
                          <m:t>𝒒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ko-KR" i="1">
                        <a:latin typeface="Cambria Math" panose="02040503050406030204" pitchFamily="18" charset="0"/>
                      </a:rPr>
                      <m:t>[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altLang="ko-KR" i="1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altLang="ko-KR" dirty="0">
                    <a:latin typeface="Cambria Math" panose="02040503050406030204" pitchFamily="18" charset="0"/>
                  </a:rPr>
                  <a:t> is the </a:t>
                </a:r>
                <a:r>
                  <a:rPr lang="en-US" altLang="ko-KR" i="1" dirty="0" err="1"/>
                  <a:t>i</a:t>
                </a:r>
                <a:r>
                  <a:rPr lang="en-US" altLang="ko-KR" dirty="0" err="1">
                    <a:latin typeface="Cambria Math" panose="02040503050406030204" pitchFamily="18" charset="0"/>
                  </a:rPr>
                  <a:t>-th</a:t>
                </a:r>
                <a:r>
                  <a:rPr lang="en-US" altLang="ko-KR" dirty="0">
                    <a:latin typeface="Cambria Math" panose="02040503050406030204" pitchFamily="18" charset="0"/>
                  </a:rPr>
                  <a:t> column of </a:t>
                </a:r>
                <a:r>
                  <a:rPr lang="en-US" altLang="ko-KR" b="1" dirty="0">
                    <a:latin typeface="Cambria Math" panose="02040503050406030204" pitchFamily="18" charset="0"/>
                  </a:rPr>
                  <a:t>Q</a:t>
                </a:r>
                <a:r>
                  <a:rPr lang="en-US" altLang="ko-KR" b="1" dirty="0" smtClean="0">
                    <a:latin typeface="Cambria Math" panose="02040503050406030204" pitchFamily="18" charset="0"/>
                  </a:rPr>
                  <a:t> </a:t>
                </a:r>
                <a:r>
                  <a:rPr lang="en-US" altLang="ko-KR" dirty="0">
                    <a:latin typeface="Cambria Math" panose="02040503050406030204" pitchFamily="18" charset="0"/>
                  </a:rPr>
                  <a:t>for the </a:t>
                </a:r>
                <a:r>
                  <a:rPr lang="en-US" altLang="ko-KR" dirty="0" smtClean="0">
                    <a:latin typeface="Cambria Math" panose="02040503050406030204" pitchFamily="18" charset="0"/>
                  </a:rPr>
                  <a:t>(</a:t>
                </a:r>
                <a:r>
                  <a:rPr lang="en-US" altLang="ko-KR" i="1" dirty="0" smtClean="0"/>
                  <a:t>k</a:t>
                </a:r>
                <a:r>
                  <a:rPr lang="en-US" altLang="ko-KR" dirty="0" smtClean="0"/>
                  <a:t>-1)</a:t>
                </a:r>
                <a:r>
                  <a:rPr lang="en-US" altLang="ko-KR" dirty="0" smtClean="0">
                    <a:latin typeface="Cambria Math" panose="02040503050406030204" pitchFamily="18" charset="0"/>
                  </a:rPr>
                  <a:t>-</a:t>
                </a:r>
                <a:r>
                  <a:rPr lang="en-US" altLang="ko-KR" dirty="0" err="1" smtClean="0">
                    <a:latin typeface="Cambria Math" panose="02040503050406030204" pitchFamily="18" charset="0"/>
                  </a:rPr>
                  <a:t>th</a:t>
                </a:r>
                <a:r>
                  <a:rPr lang="en-US" altLang="ko-KR" dirty="0" smtClean="0">
                    <a:latin typeface="Cambria Math" panose="02040503050406030204" pitchFamily="18" charset="0"/>
                  </a:rPr>
                  <a:t> </a:t>
                </a:r>
                <a:r>
                  <a:rPr lang="en-US" altLang="ko-KR" dirty="0">
                    <a:latin typeface="Cambria Math" panose="02040503050406030204" pitchFamily="18" charset="0"/>
                  </a:rPr>
                  <a:t>subcarrier.</a:t>
                </a:r>
              </a:p>
              <a:p>
                <a:pPr lvl="2"/>
                <a:endParaRPr lang="en-US" altLang="ko-KR" dirty="0" smtClean="0"/>
              </a:p>
              <a:p>
                <a:pPr lvl="1"/>
                <a:r>
                  <a:rPr lang="en-US" altLang="ko-KR" dirty="0" smtClean="0"/>
                  <a:t>This is optimal in terms of maximizing the cross-correlation of two adjacent </a:t>
                </a:r>
                <a:r>
                  <a:rPr lang="en-US" altLang="ko-KR" b="1" dirty="0"/>
                  <a:t>Q</a:t>
                </a:r>
                <a:r>
                  <a:rPr lang="en-US" altLang="ko-KR" dirty="0" smtClean="0"/>
                  <a:t>.</a:t>
                </a:r>
              </a:p>
              <a:p>
                <a:pPr lvl="2"/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ko-KR" b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ko-K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arg</m:t>
                        </m:r>
                        <m:r>
                          <a:rPr lang="en-US" altLang="ko-K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</m:t>
                        </m:r>
                        <m:limLow>
                          <m:limLowPr>
                            <m:ctrlPr>
                              <a:rPr lang="en-US" altLang="ko-K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ko-KR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max</m:t>
                            </m:r>
                          </m:e>
                          <m:lim>
                            <m:r>
                              <a:rPr lang="en-US" altLang="ko-KR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𝐃</m:t>
                            </m:r>
                          </m:lim>
                        </m:limLow>
                      </m:fName>
                      <m:e>
                        <m:r>
                          <m:rPr>
                            <m:sty m:val="p"/>
                          </m:rPr>
                          <a:rPr lang="en-US" altLang="ko-KR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Xcor</m:t>
                        </m:r>
                      </m:e>
                    </m:func>
                    <m:d>
                      <m:dPr>
                        <m:ctrlPr>
                          <a:rPr lang="en-US" altLang="ko-K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altLang="ko-K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1" i="0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𝐐</m:t>
                            </m:r>
                          </m:e>
                          <m:sub>
                            <m:r>
                              <a:rPr lang="en-US" altLang="ko-K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  <m:r>
                              <a:rPr lang="en-US" altLang="ko-K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−1</m:t>
                            </m:r>
                          </m:sub>
                        </m:sSub>
                        <m:r>
                          <a:rPr lang="en-US" altLang="ko-K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altLang="ko-K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ko-KR" b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𝐕</m:t>
                            </m:r>
                          </m:e>
                          <m:sub>
                            <m:r>
                              <a:rPr lang="en-US" altLang="ko-KR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altLang="ko-KR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</m:d>
                  </m:oMath>
                </a14:m>
                <a:r>
                  <a:rPr lang="en-US" altLang="ko-KR" dirty="0">
                    <a:solidFill>
                      <a:schemeClr val="tx1"/>
                    </a:solidFill>
                  </a:rPr>
                  <a:t>,   where Xcor(</a:t>
                </a:r>
                <a:r>
                  <a:rPr lang="en-US" altLang="ko-KR" b="1" dirty="0">
                    <a:solidFill>
                      <a:schemeClr val="tx1"/>
                    </a:solidFill>
                  </a:rPr>
                  <a:t>A</a:t>
                </a:r>
                <a:r>
                  <a:rPr lang="en-US" altLang="ko-KR" dirty="0">
                    <a:solidFill>
                      <a:schemeClr val="tx1"/>
                    </a:solidFill>
                  </a:rPr>
                  <a:t>, </a:t>
                </a:r>
                <a:r>
                  <a:rPr lang="en-US" altLang="ko-KR" b="1" dirty="0">
                    <a:solidFill>
                      <a:schemeClr val="tx1"/>
                    </a:solidFill>
                  </a:rPr>
                  <a:t>B</a:t>
                </a:r>
                <a:r>
                  <a:rPr lang="en-US" altLang="ko-KR" dirty="0">
                    <a:solidFill>
                      <a:schemeClr val="tx1"/>
                    </a:solidFill>
                  </a:rPr>
                  <a:t>)</a:t>
                </a:r>
                <a14:m>
                  <m:oMath xmlns:m="http://schemas.openxmlformats.org/officeDocument/2006/math">
                    <m:r>
                      <a:rPr lang="en-US" altLang="ko-KR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≜</m:t>
                    </m:r>
                    <m:r>
                      <m:rPr>
                        <m:sty m:val="p"/>
                      </m:rPr>
                      <a:rPr lang="en-US" altLang="ko-KR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Re</m:t>
                    </m:r>
                    <m:r>
                      <a:rPr lang="en-US" altLang="ko-KR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{</m:t>
                    </m:r>
                    <m:r>
                      <m:rPr>
                        <m:nor/>
                      </m:rPr>
                      <a:rPr lang="en-US" altLang="ko-KR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Tr</m:t>
                    </m:r>
                    <m:r>
                      <a:rPr lang="en-US" altLang="ko-KR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altLang="ko-K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ko-KR" b="1" dirty="0">
                            <a:solidFill>
                              <a:schemeClr val="tx1"/>
                            </a:solidFill>
                          </a:rPr>
                          <m:t>A</m:t>
                        </m:r>
                      </m:e>
                      <m:sup>
                        <m:r>
                          <a:rPr lang="en-US" altLang="ko-KR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h</m:t>
                        </m:r>
                      </m:sup>
                    </m:sSup>
                    <m:r>
                      <a:rPr lang="en-US" altLang="ko-KR" b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𝐁</m:t>
                    </m:r>
                    <m:r>
                      <a:rPr lang="en-US" altLang="ko-KR" i="1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)</m:t>
                    </m:r>
                    <m:r>
                      <a:rPr lang="en-US" altLang="ko-KR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}</m:t>
                    </m:r>
                  </m:oMath>
                </a14:m>
                <a:endParaRPr lang="en-US" altLang="ko-KR" dirty="0">
                  <a:solidFill>
                    <a:schemeClr val="tx1"/>
                  </a:solidFill>
                </a:endParaRPr>
              </a:p>
              <a:p>
                <a:pPr lvl="1"/>
                <a:r>
                  <a:rPr lang="en-US" altLang="ko-KR" dirty="0" smtClean="0"/>
                  <a:t>This is also optimal in terms of minimizing the Euclidean distance of two </a:t>
                </a:r>
                <a:r>
                  <a:rPr lang="en-US" altLang="ko-KR" dirty="0"/>
                  <a:t>adjacent </a:t>
                </a:r>
                <a:r>
                  <a:rPr lang="en-US" altLang="ko-KR" b="1" dirty="0"/>
                  <a:t>Q</a:t>
                </a:r>
                <a:r>
                  <a:rPr lang="en-US" altLang="ko-KR" b="1" dirty="0" smtClean="0"/>
                  <a:t>.</a:t>
                </a:r>
                <a:endParaRPr lang="en-US" altLang="ko-KR" dirty="0" smtClean="0"/>
              </a:p>
              <a:p>
                <a:pPr lvl="2"/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altLang="ko-KR"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bSup>
                    <m:r>
                      <a:rPr lang="en-US" altLang="ko-KR" b="1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altLang="ko-KR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altLang="ko-KR">
                            <a:latin typeface="Cambria Math" panose="02040503050406030204" pitchFamily="18" charset="0"/>
                          </a:rPr>
                          <m:t>arg</m:t>
                        </m:r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 </m:t>
                        </m:r>
                        <m:limLow>
                          <m:limLowPr>
                            <m:ctrlPr>
                              <a:rPr lang="en-US" altLang="ko-KR" i="1">
                                <a:latin typeface="Cambria Math" panose="02040503050406030204" pitchFamily="18" charset="0"/>
                              </a:rPr>
                            </m:ctrlPr>
                          </m:limLowPr>
                          <m:e>
                            <m:r>
                              <m:rPr>
                                <m:sty m:val="p"/>
                              </m:rPr>
                              <a:rPr lang="en-US" altLang="ko-KR">
                                <a:latin typeface="Cambria Math" panose="02040503050406030204" pitchFamily="18" charset="0"/>
                              </a:rPr>
                              <m:t>m</m:t>
                            </m:r>
                            <m:r>
                              <m:rPr>
                                <m:sty m:val="p"/>
                              </m:rPr>
                              <a:rPr lang="en-US" altLang="ko-KR" b="0" i="0" smtClean="0">
                                <a:latin typeface="Cambria Math" panose="02040503050406030204" pitchFamily="18" charset="0"/>
                              </a:rPr>
                              <m:t>in</m:t>
                            </m:r>
                          </m:e>
                          <m:lim>
                            <m:r>
                              <a:rPr lang="en-US" altLang="ko-KR" b="1">
                                <a:latin typeface="Cambria Math" panose="02040503050406030204" pitchFamily="18" charset="0"/>
                              </a:rPr>
                              <m:t>𝐃</m:t>
                            </m:r>
                          </m:lim>
                        </m:limLow>
                      </m:fName>
                      <m:e>
                        <m:sSub>
                          <m:sSubPr>
                            <m:ctrlPr>
                              <a:rPr lang="en-US" altLang="ko-KR" b="1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d>
                              <m:dPr>
                                <m:begChr m:val="‖"/>
                                <m:endChr m:val="‖"/>
                                <m:ctrlPr>
                                  <a:rPr lang="en-US" altLang="ko-KR" b="1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1" i="0" smtClean="0">
                                        <a:latin typeface="Cambria Math" panose="02040503050406030204" pitchFamily="18" charset="0"/>
                                      </a:rPr>
                                      <m:t>𝐐</m:t>
                                    </m:r>
                                  </m:e>
                                  <m:sub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−1</m:t>
                                    </m:r>
                                  </m:sub>
                                </m:sSub>
                                <m:r>
                                  <a:rPr lang="en-US" altLang="ko-KR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ko-KR" b="1">
                                        <a:latin typeface="Cambria Math" panose="02040503050406030204" pitchFamily="18" charset="0"/>
                                      </a:rPr>
                                      <m:t>𝐕</m:t>
                                    </m:r>
                                  </m:e>
                                  <m:sub>
                                    <m:r>
                                      <a:rPr lang="en-US" altLang="ko-KR" i="1">
                                        <a:latin typeface="Cambria Math" panose="02040503050406030204" pitchFamily="18" charset="0"/>
                                      </a:rPr>
                                      <m:t>𝑘</m:t>
                                    </m:r>
                                  </m:sub>
                                </m:sSub>
                                <m:r>
                                  <a:rPr lang="en-US" altLang="ko-KR" b="1">
                                    <a:latin typeface="Cambria Math" panose="02040503050406030204" pitchFamily="18" charset="0"/>
                                  </a:rPr>
                                  <m:t>𝐃</m:t>
                                </m:r>
                              </m:e>
                            </m:d>
                          </m:e>
                          <m:sub>
                            <m:r>
                              <a:rPr lang="en-US" altLang="ko-KR" b="0" i="1" smtClean="0">
                                <a:latin typeface="Cambria Math" panose="02040503050406030204" pitchFamily="18" charset="0"/>
                              </a:rPr>
                              <m:t>𝐹</m:t>
                            </m:r>
                          </m:sub>
                        </m:sSub>
                      </m:e>
                    </m:func>
                  </m:oMath>
                </a14:m>
                <a:endParaRPr lang="en-US" altLang="ko-KR" dirty="0" smtClean="0"/>
              </a:p>
              <a:p>
                <a:pPr lvl="2"/>
                <a:endParaRPr lang="en-US" altLang="ko-KR" dirty="0" smtClean="0"/>
              </a:p>
              <a:p>
                <a:pPr marL="457200" lvl="1" indent="0">
                  <a:buNone/>
                </a:pPr>
                <a:endParaRPr lang="en-US" altLang="ko-KR" dirty="0" smtClean="0"/>
              </a:p>
              <a:p>
                <a:endParaRPr lang="en-US" altLang="ko-KR" i="1" dirty="0" smtClean="0">
                  <a:latin typeface="Cambria Math" panose="02040503050406030204" pitchFamily="18" charset="0"/>
                </a:endParaRPr>
              </a:p>
              <a:p>
                <a:endParaRPr lang="en-US" altLang="ko-KR" dirty="0"/>
              </a:p>
              <a:p>
                <a:pPr lvl="2"/>
                <a:endParaRPr lang="en-US" altLang="ko-KR" dirty="0" smtClean="0"/>
              </a:p>
              <a:p>
                <a:pPr lvl="2"/>
                <a:endParaRPr lang="en-US" altLang="ko-KR" b="1" dirty="0">
                  <a:latin typeface="Cambria Math" panose="02040503050406030204" pitchFamily="18" charset="0"/>
                </a:endParaRPr>
              </a:p>
              <a:p>
                <a:pPr lvl="2"/>
                <a:endParaRPr lang="en-US" altLang="ko-KR" dirty="0" smtClean="0"/>
              </a:p>
              <a:p>
                <a:pPr lvl="1"/>
                <a:endParaRPr lang="ko-KR" altLang="en-US" dirty="0"/>
              </a:p>
            </p:txBody>
          </p:sp>
        </mc:Choice>
        <mc:Fallback xmlns="">
          <p:sp>
            <p:nvSpPr>
              <p:cNvPr id="2" name="내용 개체 틀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799"/>
                <a:ext cx="7772400" cy="5027613"/>
              </a:xfrm>
              <a:blipFill>
                <a:blip r:embed="rId2"/>
                <a:stretch>
                  <a:fillRect l="-706" t="-606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직사각형 6"/>
              <p:cNvSpPr/>
              <p:nvPr/>
            </p:nvSpPr>
            <p:spPr>
              <a:xfrm>
                <a:off x="2884692" y="2562130"/>
                <a:ext cx="3402855" cy="50687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Sup>
                        <m:sSubSupPr>
                          <m:ctrlPr>
                            <a:rPr lang="en-US" altLang="ko-KR" sz="1800" i="1"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US" altLang="ko-KR" sz="1800">
                              <a:latin typeface="Cambria Math" panose="02040503050406030204" pitchFamily="18" charset="0"/>
                            </a:rPr>
                            <m:t>𝐃</m:t>
                          </m:r>
                        </m:e>
                        <m:sub>
                          <m:r>
                            <a:rPr lang="en-US" altLang="ko-KR" sz="1800" i="1">
                              <a:latin typeface="Cambria Math" panose="02040503050406030204" pitchFamily="18" charset="0"/>
                            </a:rPr>
                            <m:t>𝑘</m:t>
                          </m:r>
                        </m:sub>
                        <m:sup>
                          <m:r>
                            <a:rPr lang="en-US" altLang="ko-KR" sz="18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bSup>
                      <m:r>
                        <a:rPr lang="en-US" altLang="ko-KR" sz="1800">
                          <a:latin typeface="Cambria Math" panose="020405030504060302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ko-KR" sz="1800">
                          <a:latin typeface="Cambria Math" panose="02040503050406030204" pitchFamily="18" charset="0"/>
                        </a:rPr>
                        <m:t>diag</m:t>
                      </m:r>
                      <m:d>
                        <m:dPr>
                          <m:ctrlPr>
                            <a:rPr lang="en-US" altLang="ko-KR" sz="18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altLang="ko-KR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brk m:alnAt="7"/>
                                </m:rPr>
                                <a:rPr lang="en-US" altLang="ko-KR" sz="180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ko-KR" sz="180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sSubSup>
                                <m:sSubSupPr>
                                  <m:ctrlPr>
                                    <a:rPr lang="ko-KR" altLang="ko-KR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sz="1800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altLang="ko-KR" sz="180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US" altLang="ko-KR" sz="180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</m:sup>
                          </m:sSup>
                          <m:r>
                            <a:rPr lang="en-US" altLang="ko-KR" sz="1800">
                              <a:latin typeface="Cambria Math" panose="02040503050406030204" pitchFamily="18" charset="0"/>
                            </a:rPr>
                            <m:t>,</m:t>
                          </m:r>
                          <m:sSup>
                            <m:sSupPr>
                              <m:ctrlPr>
                                <a:rPr lang="en-US" altLang="ko-KR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brk m:alnAt="7"/>
                                </m:rPr>
                                <a:rPr lang="en-US" altLang="ko-KR" sz="180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ko-KR" sz="180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sSubSup>
                                <m:sSubSupPr>
                                  <m:ctrlPr>
                                    <a:rPr lang="ko-KR" altLang="ko-KR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sz="1800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r>
                                    <a:rPr lang="en-US" altLang="ko-KR" sz="180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  <m:sup>
                                  <m:r>
                                    <a:rPr lang="en-US" altLang="ko-KR" sz="180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</m:sup>
                          </m:sSup>
                          <m:r>
                            <a:rPr lang="en-US" altLang="ko-KR" sz="1800" b="0" i="0" smtClean="0">
                              <a:latin typeface="Cambria Math" panose="02040503050406030204" pitchFamily="18" charset="0"/>
                            </a:rPr>
                            <m:t>, …,</m:t>
                          </m:r>
                          <m:sSup>
                            <m:sSupPr>
                              <m:ctrlPr>
                                <a:rPr lang="en-US" altLang="ko-KR" sz="1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brk m:alnAt="7"/>
                                </m:rPr>
                                <a:rPr lang="en-US" altLang="ko-KR" sz="1800">
                                  <a:latin typeface="Cambria Math" panose="02040503050406030204" pitchFamily="18" charset="0"/>
                                </a:rPr>
                                <m:t>𝑒</m:t>
                              </m:r>
                            </m:e>
                            <m:sup>
                              <m:r>
                                <a:rPr lang="en-US" altLang="ko-KR" sz="180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sSubSup>
                                <m:sSubSupPr>
                                  <m:ctrlPr>
                                    <a:rPr lang="ko-KR" altLang="ko-KR" sz="1800" i="1"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US" altLang="ko-KR" sz="1800">
                                      <a:latin typeface="Cambria Math" panose="02040503050406030204" pitchFamily="18" charset="0"/>
                                    </a:rPr>
                                    <m:t>𝜙</m:t>
                                  </m:r>
                                </m:e>
                                <m:sub>
                                  <m:sSub>
                                    <m:sSubPr>
                                      <m:ctrlPr>
                                        <a:rPr lang="en-US" altLang="ko-KR" sz="180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ko-KR" sz="1800" i="1">
                                          <a:latin typeface="Cambria Math" panose="02040503050406030204" pitchFamily="18" charset="0"/>
                                        </a:rPr>
                                        <m:t>𝑁</m:t>
                                      </m:r>
                                    </m:e>
                                    <m:sub>
                                      <m:r>
                                        <a:rPr lang="en-US" altLang="ko-KR" sz="1800" b="0" i="1" smtClean="0">
                                          <a:latin typeface="Cambria Math" panose="02040503050406030204" pitchFamily="18" charset="0"/>
                                        </a:rPr>
                                        <m:t>𝑐</m:t>
                                      </m:r>
                                    </m:sub>
                                  </m:sSub>
                                </m:sub>
                                <m:sup>
                                  <m:r>
                                    <a:rPr lang="en-US" altLang="ko-KR" sz="1800">
                                      <a:latin typeface="Cambria Math" panose="02040503050406030204" pitchFamily="18" charset="0"/>
                                    </a:rPr>
                                    <m:t>∗</m:t>
                                  </m:r>
                                </m:sup>
                              </m:sSubSup>
                            </m:sup>
                          </m:sSup>
                        </m:e>
                      </m:d>
                    </m:oMath>
                  </m:oMathPara>
                </a14:m>
                <a:endParaRPr lang="ko-KR" altLang="en-US" sz="1800" dirty="0">
                  <a:latin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7" name="직사각형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84692" y="2562130"/>
                <a:ext cx="3402855" cy="50687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제목 2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ko-KR" dirty="0" smtClean="0"/>
                  <a:t>How to Design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b="1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dirty="0"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  <m:sup>
                        <m:r>
                          <a:rPr lang="en-US" altLang="ko-KR" b="1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ko-KR" altLang="en-US" dirty="0" smtClean="0"/>
                  <a:t> </a:t>
                </a:r>
                <a:r>
                  <a:rPr lang="en-US" altLang="ko-KR" dirty="0" smtClean="0"/>
                  <a:t>(2/3)</a:t>
                </a:r>
                <a:endParaRPr lang="ko-KR" altLang="en-US" dirty="0"/>
              </a:p>
            </p:txBody>
          </p:sp>
        </mc:Choice>
        <mc:Fallback xmlns="">
          <p:sp>
            <p:nvSpPr>
              <p:cNvPr id="3" name="제목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4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773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제목 2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altLang="ko-KR" dirty="0"/>
                  <a:t>How to Design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ko-KR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ko-KR" dirty="0">
                            <a:latin typeface="Cambria Math" panose="02040503050406030204" pitchFamily="18" charset="0"/>
                          </a:rPr>
                          <m:t>𝐃</m:t>
                        </m:r>
                      </m:e>
                      <m:sup>
                        <m:r>
                          <a:rPr lang="en-US" altLang="ko-KR" i="1" dirty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</m:oMath>
                </a14:m>
                <a:r>
                  <a:rPr lang="ko-KR" altLang="en-US" dirty="0"/>
                  <a:t> </a:t>
                </a:r>
                <a:r>
                  <a:rPr lang="en-US" altLang="ko-KR" dirty="0" smtClean="0"/>
                  <a:t>(3/3)</a:t>
                </a:r>
                <a:endParaRPr lang="ko-KR" altLang="en-US" b="0" dirty="0"/>
              </a:p>
            </p:txBody>
          </p:sp>
        </mc:Choice>
        <mc:Fallback xmlns="">
          <p:sp>
            <p:nvSpPr>
              <p:cNvPr id="3" name="제목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>
                <a:blip r:embed="rId2"/>
                <a:stretch>
                  <a:fillRect b="-12500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Nov. 2023</a:t>
            </a:r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Eunsung Jeon, Samsung</a:t>
            </a:r>
            <a:endParaRPr lang="en-US" altLang="ko-KR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614916F-BBEF-4684-B6F5-1E636F42BA0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내용 개체 틀 1"/>
              <p:cNvSpPr>
                <a:spLocks noGrp="1"/>
              </p:cNvSpPr>
              <p:nvPr>
                <p:ph idx="1"/>
              </p:nvPr>
            </p:nvSpPr>
            <p:spPr>
              <a:xfrm>
                <a:off x="685800" y="1447800"/>
                <a:ext cx="7772400" cy="4648200"/>
              </a:xfrm>
            </p:spPr>
            <p:txBody>
              <a:bodyPr/>
              <a:lstStyle/>
              <a:p>
                <a:r>
                  <a:rPr lang="en-US" altLang="ko-KR" dirty="0" smtClean="0"/>
                  <a:t>Sequential processing</a:t>
                </a:r>
              </a:p>
              <a:p>
                <a:pPr lvl="1"/>
                <a:r>
                  <a:rPr lang="en-US" altLang="ko-KR" dirty="0" smtClean="0"/>
                  <a:t>For </a:t>
                </a:r>
                <a:r>
                  <a:rPr lang="en-US" altLang="ko-KR" i="1" dirty="0" smtClean="0"/>
                  <a:t>N</a:t>
                </a:r>
                <a:r>
                  <a:rPr lang="en-US" altLang="ko-KR" i="1" baseline="-25000" dirty="0" smtClean="0"/>
                  <a:t>SS  </a:t>
                </a:r>
                <a:r>
                  <a:rPr lang="en-US" altLang="ko-KR" dirty="0" smtClean="0"/>
                  <a:t>&gt; 1</a:t>
                </a:r>
                <a:r>
                  <a:rPr lang="en-US" altLang="ko-KR" dirty="0"/>
                  <a:t>,</a:t>
                </a:r>
                <a:r>
                  <a:rPr lang="en-US" altLang="ko-KR" dirty="0" smtClean="0"/>
                  <a:t> </a:t>
                </a:r>
                <a:r>
                  <a:rPr lang="en-US" altLang="ko-KR" dirty="0"/>
                  <a:t>t</a:t>
                </a:r>
                <a:r>
                  <a:rPr lang="en-US" altLang="ko-KR" dirty="0" smtClean="0"/>
                  <a:t>he optimization of </a:t>
                </a:r>
                <a:r>
                  <a:rPr lang="en-US" altLang="ko-KR" b="1" dirty="0"/>
                  <a:t>Q </a:t>
                </a:r>
                <a:r>
                  <a:rPr lang="en-US" altLang="ko-KR" dirty="0" smtClean="0"/>
                  <a:t>is performed </a:t>
                </a:r>
                <a:r>
                  <a:rPr lang="en-US" altLang="ko-KR" dirty="0"/>
                  <a:t>sequentially from the beginning to the end of the </a:t>
                </a:r>
                <a:r>
                  <a:rPr lang="en-US" altLang="ko-KR" dirty="0" smtClean="0"/>
                  <a:t>subcarriers</a:t>
                </a:r>
                <a:r>
                  <a:rPr lang="en-US" altLang="ko-KR" b="1" dirty="0" smtClean="0"/>
                  <a:t>.</a:t>
                </a:r>
              </a:p>
              <a:p>
                <a:pPr lvl="2"/>
                <a:r>
                  <a:rPr lang="en-US" altLang="ko-KR" dirty="0" smtClean="0"/>
                  <a:t>For</a:t>
                </a:r>
                <a:r>
                  <a:rPr lang="en-US" altLang="ko-KR" i="1" dirty="0" smtClean="0"/>
                  <a:t> N</a:t>
                </a:r>
                <a:r>
                  <a:rPr lang="en-US" altLang="ko-KR" i="1" baseline="-25000" dirty="0" smtClean="0"/>
                  <a:t>SS</a:t>
                </a:r>
                <a:r>
                  <a:rPr lang="en-US" altLang="ko-KR" b="1" dirty="0" smtClean="0"/>
                  <a:t> </a:t>
                </a:r>
                <a:r>
                  <a:rPr lang="en-US" altLang="ko-KR" dirty="0" smtClean="0"/>
                  <a:t>= 1</a:t>
                </a:r>
                <a:r>
                  <a:rPr lang="en-US" altLang="ko-KR" b="1" dirty="0" smtClean="0"/>
                  <a:t>, </a:t>
                </a:r>
                <a:r>
                  <a:rPr lang="en-US" altLang="ko-KR" dirty="0" smtClean="0"/>
                  <a:t>the optimization process is bypassed. (i.e.,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 i="0" smtClean="0">
                            <a:latin typeface="Cambria Math" panose="02040503050406030204" pitchFamily="18" charset="0"/>
                          </a:rPr>
                          <m:t>𝐐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altLang="ko-KR" dirty="0" smtClean="0"/>
                  <a:t>=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ko-KR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ko-KR" b="1">
                            <a:latin typeface="Cambria Math" panose="02040503050406030204" pitchFamily="18" charset="0"/>
                          </a:rPr>
                          <m:t>𝐕</m:t>
                        </m:r>
                      </m:e>
                      <m:sub>
                        <m:r>
                          <a:rPr lang="en-US" altLang="ko-KR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  <m:r>
                      <a:rPr lang="en-US" altLang="ko-KR" b="0" i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altLang="ko-KR" dirty="0" smtClean="0"/>
              </a:p>
            </p:txBody>
          </p:sp>
        </mc:Choice>
        <mc:Fallback xmlns="">
          <p:sp>
            <p:nvSpPr>
              <p:cNvPr id="7" name="내용 개체 틀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5800" y="1447800"/>
                <a:ext cx="7772400" cy="4648200"/>
              </a:xfrm>
              <a:blipFill>
                <a:blip r:embed="rId3"/>
                <a:stretch>
                  <a:fillRect l="-706" t="-787"/>
                </a:stretch>
              </a:blipFill>
            </p:spPr>
            <p:txBody>
              <a:bodyPr/>
              <a:lstStyle/>
              <a:p>
                <a:r>
                  <a:rPr lang="ko-KR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그림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4325" y="2878963"/>
            <a:ext cx="5135350" cy="3406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83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34EBB84A606A438D799094ABA935C9" ma:contentTypeVersion="1" ma:contentTypeDescription="Create a new document." ma:contentTypeScope="" ma:versionID="956b3ee818370c0d3ab4558f540f675a">
  <xsd:schema xmlns:xsd="http://www.w3.org/2001/XMLSchema" xmlns:xs="http://www.w3.org/2001/XMLSchema" xmlns:p="http://schemas.microsoft.com/office/2006/metadata/properties" xmlns:ns2="cbe2d5d3-f949-4523-8a9d-a50a5af8ba9b" targetNamespace="http://schemas.microsoft.com/office/2006/metadata/properties" ma:root="true" ma:fieldsID="dbc8bf5b376e231b5ba67e5d165cfb7c" ns2:_="">
    <xsd:import namespace="cbe2d5d3-f949-4523-8a9d-a50a5af8ba9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be2d5d3-f949-4523-8a9d-a50a5af8ba9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be2d5d3-f949-4523-8a9d-a50a5af8ba9b">QMW3ZNR3YQPQ-15-13997</_dlc_DocId>
    <_dlc_DocIdUrl xmlns="cbe2d5d3-f949-4523-8a9d-a50a5af8ba9b">
      <Url>http://ds-sharepoint.sec.samsung.net:8080/Sites/A00010/_layouts/15/DocIdRedir.aspx?ID=QMW3ZNR3YQPQ-15-13997</Url>
      <Description>QMW3ZNR3YQPQ-15-13997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9E9A801-4F32-4DF0-808F-741E07F30B5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be2d5d3-f949-4523-8a9d-a50a5af8ba9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8A2EB23-16E4-49DF-A514-F0819685CC33}">
  <ds:schemaRefs>
    <ds:schemaRef ds:uri="http://schemas.microsoft.com/office/2006/metadata/properties"/>
    <ds:schemaRef ds:uri="http://purl.org/dc/terms/"/>
    <ds:schemaRef ds:uri="http://purl.org/dc/dcmitype/"/>
    <ds:schemaRef ds:uri="http://www.w3.org/XML/1998/namespace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cbe2d5d3-f949-4523-8a9d-a50a5af8ba9b"/>
  </ds:schemaRefs>
</ds:datastoreItem>
</file>

<file path=customXml/itemProps3.xml><?xml version="1.0" encoding="utf-8"?>
<ds:datastoreItem xmlns:ds="http://schemas.openxmlformats.org/officeDocument/2006/customXml" ds:itemID="{65AAE5B9-0A4B-4F9D-B583-84B1D266450A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D14F3E59-9672-450A-A4AF-1FB6F8A4E641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262164</TotalTime>
  <Words>2878</Words>
  <Application>Microsoft Office PowerPoint</Application>
  <PresentationFormat>화면 슬라이드 쇼(4:3)</PresentationFormat>
  <Paragraphs>297</Paragraphs>
  <Slides>17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3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26" baseType="lpstr">
      <vt:lpstr>맑은 고딕</vt:lpstr>
      <vt:lpstr>Arial</vt:lpstr>
      <vt:lpstr>Cambria Math</vt:lpstr>
      <vt:lpstr>Times New Roman</vt:lpstr>
      <vt:lpstr>Wingdings</vt:lpstr>
      <vt:lpstr>802-11-Submission</vt:lpstr>
      <vt:lpstr>1_디자인 사용자 지정</vt:lpstr>
      <vt:lpstr>디자인 사용자 지정</vt:lpstr>
      <vt:lpstr>Document</vt:lpstr>
      <vt:lpstr>Channel Information Feedback for Smooth Beamforming – Follow Up</vt:lpstr>
      <vt:lpstr>Introduction (1/2)</vt:lpstr>
      <vt:lpstr>Introduction (2/2)</vt:lpstr>
      <vt:lpstr>Sounding &amp; Beamforming Process</vt:lpstr>
      <vt:lpstr>Background Theorem</vt:lpstr>
      <vt:lpstr>Proposed Smooth Beamforming Feedback</vt:lpstr>
      <vt:lpstr>How to Design D^∗ (1/3)</vt:lpstr>
      <vt:lpstr>How to Design D^∗ (2/3)</vt:lpstr>
      <vt:lpstr>How to Design D^∗ (3/3)</vt:lpstr>
      <vt:lpstr>Feedback Overhead (1/2)</vt:lpstr>
      <vt:lpstr>Feedback Overhead (2/2)</vt:lpstr>
      <vt:lpstr>Cross-correlation Comparison</vt:lpstr>
      <vt:lpstr>Performance Comparison (1/2)</vt:lpstr>
      <vt:lpstr>Performance Comparison (2/2)</vt:lpstr>
      <vt:lpstr>Summary</vt:lpstr>
      <vt:lpstr>SP</vt:lpstr>
      <vt:lpstr>Reference</vt:lpstr>
    </vt:vector>
  </TitlesOfParts>
  <Company>AT&amp;T Labs Research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Ron Porat</dc:creator>
  <cp:lastModifiedBy>전은성/JEON EUN SUNG</cp:lastModifiedBy>
  <cp:revision>4895</cp:revision>
  <cp:lastPrinted>2024-04-25T01:26:51Z</cp:lastPrinted>
  <dcterms:created xsi:type="dcterms:W3CDTF">2007-05-21T21:00:37Z</dcterms:created>
  <dcterms:modified xsi:type="dcterms:W3CDTF">2024-04-30T01:56:30Z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ContentTypeId">
    <vt:lpwstr>0x0101000434EBB84A606A438D799094ABA935C9</vt:lpwstr>
  </property>
  <property fmtid="{D5CDD505-2E9C-101B-9397-08002B2CF9AE}" pid="4" name="_dlc_DocIdItemGuid">
    <vt:lpwstr>2567c573-863d-43bd-9612-1e1db9c130f5</vt:lpwstr>
  </property>
</Properties>
</file>