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326" r:id="rId4"/>
    <p:sldId id="339" r:id="rId5"/>
    <p:sldId id="373" r:id="rId6"/>
    <p:sldId id="371" r:id="rId7"/>
    <p:sldId id="372" r:id="rId8"/>
    <p:sldId id="380" r:id="rId9"/>
    <p:sldId id="353" r:id="rId10"/>
    <p:sldId id="364" r:id="rId11"/>
    <p:sldId id="376" r:id="rId12"/>
    <p:sldId id="374" r:id="rId13"/>
    <p:sldId id="378" r:id="rId14"/>
    <p:sldId id="343" r:id="rId15"/>
    <p:sldId id="379" r:id="rId16"/>
    <p:sldId id="348" r:id="rId17"/>
    <p:sldId id="357" r:id="rId18"/>
    <p:sldId id="375" r:id="rId19"/>
    <p:sldId id="36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89" autoAdjust="0"/>
    <p:restoredTop sz="96791" autoAdjust="0"/>
  </p:normalViewPr>
  <p:slideViewPr>
    <p:cSldViewPr>
      <p:cViewPr varScale="1">
        <p:scale>
          <a:sx n="124" d="100"/>
          <a:sy n="124" d="100"/>
        </p:scale>
        <p:origin x="2304"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008"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802.11-21/1548r0</a:t>
            </a:r>
          </a:p>
        </p:txBody>
      </p:sp>
      <p:sp>
        <p:nvSpPr>
          <p:cNvPr id="3075" name="Rectangle 3"/>
          <p:cNvSpPr>
            <a:spLocks noGrp="1" noChangeArrowheads="1"/>
          </p:cNvSpPr>
          <p:nvPr>
            <p:ph type="dt" sz="quarter" idx="1"/>
          </p:nvPr>
        </p:nvSpPr>
        <p:spPr bwMode="auto">
          <a:xfrm>
            <a:off x="695325" y="175081"/>
            <a:ext cx="75341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2023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Peter Yee, AKAYLA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dirty="0"/>
              <a:t>Report</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6111" y="95706"/>
            <a:ext cx="228562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802.11-21/1601r00</a:t>
            </a:r>
          </a:p>
        </p:txBody>
      </p:sp>
      <p:sp>
        <p:nvSpPr>
          <p:cNvPr id="2051" name="Rectangle 3"/>
          <p:cNvSpPr>
            <a:spLocks noGrp="1" noChangeArrowheads="1"/>
          </p:cNvSpPr>
          <p:nvPr>
            <p:ph type="dt" idx="1"/>
          </p:nvPr>
        </p:nvSpPr>
        <p:spPr bwMode="auto">
          <a:xfrm>
            <a:off x="654050" y="95706"/>
            <a:ext cx="75341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2023</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Peter Yee, AKAYLA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3555"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59DFE69E-7B67-423D-89E4-C946A1808069}" type="slidenum">
              <a:rPr lang="en-US" smtClean="0"/>
              <a:pPr/>
              <a:t>1</a:t>
            </a:fld>
            <a:endParaRPr lang="en-US"/>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861646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02753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11</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879118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12</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968323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13</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1975318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971296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041717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16</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558311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17</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52904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18</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952057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19</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82231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4579"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C2B2D208-67FA-4E74-9755-1AF3509BEB51}" type="slidenum">
              <a:rPr lang="en-US" smtClean="0"/>
              <a:pPr/>
              <a:t>2</a:t>
            </a:fld>
            <a:endParaRPr lang="en-US"/>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p>
        </p:txBody>
      </p:sp>
    </p:spTree>
    <p:extLst>
      <p:ext uri="{BB962C8B-B14F-4D97-AF65-F5344CB8AC3E}">
        <p14:creationId xmlns:p14="http://schemas.microsoft.com/office/powerpoint/2010/main" val="168157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198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3</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593841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72019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61555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6</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331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7</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79971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8</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1452612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November 2023</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16738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November 2023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November 2023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AE20CCF4-4BCF-4FB2-8854-64DB88A74558}" type="slidenum">
              <a:rPr lang="en-US"/>
              <a:pPr>
                <a:defRPr/>
              </a:pPr>
              <a:t>‹#›</a:t>
            </a:fld>
            <a:endParaRPr lang="en-US" dirty="0"/>
          </a:p>
        </p:txBody>
      </p:sp>
    </p:spTree>
    <p:extLst>
      <p:ext uri="{BB962C8B-B14F-4D97-AF65-F5344CB8AC3E}">
        <p14:creationId xmlns:p14="http://schemas.microsoft.com/office/powerpoint/2010/main" val="36586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55602"/>
            <a:ext cx="189388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endParaRPr lang="en-US" dirty="0"/>
          </a:p>
          <a:p>
            <a:pPr>
              <a:defRPr/>
            </a:pPr>
            <a:r>
              <a:rPr lang="en-US" dirty="0"/>
              <a:t>November 2023</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Peter Yee, AKAYLA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802.11-23/1883r00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datatracker.ietf.org/wg/6lo/"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datatracker.ietf.org/doc/draft-ietf-6lo-prefix-registratio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atatracker.ietf.org/wg/rol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datatracker.ietf.org/group/iotdir/about/" TargetMode="External"/><Relationship Id="rId4" Type="http://schemas.openxmlformats.org/officeDocument/2006/relationships/hyperlink" Target="http://datatracker.ietf.org/wg/cor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tracker.ietf.org/wg/madina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datatracker.ietf.org/doc/draft-ietf-madinas-mac-address-randomiza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atatracker.ietf.org/wg/em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datatracker.ietf.org/doc/draft-janfred-eap-fido/" TargetMode="External"/><Relationship Id="rId5" Type="http://schemas.openxmlformats.org/officeDocument/2006/relationships/hyperlink" Target="https://datatracker.ietf.org/doc/draft-ingles-eap-edhoc/" TargetMode="External"/><Relationship Id="rId4" Type="http://schemas.openxmlformats.org/officeDocument/2006/relationships/hyperlink" Target="https://datatracker.ietf.org/doc/draft-ietf-emu-rfc7170bi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datatracker.ietf.org/wg/opsaw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ietf.org/topics/netmgmt/" TargetMode="External"/><Relationship Id="rId5" Type="http://schemas.openxmlformats.org/officeDocument/2006/relationships/hyperlink" Target="https://tools.ietf.org/html/rfc6632" TargetMode="External"/><Relationship Id="rId4" Type="http://schemas.openxmlformats.org/officeDocument/2006/relationships/hyperlink" Target="https://datatracker.ietf.org/doc/draft-ietf-opsawg-collected-data-manifes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atatracker.ietf.org/wg/intare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datatracker.ietf.org/doc/draft-ietf-intarea-schc-protocol-numbers/" TargetMode="External"/><Relationship Id="rId5" Type="http://schemas.openxmlformats.org/officeDocument/2006/relationships/hyperlink" Target="https://datatracker.ietf.org/doc/draft-ietf-opsawg-collected-data-manifest/" TargetMode="External"/><Relationship Id="rId4" Type="http://schemas.openxmlformats.org/officeDocument/2006/relationships/hyperlink" Target="https://datatracker.ietf.org/doc/draft-ietf-intarea-rfc7042bi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datatracker.ietf.org/wg/tl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datatracker.ietf.org/doc/draft-ietf-tls-rfc8446bis/" TargetMode="External"/><Relationship Id="rId5" Type="http://schemas.openxmlformats.org/officeDocument/2006/relationships/hyperlink" Target="https://datatracker.ietf.org/doc/draft-ietf-tls-ctls/" TargetMode="External"/><Relationship Id="rId4" Type="http://schemas.openxmlformats.org/officeDocument/2006/relationships/hyperlink" Target="https://datatracker.ietf.org/doc/draft-ietf-tls-deprecate-obsolete-ke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wg/detnet/charte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datatracker.ietf.org/doc/draft-ietf-raw-framework/" TargetMode="External"/><Relationship Id="rId5" Type="http://schemas.openxmlformats.org/officeDocument/2006/relationships/hyperlink" Target="https://datatracker.ietf.org/doc/draft-ietf-raw-architecture/" TargetMode="External"/><Relationship Id="rId4" Type="http://schemas.openxmlformats.org/officeDocument/2006/relationships/hyperlink" Target="https://datatracker.ietf.org/doc/draft-ietf-detnet-po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group/anima/abou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datatracker.ietf.org/doc/draft-ietf-anima-brski-prm/" TargetMode="External"/><Relationship Id="rId4" Type="http://schemas.openxmlformats.org/officeDocument/2006/relationships/hyperlink" Target="https://datatracker.ietf.org/doc/draft-ietf-anima-rfc8366bi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doc/rfc7241/"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ieee-sa.centraldesktop.com/802liaisondb/FrontPag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datatracker.ietf.org/group/edu/materials/" TargetMode="External"/><Relationship Id="rId5" Type="http://schemas.openxmlformats.org/officeDocument/2006/relationships/hyperlink" Target="https://mentor.ieee.org/802.11/dcn/16/11-16-0500-01-0000-ietf-95-wireless-tutorial-802-11-overview.pptx" TargetMode="External"/><Relationship Id="rId4" Type="http://schemas.openxmlformats.org/officeDocument/2006/relationships/hyperlink" Target="https://www.ietf.org/about/participate/get-starte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atatracker.ietf.org/iabasg/ietfieee/meeting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atatracker.ietf.org/wg/bofs/" TargetMode="External"/><Relationship Id="rId7" Type="http://schemas.openxmlformats.org/officeDocument/2006/relationships/hyperlink" Target="https://datatracker.ietf.org/wg/vcon/abou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atatracker.ietf.org/wg/dult/about/" TargetMode="External"/><Relationship Id="rId5" Type="http://schemas.openxmlformats.org/officeDocument/2006/relationships/hyperlink" Target="https://datatracker.ietf.org/wg/spice/about/" TargetMode="External"/><Relationship Id="rId4" Type="http://schemas.openxmlformats.org/officeDocument/2006/relationships/hyperlink" Target="https://datatracker.ietf.org/wg/wimse/about/"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datatracker.ietf.org/wg/detnet/about/" TargetMode="External"/><Relationship Id="rId13" Type="http://schemas.openxmlformats.org/officeDocument/2006/relationships/hyperlink" Target="https://datatracker.ietf.org/doc/charter-ietf-grow/" TargetMode="External"/><Relationship Id="rId18" Type="http://schemas.openxmlformats.org/officeDocument/2006/relationships/hyperlink" Target="https://datatracker.ietf.org/wg/pce/about/" TargetMode="External"/><Relationship Id="rId3" Type="http://schemas.openxmlformats.org/officeDocument/2006/relationships/hyperlink" Target="https://datatracker.ietf.org/group/chartering/" TargetMode="External"/><Relationship Id="rId7" Type="http://schemas.openxmlformats.org/officeDocument/2006/relationships/hyperlink" Target="https://datatracker.ietf.org/doc/charter-ietf-ccamp/" TargetMode="External"/><Relationship Id="rId12" Type="http://schemas.openxmlformats.org/officeDocument/2006/relationships/hyperlink" Target="https://datatracker.ietf.org/wg/grow/about/" TargetMode="External"/><Relationship Id="rId17" Type="http://schemas.openxmlformats.org/officeDocument/2006/relationships/hyperlink" Target="https://datatracker.ietf.org/doc/charter-ietf-opsawg/" TargetMode="External"/><Relationship Id="rId2" Type="http://schemas.openxmlformats.org/officeDocument/2006/relationships/notesSlide" Target="../notesSlides/notesSlide7.xml"/><Relationship Id="rId16" Type="http://schemas.openxmlformats.org/officeDocument/2006/relationships/hyperlink" Target="https://datatracker.ietf.org/wg/opsawg/about/" TargetMode="External"/><Relationship Id="rId1" Type="http://schemas.openxmlformats.org/officeDocument/2006/relationships/slideLayout" Target="../slideLayouts/slideLayout2.xml"/><Relationship Id="rId6" Type="http://schemas.openxmlformats.org/officeDocument/2006/relationships/hyperlink" Target="https://datatracker.ietf.org/wg/ccamp/about/" TargetMode="External"/><Relationship Id="rId11" Type="http://schemas.openxmlformats.org/officeDocument/2006/relationships/hyperlink" Target="https://datatracker.ietf.org/doc/charter-ietf-dult/" TargetMode="External"/><Relationship Id="rId5" Type="http://schemas.openxmlformats.org/officeDocument/2006/relationships/hyperlink" Target="https://datatracker.ietf.org/doc/charter-irtf-hrpc/" TargetMode="External"/><Relationship Id="rId15" Type="http://schemas.openxmlformats.org/officeDocument/2006/relationships/hyperlink" Target="https://datatracker.ietf.org/doc/charter-ietf-multi/" TargetMode="External"/><Relationship Id="rId10" Type="http://schemas.openxmlformats.org/officeDocument/2006/relationships/hyperlink" Target="https://datatracker.ietf.org/wg/dult/about/" TargetMode="External"/><Relationship Id="rId19" Type="http://schemas.openxmlformats.org/officeDocument/2006/relationships/hyperlink" Target="https://datatracker.ietf.org/doc/charter-ietf-pce/" TargetMode="External"/><Relationship Id="rId4" Type="http://schemas.openxmlformats.org/officeDocument/2006/relationships/hyperlink" Target="https://datatracker.ietf.org/rg/hrpc/about/" TargetMode="External"/><Relationship Id="rId9" Type="http://schemas.openxmlformats.org/officeDocument/2006/relationships/hyperlink" Target="https://datatracker.ietf.org/doc/charter-ietf-detnet/" TargetMode="External"/><Relationship Id="rId14" Type="http://schemas.openxmlformats.org/officeDocument/2006/relationships/hyperlink" Target="https://datatracker.ietf.org/wg/multi/about/"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datatracker.ietf.org/wg/vcon/about/" TargetMode="External"/><Relationship Id="rId3" Type="http://schemas.openxmlformats.org/officeDocument/2006/relationships/hyperlink" Target="https://datatracker.ietf.org/group/chartering/" TargetMode="External"/><Relationship Id="rId7" Type="http://schemas.openxmlformats.org/officeDocument/2006/relationships/hyperlink" Target="https://datatracker.ietf.org/doc/charter-ietf-tsvw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datatracker.ietf.org/wg/tsvwg/about/" TargetMode="External"/><Relationship Id="rId11" Type="http://schemas.openxmlformats.org/officeDocument/2006/relationships/hyperlink" Target="https://datatracker.ietf.org/doc/charter-ietf-wish/" TargetMode="External"/><Relationship Id="rId5" Type="http://schemas.openxmlformats.org/officeDocument/2006/relationships/hyperlink" Target="https://datatracker.ietf.org/doc/charter-ietf-tcpm/" TargetMode="External"/><Relationship Id="rId10" Type="http://schemas.openxmlformats.org/officeDocument/2006/relationships/hyperlink" Target="https://datatracker.ietf.org/wg/wish/about/" TargetMode="External"/><Relationship Id="rId4" Type="http://schemas.openxmlformats.org/officeDocument/2006/relationships/hyperlink" Target="https://datatracker.ietf.org/wg/tcpm/about/" TargetMode="External"/><Relationship Id="rId9" Type="http://schemas.openxmlformats.org/officeDocument/2006/relationships/hyperlink" Target="https://datatracker.ietf.org/doc/charter-ietf-vc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etf.org/blog/yang-catalog-latest-developments-ietf-100-hackatho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1.ieee802.org/yangsters/" TargetMode="External"/><Relationship Id="rId4" Type="http://schemas.openxmlformats.org/officeDocument/2006/relationships/hyperlink" Target="https://yangcatalog.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a:t>Peter Yee, AKAYLA</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26125894-C81E-43C9-9E54-526134551D80}" type="slidenum">
              <a:rPr lang="en-US" smtClean="0"/>
              <a:pPr/>
              <a:t>1</a:t>
            </a:fld>
            <a:endParaRPr lang="en-US"/>
          </a:p>
        </p:txBody>
      </p:sp>
      <p:sp>
        <p:nvSpPr>
          <p:cNvPr id="2053" name="Rectangle 2"/>
          <p:cNvSpPr>
            <a:spLocks noGrp="1" noChangeArrowheads="1"/>
          </p:cNvSpPr>
          <p:nvPr>
            <p:ph type="title"/>
          </p:nvPr>
        </p:nvSpPr>
        <p:spPr>
          <a:noFill/>
        </p:spPr>
        <p:txBody>
          <a:bodyPr/>
          <a:lstStyle/>
          <a:p>
            <a:r>
              <a:rPr lang="en-US" dirty="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a:t>Date:</a:t>
            </a:r>
            <a:r>
              <a:rPr lang="en-US" sz="2000" b="0" dirty="0"/>
              <a:t> 2023-11-15</a:t>
            </a:r>
          </a:p>
        </p:txBody>
      </p:sp>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055" name="Object 11"/>
          <p:cNvGraphicFramePr>
            <a:graphicFrameLocks noChangeAspect="1"/>
          </p:cNvGraphicFramePr>
          <p:nvPr>
            <p:extLst>
              <p:ext uri="{D42A27DB-BD31-4B8C-83A1-F6EECF244321}">
                <p14:modId xmlns:p14="http://schemas.microsoft.com/office/powerpoint/2010/main" val="4134844781"/>
              </p:ext>
            </p:extLst>
          </p:nvPr>
        </p:nvGraphicFramePr>
        <p:xfrm>
          <a:off x="847725" y="2520950"/>
          <a:ext cx="7191375" cy="925513"/>
        </p:xfrm>
        <a:graphic>
          <a:graphicData uri="http://schemas.openxmlformats.org/presentationml/2006/ole">
            <mc:AlternateContent xmlns:mc="http://schemas.openxmlformats.org/markup-compatibility/2006">
              <mc:Choice xmlns:v="urn:schemas-microsoft-com:vml" Requires="v">
                <p:oleObj name="Document" r:id="rId3" imgW="8255000" imgH="1066800" progId="Word.Document.8">
                  <p:embed/>
                </p:oleObj>
              </mc:Choice>
              <mc:Fallback>
                <p:oleObj name="Document" r:id="rId3" imgW="8255000" imgH="1066800" progId="Word.Document.8">
                  <p:embed/>
                  <p:pic>
                    <p:nvPicPr>
                      <p:cNvPr id="0" name="Object 11"/>
                      <p:cNvPicPr>
                        <a:picLocks noChangeAspect="1" noChangeArrowheads="1"/>
                      </p:cNvPicPr>
                      <p:nvPr/>
                    </p:nvPicPr>
                    <p:blipFill>
                      <a:blip r:embed="rId4"/>
                      <a:srcRect/>
                      <a:stretch>
                        <a:fillRect/>
                      </a:stretch>
                    </p:blipFill>
                    <p:spPr bwMode="auto">
                      <a:xfrm>
                        <a:off x="847725" y="2520950"/>
                        <a:ext cx="7191375" cy="925513"/>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a:t>
            </a:r>
          </a:p>
        </p:txBody>
      </p:sp>
      <p:sp>
        <p:nvSpPr>
          <p:cNvPr id="113667" name="Rectangle 3"/>
          <p:cNvSpPr>
            <a:spLocks noGrp="1" noChangeArrowheads="1"/>
          </p:cNvSpPr>
          <p:nvPr>
            <p:ph idx="1"/>
          </p:nvPr>
        </p:nvSpPr>
        <p:spPr/>
        <p:txBody>
          <a:bodyPr/>
          <a:lstStyle/>
          <a:p>
            <a:pPr>
              <a:lnSpc>
                <a:spcPct val="80000"/>
              </a:lnSpc>
            </a:pPr>
            <a:r>
              <a:rPr lang="en-GB" sz="1800" dirty="0">
                <a:solidFill>
                  <a:srgbClr val="000000"/>
                </a:solidFill>
                <a:ea typeface="Arial Unicode MS" pitchFamily="34" charset="-128"/>
                <a:cs typeface="Arial Unicode MS" pitchFamily="34" charset="-128"/>
              </a:rPr>
              <a:t>6LO</a:t>
            </a:r>
          </a:p>
          <a:p>
            <a:pPr lvl="1">
              <a:lnSpc>
                <a:spcPct val="80000"/>
              </a:lnSpc>
            </a:pPr>
            <a:r>
              <a:rPr lang="en-GB" sz="1400" dirty="0">
                <a:solidFill>
                  <a:srgbClr val="000000"/>
                </a:solidFill>
                <a:ea typeface="Arial Unicode MS" pitchFamily="34" charset="-128"/>
                <a:cs typeface="Arial Unicode MS" pitchFamily="34" charset="-128"/>
              </a:rPr>
              <a:t>Working Group website: </a:t>
            </a:r>
            <a:r>
              <a:rPr lang="en-GB" sz="1400" dirty="0">
                <a:hlinkClick r:id="rId3"/>
              </a:rPr>
              <a:t>http://datatracker.ietf.org/wg/6lo/</a:t>
            </a:r>
            <a:r>
              <a:rPr lang="en-GB" sz="1400" dirty="0"/>
              <a:t> </a:t>
            </a:r>
          </a:p>
          <a:p>
            <a:pPr lvl="1">
              <a:lnSpc>
                <a:spcPct val="80000"/>
              </a:lnSpc>
            </a:pPr>
            <a:r>
              <a:rPr lang="en-US" sz="1400" dirty="0"/>
              <a:t>Focus: IPv6 over Networks of Resource-constrained Nodes</a:t>
            </a:r>
          </a:p>
          <a:p>
            <a:pPr marL="457200" lvl="1" indent="0">
              <a:lnSpc>
                <a:spcPct val="80000"/>
              </a:lnSpc>
              <a:buNone/>
            </a:pPr>
            <a:endParaRPr lang="en-US" sz="1400" dirty="0"/>
          </a:p>
          <a:p>
            <a:pPr>
              <a:lnSpc>
                <a:spcPct val="80000"/>
              </a:lnSpc>
            </a:pPr>
            <a:r>
              <a:rPr lang="en-US" sz="1800" dirty="0"/>
              <a:t>Updates</a:t>
            </a:r>
          </a:p>
          <a:p>
            <a:pPr lvl="1">
              <a:lnSpc>
                <a:spcPct val="80000"/>
              </a:lnSpc>
              <a:spcAft>
                <a:spcPts val="600"/>
              </a:spcAft>
            </a:pPr>
            <a:r>
              <a:rPr lang="en-US" sz="1400" dirty="0"/>
              <a:t>Revised: IPv6 Neighbor Discovery Multicast and Anycast Address Listener Subscription: </a:t>
            </a:r>
            <a:r>
              <a:rPr lang="en-US" sz="1400" dirty="0">
                <a:hlinkClick r:id="rId4"/>
              </a:rPr>
              <a:t>https://datatracker.ietf.org/doc/draft-ietf-6lo-multicast-registration/</a:t>
            </a:r>
            <a:r>
              <a:rPr lang="en-US" sz="1400" dirty="0"/>
              <a:t> (November 2023)</a:t>
            </a:r>
          </a:p>
          <a:p>
            <a:pPr lvl="2">
              <a:lnSpc>
                <a:spcPct val="80000"/>
              </a:lnSpc>
              <a:spcAft>
                <a:spcPts val="600"/>
              </a:spcAft>
            </a:pPr>
            <a:r>
              <a:rPr lang="en-US" sz="1400" dirty="0"/>
              <a:t>Mentions IEEE 802.11 as one possible Low-power and Lossy Network to which this specification is applicable</a:t>
            </a:r>
          </a:p>
          <a:p>
            <a:pPr lvl="1">
              <a:lnSpc>
                <a:spcPct val="80000"/>
              </a:lnSpc>
              <a:spcAft>
                <a:spcPts val="600"/>
              </a:spcAft>
            </a:pPr>
            <a:r>
              <a:rPr lang="en-US" sz="1400" dirty="0"/>
              <a:t>Some other specifications reference IEEE 802.15.4.</a:t>
            </a:r>
          </a:p>
          <a:p>
            <a:pPr lvl="2">
              <a:lnSpc>
                <a:spcPct val="80000"/>
              </a:lnSpc>
              <a:spcAft>
                <a:spcPts val="600"/>
              </a:spcAft>
            </a:pPr>
            <a:endParaRPr lang="en-US" sz="12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10</a:t>
            </a:fld>
            <a:endParaRPr lang="en-US"/>
          </a:p>
        </p:txBody>
      </p:sp>
    </p:spTree>
    <p:extLst>
      <p:ext uri="{BB962C8B-B14F-4D97-AF65-F5344CB8AC3E}">
        <p14:creationId xmlns:p14="http://schemas.microsoft.com/office/powerpoint/2010/main" val="4091923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 (cont.)</a:t>
            </a:r>
          </a:p>
        </p:txBody>
      </p:sp>
      <p:sp>
        <p:nvSpPr>
          <p:cNvPr id="113667" name="Rectangle 3"/>
          <p:cNvSpPr>
            <a:spLocks noGrp="1" noChangeArrowheads="1"/>
          </p:cNvSpPr>
          <p:nvPr>
            <p:ph idx="1"/>
          </p:nvPr>
        </p:nvSpPr>
        <p:spPr/>
        <p:txBody>
          <a:bodyPr/>
          <a:lstStyle/>
          <a:p>
            <a:pPr>
              <a:lnSpc>
                <a:spcPct val="80000"/>
              </a:lnSpc>
            </a:pPr>
            <a:r>
              <a:rPr lang="en-US" sz="1800" dirty="0"/>
              <a:t>ROLL: </a:t>
            </a:r>
            <a:r>
              <a:rPr lang="en-GB" sz="1800" dirty="0">
                <a:solidFill>
                  <a:srgbClr val="000000"/>
                </a:solidFill>
                <a:ea typeface="Arial Unicode MS" pitchFamily="34" charset="-128"/>
                <a:cs typeface="Arial Unicode MS" pitchFamily="34" charset="-128"/>
              </a:rPr>
              <a:t>Working Group website: </a:t>
            </a:r>
            <a:r>
              <a:rPr lang="en-GB" sz="1800" b="0" dirty="0">
                <a:hlinkClick r:id="rId3"/>
              </a:rPr>
              <a:t>http://datatracker.ietf.org/wg/roll/</a:t>
            </a:r>
            <a:r>
              <a:rPr lang="en-GB" sz="1800" dirty="0"/>
              <a:t> </a:t>
            </a:r>
          </a:p>
          <a:p>
            <a:pPr lvl="1"/>
            <a:r>
              <a:rPr lang="en-US" sz="1400" dirty="0"/>
              <a:t>Focus: Routing over Low Power and Lossy Networks</a:t>
            </a:r>
          </a:p>
          <a:p>
            <a:endParaRPr lang="en-GB" sz="1800" dirty="0">
              <a:solidFill>
                <a:srgbClr val="000000"/>
              </a:solidFill>
              <a:ea typeface="Arial Unicode MS" pitchFamily="34" charset="-128"/>
              <a:cs typeface="Arial Unicode MS" pitchFamily="34" charset="-128"/>
            </a:endParaRPr>
          </a:p>
          <a:p>
            <a:r>
              <a:rPr lang="en-GB" sz="1800" dirty="0">
                <a:solidFill>
                  <a:srgbClr val="000000"/>
                </a:solidFill>
                <a:ea typeface="Arial Unicode MS" pitchFamily="34" charset="-128"/>
                <a:cs typeface="Arial Unicode MS" pitchFamily="34" charset="-128"/>
              </a:rPr>
              <a:t>CORE: (</a:t>
            </a:r>
            <a:r>
              <a:rPr lang="en-US" sz="1800" dirty="0"/>
              <a:t>Constrained </a:t>
            </a:r>
            <a:r>
              <a:rPr lang="en-US" sz="1800" dirty="0" err="1"/>
              <a:t>RESTful</a:t>
            </a:r>
            <a:r>
              <a:rPr lang="en-US" sz="1800" dirty="0"/>
              <a:t> Environments) </a:t>
            </a:r>
            <a:r>
              <a:rPr lang="en-GB" sz="1800" dirty="0">
                <a:solidFill>
                  <a:srgbClr val="000000"/>
                </a:solidFill>
                <a:ea typeface="Arial Unicode MS" pitchFamily="34" charset="-128"/>
                <a:cs typeface="Arial Unicode MS" pitchFamily="34" charset="-128"/>
              </a:rPr>
              <a:t>Working Group website: </a:t>
            </a:r>
            <a:r>
              <a:rPr lang="en-GB" sz="1800" b="0" dirty="0">
                <a:hlinkClick r:id="rId4"/>
              </a:rPr>
              <a:t>http://datatracker.ietf.org/wg/core/</a:t>
            </a:r>
            <a:r>
              <a:rPr lang="en-GB" sz="1800" b="0" dirty="0"/>
              <a:t> </a:t>
            </a:r>
            <a:endParaRPr lang="en-GB" sz="1800" dirty="0"/>
          </a:p>
          <a:p>
            <a:pPr lvl="1"/>
            <a:r>
              <a:rPr lang="en-US" sz="1400" dirty="0"/>
              <a:t>Focus: framework for resource-oriented applications intended to run on constrained IP networks. </a:t>
            </a:r>
          </a:p>
          <a:p>
            <a:pPr lvl="1"/>
            <a:endParaRPr lang="en-US" sz="1400" dirty="0"/>
          </a:p>
          <a:p>
            <a:r>
              <a:rPr lang="en-US" sz="1800" dirty="0"/>
              <a:t>IoT Directorate:</a:t>
            </a:r>
          </a:p>
          <a:p>
            <a:pPr lvl="1"/>
            <a:r>
              <a:rPr lang="en-US" sz="1400" dirty="0"/>
              <a:t>Reviews IETF drafts that are IoT related</a:t>
            </a:r>
          </a:p>
          <a:p>
            <a:pPr lvl="1"/>
            <a:r>
              <a:rPr lang="en-US" sz="1400" dirty="0"/>
              <a:t>See: </a:t>
            </a:r>
            <a:r>
              <a:rPr lang="en-US" sz="1400" dirty="0">
                <a:hlinkClick r:id="rId5"/>
              </a:rPr>
              <a:t>https://datatracker.ietf.org/group/iotdir/about/</a:t>
            </a:r>
            <a:endParaRPr lang="en-US" sz="1400" dirty="0"/>
          </a:p>
          <a:p>
            <a:pPr marL="0" indent="0">
              <a:buNone/>
            </a:pPr>
            <a:endParaRPr lang="en-US" sz="1400" dirty="0"/>
          </a:p>
          <a:p>
            <a:endParaRPr lang="en-US" sz="1400" dirty="0"/>
          </a:p>
          <a:p>
            <a:pPr marL="0" indent="0">
              <a:lnSpc>
                <a:spcPct val="80000"/>
              </a:lnSpc>
              <a:buNone/>
              <a:defRPr/>
            </a:pPr>
            <a:endParaRPr lang="en-US" sz="1400" dirty="0"/>
          </a:p>
          <a:p>
            <a:pPr marL="457200" lvl="1" indent="0">
              <a:lnSpc>
                <a:spcPct val="80000"/>
              </a:lnSpc>
              <a:buNone/>
              <a:defRPr/>
            </a:pPr>
            <a:endParaRPr lang="en-US" sz="1400" dirty="0"/>
          </a:p>
          <a:p>
            <a:pPr>
              <a:lnSpc>
                <a:spcPct val="80000"/>
              </a:lnSpc>
              <a:defRPr/>
            </a:pPr>
            <a:endParaRPr lang="en-US" sz="1400" dirty="0"/>
          </a:p>
          <a:p>
            <a:pPr lvl="1">
              <a:lnSpc>
                <a:spcPct val="80000"/>
              </a:lnSpc>
              <a:defRPr/>
            </a:pPr>
            <a:endParaRPr lang="en-US" sz="1400" u="sng"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11</a:t>
            </a:fld>
            <a:endParaRPr lang="en-US"/>
          </a:p>
        </p:txBody>
      </p:sp>
    </p:spTree>
    <p:extLst>
      <p:ext uri="{BB962C8B-B14F-4D97-AF65-F5344CB8AC3E}">
        <p14:creationId xmlns:p14="http://schemas.microsoft.com/office/powerpoint/2010/main" val="2130768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MADINAS WG</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http://datatracker.ietf.org/wg/madinas/</a:t>
            </a:r>
            <a:r>
              <a:rPr lang="en-US" sz="1800" dirty="0"/>
              <a:t> </a:t>
            </a:r>
          </a:p>
          <a:p>
            <a:pPr>
              <a:lnSpc>
                <a:spcPct val="80000"/>
              </a:lnSpc>
            </a:pPr>
            <a:endParaRPr lang="en-US" sz="1800" dirty="0"/>
          </a:p>
          <a:p>
            <a:r>
              <a:rPr lang="en-US" sz="1800" dirty="0"/>
              <a:t>MAC Address Device Identification for Network and Application Services</a:t>
            </a:r>
          </a:p>
          <a:p>
            <a:pPr lvl="1">
              <a:lnSpc>
                <a:spcPct val="80000"/>
              </a:lnSpc>
            </a:pPr>
            <a:r>
              <a:rPr lang="en-US" sz="1400" dirty="0"/>
              <a:t>This is the IETF’s equivalent of IEEE 802.11bh – how to deal with the implications of the deployment of random and changing MAC addresses. </a:t>
            </a:r>
            <a:endParaRPr lang="en-US" sz="1800" dirty="0"/>
          </a:p>
          <a:p>
            <a:pPr>
              <a:lnSpc>
                <a:spcPct val="80000"/>
              </a:lnSpc>
              <a:spcBef>
                <a:spcPts val="1200"/>
              </a:spcBef>
              <a:spcAft>
                <a:spcPts val="600"/>
              </a:spcAft>
            </a:pPr>
            <a:r>
              <a:rPr lang="en-US" sz="1800" dirty="0"/>
              <a:t>Updates</a:t>
            </a:r>
          </a:p>
          <a:p>
            <a:pPr lvl="1">
              <a:lnSpc>
                <a:spcPct val="80000"/>
              </a:lnSpc>
              <a:spcAft>
                <a:spcPts val="600"/>
              </a:spcAft>
            </a:pPr>
            <a:r>
              <a:rPr lang="en-US" sz="1400" dirty="0"/>
              <a:t>Awaiting Shepherd Write-up: Randomized and Changing MAC Address: </a:t>
            </a:r>
            <a:r>
              <a:rPr lang="en-US" sz="1400" dirty="0">
                <a:hlinkClick r:id="rId4"/>
              </a:rPr>
              <a:t>https://datatracker.ietf.org/doc/draft-ietf-madinas-mac-address-randomization/</a:t>
            </a:r>
            <a:r>
              <a:rPr lang="en-US" sz="1400" dirty="0"/>
              <a:t> (November 2023)</a:t>
            </a:r>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12</a:t>
            </a:fld>
            <a:endParaRPr lang="en-US"/>
          </a:p>
        </p:txBody>
      </p:sp>
    </p:spTree>
    <p:extLst>
      <p:ext uri="{BB962C8B-B14F-4D97-AF65-F5344CB8AC3E}">
        <p14:creationId xmlns:p14="http://schemas.microsoft.com/office/powerpoint/2010/main" val="1240790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EAP Method Update (EMU)</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http://datatracker.ietf.org/wg/emu/</a:t>
            </a:r>
            <a:r>
              <a:rPr lang="en-US" sz="1800" dirty="0"/>
              <a:t> </a:t>
            </a:r>
          </a:p>
          <a:p>
            <a:pPr lvl="1">
              <a:lnSpc>
                <a:spcPct val="80000"/>
              </a:lnSpc>
            </a:pPr>
            <a:r>
              <a:rPr lang="en-US" sz="1400" dirty="0"/>
              <a:t>This working group has been chartered to provide updates to some commonly used Extensible Authentication Protocol methods including of EAP-TLS, EAP-AKA, EAP-AKA’ (for 5G), EAP-SIM, etc.</a:t>
            </a:r>
          </a:p>
          <a:p>
            <a:pPr lvl="1">
              <a:lnSpc>
                <a:spcPct val="80000"/>
              </a:lnSpc>
            </a:pPr>
            <a:r>
              <a:rPr lang="en-US" sz="1400" dirty="0"/>
              <a:t>The group should document any recently gained new knowledge on vulnerabilities or the possible implications of pervasive surveillance or other new concerns. </a:t>
            </a:r>
          </a:p>
          <a:p>
            <a:pPr lvl="1">
              <a:lnSpc>
                <a:spcPct val="80000"/>
              </a:lnSpc>
            </a:pPr>
            <a:endParaRPr lang="en-US" sz="1800" dirty="0"/>
          </a:p>
          <a:p>
            <a:pPr>
              <a:lnSpc>
                <a:spcPct val="80000"/>
              </a:lnSpc>
              <a:spcAft>
                <a:spcPts val="600"/>
              </a:spcAft>
            </a:pPr>
            <a:r>
              <a:rPr lang="en-US" sz="1800" dirty="0"/>
              <a:t>Updates</a:t>
            </a:r>
            <a:endParaRPr lang="en-US" sz="1600" dirty="0"/>
          </a:p>
          <a:p>
            <a:pPr lvl="1">
              <a:lnSpc>
                <a:spcPct val="80000"/>
              </a:lnSpc>
              <a:spcAft>
                <a:spcPts val="600"/>
              </a:spcAft>
            </a:pPr>
            <a:r>
              <a:rPr lang="en-US" sz="1400" dirty="0"/>
              <a:t>Awaiting AD Write-up: Tunnel Extensible Authentication Protocol (TEAP) Version 1: </a:t>
            </a:r>
            <a:r>
              <a:rPr lang="en-US" sz="1400" dirty="0">
                <a:hlinkClick r:id="rId4"/>
              </a:rPr>
              <a:t>https://datatracker.ietf.org/doc/draft-ietf-emu-rfc7170bis/</a:t>
            </a:r>
            <a:r>
              <a:rPr lang="en-US" sz="1400" dirty="0"/>
              <a:t> (September 2023)</a:t>
            </a:r>
          </a:p>
          <a:p>
            <a:pPr lvl="1">
              <a:lnSpc>
                <a:spcPct val="80000"/>
              </a:lnSpc>
              <a:spcAft>
                <a:spcPts val="600"/>
              </a:spcAft>
            </a:pPr>
            <a:r>
              <a:rPr lang="en-US" sz="1400" dirty="0"/>
              <a:t>For adoption: Using the Extensible Authentication Protocol with Ephemeral Diffie-Hellman over COSE (EDHOC): </a:t>
            </a:r>
            <a:r>
              <a:rPr lang="en-US" sz="1400" dirty="0">
                <a:hlinkClick r:id="rId5"/>
              </a:rPr>
              <a:t>https://datatracker.ietf.org/doc/draft-ingles-eap-edhoc/</a:t>
            </a:r>
            <a:r>
              <a:rPr lang="en-US" sz="1400" dirty="0"/>
              <a:t> (November 2023)</a:t>
            </a:r>
          </a:p>
          <a:p>
            <a:pPr lvl="1">
              <a:lnSpc>
                <a:spcPct val="80000"/>
              </a:lnSpc>
              <a:spcAft>
                <a:spcPts val="600"/>
              </a:spcAft>
            </a:pPr>
            <a:r>
              <a:rPr lang="en-US" sz="1400" dirty="0"/>
              <a:t>For adoption: EAP-FIDO: </a:t>
            </a:r>
            <a:r>
              <a:rPr lang="en-US" sz="1400" dirty="0">
                <a:hlinkClick r:id="rId6"/>
              </a:rPr>
              <a:t>https://datatracker.ietf.org/doc/draft-janfred-eap-fido/</a:t>
            </a:r>
            <a:r>
              <a:rPr lang="en-US" sz="1400" dirty="0"/>
              <a:t> (November 2023)</a:t>
            </a:r>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13</a:t>
            </a:fld>
            <a:endParaRPr lang="en-US"/>
          </a:p>
        </p:txBody>
      </p:sp>
    </p:spTree>
    <p:extLst>
      <p:ext uri="{BB962C8B-B14F-4D97-AF65-F5344CB8AC3E}">
        <p14:creationId xmlns:p14="http://schemas.microsoft.com/office/powerpoint/2010/main" val="270600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Operations Area Working Group</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http://datatracker.ietf.org/wg/opsawg/</a:t>
            </a:r>
            <a:endParaRPr lang="en-US" sz="2000" dirty="0"/>
          </a:p>
          <a:p>
            <a:pPr marL="457200" lvl="1" indent="0">
              <a:lnSpc>
                <a:spcPct val="80000"/>
              </a:lnSpc>
              <a:buNone/>
              <a:defRPr/>
            </a:pPr>
            <a:endParaRPr lang="en-US" sz="1400" dirty="0"/>
          </a:p>
          <a:p>
            <a:pPr>
              <a:lnSpc>
                <a:spcPct val="80000"/>
              </a:lnSpc>
              <a:defRPr/>
            </a:pPr>
            <a:r>
              <a:rPr lang="en-US" sz="1800" dirty="0"/>
              <a:t>Updates</a:t>
            </a:r>
          </a:p>
          <a:p>
            <a:pPr lvl="1">
              <a:lnSpc>
                <a:spcPct val="80000"/>
              </a:lnSpc>
              <a:defRPr/>
            </a:pPr>
            <a:r>
              <a:rPr lang="en-US" sz="1400" dirty="0"/>
              <a:t>Revised: A Data Manifest for Contextualized Telemetry Data: </a:t>
            </a:r>
            <a:r>
              <a:rPr lang="en-US" sz="1400" dirty="0">
                <a:hlinkClick r:id="rId4"/>
              </a:rPr>
              <a:t>https://datatracker.ietf.org/doc/draft-ietf-opsawg-collected-data-manifest/</a:t>
            </a:r>
            <a:r>
              <a:rPr lang="en-US" sz="1400" dirty="0"/>
              <a:t> (October 2023)</a:t>
            </a:r>
          </a:p>
          <a:p>
            <a:pPr lvl="1">
              <a:lnSpc>
                <a:spcPct val="80000"/>
              </a:lnSpc>
              <a:defRPr/>
            </a:pPr>
            <a:endParaRPr lang="en-US" sz="1800" dirty="0"/>
          </a:p>
          <a:p>
            <a:pPr>
              <a:lnSpc>
                <a:spcPct val="80000"/>
              </a:lnSpc>
              <a:defRPr/>
            </a:pPr>
            <a:r>
              <a:rPr lang="en-US" sz="1800" dirty="0"/>
              <a:t>Background</a:t>
            </a:r>
            <a:endParaRPr lang="en-US" sz="1600" dirty="0"/>
          </a:p>
          <a:p>
            <a:pPr lvl="1">
              <a:lnSpc>
                <a:spcPct val="80000"/>
              </a:lnSpc>
              <a:spcAft>
                <a:spcPts val="600"/>
              </a:spcAft>
              <a:defRPr/>
            </a:pPr>
            <a:r>
              <a:rPr lang="en-US" sz="1400" dirty="0"/>
              <a:t>Of interest: RFC 6632, An Overview of the IETF Network Management Protocols, see </a:t>
            </a:r>
            <a:r>
              <a:rPr lang="en-US" sz="1400" dirty="0">
                <a:hlinkClick r:id="rId5"/>
              </a:rPr>
              <a:t>https://tools.ietf.org/html/rfc6632</a:t>
            </a:r>
            <a:r>
              <a:rPr lang="en-US" sz="1400" dirty="0"/>
              <a:t> </a:t>
            </a:r>
          </a:p>
          <a:p>
            <a:pPr lvl="1">
              <a:lnSpc>
                <a:spcPct val="80000"/>
              </a:lnSpc>
              <a:spcAft>
                <a:spcPts val="600"/>
              </a:spcAft>
              <a:defRPr/>
            </a:pPr>
            <a:r>
              <a:rPr lang="en-US" sz="1400" dirty="0"/>
              <a:t>Automated network management, including YANG data models, see </a:t>
            </a:r>
            <a:r>
              <a:rPr lang="en-US" sz="1400" dirty="0">
                <a:hlinkClick r:id="rId6"/>
              </a:rPr>
              <a:t>https://www.ietf.org/topics/netmgmt/</a:t>
            </a:r>
            <a:r>
              <a:rPr lang="en-US" sz="1400" dirty="0"/>
              <a:t> </a:t>
            </a:r>
          </a:p>
          <a:p>
            <a:pPr lvl="1">
              <a:lnSpc>
                <a:spcPct val="80000"/>
              </a:lnSpc>
              <a:defRPr/>
            </a:pPr>
            <a:endParaRPr lang="en-US" sz="1600" dirty="0"/>
          </a:p>
          <a:p>
            <a:pPr marL="457200" lvl="1" indent="0">
              <a:lnSpc>
                <a:spcPct val="80000"/>
              </a:lnSpc>
              <a:buNone/>
              <a:defRPr/>
            </a:pPr>
            <a:endParaRPr lang="en-US" sz="18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14</a:t>
            </a:fld>
            <a:endParaRPr lang="en-US"/>
          </a:p>
        </p:txBody>
      </p:sp>
    </p:spTree>
    <p:extLst>
      <p:ext uri="{BB962C8B-B14F-4D97-AF65-F5344CB8AC3E}">
        <p14:creationId xmlns:p14="http://schemas.microsoft.com/office/powerpoint/2010/main" val="2757656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Internet Area Working Group </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https://datatracker.ietf.org/wg/intarea/</a:t>
            </a:r>
            <a:endParaRPr lang="en-US" sz="2000" dirty="0"/>
          </a:p>
          <a:p>
            <a:pPr>
              <a:lnSpc>
                <a:spcPct val="80000"/>
              </a:lnSpc>
              <a:defRPr/>
            </a:pPr>
            <a:endParaRPr lang="en-US" sz="1400" dirty="0"/>
          </a:p>
          <a:p>
            <a:pPr>
              <a:lnSpc>
                <a:spcPct val="80000"/>
              </a:lnSpc>
              <a:defRPr/>
            </a:pPr>
            <a:r>
              <a:rPr lang="en-US" sz="1800" dirty="0"/>
              <a:t>Updates</a:t>
            </a:r>
          </a:p>
          <a:p>
            <a:pPr lvl="1">
              <a:lnSpc>
                <a:spcPct val="80000"/>
              </a:lnSpc>
              <a:defRPr/>
            </a:pPr>
            <a:r>
              <a:rPr lang="en-US" sz="1400" dirty="0"/>
              <a:t>In RFC Editor’s queue: IANA Considerations and IETF Protocol and Documentation Usage for IEEE 802 Parameters: </a:t>
            </a:r>
            <a:r>
              <a:rPr lang="en-US" sz="1400" dirty="0">
                <a:hlinkClick r:id="rId4"/>
              </a:rPr>
              <a:t>https://datatracker.ietf.org/doc/draft-ietf-intarea-rfc7042bis</a:t>
            </a:r>
            <a:r>
              <a:rPr lang="en-US" sz="1400" dirty="0">
                <a:hlinkClick r:id="rId5"/>
              </a:rPr>
              <a:t>/</a:t>
            </a:r>
            <a:r>
              <a:rPr lang="en-US" sz="1400" dirty="0"/>
              <a:t> (Nov 2023)</a:t>
            </a:r>
          </a:p>
          <a:p>
            <a:pPr lvl="2">
              <a:lnSpc>
                <a:spcPct val="80000"/>
              </a:lnSpc>
              <a:defRPr/>
            </a:pPr>
            <a:r>
              <a:rPr lang="en-US" sz="1400" dirty="0"/>
              <a:t>Discusses several aspects of IEEE 802 parameter and their use in IETF protocols, specifies IANA considerations for assignment of points under the IANA OUI, and provides some values for use in documentation.</a:t>
            </a:r>
          </a:p>
          <a:p>
            <a:pPr lvl="1">
              <a:lnSpc>
                <a:spcPct val="80000"/>
              </a:lnSpc>
              <a:defRPr/>
            </a:pPr>
            <a:r>
              <a:rPr lang="en-US" sz="1400" dirty="0"/>
              <a:t>Revised: Protocol Numbers for SCHC: </a:t>
            </a:r>
            <a:r>
              <a:rPr lang="en-US" sz="1400" dirty="0">
                <a:hlinkClick r:id="rId6"/>
              </a:rPr>
              <a:t>https://datatracker.ietf.org/doc/draft-ietf-intarea-schc-protocol-numbers/</a:t>
            </a:r>
            <a:r>
              <a:rPr lang="en-US" sz="1400" dirty="0"/>
              <a:t> (October 2023)</a:t>
            </a:r>
          </a:p>
          <a:p>
            <a:pPr lvl="2">
              <a:lnSpc>
                <a:spcPct val="80000"/>
              </a:lnSpc>
              <a:defRPr/>
            </a:pPr>
            <a:r>
              <a:rPr lang="en-US" sz="1400" dirty="0"/>
              <a:t>Requests an </a:t>
            </a:r>
            <a:r>
              <a:rPr lang="en-US" sz="1400" dirty="0" err="1"/>
              <a:t>Ethertype</a:t>
            </a:r>
            <a:r>
              <a:rPr lang="en-US" sz="1400" dirty="0"/>
              <a:t> for use of native Static Context Header Compression over IEEE 802 networks (for IP and non-IP protocols).</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15</a:t>
            </a:fld>
            <a:endParaRPr lang="en-US"/>
          </a:p>
        </p:txBody>
      </p:sp>
    </p:spTree>
    <p:extLst>
      <p:ext uri="{BB962C8B-B14F-4D97-AF65-F5344CB8AC3E}">
        <p14:creationId xmlns:p14="http://schemas.microsoft.com/office/powerpoint/2010/main" val="50453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Transport Layer Security (TLS)</a:t>
            </a:r>
          </a:p>
        </p:txBody>
      </p:sp>
      <p:sp>
        <p:nvSpPr>
          <p:cNvPr id="113667" name="Rectangle 3"/>
          <p:cNvSpPr>
            <a:spLocks noGrp="1" noChangeArrowheads="1"/>
          </p:cNvSpPr>
          <p:nvPr>
            <p:ph idx="1"/>
          </p:nvPr>
        </p:nvSpPr>
        <p:spPr/>
        <p:txBody>
          <a:bodyPr/>
          <a:lstStyle/>
          <a:p>
            <a:pPr>
              <a:lnSpc>
                <a:spcPct val="80000"/>
              </a:lnSpc>
              <a:defRPr/>
            </a:pPr>
            <a:r>
              <a:rPr lang="en-US" sz="2000" dirty="0"/>
              <a:t>Transport Layer Security Working Group website: </a:t>
            </a:r>
            <a:r>
              <a:rPr lang="en-US" sz="2000" dirty="0">
                <a:hlinkClick r:id="rId3"/>
              </a:rPr>
              <a:t>http://datatracker.ietf.org/wg/tls/</a:t>
            </a:r>
            <a:r>
              <a:rPr lang="en-US" sz="2000" dirty="0"/>
              <a:t> </a:t>
            </a:r>
          </a:p>
          <a:p>
            <a:pPr>
              <a:lnSpc>
                <a:spcPct val="80000"/>
              </a:lnSpc>
              <a:defRPr/>
            </a:pPr>
            <a:endParaRPr lang="en-US" sz="1400" dirty="0"/>
          </a:p>
          <a:p>
            <a:pPr>
              <a:lnSpc>
                <a:spcPct val="80000"/>
              </a:lnSpc>
              <a:defRPr/>
            </a:pPr>
            <a:r>
              <a:rPr lang="en-US" sz="1800" dirty="0"/>
              <a:t>Updates</a:t>
            </a:r>
          </a:p>
          <a:p>
            <a:pPr lvl="1">
              <a:lnSpc>
                <a:spcPct val="80000"/>
              </a:lnSpc>
              <a:spcAft>
                <a:spcPts val="600"/>
              </a:spcAft>
              <a:defRPr/>
            </a:pPr>
            <a:r>
              <a:rPr lang="en-US" sz="1400" dirty="0"/>
              <a:t>Revised: Deprecating Obsolete Key Exchange Methods in TLS 1.2: </a:t>
            </a:r>
            <a:r>
              <a:rPr lang="en-US" sz="1400" dirty="0">
                <a:hlinkClick r:id="rId4"/>
              </a:rPr>
              <a:t>https://datatracker.ietf.org/doc/draft-ietf-tls-deprecate-obsolete-kex/</a:t>
            </a:r>
            <a:r>
              <a:rPr lang="en-US" sz="1400" dirty="0"/>
              <a:t> (September 2023)</a:t>
            </a:r>
          </a:p>
          <a:p>
            <a:pPr lvl="1">
              <a:lnSpc>
                <a:spcPct val="80000"/>
              </a:lnSpc>
              <a:spcAft>
                <a:spcPts val="600"/>
              </a:spcAft>
              <a:defRPr/>
            </a:pPr>
            <a:r>
              <a:rPr lang="en-US" sz="1400" dirty="0"/>
              <a:t>Revised: Compact TLS 1.3: </a:t>
            </a:r>
            <a:r>
              <a:rPr lang="en-US" sz="1400" dirty="0">
                <a:hlinkClick r:id="rId5"/>
              </a:rPr>
              <a:t>https://datatracker.ietf.org/doc/draft-ietf-tls-ctls/</a:t>
            </a:r>
            <a:r>
              <a:rPr lang="en-US" sz="1400" dirty="0"/>
              <a:t> (October 2023)</a:t>
            </a:r>
          </a:p>
          <a:p>
            <a:pPr lvl="1">
              <a:lnSpc>
                <a:spcPct val="80000"/>
              </a:lnSpc>
              <a:spcAft>
                <a:spcPts val="600"/>
              </a:spcAft>
              <a:defRPr/>
            </a:pPr>
            <a:r>
              <a:rPr lang="en-US" sz="1400" dirty="0"/>
              <a:t>(Still) In WGLC: The Transport Layer Security (TLS) Protocol Version 1.3: </a:t>
            </a:r>
            <a:r>
              <a:rPr lang="en-US" sz="1400" dirty="0">
                <a:hlinkClick r:id="rId6"/>
              </a:rPr>
              <a:t>https://datatracker.ietf.org/doc/draft-ietf-tls-rfc8446bis/</a:t>
            </a:r>
            <a:r>
              <a:rPr lang="en-US" sz="1400" dirty="0"/>
              <a:t> (July 2023) [Erratum reported]</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16</a:t>
            </a:fld>
            <a:endParaRPr lang="en-US"/>
          </a:p>
        </p:txBody>
      </p:sp>
    </p:spTree>
    <p:extLst>
      <p:ext uri="{BB962C8B-B14F-4D97-AF65-F5344CB8AC3E}">
        <p14:creationId xmlns:p14="http://schemas.microsoft.com/office/powerpoint/2010/main" val="3881829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Deterministic Networking (DETNET)</a:t>
            </a:r>
          </a:p>
        </p:txBody>
      </p:sp>
      <p:sp>
        <p:nvSpPr>
          <p:cNvPr id="113667" name="Rectangle 3"/>
          <p:cNvSpPr>
            <a:spLocks noGrp="1" noChangeArrowheads="1"/>
          </p:cNvSpPr>
          <p:nvPr>
            <p:ph idx="1"/>
          </p:nvPr>
        </p:nvSpPr>
        <p:spPr>
          <a:xfrm>
            <a:off x="381000" y="1371600"/>
            <a:ext cx="8610600" cy="5029200"/>
          </a:xfrm>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DETNET: </a:t>
            </a:r>
            <a:r>
              <a:rPr lang="en-US" sz="2000" dirty="0">
                <a:solidFill>
                  <a:srgbClr val="000000"/>
                </a:solidFill>
                <a:ea typeface="Arial Unicode MS" pitchFamily="34" charset="-128"/>
                <a:cs typeface="Arial Unicode MS" pitchFamily="34" charset="-128"/>
                <a:hlinkClick r:id="rId3"/>
              </a:rPr>
              <a:t>https://datatracker.ietf.org/wg/detnet/charter/</a:t>
            </a:r>
            <a:r>
              <a:rPr lang="en-US" sz="2000" dirty="0">
                <a:solidFill>
                  <a:srgbClr val="000000"/>
                </a:solidFill>
                <a:ea typeface="Arial Unicode MS" pitchFamily="34" charset="-128"/>
                <a:cs typeface="Arial Unicode MS" pitchFamily="34" charset="-128"/>
              </a:rPr>
              <a:t> </a:t>
            </a:r>
          </a:p>
          <a:p>
            <a:pPr lvl="1"/>
            <a:r>
              <a:rPr lang="en-US" sz="1400" dirty="0"/>
              <a:t>The Deterministic Networking (</a:t>
            </a:r>
            <a:r>
              <a:rPr lang="en-US" sz="1400" dirty="0" err="1"/>
              <a:t>DetNet</a:t>
            </a:r>
            <a:r>
              <a:rPr lang="en-US" sz="1400" dirty="0"/>
              <a:t>) Working Group focuses on deterministic data paths that operate over Layer 2 bridged and Layer 3 routed segments, where such paths can provide bounds on latency, loss, and packet delay variation (jitter), and high reliability. </a:t>
            </a:r>
          </a:p>
          <a:p>
            <a:pPr lvl="1"/>
            <a:r>
              <a:rPr lang="en-US" sz="1400" dirty="0"/>
              <a:t>The IEEE 802.11be activities seem like they may fit in with </a:t>
            </a:r>
            <a:r>
              <a:rPr lang="en-US" sz="1400" dirty="0" err="1"/>
              <a:t>DetNet</a:t>
            </a:r>
            <a:r>
              <a:rPr lang="en-US" sz="1400" dirty="0"/>
              <a:t> and there was a joint IEEE-IETF </a:t>
            </a:r>
            <a:r>
              <a:rPr lang="en-US" sz="1400" dirty="0" err="1"/>
              <a:t>DetNet</a:t>
            </a:r>
            <a:r>
              <a:rPr lang="en-US" sz="1400" dirty="0"/>
              <a:t> discussion in Bangkok (November 2018).</a:t>
            </a:r>
          </a:p>
          <a:p>
            <a:pPr lvl="1"/>
            <a:r>
              <a:rPr lang="en-US" sz="1400" dirty="0"/>
              <a:t>Addresses Layer 3 aspects in support of applications requiring deterministic networking. </a:t>
            </a:r>
          </a:p>
          <a:p>
            <a:pPr lvl="1"/>
            <a:r>
              <a:rPr lang="en-US" sz="1400" dirty="0"/>
              <a:t>The Working Group collaborates with IEEE 802.1 Time Sensitive Networking (TSN), which is responsible for Layer 2 operations, to define a common architecture for both Layer 2 and Layer 3. </a:t>
            </a:r>
          </a:p>
          <a:p>
            <a:pPr lvl="1"/>
            <a:r>
              <a:rPr lang="en-US" sz="1400" dirty="0"/>
              <a:t>Example applications for deterministic networks include professional and home audio/video, multimedia in transportation, engine control systems, and other general industrial and vehicular applications being considered by the IEEE 802.1 TSN Task Group.</a:t>
            </a:r>
          </a:p>
          <a:p>
            <a:r>
              <a:rPr lang="en-US" sz="1800" dirty="0"/>
              <a:t>Updates:</a:t>
            </a:r>
          </a:p>
          <a:p>
            <a:pPr lvl="1"/>
            <a:r>
              <a:rPr lang="en-US" sz="1400" dirty="0"/>
              <a:t>In IETF Last Call: Deterministic Networking (</a:t>
            </a:r>
            <a:r>
              <a:rPr lang="en-US" sz="1400" dirty="0" err="1"/>
              <a:t>DetNet</a:t>
            </a:r>
            <a:r>
              <a:rPr lang="en-US" sz="1400" dirty="0"/>
              <a:t>): Packet Ordering Function: </a:t>
            </a:r>
            <a:r>
              <a:rPr lang="en-US" sz="1400" dirty="0">
                <a:hlinkClick r:id="rId4"/>
              </a:rPr>
              <a:t>https://datatracker.ietf.org/doc/draft-ietf-detnet-pof/</a:t>
            </a:r>
            <a:r>
              <a:rPr lang="en-US" sz="1400" dirty="0"/>
              <a:t> (November 2023)</a:t>
            </a:r>
          </a:p>
          <a:p>
            <a:pPr lvl="1"/>
            <a:r>
              <a:rPr lang="en-US" sz="1400" dirty="0"/>
              <a:t>Revised: Reliable and Available Wireless Architecture: </a:t>
            </a:r>
            <a:r>
              <a:rPr lang="en-US" sz="1400" dirty="0">
                <a:hlinkClick r:id="rId5"/>
              </a:rPr>
              <a:t>https://datatracker.ietf.org/doc/draft-ietf-raw-architecture/</a:t>
            </a:r>
            <a:r>
              <a:rPr lang="en-US" sz="1400" dirty="0"/>
              <a:t> (October 2023)</a:t>
            </a:r>
          </a:p>
          <a:p>
            <a:pPr lvl="1"/>
            <a:r>
              <a:rPr lang="en-US" sz="1400" dirty="0"/>
              <a:t>Revised: Reliable and Available Wireless Framework: </a:t>
            </a:r>
            <a:r>
              <a:rPr lang="en-US" sz="1400" dirty="0">
                <a:hlinkClick r:id="rId6"/>
              </a:rPr>
              <a:t>https://datatracker.ietf.org/doc/draft-ietf-raw-framework/</a:t>
            </a:r>
            <a:r>
              <a:rPr lang="en-US" sz="1400" dirty="0"/>
              <a:t> (September 2023)</a:t>
            </a:r>
          </a:p>
          <a:p>
            <a:pPr lvl="1"/>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17</a:t>
            </a:fld>
            <a:endParaRPr lang="en-US"/>
          </a:p>
        </p:txBody>
      </p:sp>
    </p:spTree>
    <p:extLst>
      <p:ext uri="{BB962C8B-B14F-4D97-AF65-F5344CB8AC3E}">
        <p14:creationId xmlns:p14="http://schemas.microsoft.com/office/powerpoint/2010/main" val="1660865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Autonomic Networking Integrated Model and Approach (ANIMA)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ANIMA: </a:t>
            </a:r>
            <a:r>
              <a:rPr lang="en-US" sz="2000" dirty="0">
                <a:solidFill>
                  <a:srgbClr val="000000"/>
                </a:solidFill>
                <a:ea typeface="Arial Unicode MS" pitchFamily="34" charset="-128"/>
                <a:cs typeface="Arial Unicode MS" pitchFamily="34" charset="-128"/>
                <a:hlinkClick r:id="rId3"/>
              </a:rPr>
              <a:t>https://datatracker.ietf.org/group/anima/about/</a:t>
            </a:r>
            <a:endParaRPr lang="en-US" sz="2000" dirty="0">
              <a:solidFill>
                <a:srgbClr val="000000"/>
              </a:solidFill>
              <a:ea typeface="Arial Unicode MS" pitchFamily="34" charset="-128"/>
              <a:cs typeface="Arial Unicode MS" pitchFamily="34" charset="-128"/>
            </a:endParaRPr>
          </a:p>
          <a:p>
            <a:pPr>
              <a:lnSpc>
                <a:spcPct val="80000"/>
              </a:lnSpc>
            </a:pPr>
            <a:endParaRPr lang="en-US" sz="2000" dirty="0">
              <a:solidFill>
                <a:srgbClr val="000000"/>
              </a:solidFill>
              <a:ea typeface="Arial Unicode MS" pitchFamily="34" charset="-128"/>
              <a:cs typeface="Arial Unicode MS" pitchFamily="34" charset="-128"/>
            </a:endParaRPr>
          </a:p>
          <a:p>
            <a:pPr lvl="1">
              <a:lnSpc>
                <a:spcPct val="80000"/>
              </a:lnSpc>
            </a:pPr>
            <a:r>
              <a:rPr lang="en-US" sz="1400" b="0" dirty="0">
                <a:solidFill>
                  <a:srgbClr val="000000"/>
                </a:solidFill>
                <a:ea typeface="Arial Unicode MS" pitchFamily="34" charset="-128"/>
                <a:cs typeface="Arial Unicode MS" pitchFamily="34" charset="-128"/>
              </a:rPr>
              <a:t>ANIMA designs protocols to allow network operations to be carried out without requiring low-level management of individual devices</a:t>
            </a:r>
            <a:endParaRPr lang="en-US" sz="1400" b="0" dirty="0"/>
          </a:p>
          <a:p>
            <a:r>
              <a:rPr lang="en-US" sz="1800" dirty="0"/>
              <a:t>Updates:</a:t>
            </a:r>
          </a:p>
          <a:p>
            <a:pPr lvl="1">
              <a:lnSpc>
                <a:spcPct val="80000"/>
              </a:lnSpc>
              <a:spcAft>
                <a:spcPts val="600"/>
              </a:spcAft>
              <a:defRPr/>
            </a:pPr>
            <a:r>
              <a:rPr lang="en-US" sz="1400" dirty="0"/>
              <a:t>Revised: BRSKI-AE: Alternative Enrollment Protocols in BRSKI: </a:t>
            </a:r>
            <a:r>
              <a:rPr lang="en-US" sz="1400" dirty="0">
                <a:hlinkClick r:id="rId4"/>
              </a:rPr>
              <a:t>https://datatracker.ietf.org/doc/draft-ietf-anima-brski-ae/</a:t>
            </a:r>
            <a:r>
              <a:rPr lang="en-US" sz="1400" dirty="0"/>
              <a:t> (October 2023)</a:t>
            </a:r>
          </a:p>
          <a:p>
            <a:pPr lvl="1">
              <a:lnSpc>
                <a:spcPct val="80000"/>
              </a:lnSpc>
              <a:spcAft>
                <a:spcPts val="600"/>
              </a:spcAft>
              <a:defRPr/>
            </a:pPr>
            <a:r>
              <a:rPr lang="en-US" sz="1400" dirty="0"/>
              <a:t>Revised: BRSKI with Pledge in Responder Mode (BRSKI-PRM): </a:t>
            </a:r>
            <a:r>
              <a:rPr lang="en-US" sz="1400" dirty="0">
                <a:hlinkClick r:id="rId5"/>
              </a:rPr>
              <a:t>https://datatracker.ietf.org/doc/draft-ietf-anima-brski-prm/</a:t>
            </a:r>
            <a:r>
              <a:rPr lang="en-US" sz="1400" dirty="0"/>
              <a:t> (October 2023)</a:t>
            </a: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18</a:t>
            </a:fld>
            <a:endParaRPr lang="en-US"/>
          </a:p>
        </p:txBody>
      </p:sp>
    </p:spTree>
    <p:extLst>
      <p:ext uri="{BB962C8B-B14F-4D97-AF65-F5344CB8AC3E}">
        <p14:creationId xmlns:p14="http://schemas.microsoft.com/office/powerpoint/2010/main" val="315085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References</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marL="457200" lvl="1" indent="0">
              <a:lnSpc>
                <a:spcPct val="80000"/>
              </a:lnSpc>
              <a:buNone/>
              <a:defRPr/>
            </a:pPr>
            <a:endParaRPr lang="en-US" sz="1200" dirty="0"/>
          </a:p>
          <a:p>
            <a:pPr>
              <a:lnSpc>
                <a:spcPct val="80000"/>
              </a:lnSpc>
              <a:defRPr/>
            </a:pPr>
            <a:r>
              <a:rPr lang="en-US" sz="2000" dirty="0"/>
              <a:t>RFC 7241, “The IEEE 802/IETF Relationship” (RFC 4441 update)</a:t>
            </a:r>
          </a:p>
          <a:p>
            <a:pPr lvl="1">
              <a:lnSpc>
                <a:spcPct val="80000"/>
              </a:lnSpc>
              <a:defRPr/>
            </a:pPr>
            <a:r>
              <a:rPr lang="en-US" sz="1600" dirty="0">
                <a:hlinkClick r:id="rId3"/>
              </a:rPr>
              <a:t>https://datatracker.ietf.org/doc/rfc7241/</a:t>
            </a:r>
            <a:r>
              <a:rPr lang="en-US" sz="1600" dirty="0"/>
              <a:t> </a:t>
            </a:r>
          </a:p>
          <a:p>
            <a:pPr>
              <a:lnSpc>
                <a:spcPct val="80000"/>
              </a:lnSpc>
              <a:spcBef>
                <a:spcPts val="1200"/>
              </a:spcBef>
              <a:defRPr/>
            </a:pPr>
            <a:r>
              <a:rPr lang="en-US" sz="2000" dirty="0"/>
              <a:t>IEEE 802 Liaisons list is available </a:t>
            </a:r>
          </a:p>
          <a:p>
            <a:pPr lvl="1">
              <a:lnSpc>
                <a:spcPct val="80000"/>
              </a:lnSpc>
              <a:defRPr/>
            </a:pPr>
            <a:r>
              <a:rPr lang="en-US" sz="1600" u="sng" dirty="0">
                <a:hlinkClick r:id="rId4"/>
              </a:rPr>
              <a:t>http://ieee-sa.centraldesktop.com/802liaisondb/FrontPage</a:t>
            </a:r>
            <a:endParaRPr lang="en-US" sz="1600" u="sng" dirty="0"/>
          </a:p>
          <a:p>
            <a:pPr lvl="1">
              <a:lnSpc>
                <a:spcPct val="80000"/>
              </a:lnSpc>
              <a:defRPr/>
            </a:pPr>
            <a:endParaRPr lang="en-US" sz="1600" u="sng" dirty="0"/>
          </a:p>
          <a:p>
            <a:pPr marL="0" indent="0">
              <a:lnSpc>
                <a:spcPct val="80000"/>
              </a:lnSpc>
              <a:buNone/>
              <a:defRPr/>
            </a:pPr>
            <a:endParaRPr lang="en-US" sz="22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19</a:t>
            </a:fld>
            <a:endParaRPr lang="en-US"/>
          </a:p>
        </p:txBody>
      </p:sp>
    </p:spTree>
    <p:extLst>
      <p:ext uri="{BB962C8B-B14F-4D97-AF65-F5344CB8AC3E}">
        <p14:creationId xmlns:p14="http://schemas.microsoft.com/office/powerpoint/2010/main" val="98111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a:t>Abstract</a:t>
            </a:r>
          </a:p>
        </p:txBody>
      </p:sp>
      <p:sp>
        <p:nvSpPr>
          <p:cNvPr id="3078" name="Rectangle 3"/>
          <p:cNvSpPr>
            <a:spLocks noGrp="1" noChangeArrowheads="1"/>
          </p:cNvSpPr>
          <p:nvPr>
            <p:ph idx="1"/>
          </p:nvPr>
        </p:nvSpPr>
        <p:spPr>
          <a:noFill/>
        </p:spPr>
        <p:txBody>
          <a:bodyPr/>
          <a:lstStyle/>
          <a:p>
            <a:pPr>
              <a:buFontTx/>
              <a:buNone/>
            </a:pPr>
            <a:r>
              <a:rPr lang="en-US" dirty="0"/>
              <a:t>	This presentation contains the IEEE 802.11 – IETF liaison report for November 2023.</a:t>
            </a:r>
          </a:p>
        </p:txBody>
      </p:sp>
      <p:sp>
        <p:nvSpPr>
          <p:cNvPr id="3074"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81F113F3-1D5D-4BCE-8B40-EA9857490F2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 Meetings</a:t>
            </a:r>
          </a:p>
        </p:txBody>
      </p:sp>
      <p:sp>
        <p:nvSpPr>
          <p:cNvPr id="20486" name="Rectangle 3"/>
          <p:cNvSpPr>
            <a:spLocks noGrp="1" noChangeArrowheads="1"/>
          </p:cNvSpPr>
          <p:nvPr>
            <p:ph idx="1"/>
          </p:nvPr>
        </p:nvSpPr>
        <p:spPr>
          <a:noFill/>
        </p:spPr>
        <p:txBody>
          <a:bodyPr/>
          <a:lstStyle/>
          <a:p>
            <a:r>
              <a:rPr lang="en-US" dirty="0"/>
              <a:t>Upcoming Meetings:</a:t>
            </a:r>
          </a:p>
          <a:p>
            <a:pPr lvl="1"/>
            <a:r>
              <a:rPr lang="en-US" dirty="0"/>
              <a:t>March 16-22, 2023 – Brisbane, QLD, AU</a:t>
            </a:r>
          </a:p>
          <a:p>
            <a:pPr lvl="1"/>
            <a:r>
              <a:rPr lang="en-US" dirty="0"/>
              <a:t>July 20-26 – Vancouver, BC, CA</a:t>
            </a:r>
          </a:p>
          <a:p>
            <a:r>
              <a:rPr lang="en-US" dirty="0">
                <a:hlinkClick r:id="rId3"/>
              </a:rPr>
              <a:t>http://www.ietf.org</a:t>
            </a:r>
            <a:endParaRPr lang="en-US" dirty="0"/>
          </a:p>
          <a:p>
            <a:pPr lvl="1"/>
            <a:r>
              <a:rPr lang="en-US" dirty="0"/>
              <a:t>Newcomer training: </a:t>
            </a:r>
            <a:r>
              <a:rPr lang="en-US" u="sng" dirty="0">
                <a:hlinkClick r:id="rId4"/>
              </a:rPr>
              <a:t>https://www.ietf.org/about/participate/get-started/</a:t>
            </a:r>
            <a:r>
              <a:rPr lang="en-US" dirty="0"/>
              <a:t> </a:t>
            </a:r>
          </a:p>
          <a:p>
            <a:pPr lvl="1"/>
            <a:r>
              <a:rPr lang="en-US" sz="1800" dirty="0"/>
              <a:t>April 2016: Wireless Tutorial (Donald Eastlake), 802.11 &amp; 802.15 tutorials (Dorothy Stanley, Charlie Perkins), see </a:t>
            </a:r>
            <a:r>
              <a:rPr lang="en-US" sz="1800" dirty="0">
                <a:hlinkClick r:id="rId5"/>
              </a:rPr>
              <a:t>11-16/500</a:t>
            </a:r>
            <a:r>
              <a:rPr lang="en-US" sz="1800" dirty="0"/>
              <a:t>, September 2016: Pat Thaler &amp; Juan Carlos – 802.1E (Privacy Considerations) and 802.c (Local MAC address usage) </a:t>
            </a:r>
            <a:r>
              <a:rPr lang="en-US" dirty="0">
                <a:hlinkClick r:id="rId6"/>
              </a:rPr>
              <a:t>https://datatracker.ietf.org/group/edu/materials/</a:t>
            </a:r>
            <a:endParaRPr lang="en-US"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IEEE 802 Liaison Activity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r>
              <a:rPr lang="en-US" sz="2000" dirty="0"/>
              <a:t>Joint meetings, agenda and presentations</a:t>
            </a:r>
          </a:p>
          <a:p>
            <a:pPr lvl="1">
              <a:lnSpc>
                <a:spcPct val="80000"/>
              </a:lnSpc>
              <a:defRPr/>
            </a:pPr>
            <a:r>
              <a:rPr lang="en-US" sz="1600" dirty="0">
                <a:hlinkClick r:id="rId3"/>
              </a:rPr>
              <a:t>http://www.iab.org/activities/joint-activities/iab-ieee-coordination/</a:t>
            </a:r>
            <a:endParaRPr lang="en-US" sz="1600" dirty="0"/>
          </a:p>
          <a:p>
            <a:pPr lvl="1">
              <a:lnSpc>
                <a:spcPct val="80000"/>
              </a:lnSpc>
              <a:defRPr/>
            </a:pPr>
            <a:r>
              <a:rPr lang="en-US" sz="1600" dirty="0"/>
              <a:t>Proceedings: </a:t>
            </a:r>
            <a:r>
              <a:rPr lang="en-US" sz="1600" dirty="0">
                <a:hlinkClick r:id="rId4"/>
              </a:rPr>
              <a:t>https://datatracker.ietf.org/iabasg/ietfieee/meetings/</a:t>
            </a:r>
            <a:endParaRPr lang="en-US" sz="1600" dirty="0"/>
          </a:p>
          <a:p>
            <a:pPr lvl="1">
              <a:lnSpc>
                <a:spcPct val="80000"/>
              </a:lnSpc>
              <a:defRPr/>
            </a:pPr>
            <a:r>
              <a:rPr lang="en-US" sz="1600" dirty="0"/>
              <a:t>Coordination topics include: Capability Discovery, Data Center Bridging, use of Local Address in virtualization and IoT, MAC address randomization, DETNET/TSN/RAW, YANG models, pervasive monitoring</a:t>
            </a:r>
          </a:p>
          <a:p>
            <a:pPr lvl="1">
              <a:lnSpc>
                <a:spcPct val="80000"/>
              </a:lnSpc>
              <a:defRPr/>
            </a:pPr>
            <a:r>
              <a:rPr lang="en-US" sz="1600" dirty="0"/>
              <a:t>IETF-IEEE 802 coordination teleconferences: October 23, 2023</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4</a:t>
            </a:fld>
            <a:endParaRPr lang="en-US"/>
          </a:p>
        </p:txBody>
      </p:sp>
    </p:spTree>
    <p:extLst>
      <p:ext uri="{BB962C8B-B14F-4D97-AF65-F5344CB8AC3E}">
        <p14:creationId xmlns:p14="http://schemas.microsoft.com/office/powerpoint/2010/main" val="224926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protocol use with 802.11 technology</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endParaRPr lang="en-US" b="0" dirty="0">
              <a:solidFill>
                <a:srgbClr val="000000"/>
              </a:solidFill>
              <a:ea typeface="Arial Unicode MS" pitchFamily="34" charset="-128"/>
              <a:cs typeface="Arial Unicode MS" pitchFamily="34" charset="-128"/>
            </a:endParaRPr>
          </a:p>
          <a:p>
            <a:pPr>
              <a:lnSpc>
                <a:spcPct val="80000"/>
              </a:lnSpc>
              <a:defRPr/>
            </a:pPr>
            <a:r>
              <a:rPr lang="en-US" b="0" dirty="0">
                <a:solidFill>
                  <a:srgbClr val="000000"/>
                </a:solidFill>
                <a:ea typeface="Arial Unicode MS" pitchFamily="34" charset="-128"/>
                <a:cs typeface="Arial Unicode MS" pitchFamily="34" charset="-128"/>
              </a:rPr>
              <a:t>There have been no RFCs published in the last two months that reference IEEE 802.11</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5</a:t>
            </a:fld>
            <a:endParaRPr lang="en-US"/>
          </a:p>
        </p:txBody>
      </p:sp>
    </p:spTree>
    <p:extLst>
      <p:ext uri="{BB962C8B-B14F-4D97-AF65-F5344CB8AC3E}">
        <p14:creationId xmlns:p14="http://schemas.microsoft.com/office/powerpoint/2010/main" val="398263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BOFs at IETF 118 November 4-10, 2023</a:t>
            </a:r>
          </a:p>
        </p:txBody>
      </p:sp>
      <p:sp>
        <p:nvSpPr>
          <p:cNvPr id="20486" name="Rectangle 3"/>
          <p:cNvSpPr>
            <a:spLocks noGrp="1" noChangeArrowheads="1"/>
          </p:cNvSpPr>
          <p:nvPr>
            <p:ph idx="1"/>
          </p:nvPr>
        </p:nvSpPr>
        <p:spPr>
          <a:xfrm>
            <a:off x="685799" y="1600200"/>
            <a:ext cx="7772400" cy="4114800"/>
          </a:xfrm>
          <a:noFill/>
        </p:spPr>
        <p:txBody>
          <a:bodyPr/>
          <a:lstStyle/>
          <a:p>
            <a:endParaRPr lang="en-US" sz="2000" dirty="0"/>
          </a:p>
          <a:p>
            <a:r>
              <a:rPr lang="en-US" sz="2000" dirty="0"/>
              <a:t>See </a:t>
            </a:r>
            <a:r>
              <a:rPr lang="en-US" sz="2000" dirty="0">
                <a:hlinkClick r:id="rId3"/>
              </a:rPr>
              <a:t>https://datatracker.ietf.org/wg/bofs/</a:t>
            </a:r>
            <a:endParaRPr lang="en-US" sz="2000"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202522409"/>
              </p:ext>
            </p:extLst>
          </p:nvPr>
        </p:nvGraphicFramePr>
        <p:xfrm>
          <a:off x="1083220" y="2574504"/>
          <a:ext cx="6977557" cy="2093664"/>
        </p:xfrm>
        <a:graphic>
          <a:graphicData uri="http://schemas.openxmlformats.org/drawingml/2006/table">
            <a:tbl>
              <a:tblPr>
                <a:tableStyleId>{3C2FFA5D-87B4-456A-9821-1D502468CF0F}</a:tableStyleId>
              </a:tblPr>
              <a:tblGrid>
                <a:gridCol w="1524000">
                  <a:extLst>
                    <a:ext uri="{9D8B030D-6E8A-4147-A177-3AD203B41FA5}">
                      <a16:colId xmlns:a16="http://schemas.microsoft.com/office/drawing/2014/main" val="20000"/>
                    </a:ext>
                  </a:extLst>
                </a:gridCol>
                <a:gridCol w="5453557">
                  <a:extLst>
                    <a:ext uri="{9D8B030D-6E8A-4147-A177-3AD203B41FA5}">
                      <a16:colId xmlns:a16="http://schemas.microsoft.com/office/drawing/2014/main" val="20001"/>
                    </a:ext>
                  </a:extLst>
                </a:gridCol>
              </a:tblGrid>
              <a:tr h="523416">
                <a:tc>
                  <a:txBody>
                    <a:bodyPr/>
                    <a:lstStyle/>
                    <a:p>
                      <a:r>
                        <a:rPr lang="en-US" dirty="0">
                          <a:hlinkClick r:id="rId4"/>
                        </a:rPr>
                        <a:t>wimse</a:t>
                      </a:r>
                      <a:r>
                        <a:rPr lang="en-US" dirty="0"/>
                        <a:t> </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Workload Identity in Multi System Environments</a:t>
                      </a:r>
                      <a:endParaRPr lang="en-US" b="0" dirty="0"/>
                    </a:p>
                  </a:txBody>
                  <a:tcPr marL="70945" marR="70945" marT="35472" marB="35472" anchor="ctr"/>
                </a:tc>
                <a:extLst>
                  <a:ext uri="{0D108BD9-81ED-4DB2-BD59-A6C34878D82A}">
                    <a16:rowId xmlns:a16="http://schemas.microsoft.com/office/drawing/2014/main" val="1280367694"/>
                  </a:ext>
                </a:extLst>
              </a:tr>
              <a:tr h="523416">
                <a:tc>
                  <a:txBody>
                    <a:bodyPr/>
                    <a:lstStyle/>
                    <a:p>
                      <a:r>
                        <a:rPr lang="en-US" dirty="0">
                          <a:hlinkClick r:id="rId5"/>
                        </a:rPr>
                        <a:t>s</a:t>
                      </a:r>
                      <a:r>
                        <a:rPr lang="en-US" dirty="0">
                          <a:hlinkClick r:id="rId5"/>
                        </a:rPr>
                        <a:t>pice</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Secure Patterns for Internet </a:t>
                      </a:r>
                      <a:r>
                        <a:rPr lang="en-US" dirty="0" err="1"/>
                        <a:t>CrEdentials</a:t>
                      </a:r>
                      <a:endParaRPr lang="en-US" b="0" dirty="0"/>
                    </a:p>
                  </a:txBody>
                  <a:tcPr marL="70945" marR="70945" marT="35472" marB="35472" anchor="ctr"/>
                </a:tc>
                <a:extLst>
                  <a:ext uri="{0D108BD9-81ED-4DB2-BD59-A6C34878D82A}">
                    <a16:rowId xmlns:a16="http://schemas.microsoft.com/office/drawing/2014/main" val="2940825583"/>
                  </a:ext>
                </a:extLst>
              </a:tr>
              <a:tr h="523416">
                <a:tc>
                  <a:txBody>
                    <a:bodyPr/>
                    <a:lstStyle/>
                    <a:p>
                      <a:r>
                        <a:rPr lang="en-US" dirty="0" err="1">
                          <a:hlinkClick r:id="rId6"/>
                        </a:rPr>
                        <a:t>d</a:t>
                      </a:r>
                      <a:r>
                        <a:rPr lang="en-US" dirty="0" err="1">
                          <a:hlinkClick r:id="rId6"/>
                        </a:rPr>
                        <a:t>ult</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Detecting Unwanted Location Trackers</a:t>
                      </a:r>
                      <a:endParaRPr lang="en-US" b="0" dirty="0"/>
                    </a:p>
                  </a:txBody>
                  <a:tcPr marL="70945" marR="70945" marT="35472" marB="35472" anchor="ctr"/>
                </a:tc>
                <a:extLst>
                  <a:ext uri="{0D108BD9-81ED-4DB2-BD59-A6C34878D82A}">
                    <a16:rowId xmlns:a16="http://schemas.microsoft.com/office/drawing/2014/main" val="4229055872"/>
                  </a:ext>
                </a:extLst>
              </a:tr>
              <a:tr h="523416">
                <a:tc>
                  <a:txBody>
                    <a:bodyPr/>
                    <a:lstStyle/>
                    <a:p>
                      <a:r>
                        <a:rPr lang="en-US" dirty="0" err="1">
                          <a:hlinkClick r:id="rId7"/>
                        </a:rPr>
                        <a:t>v</a:t>
                      </a:r>
                      <a:r>
                        <a:rPr lang="en-US" dirty="0" err="1">
                          <a:hlinkClick r:id="rId7"/>
                        </a:rPr>
                        <a:t>con</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t>Voice Conversation Transfer</a:t>
                      </a:r>
                    </a:p>
                  </a:txBody>
                  <a:tcPr marL="70945" marR="70945" marT="35472" marB="35472" anchor="ctr"/>
                </a:tc>
                <a:extLst>
                  <a:ext uri="{0D108BD9-81ED-4DB2-BD59-A6C34878D82A}">
                    <a16:rowId xmlns:a16="http://schemas.microsoft.com/office/drawing/2014/main" val="2432168914"/>
                  </a:ext>
                </a:extLst>
              </a:tr>
            </a:tbl>
          </a:graphicData>
        </a:graphic>
      </p:graphicFrame>
    </p:spTree>
    <p:extLst>
      <p:ext uri="{BB962C8B-B14F-4D97-AF65-F5344CB8AC3E}">
        <p14:creationId xmlns:p14="http://schemas.microsoft.com/office/powerpoint/2010/main" val="238271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IETF/IRTF groups being (re-)chartered</a:t>
            </a:r>
          </a:p>
        </p:txBody>
      </p:sp>
      <p:sp>
        <p:nvSpPr>
          <p:cNvPr id="20486" name="Rectangle 3"/>
          <p:cNvSpPr>
            <a:spLocks noGrp="1" noChangeArrowheads="1"/>
          </p:cNvSpPr>
          <p:nvPr>
            <p:ph idx="1"/>
          </p:nvPr>
        </p:nvSpPr>
        <p:spPr>
          <a:xfrm>
            <a:off x="685800" y="1524000"/>
            <a:ext cx="7772400" cy="4572000"/>
          </a:xfrm>
          <a:noFill/>
        </p:spPr>
        <p:txBody>
          <a:bodyPr/>
          <a:lstStyle/>
          <a:p>
            <a:r>
              <a:rPr lang="en-US" sz="2000" dirty="0"/>
              <a:t>See </a:t>
            </a:r>
            <a:r>
              <a:rPr lang="en-US" sz="2000" dirty="0">
                <a:hlinkClick r:id="rId3"/>
              </a:rPr>
              <a:t>https://datatracker.ietf.org/group/chartering/</a:t>
            </a:r>
            <a:r>
              <a:rPr lang="en-US" sz="2000" dirty="0"/>
              <a:t> </a:t>
            </a:r>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689261297"/>
              </p:ext>
            </p:extLst>
          </p:nvPr>
        </p:nvGraphicFramePr>
        <p:xfrm>
          <a:off x="990600" y="1983626"/>
          <a:ext cx="6977558" cy="3972912"/>
        </p:xfrm>
        <a:graphic>
          <a:graphicData uri="http://schemas.openxmlformats.org/drawingml/2006/table">
            <a:tbl>
              <a:tblPr>
                <a:tableStyleId>{3C2FFA5D-87B4-456A-9821-1D502468CF0F}</a:tableStyleId>
              </a:tblPr>
              <a:tblGrid>
                <a:gridCol w="987575">
                  <a:extLst>
                    <a:ext uri="{9D8B030D-6E8A-4147-A177-3AD203B41FA5}">
                      <a16:colId xmlns:a16="http://schemas.microsoft.com/office/drawing/2014/main" val="20000"/>
                    </a:ext>
                  </a:extLst>
                </a:gridCol>
                <a:gridCol w="5989983">
                  <a:extLst>
                    <a:ext uri="{9D8B030D-6E8A-4147-A177-3AD203B41FA5}">
                      <a16:colId xmlns:a16="http://schemas.microsoft.com/office/drawing/2014/main" val="20001"/>
                    </a:ext>
                  </a:extLst>
                </a:gridCol>
              </a:tblGrid>
              <a:tr h="496614">
                <a:tc>
                  <a:txBody>
                    <a:bodyPr/>
                    <a:lstStyle/>
                    <a:p>
                      <a:r>
                        <a:rPr lang="en-US" dirty="0">
                          <a:hlinkClick r:id="rId4"/>
                        </a:rPr>
                        <a:t>hrpc</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Human Rights Protocol Considerations</a:t>
                      </a:r>
                      <a:endParaRPr lang="en-US" sz="1800" b="0" dirty="0"/>
                    </a:p>
                  </a:txBody>
                  <a:tcPr marL="70945" marR="70945" marT="35472" marB="35472" anchor="ctr"/>
                </a:tc>
                <a:extLst>
                  <a:ext uri="{0D108BD9-81ED-4DB2-BD59-A6C34878D82A}">
                    <a16:rowId xmlns:a16="http://schemas.microsoft.com/office/drawing/2014/main" val="2898437168"/>
                  </a:ext>
                </a:extLst>
              </a:tr>
              <a:tr h="496614">
                <a:tc>
                  <a:txBody>
                    <a:bodyPr/>
                    <a:lstStyle/>
                    <a:p>
                      <a:r>
                        <a:rPr lang="en-US" dirty="0">
                          <a:hlinkClick r:id="rId6"/>
                        </a:rPr>
                        <a:t>ccamp</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7"/>
                        </a:rPr>
                        <a:t>Common Control and Measurement Plane</a:t>
                      </a:r>
                      <a:endParaRPr lang="en-US" sz="1800" b="0" dirty="0"/>
                    </a:p>
                  </a:txBody>
                  <a:tcPr marL="70945" marR="70945" marT="35472" marB="35472" anchor="ctr"/>
                </a:tc>
                <a:extLst>
                  <a:ext uri="{0D108BD9-81ED-4DB2-BD59-A6C34878D82A}">
                    <a16:rowId xmlns:a16="http://schemas.microsoft.com/office/drawing/2014/main" val="2926338756"/>
                  </a:ext>
                </a:extLst>
              </a:tr>
              <a:tr h="496614">
                <a:tc>
                  <a:txBody>
                    <a:bodyPr/>
                    <a:lstStyle/>
                    <a:p>
                      <a:r>
                        <a:rPr lang="en-US" dirty="0" err="1">
                          <a:hlinkClick r:id="rId8"/>
                        </a:rPr>
                        <a:t>d</a:t>
                      </a:r>
                      <a:r>
                        <a:rPr lang="en-US" dirty="0" err="1">
                          <a:hlinkClick r:id="rId8"/>
                        </a:rPr>
                        <a:t>etnet</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9"/>
                        </a:rPr>
                        <a:t>Deterministic Networking</a:t>
                      </a:r>
                      <a:endParaRPr lang="en-US" sz="1800" b="0" dirty="0"/>
                    </a:p>
                  </a:txBody>
                  <a:tcPr marL="70945" marR="70945" marT="35472" marB="35472" anchor="ctr"/>
                </a:tc>
                <a:extLst>
                  <a:ext uri="{0D108BD9-81ED-4DB2-BD59-A6C34878D82A}">
                    <a16:rowId xmlns:a16="http://schemas.microsoft.com/office/drawing/2014/main" val="2388977550"/>
                  </a:ext>
                </a:extLst>
              </a:tr>
              <a:tr h="496614">
                <a:tc>
                  <a:txBody>
                    <a:bodyPr/>
                    <a:lstStyle/>
                    <a:p>
                      <a:r>
                        <a:rPr lang="en-US" dirty="0" err="1">
                          <a:hlinkClick r:id="rId10"/>
                        </a:rPr>
                        <a:t>d</a:t>
                      </a:r>
                      <a:r>
                        <a:rPr lang="en-US" dirty="0" err="1">
                          <a:hlinkClick r:id="rId10"/>
                        </a:rPr>
                        <a:t>ult</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1"/>
                        </a:rPr>
                        <a:t>Detecting Unwanted Location Trackers</a:t>
                      </a:r>
                      <a:endParaRPr lang="en-US" sz="1800" b="0" dirty="0"/>
                    </a:p>
                  </a:txBody>
                  <a:tcPr marL="70945" marR="70945" marT="35472" marB="35472" anchor="ctr"/>
                </a:tc>
                <a:extLst>
                  <a:ext uri="{0D108BD9-81ED-4DB2-BD59-A6C34878D82A}">
                    <a16:rowId xmlns:a16="http://schemas.microsoft.com/office/drawing/2014/main" val="650797588"/>
                  </a:ext>
                </a:extLst>
              </a:tr>
              <a:tr h="496614">
                <a:tc>
                  <a:txBody>
                    <a:bodyPr/>
                    <a:lstStyle/>
                    <a:p>
                      <a:r>
                        <a:rPr lang="en-US" dirty="0">
                          <a:hlinkClick r:id="rId12"/>
                        </a:rPr>
                        <a:t>grow</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3"/>
                        </a:rPr>
                        <a:t>Global Routing Operations</a:t>
                      </a:r>
                      <a:endParaRPr lang="en-US" sz="1800" b="0" dirty="0"/>
                    </a:p>
                  </a:txBody>
                  <a:tcPr marL="70945" marR="70945" marT="35472" marB="35472" anchor="ctr"/>
                </a:tc>
                <a:extLst>
                  <a:ext uri="{0D108BD9-81ED-4DB2-BD59-A6C34878D82A}">
                    <a16:rowId xmlns:a16="http://schemas.microsoft.com/office/drawing/2014/main" val="1669581490"/>
                  </a:ext>
                </a:extLst>
              </a:tr>
              <a:tr h="496614">
                <a:tc>
                  <a:txBody>
                    <a:bodyPr/>
                    <a:lstStyle/>
                    <a:p>
                      <a:r>
                        <a:rPr lang="en-US" dirty="0">
                          <a:hlinkClick r:id="rId14"/>
                        </a:rPr>
                        <a:t>multi</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5"/>
                        </a:rPr>
                        <a:t>Multiformats</a:t>
                      </a:r>
                      <a:endParaRPr lang="en-US" sz="1800" b="0" dirty="0"/>
                    </a:p>
                  </a:txBody>
                  <a:tcPr marL="70945" marR="70945" marT="35472" marB="35472" anchor="ctr"/>
                </a:tc>
                <a:extLst>
                  <a:ext uri="{0D108BD9-81ED-4DB2-BD59-A6C34878D82A}">
                    <a16:rowId xmlns:a16="http://schemas.microsoft.com/office/drawing/2014/main" val="3416167694"/>
                  </a:ext>
                </a:extLst>
              </a:tr>
              <a:tr h="496614">
                <a:tc>
                  <a:txBody>
                    <a:bodyPr/>
                    <a:lstStyle/>
                    <a:p>
                      <a:r>
                        <a:rPr lang="en-US" dirty="0" err="1">
                          <a:hlinkClick r:id="rId16"/>
                        </a:rPr>
                        <a:t>opsawg</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7"/>
                        </a:rPr>
                        <a:t>Operations and Management Area Working Group</a:t>
                      </a:r>
                      <a:endParaRPr lang="en-US" sz="1800" b="0" dirty="0"/>
                    </a:p>
                  </a:txBody>
                  <a:tcPr marL="70945" marR="70945" marT="35472" marB="35472" anchor="ctr"/>
                </a:tc>
                <a:extLst>
                  <a:ext uri="{0D108BD9-81ED-4DB2-BD59-A6C34878D82A}">
                    <a16:rowId xmlns:a16="http://schemas.microsoft.com/office/drawing/2014/main" val="1248735191"/>
                  </a:ext>
                </a:extLst>
              </a:tr>
              <a:tr h="496614">
                <a:tc>
                  <a:txBody>
                    <a:bodyPr/>
                    <a:lstStyle/>
                    <a:p>
                      <a:r>
                        <a:rPr lang="en-US" dirty="0" err="1">
                          <a:hlinkClick r:id="rId18"/>
                        </a:rPr>
                        <a:t>p</a:t>
                      </a:r>
                      <a:r>
                        <a:rPr lang="en-US" dirty="0" err="1">
                          <a:hlinkClick r:id="rId18"/>
                        </a:rPr>
                        <a:t>ce</a:t>
                      </a:r>
                      <a:endParaRPr lang="en-US" sz="1800" b="0" dirty="0"/>
                    </a:p>
                  </a:txBody>
                  <a:tcPr marL="70945" marR="70945" marT="35472" marB="35472" anchor="ctr"/>
                </a:tc>
                <a:tc>
                  <a:txBody>
                    <a:bodyPr/>
                    <a:lstStyle/>
                    <a:p>
                      <a:r>
                        <a:rPr lang="en-US" dirty="0">
                          <a:hlinkClick r:id="rId19"/>
                        </a:rPr>
                        <a:t>Path Computation Element</a:t>
                      </a:r>
                      <a:r>
                        <a:rPr lang="en-US" dirty="0"/>
                        <a:t> </a:t>
                      </a:r>
                    </a:p>
                  </a:txBody>
                  <a:tcPr anchor="ctr"/>
                </a:tc>
                <a:extLst>
                  <a:ext uri="{0D108BD9-81ED-4DB2-BD59-A6C34878D82A}">
                    <a16:rowId xmlns:a16="http://schemas.microsoft.com/office/drawing/2014/main" val="2830880288"/>
                  </a:ext>
                </a:extLst>
              </a:tr>
            </a:tbl>
          </a:graphicData>
        </a:graphic>
      </p:graphicFrame>
    </p:spTree>
    <p:extLst>
      <p:ext uri="{BB962C8B-B14F-4D97-AF65-F5344CB8AC3E}">
        <p14:creationId xmlns:p14="http://schemas.microsoft.com/office/powerpoint/2010/main" val="260499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IETF/IRTF groups being (re-)chartered</a:t>
            </a:r>
          </a:p>
        </p:txBody>
      </p:sp>
      <p:sp>
        <p:nvSpPr>
          <p:cNvPr id="20486" name="Rectangle 3"/>
          <p:cNvSpPr>
            <a:spLocks noGrp="1" noChangeArrowheads="1"/>
          </p:cNvSpPr>
          <p:nvPr>
            <p:ph idx="1"/>
          </p:nvPr>
        </p:nvSpPr>
        <p:spPr>
          <a:xfrm>
            <a:off x="685800" y="1524000"/>
            <a:ext cx="7772400" cy="4572000"/>
          </a:xfrm>
          <a:noFill/>
        </p:spPr>
        <p:txBody>
          <a:bodyPr/>
          <a:lstStyle/>
          <a:p>
            <a:r>
              <a:rPr lang="en-US" sz="2000" dirty="0"/>
              <a:t>See </a:t>
            </a:r>
            <a:r>
              <a:rPr lang="en-US" sz="2000" dirty="0">
                <a:hlinkClick r:id="rId3"/>
              </a:rPr>
              <a:t>https://datatracker.ietf.org/group/chartering/</a:t>
            </a:r>
            <a:r>
              <a:rPr lang="en-US" sz="2000" dirty="0"/>
              <a:t> </a:t>
            </a:r>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419114218"/>
              </p:ext>
            </p:extLst>
          </p:nvPr>
        </p:nvGraphicFramePr>
        <p:xfrm>
          <a:off x="990600" y="1983626"/>
          <a:ext cx="6977558" cy="1986456"/>
        </p:xfrm>
        <a:graphic>
          <a:graphicData uri="http://schemas.openxmlformats.org/drawingml/2006/table">
            <a:tbl>
              <a:tblPr>
                <a:tableStyleId>{3C2FFA5D-87B4-456A-9821-1D502468CF0F}</a:tableStyleId>
              </a:tblPr>
              <a:tblGrid>
                <a:gridCol w="987575">
                  <a:extLst>
                    <a:ext uri="{9D8B030D-6E8A-4147-A177-3AD203B41FA5}">
                      <a16:colId xmlns:a16="http://schemas.microsoft.com/office/drawing/2014/main" val="20000"/>
                    </a:ext>
                  </a:extLst>
                </a:gridCol>
                <a:gridCol w="5989983">
                  <a:extLst>
                    <a:ext uri="{9D8B030D-6E8A-4147-A177-3AD203B41FA5}">
                      <a16:colId xmlns:a16="http://schemas.microsoft.com/office/drawing/2014/main" val="20001"/>
                    </a:ext>
                  </a:extLst>
                </a:gridCol>
              </a:tblGrid>
              <a:tr h="496614">
                <a:tc>
                  <a:txBody>
                    <a:bodyPr/>
                    <a:lstStyle/>
                    <a:p>
                      <a:r>
                        <a:rPr lang="en-US" dirty="0">
                          <a:hlinkClick r:id="rId4"/>
                        </a:rPr>
                        <a:t>tcpm</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TCP Maintenance and Minor Extensions</a:t>
                      </a:r>
                      <a:endParaRPr lang="en-US" sz="1800" b="0" dirty="0"/>
                    </a:p>
                  </a:txBody>
                  <a:tcPr marL="70945" marR="70945" marT="35472" marB="35472" anchor="ctr"/>
                </a:tc>
                <a:extLst>
                  <a:ext uri="{0D108BD9-81ED-4DB2-BD59-A6C34878D82A}">
                    <a16:rowId xmlns:a16="http://schemas.microsoft.com/office/drawing/2014/main" val="931428912"/>
                  </a:ext>
                </a:extLst>
              </a:tr>
              <a:tr h="496614">
                <a:tc>
                  <a:txBody>
                    <a:bodyPr/>
                    <a:lstStyle/>
                    <a:p>
                      <a:r>
                        <a:rPr lang="en-US" dirty="0" err="1">
                          <a:hlinkClick r:id="rId6"/>
                        </a:rPr>
                        <a:t>t</a:t>
                      </a:r>
                      <a:r>
                        <a:rPr lang="en-US" dirty="0" err="1">
                          <a:hlinkClick r:id="rId6"/>
                        </a:rPr>
                        <a:t>svwg</a:t>
                      </a:r>
                      <a:endParaRPr lang="en-US" sz="1800" b="0" dirty="0"/>
                    </a:p>
                  </a:txBody>
                  <a:tcPr marL="70945" marR="70945" marT="35472" marB="35472" anchor="ctr"/>
                </a:tc>
                <a:tc>
                  <a:txBody>
                    <a:bodyPr/>
                    <a:lstStyle/>
                    <a:p>
                      <a:r>
                        <a:rPr lang="en-US" dirty="0">
                          <a:hlinkClick r:id="rId7"/>
                        </a:rPr>
                        <a:t>Transport and Services Working Group</a:t>
                      </a:r>
                      <a:endParaRPr lang="en-US" dirty="0"/>
                    </a:p>
                  </a:txBody>
                  <a:tcPr anchor="ctr"/>
                </a:tc>
                <a:extLst>
                  <a:ext uri="{0D108BD9-81ED-4DB2-BD59-A6C34878D82A}">
                    <a16:rowId xmlns:a16="http://schemas.microsoft.com/office/drawing/2014/main" val="2696368036"/>
                  </a:ext>
                </a:extLst>
              </a:tr>
              <a:tr h="496614">
                <a:tc>
                  <a:txBody>
                    <a:bodyPr/>
                    <a:lstStyle/>
                    <a:p>
                      <a:r>
                        <a:rPr lang="en-US" dirty="0">
                          <a:hlinkClick r:id="rId8"/>
                        </a:rPr>
                        <a:t>vcon</a:t>
                      </a:r>
                      <a:endParaRPr lang="en-US" sz="1800" b="0" dirty="0"/>
                    </a:p>
                  </a:txBody>
                  <a:tcPr marL="70945" marR="70945" marT="35472" marB="35472" anchor="ctr"/>
                </a:tc>
                <a:tc>
                  <a:txBody>
                    <a:bodyPr/>
                    <a:lstStyle/>
                    <a:p>
                      <a:r>
                        <a:rPr lang="en-US" dirty="0">
                          <a:hlinkClick r:id="rId9"/>
                        </a:rPr>
                        <a:t>vCon</a:t>
                      </a:r>
                      <a:r>
                        <a:rPr lang="en-US" dirty="0"/>
                        <a:t> </a:t>
                      </a:r>
                    </a:p>
                  </a:txBody>
                  <a:tcPr anchor="ctr"/>
                </a:tc>
                <a:extLst>
                  <a:ext uri="{0D108BD9-81ED-4DB2-BD59-A6C34878D82A}">
                    <a16:rowId xmlns:a16="http://schemas.microsoft.com/office/drawing/2014/main" val="462132489"/>
                  </a:ext>
                </a:extLst>
              </a:tr>
              <a:tr h="496614">
                <a:tc>
                  <a:txBody>
                    <a:bodyPr/>
                    <a:lstStyle/>
                    <a:p>
                      <a:r>
                        <a:rPr lang="en-US" dirty="0">
                          <a:hlinkClick r:id="rId10"/>
                        </a:rPr>
                        <a:t>w</a:t>
                      </a:r>
                      <a:r>
                        <a:rPr lang="en-US" dirty="0">
                          <a:hlinkClick r:id="rId10"/>
                        </a:rPr>
                        <a:t>ish</a:t>
                      </a:r>
                      <a:endParaRPr lang="en-US" sz="1800" b="0" dirty="0"/>
                    </a:p>
                  </a:txBody>
                  <a:tcPr marL="70945" marR="70945" marT="35472" marB="35472" anchor="ctr"/>
                </a:tc>
                <a:tc>
                  <a:txBody>
                    <a:bodyPr/>
                    <a:lstStyle/>
                    <a:p>
                      <a:r>
                        <a:rPr lang="en-US" dirty="0">
                          <a:hlinkClick r:id="rId11"/>
                        </a:rPr>
                        <a:t>WebRTC Ingest Signaling over HTTPS</a:t>
                      </a:r>
                      <a:endParaRPr lang="en-US" dirty="0"/>
                    </a:p>
                  </a:txBody>
                  <a:tcPr anchor="ctr"/>
                </a:tc>
                <a:extLst>
                  <a:ext uri="{0D108BD9-81ED-4DB2-BD59-A6C34878D82A}">
                    <a16:rowId xmlns:a16="http://schemas.microsoft.com/office/drawing/2014/main" val="4068348069"/>
                  </a:ext>
                </a:extLst>
              </a:tr>
            </a:tbl>
          </a:graphicData>
        </a:graphic>
      </p:graphicFrame>
    </p:spTree>
    <p:extLst>
      <p:ext uri="{BB962C8B-B14F-4D97-AF65-F5344CB8AC3E}">
        <p14:creationId xmlns:p14="http://schemas.microsoft.com/office/powerpoint/2010/main" val="3397425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YANG Model Catalog</a:t>
            </a:r>
          </a:p>
        </p:txBody>
      </p:sp>
      <p:sp>
        <p:nvSpPr>
          <p:cNvPr id="113667" name="Rectangle 3"/>
          <p:cNvSpPr>
            <a:spLocks noGrp="1" noChangeArrowheads="1"/>
          </p:cNvSpPr>
          <p:nvPr>
            <p:ph idx="1"/>
          </p:nvPr>
        </p:nvSpPr>
        <p:spPr>
          <a:xfrm>
            <a:off x="685800" y="1752600"/>
            <a:ext cx="8077200" cy="4648200"/>
          </a:xfrm>
        </p:spPr>
        <p:txBody>
          <a:bodyPr/>
          <a:lstStyle/>
          <a:p>
            <a:pPr marL="0" indent="0">
              <a:lnSpc>
                <a:spcPct val="80000"/>
              </a:lnSpc>
              <a:buFontTx/>
              <a:buNone/>
              <a:defRPr/>
            </a:pPr>
            <a:endParaRPr lang="en-US" sz="900" dirty="0"/>
          </a:p>
          <a:p>
            <a:pPr>
              <a:lnSpc>
                <a:spcPct val="80000"/>
              </a:lnSpc>
            </a:pPr>
            <a:r>
              <a:rPr lang="en-US" dirty="0"/>
              <a:t>YANG catalog development</a:t>
            </a:r>
          </a:p>
          <a:p>
            <a:pPr lvl="1">
              <a:lnSpc>
                <a:spcPct val="80000"/>
              </a:lnSpc>
            </a:pPr>
            <a:r>
              <a:rPr lang="en-US" dirty="0"/>
              <a:t>A YANG model catalog and registry that allows users to find models relevant to their use cases from the large and growing number of YANG modules being published.</a:t>
            </a:r>
          </a:p>
          <a:p>
            <a:pPr lvl="1">
              <a:lnSpc>
                <a:spcPct val="80000"/>
              </a:lnSpc>
            </a:pPr>
            <a:r>
              <a:rPr lang="en-US" dirty="0"/>
              <a:t>YANG Catalog was developed through a collaboration between the IETF and the Broadband Forum, and contains many data models, including from other Standards Development Organizations (SDOs) such as the IEEE, as well as some vendor-specific data models. Interest and participation from other SDOs, equipment vendors, open source projects and network operators is encouraged.</a:t>
            </a:r>
          </a:p>
          <a:p>
            <a:pPr>
              <a:lnSpc>
                <a:spcPct val="80000"/>
              </a:lnSpc>
            </a:pPr>
            <a:r>
              <a:rPr lang="en-US" dirty="0"/>
              <a:t>See </a:t>
            </a:r>
            <a:r>
              <a:rPr lang="en-US" dirty="0">
                <a:hlinkClick r:id="rId3"/>
              </a:rPr>
              <a:t>https://www.ietf.org/blog/yang-catalog-latest-developments-ietf-100-hackathon/</a:t>
            </a:r>
            <a:endParaRPr lang="en-US" dirty="0"/>
          </a:p>
          <a:p>
            <a:pPr>
              <a:lnSpc>
                <a:spcPct val="80000"/>
              </a:lnSpc>
            </a:pPr>
            <a:endParaRPr lang="en-US" dirty="0"/>
          </a:p>
          <a:p>
            <a:pPr>
              <a:lnSpc>
                <a:spcPct val="80000"/>
              </a:lnSpc>
            </a:pPr>
            <a:r>
              <a:rPr lang="en-US" dirty="0"/>
              <a:t>See </a:t>
            </a:r>
            <a:r>
              <a:rPr lang="en-US" dirty="0">
                <a:hlinkClick r:id="rId4"/>
              </a:rPr>
              <a:t>https://yangcatalog.org/</a:t>
            </a:r>
            <a:r>
              <a:rPr lang="en-US" dirty="0"/>
              <a:t> and </a:t>
            </a:r>
            <a:r>
              <a:rPr lang="en-US" dirty="0">
                <a:hlinkClick r:id="rId5"/>
              </a:rPr>
              <a:t>https://1.ieee802.org/yangsters/</a:t>
            </a:r>
            <a:r>
              <a:rPr lang="en-US" dirty="0"/>
              <a:t> </a:t>
            </a:r>
          </a:p>
          <a:p>
            <a:pPr>
              <a:lnSpc>
                <a:spcPct val="80000"/>
              </a:lnSpc>
            </a:pPr>
            <a:endParaRPr lang="en-US" dirty="0"/>
          </a:p>
          <a:p>
            <a:pPr marL="0" indent="0">
              <a:buNone/>
            </a:pPr>
            <a:endParaRPr lang="en-US" sz="1800" dirty="0"/>
          </a:p>
          <a:p>
            <a:pPr marL="0" indent="0">
              <a:lnSpc>
                <a:spcPct val="80000"/>
              </a:lnSpc>
              <a:buNone/>
              <a:defRPr/>
            </a:pPr>
            <a:endParaRPr lang="en-US" sz="1800" dirty="0"/>
          </a:p>
          <a:p>
            <a:pPr>
              <a:lnSpc>
                <a:spcPct val="80000"/>
              </a:lnSpc>
              <a:defRPr/>
            </a:pPr>
            <a:endParaRPr lang="en-US" sz="1800" dirty="0"/>
          </a:p>
          <a:p>
            <a:pPr lvl="1">
              <a:lnSpc>
                <a:spcPct val="80000"/>
              </a:lnSpc>
              <a:defRPr/>
            </a:pPr>
            <a:endParaRPr lang="en-US" sz="1600" u="sng" dirty="0"/>
          </a:p>
          <a:p>
            <a:pPr lvl="1">
              <a:lnSpc>
                <a:spcPct val="80000"/>
              </a:lnSpc>
              <a:defRPr/>
            </a:pP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November 2023</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a:t>
            </a:fld>
            <a:endParaRPr lang="en-US"/>
          </a:p>
        </p:txBody>
      </p:sp>
    </p:spTree>
    <p:extLst>
      <p:ext uri="{BB962C8B-B14F-4D97-AF65-F5344CB8AC3E}">
        <p14:creationId xmlns:p14="http://schemas.microsoft.com/office/powerpoint/2010/main" val="5112150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146155</TotalTime>
  <Words>2033</Words>
  <Application>Microsoft Macintosh PowerPoint</Application>
  <PresentationFormat>On-screen Show (4:3)</PresentationFormat>
  <Paragraphs>324</Paragraphs>
  <Slides>19</Slides>
  <Notes>19</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2" baseType="lpstr">
      <vt:lpstr>Times New Roman</vt:lpstr>
      <vt:lpstr>802-11-Submission</vt:lpstr>
      <vt:lpstr>Document</vt:lpstr>
      <vt:lpstr>IEEE 802.11-IETF Liaison Report</vt:lpstr>
      <vt:lpstr>Abstract</vt:lpstr>
      <vt:lpstr>IETF Meetings</vt:lpstr>
      <vt:lpstr>IETF- IEEE 802 Liaison Activity  </vt:lpstr>
      <vt:lpstr>IETF protocol use with 802.11 technology</vt:lpstr>
      <vt:lpstr>BOFs at IETF 118 November 4-10, 2023</vt:lpstr>
      <vt:lpstr>IETF/IRTF groups being (re-)chartered</vt:lpstr>
      <vt:lpstr>IETF/IRTF groups being (re-)chartered</vt:lpstr>
      <vt:lpstr>YANG Model Catalog</vt:lpstr>
      <vt:lpstr>IoT-related work</vt:lpstr>
      <vt:lpstr>IoT-related work (cont.)</vt:lpstr>
      <vt:lpstr>MADINAS WG</vt:lpstr>
      <vt:lpstr>EAP Method Update (EMU)</vt:lpstr>
      <vt:lpstr>Operations Area Working Group</vt:lpstr>
      <vt:lpstr>Internet Area Working Group </vt:lpstr>
      <vt:lpstr>Transport Layer Security (TLS)</vt:lpstr>
      <vt:lpstr>Deterministic Networking (DETNET)</vt:lpstr>
      <vt:lpstr>Autonomic Networking Integrated Model and Approach (ANIMA) </vt:lpstr>
      <vt:lpstr>References</vt:lpstr>
    </vt:vector>
  </TitlesOfParts>
  <Manager/>
  <Company>AKAYLA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IETF Liaison Report</dc:title>
  <dc:subject/>
  <dc:creator>Peter Yee</dc:creator>
  <cp:keywords/>
  <dc:description/>
  <cp:lastModifiedBy>Peter Yee</cp:lastModifiedBy>
  <cp:revision>1016</cp:revision>
  <cp:lastPrinted>1998-02-10T13:28:06Z</cp:lastPrinted>
  <dcterms:created xsi:type="dcterms:W3CDTF">2005-01-04T21:26:55Z</dcterms:created>
  <dcterms:modified xsi:type="dcterms:W3CDTF">2023-11-14T21:57:11Z</dcterms:modified>
  <cp:category/>
</cp:coreProperties>
</file>