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omments/comment1.xml" ContentType="application/vnd.openxmlformats-officedocument.presentationml.comment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290" r:id="rId17"/>
    <p:sldId id="1292" r:id="rId18"/>
    <p:sldId id="1291" r:id="rId19"/>
    <p:sldId id="1087" r:id="rId20"/>
    <p:sldId id="897" r:id="rId21"/>
    <p:sldId id="1271" r:id="rId22"/>
    <p:sldId id="1270" r:id="rId23"/>
    <p:sldId id="1287" r:id="rId24"/>
    <p:sldId id="1288" r:id="rId25"/>
    <p:sldId id="1163" r:id="rId26"/>
    <p:sldId id="1164" r:id="rId27"/>
    <p:sldId id="842" r:id="rId28"/>
    <p:sldId id="1024" r:id="rId2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6523" autoAdjust="0"/>
  </p:normalViewPr>
  <p:slideViewPr>
    <p:cSldViewPr>
      <p:cViewPr varScale="1">
        <p:scale>
          <a:sx n="106" d="100"/>
          <a:sy n="106" d="100"/>
        </p:scale>
        <p:origin x="702"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129</c:v>
                </c:pt>
                <c:pt idx="1">
                  <c:v>16</c:v>
                </c:pt>
                <c:pt idx="2">
                  <c:v>222</c:v>
                </c:pt>
              </c:numCache>
            </c:numRef>
          </c:val>
          <c:extLs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667622400"/>
        <c:axId val="1667608256"/>
      </c:barChart>
      <c:catAx>
        <c:axId val="16676224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667608256"/>
        <c:crosses val="autoZero"/>
        <c:auto val="1"/>
        <c:lblAlgn val="ctr"/>
        <c:lblOffset val="100"/>
        <c:noMultiLvlLbl val="0"/>
      </c:catAx>
      <c:valAx>
        <c:axId val="16676082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6762240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09-19T22:11:29.811" idx="5">
    <p:pos x="4662" y="2254"/>
    <p:text>consider to delete the last slot</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48989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34110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04779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34393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a:solidFill>
                  <a:schemeClr val="tx1"/>
                </a:solidFill>
              </a:rPr>
              <a:t>802.11-23/1880r2</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baseline="0" dirty="0"/>
              <a:t>November </a:t>
            </a:r>
            <a:r>
              <a:rPr lang="en-US" altLang="zh-CN" sz="1800" b="1" dirty="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dirty="0">
                <a:solidFill>
                  <a:srgbClr val="0000FF"/>
                </a:solidFill>
              </a:rPr>
              <a:t>November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2023-11-2</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971669075"/>
              </p:ext>
            </p:extLst>
          </p:nvPr>
        </p:nvGraphicFramePr>
        <p:xfrm>
          <a:off x="3429000" y="1600200"/>
          <a:ext cx="8305801" cy="279739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09317">
                  <a:extLst>
                    <a:ext uri="{9D8B030D-6E8A-4147-A177-3AD203B41FA5}">
                      <a16:colId xmlns:a16="http://schemas.microsoft.com/office/drawing/2014/main" val="20002"/>
                    </a:ext>
                  </a:extLst>
                </a:gridCol>
                <a:gridCol w="14478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rgbClr val="00B050"/>
                          </a:solidFill>
                          <a:latin typeface="+mn-lt"/>
                          <a:ea typeface="+mn-ea"/>
                          <a:cs typeface="+mn-cs"/>
                        </a:rPr>
                        <a:t>Claudio da Silva (Meta)</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Proposed resolutions for editorial comments on D2.0 -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val="234352836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23/1822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rgbClr val="00B050"/>
                          </a:solidFill>
                          <a:latin typeface="+mn-lt"/>
                          <a:ea typeface="+mn-ea"/>
                          <a:cs typeface="+mn-cs"/>
                        </a:rPr>
                        <a:t>Claudio da Silva (Meta)</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Proposed resolutions for technical comments on D2.0 -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val="348197077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23/1821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comment resolution for CID 3381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a:t>
                      </a:r>
                      <a:r>
                        <a:rPr lang="en-US" altLang="zh-CN" sz="1200" kern="1200" dirty="0" err="1">
                          <a:solidFill>
                            <a:srgbClr val="00B050"/>
                          </a:solidFill>
                          <a:latin typeface="+mn-lt"/>
                          <a:ea typeface="+mn-ea"/>
                          <a:cs typeface="+mn-cs"/>
                        </a:rPr>
                        <a:t>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val="257783010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CR for CIDs in 9.4.2.321 and 11.55.1.4.1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a:t>
                      </a:r>
                      <a:r>
                        <a:rPr lang="en-US" altLang="zh-CN" sz="1200" kern="1200" dirty="0" err="1">
                          <a:solidFill>
                            <a:schemeClr val="tx1"/>
                          </a:solidFill>
                          <a:latin typeface="+mn-lt"/>
                          <a:ea typeface="+mn-ea"/>
                          <a:cs typeface="+mn-cs"/>
                        </a:rPr>
                        <a:t>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23/1662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Rojan Chitrakar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CRs for 11bf D2.0 Sensing Measurement Report Container field CIDs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a:solidFill>
                            <a:srgbClr val="0000FF"/>
                          </a:solidFill>
                          <a:latin typeface="+mn-lt"/>
                          <a:ea typeface="+mn-ea"/>
                          <a:cs typeface="+mn-cs"/>
                        </a:rPr>
                        <a:t>Shuling</a:t>
                      </a:r>
                      <a:r>
                        <a:rPr lang="en-US" altLang="zh-CN" sz="1200" kern="1200" dirty="0">
                          <a:solidFill>
                            <a:srgbClr val="0000FF"/>
                          </a:solidFill>
                          <a:latin typeface="+mn-lt"/>
                          <a:ea typeface="+mn-ea"/>
                          <a:cs typeface="+mn-cs"/>
                        </a:rPr>
                        <a:t> (Julia) Feng (</a:t>
                      </a:r>
                      <a:r>
                        <a:rPr lang="en-US" altLang="zh-CN" sz="1200" kern="1200" dirty="0" err="1">
                          <a:solidFill>
                            <a:srgbClr val="0000FF"/>
                          </a:solidFill>
                          <a:latin typeface="+mn-lt"/>
                          <a:ea typeface="+mn-ea"/>
                          <a:cs typeface="+mn-cs"/>
                        </a:rPr>
                        <a:t>Mediatek</a:t>
                      </a:r>
                      <a:r>
                        <a:rPr lang="en-US" altLang="zh-CN" sz="1200" kern="1200" dirty="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comment resolutions on CIDs related to </a:t>
                      </a:r>
                      <a:r>
                        <a:rPr lang="en-US" altLang="zh-CN" sz="1200" kern="1200" dirty="0" err="1">
                          <a:solidFill>
                            <a:srgbClr val="0000FF"/>
                          </a:solidFill>
                          <a:latin typeface="+mn-lt"/>
                          <a:ea typeface="+mn-ea"/>
                          <a:cs typeface="+mn-cs"/>
                        </a:rPr>
                        <a:t>Rx_OP_Gain_Type</a:t>
                      </a:r>
                      <a:r>
                        <a:rPr lang="en-US" altLang="zh-CN" sz="1200" kern="1200" dirty="0">
                          <a:solidFill>
                            <a:srgbClr val="0000FF"/>
                          </a:solidFill>
                          <a:latin typeface="+mn-lt"/>
                          <a:ea typeface="+mn-ea"/>
                          <a:cs typeface="+mn-cs"/>
                        </a:rPr>
                        <a:t> and </a:t>
                      </a:r>
                      <a:r>
                        <a:rPr lang="en-US" altLang="zh-CN" sz="1200" kern="1200" dirty="0" err="1">
                          <a:solidFill>
                            <a:srgbClr val="0000FF"/>
                          </a:solidFill>
                          <a:latin typeface="+mn-lt"/>
                          <a:ea typeface="+mn-ea"/>
                          <a:cs typeface="+mn-cs"/>
                        </a:rPr>
                        <a:t>Rx_OP_Gain_Index</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endParaRPr lang="zh-CN"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val="10008"/>
                  </a:ext>
                </a:extLst>
              </a:tr>
              <a:tr h="81331">
                <a:tc>
                  <a:txBody>
                    <a:bodyPr/>
                    <a:lstStyle/>
                    <a:p>
                      <a:pPr>
                        <a:spcAft>
                          <a:spcPts val="0"/>
                        </a:spcAft>
                      </a:pPr>
                      <a:r>
                        <a:rPr lang="en-US" sz="1200" kern="1200" dirty="0">
                          <a:solidFill>
                            <a:schemeClr val="tx1"/>
                          </a:solidFill>
                          <a:latin typeface="+mn-lt"/>
                          <a:ea typeface="+mn-ea"/>
                          <a:cs typeface="+mn-cs"/>
                        </a:rPr>
                        <a:t>23/1816r0</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Atsushi Shirakawa (Sharp)</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LB276 CR for DMG Sensing Report etc</a:t>
                      </a:r>
                      <a:endParaRPr lang="zh-CN" altLang="en-US"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2867332955"/>
                  </a:ext>
                </a:extLst>
              </a:tr>
              <a:tr h="89561">
                <a:tc>
                  <a:txBody>
                    <a:bodyPr/>
                    <a:lstStyle/>
                    <a:p>
                      <a:pPr>
                        <a:spcAft>
                          <a:spcPts val="0"/>
                        </a:spcAft>
                      </a:pPr>
                      <a:r>
                        <a:rPr lang="en-GB" sz="1200" kern="1200" dirty="0">
                          <a:solidFill>
                            <a:srgbClr val="00B050"/>
                          </a:solidFill>
                          <a:latin typeface="+mn-lt"/>
                          <a:ea typeface="+mn-ea"/>
                          <a:cs typeface="+mn-cs"/>
                        </a:rPr>
                        <a:t>23/1893r0</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dirty="0">
                          <a:solidFill>
                            <a:srgbClr val="00B050"/>
                          </a:solidFill>
                          <a:latin typeface="+mn-lt"/>
                          <a:ea typeface="+mn-ea"/>
                          <a:cs typeface="+mn-cs"/>
                        </a:rPr>
                        <a:t>Mahmoud Kamel(</a:t>
                      </a:r>
                      <a:r>
                        <a:rPr lang="en-GB" sz="1200" kern="1200" dirty="0" err="1">
                          <a:solidFill>
                            <a:srgbClr val="00B050"/>
                          </a:solidFill>
                          <a:latin typeface="+mn-lt"/>
                          <a:ea typeface="+mn-ea"/>
                          <a:cs typeface="+mn-cs"/>
                        </a:rPr>
                        <a:t>InterDigital</a:t>
                      </a:r>
                      <a:r>
                        <a:rPr lang="en-GB" sz="1200" kern="1200" dirty="0">
                          <a:solidFill>
                            <a:srgbClr val="00B050"/>
                          </a:solidFill>
                          <a:latin typeface="+mn-lt"/>
                          <a:ea typeface="+mn-ea"/>
                          <a:cs typeface="+mn-cs"/>
                        </a:rPr>
                        <a:t>)</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a:solidFill>
                            <a:srgbClr val="00B050"/>
                          </a:solidFill>
                          <a:latin typeface="+mn-lt"/>
                          <a:ea typeface="+mn-ea"/>
                          <a:cs typeface="+mn-cs"/>
                        </a:rPr>
                        <a:t>Support of Sensing using Legacy STAs in 11bf</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363526541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8717090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95718920"/>
                  </a:ext>
                </a:extLst>
              </a:tr>
            </a:tbl>
          </a:graphicData>
        </a:graphic>
      </p:graphicFrame>
    </p:spTree>
    <p:extLst>
      <p:ext uri="{BB962C8B-B14F-4D97-AF65-F5344CB8AC3E}">
        <p14:creationId xmlns:p14="http://schemas.microsoft.com/office/powerpoint/2010/main" val="2309705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4171444571"/>
              </p:ext>
            </p:extLst>
          </p:nvPr>
        </p:nvGraphicFramePr>
        <p:xfrm>
          <a:off x="3429000" y="1600200"/>
          <a:ext cx="8305801" cy="26147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09317">
                  <a:extLst>
                    <a:ext uri="{9D8B030D-6E8A-4147-A177-3AD203B41FA5}">
                      <a16:colId xmlns:a16="http://schemas.microsoft.com/office/drawing/2014/main" val="20002"/>
                    </a:ext>
                  </a:extLst>
                </a:gridCol>
                <a:gridCol w="14478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23/1921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Assaf Kasher (self)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8840821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23/1446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Enabling fully functional 320 MHz sensing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14899806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a:solidFill>
                            <a:srgbClr val="0000FF"/>
                          </a:solidFill>
                          <a:latin typeface="+mn-lt"/>
                          <a:ea typeface="+mn-ea"/>
                          <a:cs typeface="+mn-cs"/>
                        </a:rPr>
                        <a:t>Shuling</a:t>
                      </a:r>
                      <a:r>
                        <a:rPr lang="en-US" altLang="zh-CN" sz="1200" kern="1200" dirty="0">
                          <a:solidFill>
                            <a:srgbClr val="0000FF"/>
                          </a:solidFill>
                          <a:latin typeface="+mn-lt"/>
                          <a:ea typeface="+mn-ea"/>
                          <a:cs typeface="+mn-cs"/>
                        </a:rPr>
                        <a:t> (Julia) Feng (</a:t>
                      </a:r>
                      <a:r>
                        <a:rPr lang="en-US" altLang="zh-CN" sz="1200" kern="1200" dirty="0" err="1">
                          <a:solidFill>
                            <a:srgbClr val="0000FF"/>
                          </a:solidFill>
                          <a:latin typeface="+mn-lt"/>
                          <a:ea typeface="+mn-ea"/>
                          <a:cs typeface="+mn-cs"/>
                        </a:rPr>
                        <a:t>Mediatek</a:t>
                      </a:r>
                      <a:r>
                        <a:rPr lang="en-US" altLang="zh-CN" sz="1200" kern="1200" dirty="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comment resolutions on CIDs related to </a:t>
                      </a:r>
                      <a:r>
                        <a:rPr lang="en-US" altLang="zh-CN" sz="1200" kern="1200" dirty="0" err="1">
                          <a:solidFill>
                            <a:srgbClr val="0000FF"/>
                          </a:solidFill>
                          <a:latin typeface="+mn-lt"/>
                          <a:ea typeface="+mn-ea"/>
                          <a:cs typeface="+mn-cs"/>
                        </a:rPr>
                        <a:t>Rx_OP_Gain_Type</a:t>
                      </a:r>
                      <a:r>
                        <a:rPr lang="en-US" altLang="zh-CN" sz="1200" kern="1200" dirty="0">
                          <a:solidFill>
                            <a:srgbClr val="0000FF"/>
                          </a:solidFill>
                          <a:latin typeface="+mn-lt"/>
                          <a:ea typeface="+mn-ea"/>
                          <a:cs typeface="+mn-cs"/>
                        </a:rPr>
                        <a:t> and </a:t>
                      </a:r>
                      <a:r>
                        <a:rPr lang="en-US" altLang="zh-CN" sz="1200" kern="1200" dirty="0" err="1">
                          <a:solidFill>
                            <a:srgbClr val="0000FF"/>
                          </a:solidFill>
                          <a:latin typeface="+mn-lt"/>
                          <a:ea typeface="+mn-ea"/>
                          <a:cs typeface="+mn-cs"/>
                        </a:rPr>
                        <a:t>Rx_OP_Gain_Index</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endParaRPr lang="zh-CN"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val="202185637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CR for CIDs in 9.4.2.321 and 11.55.1.4.1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a:t>
                      </a:r>
                      <a:r>
                        <a:rPr lang="en-US" altLang="zh-CN" sz="1200" kern="1200" dirty="0" err="1">
                          <a:solidFill>
                            <a:schemeClr val="tx1"/>
                          </a:solidFill>
                          <a:latin typeface="+mn-lt"/>
                          <a:ea typeface="+mn-ea"/>
                          <a:cs typeface="+mn-cs"/>
                        </a:rPr>
                        <a:t>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5"/>
                  </a:ext>
                </a:extLst>
              </a:tr>
              <a:tr h="81331">
                <a:tc>
                  <a:txBody>
                    <a:bodyPr/>
                    <a:lstStyle/>
                    <a:p>
                      <a:pPr>
                        <a:spcAft>
                          <a:spcPts val="0"/>
                        </a:spcAft>
                      </a:pPr>
                      <a:r>
                        <a:rPr lang="en-US" sz="1200" kern="1200" dirty="0">
                          <a:solidFill>
                            <a:schemeClr val="tx1"/>
                          </a:solidFill>
                          <a:latin typeface="+mn-lt"/>
                          <a:ea typeface="+mn-ea"/>
                          <a:cs typeface="+mn-cs"/>
                        </a:rPr>
                        <a:t>23/1816r0</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Atsushi Shirakawa (Sharp)</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LB276 CR for DMG Sensing Report etc</a:t>
                      </a:r>
                      <a:endParaRPr lang="zh-CN" altLang="en-US"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286733295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CRs for DMG sensing 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8717090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9571892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43269994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76275782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983720833"/>
                  </a:ext>
                </a:extLst>
              </a:tr>
            </a:tbl>
          </a:graphicData>
        </a:graphic>
      </p:graphicFrame>
    </p:spTree>
    <p:extLst>
      <p:ext uri="{BB962C8B-B14F-4D97-AF65-F5344CB8AC3E}">
        <p14:creationId xmlns:p14="http://schemas.microsoft.com/office/powerpoint/2010/main" val="335115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6047581"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7003256" y="1600200"/>
            <a:ext cx="4960144"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650038"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262664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62547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62547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dirty="0"/>
          </a:p>
          <a:p>
            <a:pPr lvl="1" algn="just"/>
            <a:endParaRPr lang="en-US" altLang="zh-CN" dirty="0"/>
          </a:p>
          <a:p>
            <a:pPr lvl="1" algn="just"/>
            <a:r>
              <a:rPr lang="en-US" altLang="zh-CN" dirty="0"/>
              <a:t>SP Result: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1143000"/>
            <a:ext cx="6204271"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19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25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Sept 	26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Oct 	17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Rectangle 3"/>
          <p:cNvSpPr txBox="1">
            <a:spLocks noChangeArrowheads="1"/>
          </p:cNvSpPr>
          <p:nvPr/>
        </p:nvSpPr>
        <p:spPr bwMode="auto">
          <a:xfrm>
            <a:off x="5943600" y="1143000"/>
            <a:ext cx="6172199"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Nov 	6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6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3039036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ext uri="{D42A27DB-BD31-4B8C-83A1-F6EECF244321}">
                <p14:modId xmlns:p14="http://schemas.microsoft.com/office/powerpoint/2010/main" val="2740096346"/>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412280803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rgbClr val="FF0000"/>
                          </a:solidFill>
                        </a:rPr>
                        <a:t>TGbf</a:t>
                      </a:r>
                      <a:endParaRPr lang="en-US" altLang="zh-CN" sz="1800" b="0" dirty="0">
                        <a:solidFill>
                          <a:srgbClr val="FF0000"/>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64124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8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2024 (Nov 14-20),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ext uri="{D42A27DB-BD31-4B8C-83A1-F6EECF244321}">
                <p14:modId xmlns:p14="http://schemas.microsoft.com/office/powerpoint/2010/main" val="309097951"/>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421500675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011053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67.3394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367 /545,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id="{C0807CB6-20C1-45B5-8F67-26150D548148}"/>
              </a:ext>
            </a:extLst>
          </p:cNvPr>
          <p:cNvGraphicFramePr/>
          <p:nvPr>
            <p:extLst>
              <p:ext uri="{D42A27DB-BD31-4B8C-83A1-F6EECF244321}">
                <p14:modId xmlns:p14="http://schemas.microsoft.com/office/powerpoint/2010/main" val="2011334062"/>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414386590"/>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val="20000"/>
                    </a:ext>
                  </a:extLst>
                </a:gridCol>
                <a:gridCol w="778534">
                  <a:extLst>
                    <a:ext uri="{9D8B030D-6E8A-4147-A177-3AD203B41FA5}">
                      <a16:colId xmlns:a16="http://schemas.microsoft.com/office/drawing/2014/main" val="20001"/>
                    </a:ext>
                  </a:extLst>
                </a:gridCol>
                <a:gridCol w="1324874">
                  <a:extLst>
                    <a:ext uri="{9D8B030D-6E8A-4147-A177-3AD203B41FA5}">
                      <a16:colId xmlns:a16="http://schemas.microsoft.com/office/drawing/2014/main" val="20002"/>
                    </a:ext>
                  </a:extLst>
                </a:gridCol>
                <a:gridCol w="778534">
                  <a:extLst>
                    <a:ext uri="{9D8B030D-6E8A-4147-A177-3AD203B41FA5}">
                      <a16:colId xmlns:a16="http://schemas.microsoft.com/office/drawing/2014/main" val="20003"/>
                    </a:ext>
                  </a:extLst>
                </a:gridCol>
                <a:gridCol w="682925">
                  <a:extLst>
                    <a:ext uri="{9D8B030D-6E8A-4147-A177-3AD203B41FA5}">
                      <a16:colId xmlns:a16="http://schemas.microsoft.com/office/drawing/2014/main" val="20004"/>
                    </a:ext>
                  </a:extLst>
                </a:gridCol>
                <a:gridCol w="682925">
                  <a:extLst>
                    <a:ext uri="{9D8B030D-6E8A-4147-A177-3AD203B41FA5}">
                      <a16:colId xmlns:a16="http://schemas.microsoft.com/office/drawing/2014/main" val="20005"/>
                    </a:ext>
                  </a:extLst>
                </a:gridCol>
                <a:gridCol w="764876">
                  <a:extLst>
                    <a:ext uri="{9D8B030D-6E8A-4147-A177-3AD203B41FA5}">
                      <a16:colId xmlns:a16="http://schemas.microsoft.com/office/drawing/2014/main"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29</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367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0.104587156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0.5688073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0.673394</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1521203868"/>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a16="http://schemas.microsoft.com/office/drawing/2014/main" val="20000"/>
                    </a:ext>
                  </a:extLst>
                </a:gridCol>
                <a:gridCol w="826852">
                  <a:extLst>
                    <a:ext uri="{9D8B030D-6E8A-4147-A177-3AD203B41FA5}">
                      <a16:colId xmlns:a16="http://schemas.microsoft.com/office/drawing/2014/main" val="20001"/>
                    </a:ext>
                  </a:extLst>
                </a:gridCol>
                <a:gridCol w="1736386">
                  <a:extLst>
                    <a:ext uri="{9D8B030D-6E8A-4147-A177-3AD203B41FA5}">
                      <a16:colId xmlns:a16="http://schemas.microsoft.com/office/drawing/2014/main" val="20002"/>
                    </a:ext>
                  </a:extLst>
                </a:gridCol>
                <a:gridCol w="1074905">
                  <a:extLst>
                    <a:ext uri="{9D8B030D-6E8A-4147-A177-3AD203B41FA5}">
                      <a16:colId xmlns:a16="http://schemas.microsoft.com/office/drawing/2014/main" val="20003"/>
                    </a:ext>
                  </a:extLst>
                </a:gridCol>
                <a:gridCol w="1147865">
                  <a:extLst>
                    <a:ext uri="{9D8B030D-6E8A-4147-A177-3AD203B41FA5}">
                      <a16:colId xmlns:a16="http://schemas.microsoft.com/office/drawing/2014/main" val="20004"/>
                    </a:ext>
                  </a:extLst>
                </a:gridCol>
                <a:gridCol w="1828801">
                  <a:extLst>
                    <a:ext uri="{9D8B030D-6E8A-4147-A177-3AD203B41FA5}">
                      <a16:colId xmlns:a16="http://schemas.microsoft.com/office/drawing/2014/main" val="20005"/>
                    </a:ext>
                  </a:extLst>
                </a:gridCol>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Assaf</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26</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Atsushi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Benedikt</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Chaoming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6"/>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Cheng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Chris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Claudio (E)</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9"/>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Claudio (T)</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0"/>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Dibakar</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Dongguk</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Dong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Mahmoud</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Mengshi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5"/>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Mike M.</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6"/>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Naren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8"/>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9"/>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Rojan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0"/>
                  </a:ext>
                </a:extLst>
              </a:tr>
              <a:tr h="137160">
                <a:tc>
                  <a:txBody>
                    <a:bodyPr/>
                    <a:lstStyle/>
                    <a:p>
                      <a:pPr>
                        <a:spcAft>
                          <a:spcPts val="0"/>
                        </a:spcAft>
                      </a:pPr>
                      <a:r>
                        <a:rPr lang="en-US" sz="1100" dirty="0">
                          <a:effectLst/>
                          <a:latin typeface="Calibri" panose="020F0502020204030204" pitchFamily="34" charset="0"/>
                          <a:ea typeface="宋体" panose="02010600030101010101" pitchFamily="2" charset="-122"/>
                        </a:rPr>
                        <a:t>Rui Du</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Rui Yang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2"/>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Shuling</a:t>
                      </a:r>
                      <a:r>
                        <a:rPr lang="en-US" sz="1100" dirty="0">
                          <a:effectLst/>
                          <a:latin typeface="Calibri" panose="020F0502020204030204" pitchFamily="34" charset="0"/>
                          <a:ea typeface="宋体" panose="02010600030101010101" pitchFamily="2" charset="-122"/>
                        </a:rPr>
                        <a:t> (Julia)</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Stephen 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5"/>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Yan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6"/>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8"/>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Zhuqing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9"/>
                  </a:ext>
                </a:extLst>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282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1"/>
                  </a:ext>
                </a:extLst>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0.104587156</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0.5688073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0.6733945</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a:solidFill>
                <a:schemeClr val="bg2"/>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Nov 	6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149385</TotalTime>
  <Words>3910</Words>
  <Application>Microsoft Office PowerPoint</Application>
  <PresentationFormat>宽屏</PresentationFormat>
  <Paragraphs>771</Paragraphs>
  <Slides>28</Slides>
  <Notes>28</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28</vt:i4>
      </vt:variant>
    </vt:vector>
  </HeadingPairs>
  <TitlesOfParts>
    <vt:vector size="40"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November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6472</cp:revision>
  <cp:lastPrinted>2014-11-04T15:04:57Z</cp:lastPrinted>
  <dcterms:created xsi:type="dcterms:W3CDTF">2007-04-17T18:10:23Z</dcterms:created>
  <dcterms:modified xsi:type="dcterms:W3CDTF">2023-11-07T01:49:19Z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(3)6RDopyF2l17dppc/KLhF7MAt9GPnoh5LrnlsMyLvbqV7YE34etVecnZGE82e/AsHZTnuBn+z
L3oy9TcddLDrqhcYNXqEG3WYidj3lTE9b6kWbPcVCQ4MbBobpgmMgOKP04lIjSTaS9ESwARb
rxGuj3lFnRXhYxw2VYDKFTlkYZGDkZ2zs6HioXeLQ++OD43cwAavcausErvSr4NpzWPCCC/G
LwTCvWtEF4tnHSS/Jm</vt:lpwstr>
  </property>
  <property fmtid="{D5CDD505-2E9C-101B-9397-08002B2CF9AE}" pid="27" name="_2015_ms_pID_7253431">
    <vt:lpwstr>Bs0a9Kaa2Ky8+HhxcWRu7tl6sdrDSTGjrRdjg9B1/k6+stJqOl8Xeq
eAj4kuhSeoL+VKAP2w61ZhqC4OJ1iva9W7lLHfQrqPSwZD//ARoW06cj1KIm4zSeNoHncet2
eXiQrKv154v+JByflcb+5qg+nK4wDLBIStUHKkAX33hHEM22rZTjBbRJ5Q8IaDtt2QlcWNOH
FGTYdW6WS8hyNqEr8bNAQTY054lu1paDVQlb</vt:lpwstr>
  </property>
  <property fmtid="{D5CDD505-2E9C-101B-9397-08002B2CF9AE}" pid="28" name="_2015_ms_pID_7253432">
    <vt:lpwstr>jXFehrpF28pss7R++2HnEQU=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