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0" r:id="rId2"/>
    <p:sldId id="349" r:id="rId3"/>
    <p:sldId id="346" r:id="rId4"/>
    <p:sldId id="350" r:id="rId5"/>
    <p:sldId id="352" r:id="rId6"/>
    <p:sldId id="347" r:id="rId7"/>
    <p:sldId id="348" r:id="rId8"/>
    <p:sldId id="351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2105" autoAdjust="0"/>
  </p:normalViewPr>
  <p:slideViewPr>
    <p:cSldViewPr>
      <p:cViewPr varScale="1">
        <p:scale>
          <a:sx n="68" d="100"/>
          <a:sy n="68" d="100"/>
        </p:scale>
        <p:origin x="82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668" y="6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xxx,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June2020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78542" y="6475413"/>
            <a:ext cx="11653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xxx,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802.11-23/1878r1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77083"/>
            <a:ext cx="8915400" cy="819506"/>
          </a:xfrm>
        </p:spPr>
        <p:txBody>
          <a:bodyPr/>
          <a:lstStyle/>
          <a:p>
            <a:r>
              <a:rPr lang="en-US" altLang="zh-TW" sz="2400" dirty="0"/>
              <a:t>Design Considerations on IMMW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Nov.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995425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2023-11-10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800267"/>
              </p:ext>
            </p:extLst>
          </p:nvPr>
        </p:nvGraphicFramePr>
        <p:xfrm>
          <a:off x="1066800" y="2792846"/>
          <a:ext cx="7391400" cy="18384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Mediatek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Julia Feng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03AAD-FDAB-E90B-4F51-D4E1F3AF1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range target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2F056-48A9-C30E-3848-B81076587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altLang="zh-CN" dirty="0"/>
              <a:t>IMMW targets to enable high-rate short-range communications via assistance or coordination of links on sub-7GHz bands.</a:t>
            </a:r>
          </a:p>
          <a:p>
            <a:pPr lvl="1"/>
            <a:r>
              <a:rPr lang="en-US" altLang="zh-CN" dirty="0"/>
              <a:t>Longer range needs large number of antennas and therefore increases the cost of IMMW products.</a:t>
            </a:r>
          </a:p>
          <a:p>
            <a:r>
              <a:rPr lang="en-US" dirty="0" err="1"/>
              <a:t>mmWave</a:t>
            </a:r>
            <a:r>
              <a:rPr lang="en-US" dirty="0"/>
              <a:t> signals experience significant path loss when penetrating walls or other objects and </a:t>
            </a:r>
            <a:r>
              <a:rPr lang="en-US" dirty="0" err="1"/>
              <a:t>mmWave</a:t>
            </a:r>
            <a:r>
              <a:rPr lang="en-US" dirty="0"/>
              <a:t> signals can be easily blocked. </a:t>
            </a:r>
          </a:p>
          <a:p>
            <a:pPr lvl="1"/>
            <a:r>
              <a:rPr lang="en-US" dirty="0"/>
              <a:t>IMMW group should focus on enabling line of sight (LOS) communications.  </a:t>
            </a:r>
          </a:p>
          <a:p>
            <a:r>
              <a:rPr lang="en-US" dirty="0"/>
              <a:t>We recommend the design range targe should be 5-10m in LOS.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D640E9-0238-B6F9-3AFC-00B093639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951221-777D-B0C9-23D7-3701C0AAB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7A0F0AE-22CE-C944-45D6-70AD631796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Nov. 2023</a:t>
            </a:r>
          </a:p>
        </p:txBody>
      </p:sp>
    </p:spTree>
    <p:extLst>
      <p:ext uri="{BB962C8B-B14F-4D97-AF65-F5344CB8AC3E}">
        <p14:creationId xmlns:p14="http://schemas.microsoft.com/office/powerpoint/2010/main" val="2477360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44FC7-A557-4324-A13E-4EE5C1D4D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7896"/>
            <a:ext cx="8382000" cy="709904"/>
          </a:xfrm>
        </p:spPr>
        <p:txBody>
          <a:bodyPr/>
          <a:lstStyle/>
          <a:p>
            <a:r>
              <a:rPr lang="en-US" dirty="0"/>
              <a:t>Channel Bandwidth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13D949-F13A-4C2C-834E-B3027A26A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C906D6-61BE-4608-AB37-E721B1B5B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E5B1BA3-8F85-9AD2-BFB9-ADAFCDD2E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3276600"/>
          </a:xfrm>
        </p:spPr>
        <p:txBody>
          <a:bodyPr/>
          <a:lstStyle/>
          <a:p>
            <a:r>
              <a:rPr lang="en-US" dirty="0"/>
              <a:t>IEEE 802.11ax/be can support maximum bandwidth 320MHz in one link.</a:t>
            </a:r>
          </a:p>
          <a:p>
            <a:r>
              <a:rPr lang="en-US" dirty="0"/>
              <a:t>60GHz has multi-Giga Hz bandwidth available. </a:t>
            </a:r>
          </a:p>
          <a:p>
            <a:r>
              <a:rPr lang="en-US" dirty="0"/>
              <a:t>IMMW should targets for higher data rate communications to gain market traction.  </a:t>
            </a:r>
          </a:p>
          <a:p>
            <a:r>
              <a:rPr lang="en-US" dirty="0"/>
              <a:t>We suggest the base bandwidth of IMMW should be greater or equal to 320MHz.</a:t>
            </a:r>
          </a:p>
          <a:p>
            <a:r>
              <a:rPr lang="en-US" dirty="0"/>
              <a:t>Multiple channel bandwidth can be supported, for example, 320MHz, 320*2=640MHz, 320*4=1280MHz and 320*8=2560MHz.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BAD5CBF-5826-555A-5674-90F57C3A77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Nov. 2023</a:t>
            </a:r>
          </a:p>
        </p:txBody>
      </p:sp>
    </p:spTree>
    <p:extLst>
      <p:ext uri="{BB962C8B-B14F-4D97-AF65-F5344CB8AC3E}">
        <p14:creationId xmlns:p14="http://schemas.microsoft.com/office/powerpoint/2010/main" val="3870027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8CAA8-CE75-9237-B120-CBDCF0B3E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Channelization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BCA7F-FE5B-E979-C397-DAEF1F794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r>
              <a:rPr lang="en-US" dirty="0"/>
              <a:t>We can align IMMW channelization with 11ad/11ay channelization</a:t>
            </a:r>
          </a:p>
          <a:p>
            <a:r>
              <a:rPr lang="en-US" dirty="0"/>
              <a:t>Each 320 MHz channel is within a 360MHz frequency subblock.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2D9BDB-0578-257C-8306-6AD47E934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C2FC0-79DD-697B-F52B-98E53649F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100" name="Picture 99">
            <a:extLst>
              <a:ext uri="{FF2B5EF4-FFF2-40B4-BE49-F238E27FC236}">
                <a16:creationId xmlns:a16="http://schemas.microsoft.com/office/drawing/2014/main" id="{F2C61669-E9C6-DC9F-1C39-DEDF80A239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4925" y="2620963"/>
            <a:ext cx="6534150" cy="3143250"/>
          </a:xfrm>
          <a:prstGeom prst="rect">
            <a:avLst/>
          </a:prstGeom>
        </p:spPr>
      </p:pic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C1F64A6-31FB-38B3-4327-C25AE41BE3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Nov. 2023</a:t>
            </a:r>
          </a:p>
        </p:txBody>
      </p:sp>
    </p:spTree>
    <p:extLst>
      <p:ext uri="{BB962C8B-B14F-4D97-AF65-F5344CB8AC3E}">
        <p14:creationId xmlns:p14="http://schemas.microsoft.com/office/powerpoint/2010/main" val="2264202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D39E9E-4749-6E9D-2AAE-18D6688D4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11536A-1ED8-ACC9-70FC-B926A8C61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63775D6-1517-2958-BC13-F771BC499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Channelization (2)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9B4042C-3891-CCA8-C700-6786902D3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1676400"/>
          </a:xfrm>
        </p:spPr>
        <p:txBody>
          <a:bodyPr/>
          <a:lstStyle/>
          <a:p>
            <a:r>
              <a:rPr lang="en-US" dirty="0"/>
              <a:t>To achieve higher spectrum utilization, we can choose to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align IMMW channelization with 11ad/11ay channelization</a:t>
            </a:r>
          </a:p>
          <a:p>
            <a:r>
              <a:rPr lang="en-US" dirty="0"/>
              <a:t>We can have consecutive non-overlapping 320MHz, 640MHz, 1280MHz and 2560MHz channels or just overlapping the large channels with 640MHz.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AA37A47-0B54-F064-4985-6DCF3512CE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581400"/>
            <a:ext cx="8458200" cy="2730500"/>
          </a:xfrm>
          <a:prstGeom prst="rect">
            <a:avLst/>
          </a:prstGeom>
        </p:spPr>
      </p:pic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BA93047-AAFB-15F5-F7B9-C3632AF1A1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Nov. 2023</a:t>
            </a:r>
          </a:p>
        </p:txBody>
      </p:sp>
    </p:spTree>
    <p:extLst>
      <p:ext uri="{BB962C8B-B14F-4D97-AF65-F5344CB8AC3E}">
        <p14:creationId xmlns:p14="http://schemas.microsoft.com/office/powerpoint/2010/main" val="3330089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042E4-AAA6-F10C-31E5-6B5507065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Subcarrier Spacing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8F09F-2DF4-1E4E-BA29-65B41E4F1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810000"/>
          </a:xfrm>
        </p:spPr>
        <p:txBody>
          <a:bodyPr/>
          <a:lstStyle/>
          <a:p>
            <a:r>
              <a:rPr lang="en-US" dirty="0"/>
              <a:t>Due to large phase noise, large subcarrier spacing should be used in IMMW.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can have the fixed subcarrier spacing for different channel bandwidths (like IEEE 802.11 standards) </a:t>
            </a:r>
          </a:p>
          <a:p>
            <a:pPr lvl="1"/>
            <a:r>
              <a:rPr lang="en-US" dirty="0"/>
              <a:t>For example, the subcarrier spacing can be 78.125*2^5=2.5MHz</a:t>
            </a:r>
          </a:p>
          <a:p>
            <a:r>
              <a:rPr lang="en-US" dirty="0"/>
              <a:t>We can also introduce scalable subcarrier spacing (like 3GPP)</a:t>
            </a:r>
          </a:p>
          <a:p>
            <a:pPr lvl="1"/>
            <a:r>
              <a:rPr lang="en-US" dirty="0"/>
              <a:t>For example, subcarrier </a:t>
            </a:r>
            <a:r>
              <a:rPr lang="en-US" dirty="0" err="1"/>
              <a:t>spcating</a:t>
            </a:r>
            <a:r>
              <a:rPr lang="en-US" dirty="0"/>
              <a:t> can be 78.125*2^n, n=4, 5, …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62ED27-8548-8ECD-462D-D701734A3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04C8C1-7535-A26D-A535-A654020DC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40C3161-6172-20E8-BD07-9A4904BEF9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956000"/>
              </p:ext>
            </p:extLst>
          </p:nvPr>
        </p:nvGraphicFramePr>
        <p:xfrm>
          <a:off x="1371600" y="2415309"/>
          <a:ext cx="5812603" cy="1066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639530561"/>
                    </a:ext>
                  </a:extLst>
                </a:gridCol>
                <a:gridCol w="1200281">
                  <a:extLst>
                    <a:ext uri="{9D8B030D-6E8A-4147-A177-3AD203B41FA5}">
                      <a16:colId xmlns:a16="http://schemas.microsoft.com/office/drawing/2014/main" val="2127688393"/>
                    </a:ext>
                  </a:extLst>
                </a:gridCol>
                <a:gridCol w="1279340">
                  <a:extLst>
                    <a:ext uri="{9D8B030D-6E8A-4147-A177-3AD203B41FA5}">
                      <a16:colId xmlns:a16="http://schemas.microsoft.com/office/drawing/2014/main" val="754456860"/>
                    </a:ext>
                  </a:extLst>
                </a:gridCol>
                <a:gridCol w="2113782">
                  <a:extLst>
                    <a:ext uri="{9D8B030D-6E8A-4147-A177-3AD203B41FA5}">
                      <a16:colId xmlns:a16="http://schemas.microsoft.com/office/drawing/2014/main" val="1322013954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 fontAlgn="ctr"/>
                      <a:endParaRPr lang="en-US" sz="1000" b="1" u="none" strike="noStrike" dirty="0">
                        <a:effectLst/>
                      </a:endParaRPr>
                    </a:p>
                  </a:txBody>
                  <a:tcPr marL="27432" marR="5747" marT="5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11ax/be (Sub-7GHz)</a:t>
                      </a:r>
                    </a:p>
                  </a:txBody>
                  <a:tcPr marL="27432" marR="5747" marT="5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11ad/ay (60GHz)</a:t>
                      </a:r>
                    </a:p>
                  </a:txBody>
                  <a:tcPr marL="27432" marR="5747" marT="5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3GPP (60GHz)</a:t>
                      </a:r>
                    </a:p>
                  </a:txBody>
                  <a:tcPr marL="27432" marR="5747" marT="5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13719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Subcarrier Spacing </a:t>
                      </a:r>
                    </a:p>
                  </a:txBody>
                  <a:tcPr marL="27432" marR="5747" marT="5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78.125kHz</a:t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5747" marT="5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5.15625MHz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5747" marT="5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• 120/240KHz for FR2, by Rel.15~16</a:t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r>
                        <a:rPr lang="en-US" sz="1000" u="none" strike="noStrike" dirty="0">
                          <a:effectLst/>
                        </a:rPr>
                        <a:t>• 480/960kHz for FR2-2, by Rel.17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5747" marT="5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9988187"/>
                  </a:ext>
                </a:extLst>
              </a:tr>
            </a:tbl>
          </a:graphicData>
        </a:graphic>
      </p:graphicFrame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86AD4DE-FEEC-AAA7-BEFB-5EE8E3B67A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Nov. 2023</a:t>
            </a:r>
          </a:p>
        </p:txBody>
      </p:sp>
    </p:spTree>
    <p:extLst>
      <p:ext uri="{BB962C8B-B14F-4D97-AF65-F5344CB8AC3E}">
        <p14:creationId xmlns:p14="http://schemas.microsoft.com/office/powerpoint/2010/main" val="1082550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DA675-D635-9163-2728-3EECFDD3D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Supported Data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39494-1CDD-7164-E08F-E0AA4189E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Minimum data rate is associated with base channel bandwidth and the lowest MCS. </a:t>
            </a:r>
          </a:p>
          <a:p>
            <a:pPr lvl="1"/>
            <a:r>
              <a:rPr lang="en-US" dirty="0"/>
              <a:t>For reasonable power efficiency of IMMW, we think the minimum data rate should be higher than 100Mbps.</a:t>
            </a:r>
          </a:p>
          <a:p>
            <a:r>
              <a:rPr lang="en-US" dirty="0"/>
              <a:t>Maximum data rate is associated with the largest channel bandwidth, the maximum number of spatial streams and the highest MCS.</a:t>
            </a:r>
          </a:p>
          <a:p>
            <a:pPr lvl="1"/>
            <a:r>
              <a:rPr lang="en-US" dirty="0"/>
              <a:t>To reduce the complexity, we recommend the number of spatial streams are 2 or 4 and the highest modulation should be 64QAM or 256QAM.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F343F4-4AA9-A734-471E-445E2589D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954565-01D1-2951-1354-58D2341BE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CF89554-7BB5-5DB7-0214-C220B7D0E0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Nov. 2023</a:t>
            </a:r>
          </a:p>
        </p:txBody>
      </p:sp>
    </p:spTree>
    <p:extLst>
      <p:ext uri="{BB962C8B-B14F-4D97-AF65-F5344CB8AC3E}">
        <p14:creationId xmlns:p14="http://schemas.microsoft.com/office/powerpoint/2010/main" val="174686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BA000-95D5-BA7A-ABE8-2D920C027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29EA1-DEBA-207F-3EB4-868732143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present general thoughts on designs target, channel bandwidth, numerology and supported data rates.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ABAC80-47FE-95A8-8270-F5DEDB7AC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EC4A57-BF4D-B62F-1B9B-1FE52E1E0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B1F7F34-0962-5B36-A4CF-D73672CE5F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Nov. 2023</a:t>
            </a:r>
          </a:p>
        </p:txBody>
      </p:sp>
    </p:spTree>
    <p:extLst>
      <p:ext uri="{BB962C8B-B14F-4D97-AF65-F5344CB8AC3E}">
        <p14:creationId xmlns:p14="http://schemas.microsoft.com/office/powerpoint/2010/main" val="231708636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102592</TotalTime>
  <Words>563</Words>
  <Application>Microsoft Office PowerPoint</Application>
  <PresentationFormat>On-screen Show (4:3)</PresentationFormat>
  <Paragraphs>88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Times New Roman</vt:lpstr>
      <vt:lpstr>802-11-Submission</vt:lpstr>
      <vt:lpstr>Design Considerations on IMMW</vt:lpstr>
      <vt:lpstr>Design range target</vt:lpstr>
      <vt:lpstr>Channel Bandwidth</vt:lpstr>
      <vt:lpstr>Channelization (1)</vt:lpstr>
      <vt:lpstr>Channelization (2)</vt:lpstr>
      <vt:lpstr>On Subcarrier Spacing</vt:lpstr>
      <vt:lpstr>Supported Data Rates</vt:lpstr>
      <vt:lpstr>Summary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Jianhan Liu</cp:lastModifiedBy>
  <cp:revision>497</cp:revision>
  <cp:lastPrinted>1998-02-10T13:28:06Z</cp:lastPrinted>
  <dcterms:created xsi:type="dcterms:W3CDTF">2007-05-21T21:00:37Z</dcterms:created>
  <dcterms:modified xsi:type="dcterms:W3CDTF">2023-11-14T00:02:09Z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2022-12-02T22:20:35Z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66719768-fd85-486d-b90e-2ba04a10239f</vt:lpwstr>
  </property>
  <property fmtid="{D5CDD505-2E9C-101B-9397-08002B2CF9AE}" pid="9" name="MSIP_Label_83bcef13-7cac-433f-ba1d-47a323951816_ContentBits">
    <vt:lpwstr>0</vt:lpwstr>
  </property>
</Properties>
</file>