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3"/>
  </p:sldMasterIdLst>
  <p:notesMasterIdLst>
    <p:notesMasterId r:id="rId25"/>
  </p:notesMasterIdLst>
  <p:handoutMasterIdLst>
    <p:handoutMasterId r:id="rId26"/>
  </p:handoutMasterIdLst>
  <p:sldIdLst>
    <p:sldId id="256" r:id="rId4"/>
    <p:sldId id="437" r:id="rId5"/>
    <p:sldId id="438" r:id="rId6"/>
    <p:sldId id="439" r:id="rId7"/>
    <p:sldId id="447" r:id="rId8"/>
    <p:sldId id="440" r:id="rId9"/>
    <p:sldId id="443" r:id="rId10"/>
    <p:sldId id="442" r:id="rId11"/>
    <p:sldId id="434" r:id="rId12"/>
    <p:sldId id="435" r:id="rId13"/>
    <p:sldId id="441" r:id="rId14"/>
    <p:sldId id="444" r:id="rId15"/>
    <p:sldId id="449" r:id="rId16"/>
    <p:sldId id="436" r:id="rId17"/>
    <p:sldId id="451" r:id="rId18"/>
    <p:sldId id="453" r:id="rId19"/>
    <p:sldId id="454" r:id="rId20"/>
    <p:sldId id="446" r:id="rId21"/>
    <p:sldId id="452" r:id="rId22"/>
    <p:sldId id="448" r:id="rId23"/>
    <p:sldId id="450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6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39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4824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CF8A2-7974-403F-A00A-26BD42D62C2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BCA16-859E-4E71-A38B-7EBA96C5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B3CA5-F56D-4F07-9FA4-D3BC11A1499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E0ED4-6974-460C-AE2B-5284B9B7D7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D30EA-3A1C-F564-D808-A6819D2F13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EE6B69-6AC2-EB4D-0733-08EF3F2C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B79337-44F7-D3AA-239E-74653A8834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6C6FCCB-E568-0AC9-B305-F44EB0A899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7A9815A-CF5A-F72F-9C67-0C79AEEAC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5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7E312F94-FAFF-0684-B23F-726D4B129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9E7D809-D352-3A9C-0A88-ACDE56C79E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1D2D73B-6991-9A40-79E8-C2FBAF328A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5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66FC1CB-1977-659A-4DE7-2DED9A0272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13BDEA3-A882-5F24-4CDC-A57CE6C55C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7F0E414-CF90-152E-C621-17FF2F0FC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56A996A-7BC1-4849-096D-945F212EB1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5DA59C-9BC3-DDA8-2B8D-52433D56B7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E35AB4E-D043-467F-0AE3-8EB2A5860E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9B3BF4-2FB5-48DF-B7F8-378C94E27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0C3D2FD-CABA-4607-99FD-F5D3D3B4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2" y="319091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89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A5A18A-0502-4C7F-91C7-3FAD3C70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7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D10478-073E-41FC-8CD8-273C831393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767F8E-C671-44AE-B57E-1FAC75A3C9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45FAC-F59B-B211-82D3-7CC8616CC3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7031A-B85F-4390-11AD-09E0589EE6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79E98-6B0E-AA7C-CD70-14DB371EE3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9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44346" y="6475415"/>
            <a:ext cx="654025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802.11-23/1877r0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6" y="357166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654-1C1C-BF3D-E0A0-332E025F3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97488"/>
            <a:ext cx="10363200" cy="837624"/>
          </a:xfrm>
        </p:spPr>
        <p:txBody>
          <a:bodyPr/>
          <a:lstStyle/>
          <a:p>
            <a:r>
              <a:rPr lang="en-US" sz="3200" dirty="0" smtClean="0"/>
              <a:t>Analysis on the LDPC rate matching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0941B1-EFC2-C4F6-90C9-4DB201B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55073"/>
              </p:ext>
            </p:extLst>
          </p:nvPr>
        </p:nvGraphicFramePr>
        <p:xfrm>
          <a:off x="2705100" y="3115456"/>
          <a:ext cx="691954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954">
                  <a:extLst>
                    <a:ext uri="{9D8B030D-6E8A-4147-A177-3AD203B41FA5}">
                      <a16:colId xmlns:a16="http://schemas.microsoft.com/office/drawing/2014/main" val="2195744603"/>
                    </a:ext>
                  </a:extLst>
                </a:gridCol>
                <a:gridCol w="1554954">
                  <a:extLst>
                    <a:ext uri="{9D8B030D-6E8A-4147-A177-3AD203B41FA5}">
                      <a16:colId xmlns:a16="http://schemas.microsoft.com/office/drawing/2014/main" val="627850029"/>
                    </a:ext>
                  </a:extLst>
                </a:gridCol>
                <a:gridCol w="22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Affilations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Xiaogang Chen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Spreadtrum Communications, USA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2680 N 1st St. San Jose, CA. 95134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Xiaogang.chen1@unisoc.com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Sean Chiu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Chunyu Hu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4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William Li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 Yi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678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229CA13-4E64-0A4F-F23B-0CCC1C81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44" y="1965741"/>
            <a:ext cx="7772400" cy="961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685800" indent="0" algn="ctr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0287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3716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7145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0574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4003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7432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000" dirty="0"/>
              <a:t>Date</a:t>
            </a:r>
            <a:r>
              <a:rPr lang="en-US" sz="2000"/>
              <a:t>: </a:t>
            </a:r>
            <a:r>
              <a:rPr lang="en-US" sz="2000" smtClean="0"/>
              <a:t>11/01/23</a:t>
            </a:r>
            <a:endParaRPr lang="en-US" sz="2000" dirty="0"/>
          </a:p>
          <a:p>
            <a:pPr>
              <a:buFontTx/>
              <a:buNone/>
            </a:pPr>
            <a:endParaRPr lang="en-US" sz="2000" b="0" dirty="0"/>
          </a:p>
          <a:p>
            <a:pPr>
              <a:buFontTx/>
              <a:buNone/>
            </a:pPr>
            <a:endParaRPr lang="en-US" sz="2000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 smtClean="0"/>
              <a:t>Nov. </a:t>
            </a:r>
            <a:r>
              <a:rPr lang="en-US" dirty="0"/>
              <a:t>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E6C11-D554-7B5D-DAC3-F67987B6D0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</a:t>
            </a:r>
            <a:r>
              <a:rPr lang="en-US" dirty="0" smtClean="0"/>
              <a:t>Spreadtrum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of </a:t>
            </a:r>
            <a:r>
              <a:rPr lang="en-US" dirty="0" smtClean="0"/>
              <a:t>Opt.2 </a:t>
            </a:r>
            <a:r>
              <a:rPr lang="en-US" sz="1800" dirty="0" smtClean="0"/>
              <a:t>- Comparisons of 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Sims Assumptions: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80MHz, 4Tx-&gt;2Rx, 1/2SS. No </a:t>
            </a:r>
            <a:r>
              <a:rPr lang="en-US" dirty="0" err="1" smtClean="0"/>
              <a:t>Bfing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MCS 7/9/11/0 with different payload sizes.</a:t>
            </a:r>
          </a:p>
          <a:p>
            <a:pPr marL="0" indent="0"/>
            <a:r>
              <a:rPr lang="en-US" dirty="0" smtClean="0"/>
              <a:t>Observations: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Gain is highly correlated with the </a:t>
            </a:r>
            <a:r>
              <a:rPr lang="en-US" altLang="zh-CN" dirty="0" smtClean="0"/>
              <a:t>gap of the effective coding rate in previous slide.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~1dB gain is observed for higher MCS.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52" y="4277226"/>
            <a:ext cx="2643713" cy="2198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44" y="4269712"/>
            <a:ext cx="2899816" cy="2169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62" y="4260755"/>
            <a:ext cx="2831465" cy="2187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770" y="4277226"/>
            <a:ext cx="2443991" cy="21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6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– </a:t>
            </a:r>
            <a:r>
              <a:rPr lang="en-US" dirty="0" smtClean="0"/>
              <a:t>Opt.3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81201"/>
            <a:ext cx="7877906" cy="4113213"/>
          </a:xfrm>
        </p:spPr>
        <p:txBody>
          <a:bodyPr/>
          <a:lstStyle/>
          <a:p>
            <a:r>
              <a:rPr lang="en-US" dirty="0" smtClean="0"/>
              <a:t>Optimize </a:t>
            </a:r>
            <a:r>
              <a:rPr lang="en-US" dirty="0"/>
              <a:t>the </a:t>
            </a:r>
            <a:r>
              <a:rPr lang="en-US" dirty="0" smtClean="0"/>
              <a:t>pre-FEC </a:t>
            </a:r>
            <a:r>
              <a:rPr lang="en-US" dirty="0"/>
              <a:t>padding </a:t>
            </a:r>
            <a:r>
              <a:rPr lang="en-US" dirty="0" smtClean="0"/>
              <a:t>factor.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Reason of the huge number of padding bits is padding has to be applied to the quarter symbol boundary in 11ax/be.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Consider the </a:t>
            </a:r>
            <a:r>
              <a:rPr lang="en-US" sz="1200" dirty="0" err="1" smtClean="0"/>
              <a:t>N_dbps</a:t>
            </a:r>
            <a:r>
              <a:rPr lang="en-US" sz="1200" dirty="0" smtClean="0"/>
              <a:t> of 78400 bits (2SS, 4KQAM, 320MHz) - &gt; ~20K bits -&gt; 10 LDPC CW padded maximum.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Table on the right side is the way that 5GNR used to pad the PSDU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Pre-FEC padding is also added but much finer granularities are chosen.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Solution: </a:t>
            </a:r>
            <a:r>
              <a:rPr lang="en-US" b="0" dirty="0" smtClean="0"/>
              <a:t>increase the granularity of the Pre-FEC factor </a:t>
            </a:r>
            <a:r>
              <a:rPr lang="en-US" dirty="0" smtClean="0"/>
              <a:t>for PSDU size </a:t>
            </a:r>
            <a:r>
              <a:rPr lang="en-US" b="0" dirty="0" smtClean="0"/>
              <a:t>(padding size) calculation while </a:t>
            </a:r>
            <a:r>
              <a:rPr lang="en-US" dirty="0" smtClean="0"/>
              <a:t>keeping </a:t>
            </a:r>
            <a:r>
              <a:rPr lang="en-US" dirty="0"/>
              <a:t>the current Pre-FEC factor </a:t>
            </a:r>
            <a:r>
              <a:rPr lang="en-US" b="0" dirty="0" smtClean="0"/>
              <a:t>when </a:t>
            </a:r>
            <a:r>
              <a:rPr lang="en-US" b="0" dirty="0" err="1" smtClean="0"/>
              <a:t>LDPCExtra</a:t>
            </a:r>
            <a:r>
              <a:rPr lang="en-US" b="0" dirty="0" smtClean="0"/>
              <a:t> is triggered.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Reduces the average number of CW/symbol.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Opportunistically introduces performance gain.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Nov.</a:t>
            </a:r>
            <a:r>
              <a:rPr lang="en-US" dirty="0" smtClean="0"/>
              <a:t> </a:t>
            </a:r>
            <a:r>
              <a:rPr lang="en-US" dirty="0"/>
              <a:t>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773" y="1477109"/>
            <a:ext cx="3404166" cy="3005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015" y="4336928"/>
            <a:ext cx="3382016" cy="21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Sims of Opt.3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81201"/>
            <a:ext cx="5583767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Sims Assumptions: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i="1" dirty="0" smtClean="0"/>
              <a:t>n</a:t>
            </a:r>
            <a:r>
              <a:rPr lang="en-US" b="0" dirty="0" smtClean="0"/>
              <a:t> bits in the legend means a whole symbol is break down into </a:t>
            </a:r>
            <a:r>
              <a:rPr lang="en-US" b="0" i="1" dirty="0" smtClean="0"/>
              <a:t>2^n</a:t>
            </a:r>
            <a:r>
              <a:rPr lang="en-US" b="0" dirty="0" smtClean="0"/>
              <a:t> boundaries for pre-</a:t>
            </a:r>
            <a:r>
              <a:rPr lang="en-US" altLang="zh-CN" b="0" dirty="0" smtClean="0"/>
              <a:t>FEC padding.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Note that if </a:t>
            </a:r>
            <a:r>
              <a:rPr lang="en-US" altLang="zh-CN" b="1" dirty="0" err="1" smtClean="0"/>
              <a:t>LDPCExtra</a:t>
            </a:r>
            <a:r>
              <a:rPr lang="en-US" altLang="zh-CN" b="1" dirty="0" smtClean="0"/>
              <a:t> is triggered, a quarter symbol is added as in 11be.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Observations: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Assuming a reasonable LDPC decoder processing capability, to meet the turn around (SIFS+PE), Rx either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reduce the maximum number of iteration in the last symbol, or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 the number of loaded engines.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opt.3, </a:t>
            </a:r>
            <a:r>
              <a:rPr lang="en-US" dirty="0" err="1" smtClean="0"/>
              <a:t>nCW</a:t>
            </a:r>
            <a:r>
              <a:rPr lang="en-US" dirty="0" smtClean="0"/>
              <a:t>/</a:t>
            </a:r>
            <a:r>
              <a:rPr lang="en-US" altLang="zh-CN" dirty="0" smtClean="0"/>
              <a:t>Symbol </a:t>
            </a:r>
            <a:r>
              <a:rPr lang="en-US" altLang="zh-CN" dirty="0"/>
              <a:t>reduces significantly in the last </a:t>
            </a:r>
            <a:r>
              <a:rPr lang="en-US" altLang="zh-CN" dirty="0" smtClean="0"/>
              <a:t>symbol.</a:t>
            </a:r>
            <a:endParaRPr lang="en-US" altLang="zh-CN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Refer to a few more results in the backup.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744" y="1593536"/>
            <a:ext cx="5939621" cy="48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of </a:t>
            </a:r>
            <a:r>
              <a:rPr lang="en-US" dirty="0" smtClean="0"/>
              <a:t>Opt.3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81201"/>
            <a:ext cx="5496558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Opt.3 outperforms 11be for most combinations because of the efficient usage of resources to reduce coding rate;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dotted red and x green curves.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extra symbol provides further gain for Opt.3.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Larger gain for higher MCS.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Refer to Backup for other combinations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7" y="1727204"/>
            <a:ext cx="62960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4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210934"/>
              </p:ext>
            </p:extLst>
          </p:nvPr>
        </p:nvGraphicFramePr>
        <p:xfrm>
          <a:off x="912286" y="2020957"/>
          <a:ext cx="10361616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936">
                  <a:extLst>
                    <a:ext uri="{9D8B030D-6E8A-4147-A177-3AD203B41FA5}">
                      <a16:colId xmlns:a16="http://schemas.microsoft.com/office/drawing/2014/main" val="906189721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3859204537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1163122446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559585271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2947023352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3780442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Options\Considerations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Performance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Signaling Overhead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nCW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/Symbol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Standards/Implementation changes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66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Best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Largest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Smallest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Reuse 11n.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Some modifications needed.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Recommended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31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extra signaling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Same as 11be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Minimum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224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Negligible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Much less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than 11be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Minimum+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67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2+3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Better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Negligible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Much less</a:t>
                      </a:r>
                      <a:r>
                        <a:rPr lang="en-US" b="1" baseline="0" dirty="0" smtClean="0">
                          <a:solidFill>
                            <a:srgbClr val="FFC000"/>
                          </a:solidFill>
                        </a:rPr>
                        <a:t> than 11be</a:t>
                      </a:r>
                      <a:endParaRPr lang="en-US" b="1" dirty="0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Minimum+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Recommended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65761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2286" y="4427415"/>
            <a:ext cx="1036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 smtClean="0"/>
              <a:t>Either</a:t>
            </a:r>
            <a:r>
              <a:rPr lang="en-US" sz="1800" dirty="0" smtClean="0"/>
              <a:t> reusing 11n </a:t>
            </a:r>
            <a:r>
              <a:rPr lang="en-US" sz="1800" b="0" dirty="0" smtClean="0"/>
              <a:t>scheme</a:t>
            </a:r>
            <a:r>
              <a:rPr lang="en-US" sz="1800" dirty="0" smtClean="0"/>
              <a:t> </a:t>
            </a:r>
            <a:r>
              <a:rPr lang="en-US" sz="1800" b="0" dirty="0" smtClean="0"/>
              <a:t>or using </a:t>
            </a:r>
            <a:r>
              <a:rPr lang="en-US" sz="1800" dirty="0" smtClean="0"/>
              <a:t>the combination of opt.2 and opt.3 </a:t>
            </a:r>
            <a:r>
              <a:rPr lang="en-US" sz="1800" b="0" dirty="0" smtClean="0"/>
              <a:t>is recommended.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5865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Which option do you prefer for LDPC rate matching in 11bn (for information collection only) ?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Opt.1:</a:t>
            </a:r>
            <a:r>
              <a:rPr lang="en-US" dirty="0" smtClean="0"/>
              <a:t> Reusing the 11n scheme. i.e. the payload size is indicated in the preamble.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Opt.2:</a:t>
            </a:r>
            <a:r>
              <a:rPr lang="en-US" dirty="0" smtClean="0"/>
              <a:t> Reusing the 11be scheme with the exception that </a:t>
            </a:r>
            <a:r>
              <a:rPr lang="en-US" dirty="0" err="1" smtClean="0"/>
              <a:t>LDPCExtra</a:t>
            </a:r>
            <a:r>
              <a:rPr lang="en-US" dirty="0" smtClean="0"/>
              <a:t> Symbol can be set to 1 even not required.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Opt.3:</a:t>
            </a:r>
            <a:r>
              <a:rPr lang="en-US" dirty="0" smtClean="0"/>
              <a:t> Optimize the pre-FEC padding factor.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Opt.4: </a:t>
            </a:r>
            <a:r>
              <a:rPr lang="en-US" dirty="0" smtClean="0"/>
              <a:t>A combination of Opt.2 and Opt.3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2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11-23-0667-01-0uhr-revisiting-of-the-rate-matching-for-ldpc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smtClean="0"/>
              <a:t>Nov</a:t>
            </a:r>
            <a:r>
              <a:rPr lang="en-US" smtClean="0"/>
              <a:t>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4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9086-09AA-4E0E-11F8-FC4D60F2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r>
              <a:rPr lang="en-US" b="1" dirty="0" smtClean="0"/>
              <a:t>- </a:t>
            </a:r>
            <a:r>
              <a:rPr lang="en-US" sz="1800" b="1" dirty="0"/>
              <a:t>distribution of the packet size in the </a:t>
            </a:r>
            <a:r>
              <a:rPr lang="en-US" sz="1800" b="1" dirty="0" smtClean="0"/>
              <a:t>field[1]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2D56A8-EF88-C65C-8D36-601DBE25791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63122" y="1703484"/>
          <a:ext cx="3027145" cy="1656565"/>
        </p:xfrm>
        <a:graphic>
          <a:graphicData uri="http://schemas.openxmlformats.org/drawingml/2006/table">
            <a:tbl>
              <a:tblPr/>
              <a:tblGrid>
                <a:gridCol w="813749">
                  <a:extLst>
                    <a:ext uri="{9D8B030D-6E8A-4147-A177-3AD203B41FA5}">
                      <a16:colId xmlns:a16="http://schemas.microsoft.com/office/drawing/2014/main" val="764027601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507876691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1949716307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3775831634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3000621067"/>
                    </a:ext>
                  </a:extLst>
                </a:gridCol>
              </a:tblGrid>
              <a:tr h="149902">
                <a:tc gridSpan="5"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Laptop for daily use: email, documents, remote desktop, etc.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490963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962727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168379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028284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811861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204.57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88.89%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539855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424.35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4.69%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01290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1119.83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37976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1591.25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30573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4298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406882-BFA8-B5F3-47E8-D6CE8E2B37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63123" y="3557912"/>
          <a:ext cx="3027145" cy="1436145"/>
        </p:xfrm>
        <a:graphic>
          <a:graphicData uri="http://schemas.openxmlformats.org/drawingml/2006/table">
            <a:tbl>
              <a:tblPr/>
              <a:tblGrid>
                <a:gridCol w="605429">
                  <a:extLst>
                    <a:ext uri="{9D8B030D-6E8A-4147-A177-3AD203B41FA5}">
                      <a16:colId xmlns:a16="http://schemas.microsoft.com/office/drawing/2014/main" val="4066051591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1004367695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1701053665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2634281277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3907789487"/>
                    </a:ext>
                  </a:extLst>
                </a:gridCol>
              </a:tblGrid>
              <a:tr h="11085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Phone: Everything except 4K video streaming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400996"/>
                  </a:ext>
                </a:extLst>
              </a:tr>
              <a:tr h="1581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078576"/>
                  </a:ext>
                </a:extLst>
              </a:tr>
              <a:tr h="217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506.28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539755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96786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214.45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59.37%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110793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433.04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17.98%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325759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929.73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840799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1530.46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285225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665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CE2301-CE52-56A4-41B0-445A7B9A78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33346" y="3557912"/>
          <a:ext cx="3009275" cy="1420587"/>
        </p:xfrm>
        <a:graphic>
          <a:graphicData uri="http://schemas.openxmlformats.org/drawingml/2006/table">
            <a:tbl>
              <a:tblPr/>
              <a:tblGrid>
                <a:gridCol w="570084">
                  <a:extLst>
                    <a:ext uri="{9D8B030D-6E8A-4147-A177-3AD203B41FA5}">
                      <a16:colId xmlns:a16="http://schemas.microsoft.com/office/drawing/2014/main" val="104537458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1194129190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3076708871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3087760537"/>
                    </a:ext>
                  </a:extLst>
                </a:gridCol>
                <a:gridCol w="728939">
                  <a:extLst>
                    <a:ext uri="{9D8B030D-6E8A-4147-A177-3AD203B41FA5}">
                      <a16:colId xmlns:a16="http://schemas.microsoft.com/office/drawing/2014/main" val="404847812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Phone: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4K Video streaming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74939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24702"/>
                  </a:ext>
                </a:extLst>
              </a:tr>
              <a:tr h="2078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1339.18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399801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984115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201.56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4.14%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820630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430.95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1.13%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523886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473388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1407.11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93.42%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160152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882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0DBEC0-66AF-1BFF-F9D0-08B6BE02D8D3}"/>
              </a:ext>
            </a:extLst>
          </p:cNvPr>
          <p:cNvSpPr txBox="1"/>
          <p:nvPr/>
        </p:nvSpPr>
        <p:spPr>
          <a:xfrm>
            <a:off x="914402" y="5013124"/>
            <a:ext cx="10440648" cy="1387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lvl="1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Although the max PSDU size is &gt;15MByte in theory, the PPDU size is usually </a:t>
            </a:r>
            <a:r>
              <a:rPr lang="en-US" sz="1200" b="0" dirty="0">
                <a:latin typeface="+mn-lt"/>
              </a:rPr>
              <a:t>small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for many applications.</a:t>
            </a:r>
          </a:p>
          <a:p>
            <a:pPr marL="171450" lvl="5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All PPDU in statistics are </a:t>
            </a:r>
            <a:r>
              <a:rPr lang="en-US" sz="1050" dirty="0" err="1">
                <a:latin typeface="+mn-lt"/>
              </a:rPr>
              <a:t>Qos</a:t>
            </a:r>
            <a:r>
              <a:rPr lang="en-US" sz="1050" dirty="0">
                <a:latin typeface="+mn-lt"/>
              </a:rPr>
              <a:t> Data </a:t>
            </a:r>
            <a:r>
              <a:rPr lang="en-US" sz="1050" b="0" dirty="0">
                <a:latin typeface="+mn-lt"/>
              </a:rPr>
              <a:t>coded by </a:t>
            </a:r>
            <a:r>
              <a:rPr lang="en-US" sz="1050" dirty="0">
                <a:latin typeface="+mn-lt"/>
              </a:rPr>
              <a:t>LDPC </a:t>
            </a:r>
            <a:r>
              <a:rPr lang="en-US" sz="1050" b="0" dirty="0">
                <a:latin typeface="+mn-lt"/>
              </a:rPr>
              <a:t>in</a:t>
            </a:r>
            <a:r>
              <a:rPr lang="en-US" sz="1050" dirty="0">
                <a:latin typeface="+mn-lt"/>
              </a:rPr>
              <a:t> </a:t>
            </a:r>
            <a:r>
              <a:rPr lang="en-US" sz="1050" b="0" dirty="0">
                <a:latin typeface="+mn-lt"/>
              </a:rPr>
              <a:t>11ax PPDU. </a:t>
            </a:r>
          </a:p>
          <a:p>
            <a:pPr marL="171450" lvl="4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Every statistics are conducted based on capturing ~1 million QoS packet from different vendors.</a:t>
            </a:r>
          </a:p>
          <a:p>
            <a:pPr marL="171450" lvl="4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Chance of aggregation is low for smaller packet and high for larger packet.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58D2D8-C7C7-530E-20B0-ACEDC2A9A4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33345" y="1692259"/>
          <a:ext cx="3009276" cy="1667790"/>
        </p:xfrm>
        <a:graphic>
          <a:graphicData uri="http://schemas.openxmlformats.org/drawingml/2006/table">
            <a:tbl>
              <a:tblPr/>
              <a:tblGrid>
                <a:gridCol w="914080">
                  <a:extLst>
                    <a:ext uri="{9D8B030D-6E8A-4147-A177-3AD203B41FA5}">
                      <a16:colId xmlns:a16="http://schemas.microsoft.com/office/drawing/2014/main" val="3463436656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484284261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253003702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733234972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345938962"/>
                    </a:ext>
                  </a:extLst>
                </a:gridCol>
              </a:tblGrid>
              <a:tr h="16677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Laptop Webex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966731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01781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018757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763139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15992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250.42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57.07%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574366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405.22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41.37%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748035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1108.72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55648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1448.25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692989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238550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AD14D4-2F5A-EA0C-2621-96598A4A60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C3A492C-2160-1987-1FC0-424A30E51C0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6AA48C-1D3C-5A5B-50E2-8A3B129FA0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 for Opt.1 (1/2)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58" y="2132018"/>
            <a:ext cx="5422742" cy="4067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44" y="2132018"/>
            <a:ext cx="5789669" cy="41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94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 for </a:t>
            </a:r>
            <a:r>
              <a:rPr lang="en-US" altLang="zh-CN" dirty="0" smtClean="0"/>
              <a:t>Opt.1 (2/2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93" y="2089502"/>
            <a:ext cx="4642338" cy="3857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44" y="2117970"/>
            <a:ext cx="5105399" cy="38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9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[1] – </a:t>
            </a:r>
            <a:r>
              <a:rPr lang="en-US" dirty="0" smtClean="0"/>
              <a:t>Performance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827621"/>
            <a:ext cx="10361084" cy="4266793"/>
          </a:xfrm>
        </p:spPr>
        <p:txBody>
          <a:bodyPr/>
          <a:lstStyle/>
          <a:p>
            <a:r>
              <a:rPr lang="en-US" dirty="0" smtClean="0"/>
              <a:t>[1] raised several issues in the current design of LDPC rate matching (including 11ac/ax/be):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 degradation comparing with 11n due to the 11ac rate matching scheme, which has been reused in 11ax/be (left figure);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72FAD5-E18B-30D3-C452-28231744C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036"/>
              </p:ext>
            </p:extLst>
          </p:nvPr>
        </p:nvGraphicFramePr>
        <p:xfrm>
          <a:off x="1146747" y="3251037"/>
          <a:ext cx="3550300" cy="229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829">
                  <a:extLst>
                    <a:ext uri="{9D8B030D-6E8A-4147-A177-3AD203B41FA5}">
                      <a16:colId xmlns:a16="http://schemas.microsoft.com/office/drawing/2014/main" val="272245863"/>
                    </a:ext>
                  </a:extLst>
                </a:gridCol>
                <a:gridCol w="835291">
                  <a:extLst>
                    <a:ext uri="{9D8B030D-6E8A-4147-A177-3AD203B41FA5}">
                      <a16:colId xmlns:a16="http://schemas.microsoft.com/office/drawing/2014/main" val="1360306722"/>
                    </a:ext>
                  </a:extLst>
                </a:gridCol>
                <a:gridCol w="710060">
                  <a:extLst>
                    <a:ext uri="{9D8B030D-6E8A-4147-A177-3AD203B41FA5}">
                      <a16:colId xmlns:a16="http://schemas.microsoft.com/office/drawing/2014/main" val="1103147123"/>
                    </a:ext>
                  </a:extLst>
                </a:gridCol>
                <a:gridCol w="710060">
                  <a:extLst>
                    <a:ext uri="{9D8B030D-6E8A-4147-A177-3AD203B41FA5}">
                      <a16:colId xmlns:a16="http://schemas.microsoft.com/office/drawing/2014/main" val="3691949884"/>
                    </a:ext>
                  </a:extLst>
                </a:gridCol>
                <a:gridCol w="710060">
                  <a:extLst>
                    <a:ext uri="{9D8B030D-6E8A-4147-A177-3AD203B41FA5}">
                      <a16:colId xmlns:a16="http://schemas.microsoft.com/office/drawing/2014/main" val="1175886930"/>
                    </a:ext>
                  </a:extLst>
                </a:gridCol>
              </a:tblGrid>
              <a:tr h="29982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Sensitivity(dB@10% PER)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 (dB)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ChDNLoS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24707"/>
                  </a:ext>
                </a:extLst>
              </a:tr>
              <a:tr h="269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MCS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</a:rPr>
                        <a:t>nBytes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11n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11ac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11n-11ac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26969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13.309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15.337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-2.03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47616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323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14.339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15.360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-1.02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532677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642710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925365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15.253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15.685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867716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18.933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23.006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-4.07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686607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21.195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23.038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-1.84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705936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21.719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23.218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840603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22.516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10512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3500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0D3A663-1DC2-C0E9-9DFC-35183D76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24" y="3237121"/>
            <a:ext cx="2776658" cy="2256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B3600E-9753-4B36-52A2-3621FF1D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287" y="3227754"/>
            <a:ext cx="2791845" cy="22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for Opt.3 (1/2)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2" y="1599558"/>
            <a:ext cx="5492203" cy="4594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8" y="1600211"/>
            <a:ext cx="6207348" cy="465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1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for </a:t>
            </a:r>
            <a:r>
              <a:rPr lang="en-US" dirty="0"/>
              <a:t>Opt.3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1" y="1981201"/>
            <a:ext cx="5930347" cy="4447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5930348" cy="44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8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[1</a:t>
            </a:r>
            <a:r>
              <a:rPr lang="en-US" dirty="0" smtClean="0"/>
              <a:t>] </a:t>
            </a:r>
            <a:r>
              <a:rPr lang="en-US" dirty="0" smtClean="0"/>
              <a:t>– Power consumption &amp; last symbol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consumption and potential performance degradation due to the excessive pre-FEC </a:t>
            </a:r>
            <a:r>
              <a:rPr lang="en-US" dirty="0" smtClean="0"/>
              <a:t>padding;</a:t>
            </a:r>
            <a:endParaRPr lang="en-US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Reduced number of iterations for LDPC decoding </a:t>
            </a:r>
            <a:r>
              <a:rPr lang="en-US" b="1" dirty="0"/>
              <a:t>in the last symbol </a:t>
            </a:r>
            <a:r>
              <a:rPr lang="en-US" dirty="0"/>
              <a:t>may compromise performance.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EA6EF-B921-6CC1-9A9C-D8AE1BC3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35" y="2929398"/>
            <a:ext cx="3696973" cy="2938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ACA5F-EDB6-399B-A1EF-90056670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319" y="2929398"/>
            <a:ext cx="3592957" cy="29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[1] - </a:t>
            </a:r>
            <a:r>
              <a:rPr lang="en-US" dirty="0" err="1" smtClean="0"/>
              <a:t>Overpuncturing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Overpuncturing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Updated c</a:t>
            </a:r>
            <a:r>
              <a:rPr lang="en-US" dirty="0" smtClean="0">
                <a:solidFill>
                  <a:srgbClr val="FF0000"/>
                </a:solidFill>
              </a:rPr>
              <a:t>ases </a:t>
            </a:r>
            <a:r>
              <a:rPr lang="en-US" dirty="0" smtClean="0"/>
              <a:t>included in the excel).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21361-A120-EE0C-225F-03CDA08DD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9" t="3625" r="7345" b="7311"/>
          <a:stretch/>
        </p:blipFill>
        <p:spPr>
          <a:xfrm>
            <a:off x="6773860" y="2789133"/>
            <a:ext cx="4571965" cy="34957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5CF64F-B5F5-E719-8FF3-C277BFF5D5AE}"/>
              </a:ext>
            </a:extLst>
          </p:cNvPr>
          <p:cNvSpPr txBox="1">
            <a:spLocks/>
          </p:cNvSpPr>
          <p:nvPr/>
        </p:nvSpPr>
        <p:spPr bwMode="auto">
          <a:xfrm>
            <a:off x="912286" y="3153508"/>
            <a:ext cx="5711096" cy="3122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Puncturing itself may introduce 0.5~2dB loss depends on puncturing ratio (10%-30%) </a:t>
            </a:r>
          </a:p>
          <a:p>
            <a:pPr marL="928687" lvl="2" indent="-285750">
              <a:buFont typeface="Arial" panose="020B0604020202020204" pitchFamily="34" charset="0"/>
              <a:buChar char="•"/>
            </a:pPr>
            <a:r>
              <a:rPr lang="en-US" sz="1100" b="0" dirty="0" err="1" smtClean="0"/>
              <a:t>Blk</a:t>
            </a:r>
            <a:r>
              <a:rPr lang="en-US" sz="1100" b="0" dirty="0" smtClean="0"/>
              <a:t>: 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; </a:t>
            </a:r>
            <a:r>
              <a:rPr lang="en-US" sz="1100" b="0" dirty="0" smtClean="0">
                <a:solidFill>
                  <a:srgbClr val="FF0000"/>
                </a:solidFill>
              </a:rPr>
              <a:t>Red</a:t>
            </a:r>
            <a:r>
              <a:rPr lang="en-US" sz="1100" b="0" dirty="0" smtClean="0"/>
              <a:t>: 10%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; </a:t>
            </a:r>
            <a:r>
              <a:rPr lang="en-US" sz="1100" b="0" dirty="0" smtClean="0">
                <a:solidFill>
                  <a:srgbClr val="0070C0"/>
                </a:solidFill>
              </a:rPr>
              <a:t>Blue</a:t>
            </a:r>
            <a:r>
              <a:rPr lang="en-US" sz="1100" b="0" dirty="0" smtClean="0"/>
              <a:t>: 20%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; </a:t>
            </a:r>
            <a:r>
              <a:rPr lang="en-US" sz="1100" b="0" dirty="0" smtClean="0">
                <a:solidFill>
                  <a:srgbClr val="00B050"/>
                </a:solidFill>
              </a:rPr>
              <a:t>Green</a:t>
            </a:r>
            <a:r>
              <a:rPr lang="en-US" sz="1100" b="0" dirty="0" smtClean="0"/>
              <a:t>: 30%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.</a:t>
            </a:r>
          </a:p>
          <a:p>
            <a:pPr marL="928687" lvl="2" indent="-285750">
              <a:buFont typeface="Arial" panose="020B0604020202020204" pitchFamily="34" charset="0"/>
              <a:buChar char="•"/>
            </a:pPr>
            <a:r>
              <a:rPr lang="en-US" sz="1100" b="1" dirty="0" smtClean="0"/>
              <a:t>Note: </a:t>
            </a:r>
            <a:r>
              <a:rPr lang="en-US" sz="1100" b="0" dirty="0" smtClean="0"/>
              <a:t>sims is for 1 CW (1944) in </a:t>
            </a:r>
            <a:r>
              <a:rPr lang="en-US" sz="1100" b="0" dirty="0" err="1" smtClean="0"/>
              <a:t>ChDNLoS</a:t>
            </a:r>
            <a:r>
              <a:rPr lang="en-US" sz="1100" b="0" dirty="0" smtClean="0"/>
              <a:t> 4x2x1.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200" b="0" dirty="0" smtClean="0"/>
              <a:t>Shortening may offset the performance loss due to puncturing.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One example of 20MHz MCS0 1ss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200" b="0" dirty="0" err="1" smtClean="0"/>
              <a:t>Pld</a:t>
            </a:r>
            <a:r>
              <a:rPr lang="en-US" sz="1200" b="0" dirty="0" smtClean="0"/>
              <a:t> 361B has </a:t>
            </a:r>
            <a:r>
              <a:rPr lang="en-US" sz="1200" b="0" dirty="0" err="1" smtClean="0"/>
              <a:t>punc</a:t>
            </a:r>
            <a:r>
              <a:rPr lang="en-US" sz="1200" b="0" dirty="0" smtClean="0"/>
              <a:t> ratio~23%.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200" b="0" dirty="0" err="1" smtClean="0"/>
              <a:t>Pld</a:t>
            </a:r>
            <a:r>
              <a:rPr lang="en-US" sz="1200" b="0" dirty="0" smtClean="0"/>
              <a:t> 360B has </a:t>
            </a:r>
            <a:r>
              <a:rPr lang="en-US" sz="1200" b="0" dirty="0" err="1" smtClean="0"/>
              <a:t>punc</a:t>
            </a:r>
            <a:r>
              <a:rPr lang="en-US" sz="1200" b="0" dirty="0" smtClean="0"/>
              <a:t> ratio~2%.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Sensitivity loss is ~0.4dB.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This issue will be discussed later depends on the outcome of the previous issues.</a:t>
            </a:r>
          </a:p>
          <a:p>
            <a:endParaRPr lang="en-US" sz="16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57B2BBB-67CA-9942-CE3F-A08032E52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63919"/>
              </p:ext>
            </p:extLst>
          </p:nvPr>
        </p:nvGraphicFramePr>
        <p:xfrm>
          <a:off x="5327021" y="2337533"/>
          <a:ext cx="914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Worksheet" showAsIcon="1" r:id="rId4" imgW="914400" imgH="816480" progId="Excel.Sheet.12">
                  <p:embed/>
                </p:oleObj>
              </mc:Choice>
              <mc:Fallback>
                <p:oleObj name="Worksheet" showAsIcon="1" r:id="rId4" imgW="914400" imgH="81648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57B2BBB-67CA-9942-CE3F-A08032E52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021" y="2337533"/>
                        <a:ext cx="9144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61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Category.1 </a:t>
            </a:r>
            <a:r>
              <a:rPr lang="en-US" dirty="0" smtClean="0"/>
              <a:t>reuse 11n: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will be analyzed in Opt.1;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Best performance;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Preamble overhead increases liner with the number of users.</a:t>
            </a:r>
            <a:endParaRPr lang="en-US" b="0" dirty="0" smtClean="0"/>
          </a:p>
          <a:p>
            <a:r>
              <a:rPr lang="en-US" dirty="0" smtClean="0"/>
              <a:t>Category.2 </a:t>
            </a:r>
            <a:r>
              <a:rPr lang="en-US" dirty="0" smtClean="0"/>
              <a:t>patch 11be: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Will be analyzed in Opt.2 and Opt.3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 compromise between performance and preamble overhead.</a:t>
            </a:r>
          </a:p>
          <a:p>
            <a:r>
              <a:rPr lang="en-US" dirty="0" smtClean="0"/>
              <a:t>Category.3 </a:t>
            </a:r>
            <a:r>
              <a:rPr lang="en-US" dirty="0" smtClean="0"/>
              <a:t>redesign rate matching: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Maybe needed to accommodate new features such as HARQ;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</a:rPr>
              <a:t>Not included in this slides deck. </a:t>
            </a: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7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– Opt.1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Reuse 11n scheme.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Explicitly indicate the </a:t>
            </a:r>
            <a:r>
              <a:rPr lang="en-US" altLang="zh-CN" dirty="0" smtClean="0"/>
              <a:t>PSDU</a:t>
            </a:r>
            <a:r>
              <a:rPr lang="en-US" dirty="0" smtClean="0"/>
              <a:t> size instead of implicitly conveying the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bits used to fill up to the symbol boundary will help improve LDPC decoding performance.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reason 11n can potentially gain an insane 4dB over 11ac.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Achieve the best performance (over all the options) with the largest signaling overhead.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a maximum of 24 bits for the PSDU size indication.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overhead linear increase with the number of STAs in one PPDU: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 SU transmission, 1 symbol, </a:t>
            </a:r>
            <a:r>
              <a:rPr lang="en-US" sz="1400" b="1" dirty="0" smtClean="0"/>
              <a:t>extra 4us </a:t>
            </a:r>
            <a:r>
              <a:rPr lang="en-US" sz="1400" dirty="0" smtClean="0"/>
              <a:t>is required </a:t>
            </a:r>
            <a:r>
              <a:rPr lang="en-US" sz="1400" dirty="0"/>
              <a:t>carry the extra signaling if </a:t>
            </a:r>
            <a:r>
              <a:rPr lang="en-US" sz="1400" b="1" dirty="0"/>
              <a:t>MCS0</a:t>
            </a:r>
            <a:r>
              <a:rPr lang="en-US" sz="1400" dirty="0"/>
              <a:t> is used.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 the case of 4 STA MU transmission, 2 symbol, </a:t>
            </a:r>
            <a:r>
              <a:rPr lang="en-US" sz="1400" b="1" dirty="0" smtClean="0"/>
              <a:t>extra 8us</a:t>
            </a:r>
            <a:r>
              <a:rPr lang="en-US" sz="1400" dirty="0" smtClean="0"/>
              <a:t> is required to carry the extra signaling if </a:t>
            </a:r>
            <a:r>
              <a:rPr lang="en-US" sz="1400" b="1" dirty="0" smtClean="0"/>
              <a:t>MCS0</a:t>
            </a:r>
            <a:r>
              <a:rPr lang="en-US" sz="1400" dirty="0" smtClean="0"/>
              <a:t> is used.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For the case of </a:t>
            </a:r>
            <a:r>
              <a:rPr lang="en-US" sz="1400" dirty="0" smtClean="0"/>
              <a:t>8 </a:t>
            </a:r>
            <a:r>
              <a:rPr lang="en-US" sz="1400" dirty="0"/>
              <a:t>STA MU transmission, </a:t>
            </a:r>
            <a:r>
              <a:rPr lang="en-US" sz="1400" dirty="0" smtClean="0"/>
              <a:t>4 </a:t>
            </a:r>
            <a:r>
              <a:rPr lang="en-US" sz="1400" dirty="0"/>
              <a:t>symbol, </a:t>
            </a:r>
            <a:r>
              <a:rPr lang="en-US" sz="1400" b="1" dirty="0"/>
              <a:t>extra </a:t>
            </a:r>
            <a:r>
              <a:rPr lang="en-US" sz="1400" b="1" dirty="0" smtClean="0"/>
              <a:t>16us</a:t>
            </a:r>
            <a:r>
              <a:rPr lang="en-US" sz="1400" dirty="0" smtClean="0"/>
              <a:t> </a:t>
            </a:r>
            <a:r>
              <a:rPr lang="en-US" sz="1400" dirty="0"/>
              <a:t>is required to carry the extra signaling if </a:t>
            </a:r>
            <a:r>
              <a:rPr lang="en-US" sz="1400" b="1" dirty="0"/>
              <a:t>MCS0</a:t>
            </a:r>
            <a:r>
              <a:rPr lang="en-US" sz="1400" dirty="0"/>
              <a:t> is used</a:t>
            </a:r>
            <a:r>
              <a:rPr lang="en-US" sz="1400" dirty="0" smtClean="0"/>
              <a:t>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For the case of </a:t>
            </a:r>
            <a:r>
              <a:rPr lang="en-US" sz="1400" dirty="0" smtClean="0"/>
              <a:t>32 </a:t>
            </a:r>
            <a:r>
              <a:rPr lang="en-US" sz="1400" dirty="0"/>
              <a:t>STA MU transmission, </a:t>
            </a:r>
            <a:r>
              <a:rPr lang="en-US" sz="1400" dirty="0" smtClean="0"/>
              <a:t>15 </a:t>
            </a:r>
            <a:r>
              <a:rPr lang="en-US" sz="1400" dirty="0"/>
              <a:t>symbol, </a:t>
            </a:r>
            <a:r>
              <a:rPr lang="en-US" sz="1400" b="1" dirty="0"/>
              <a:t>extra </a:t>
            </a:r>
            <a:r>
              <a:rPr lang="en-US" sz="1400" b="1" dirty="0" smtClean="0"/>
              <a:t>60us</a:t>
            </a:r>
            <a:r>
              <a:rPr lang="en-US" sz="1400" dirty="0" smtClean="0"/>
              <a:t> </a:t>
            </a:r>
            <a:r>
              <a:rPr lang="en-US" sz="1400" dirty="0"/>
              <a:t>is required to carry the extra signaling if </a:t>
            </a:r>
            <a:r>
              <a:rPr lang="en-US" sz="1400" b="1" dirty="0"/>
              <a:t>MCS0</a:t>
            </a:r>
            <a:r>
              <a:rPr lang="en-US" sz="1400" dirty="0"/>
              <a:t> is used.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However, </a:t>
            </a:r>
            <a:r>
              <a:rPr lang="en-US" dirty="0" smtClean="0"/>
              <a:t>the performance gain may offset the extra air time because a higher MCS may be used, or less retransmission is conducted</a:t>
            </a:r>
            <a:r>
              <a:rPr lang="en-US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mtClean="0"/>
              <a:t>The </a:t>
            </a:r>
            <a:r>
              <a:rPr lang="en-US" b="1" i="1" dirty="0" smtClean="0"/>
              <a:t>extra signaling overhead could be small in the field or could be compensated by the performance gain.</a:t>
            </a:r>
            <a:endParaRPr lang="en-US" b="1" i="1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9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Sims of Opt.1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137" y="2200352"/>
            <a:ext cx="2994173" cy="2193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127" y="2195137"/>
            <a:ext cx="2830086" cy="2198832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14402" y="1806603"/>
            <a:ext cx="5897822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Natively, Opt.1 outperforms 11be scheme for </a:t>
            </a:r>
            <a:r>
              <a:rPr lang="en-US" dirty="0" smtClean="0"/>
              <a:t>most case;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Upper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Given the same OTA time, Opt.1 </a:t>
            </a:r>
            <a:r>
              <a:rPr lang="en-US" b="0" dirty="0"/>
              <a:t>outperforms 11be scheme for </a:t>
            </a:r>
            <a:r>
              <a:rPr lang="en-US" dirty="0" smtClean="0"/>
              <a:t>all case</a:t>
            </a:r>
            <a:r>
              <a:rPr lang="en-US" b="0" dirty="0" smtClean="0"/>
              <a:t>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Bottom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The black rectangle indicates the “illness” cases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11be is paying </a:t>
            </a:r>
            <a:r>
              <a:rPr lang="en-US" b="1" dirty="0" smtClean="0"/>
              <a:t>longer OTA </a:t>
            </a:r>
            <a:r>
              <a:rPr lang="en-US" dirty="0" smtClean="0"/>
              <a:t>time but buying </a:t>
            </a:r>
            <a:r>
              <a:rPr lang="en-US" b="1" dirty="0" smtClean="0"/>
              <a:t>worse</a:t>
            </a:r>
            <a:r>
              <a:rPr lang="en-US" dirty="0" smtClean="0"/>
              <a:t> performance.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Refer to backup slides for a few more cases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Behaviors are very consistent for all the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Note: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</a:t>
            </a:r>
            <a:r>
              <a:rPr lang="en-US" dirty="0"/>
              <a:t>refer to [1] for </a:t>
            </a:r>
            <a:r>
              <a:rPr lang="en-US" dirty="0" smtClean="0"/>
              <a:t>PER curve.</a:t>
            </a:r>
            <a:endParaRPr lang="en-US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effective CR is highly correlated with PER as proved in [1]. So </a:t>
            </a:r>
            <a:r>
              <a:rPr lang="en-US" dirty="0" err="1" smtClean="0"/>
              <a:t>eff_CR</a:t>
            </a:r>
            <a:r>
              <a:rPr lang="en-US" dirty="0" smtClean="0"/>
              <a:t> is used for performance indication.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781" y="4241568"/>
            <a:ext cx="2911530" cy="2183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339" y="4226904"/>
            <a:ext cx="2867661" cy="2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– </a:t>
            </a:r>
            <a:r>
              <a:rPr lang="en-US" dirty="0" smtClean="0"/>
              <a:t>Opt.2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Enforce </a:t>
            </a:r>
            <a:r>
              <a:rPr lang="en-US" dirty="0" err="1"/>
              <a:t>LDPCExtra</a:t>
            </a:r>
            <a:r>
              <a:rPr lang="en-US" dirty="0" smtClean="0"/>
              <a:t>. (transmitter force </a:t>
            </a:r>
            <a:r>
              <a:rPr lang="en-US" dirty="0" err="1" smtClean="0"/>
              <a:t>LDPCExtra</a:t>
            </a:r>
            <a:r>
              <a:rPr lang="en-US" dirty="0" smtClean="0"/>
              <a:t> being set even it’s not really triggered)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Already allowed in TB PPDU.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 simple solution for transmitter which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</a:t>
            </a:r>
            <a:r>
              <a:rPr lang="en-US" b="1" dirty="0" smtClean="0"/>
              <a:t>improve performance (shown in the next two pages);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Increases</a:t>
            </a:r>
            <a:r>
              <a:rPr lang="en-US" b="1" dirty="0" smtClean="0"/>
              <a:t> 4us extra airtime (assuming nominal PE = 16us)</a:t>
            </a:r>
            <a:r>
              <a:rPr lang="en-US" dirty="0" smtClean="0"/>
              <a:t>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Doesn’t reduce the number of padding bits (2</a:t>
            </a:r>
            <a:r>
              <a:rPr lang="en-US" b="1" baseline="30000" dirty="0" smtClean="0"/>
              <a:t>nd</a:t>
            </a:r>
            <a:r>
              <a:rPr lang="en-US" b="1" dirty="0" smtClean="0"/>
              <a:t> issue in the </a:t>
            </a:r>
            <a:r>
              <a:rPr lang="en-US" b="1" dirty="0" err="1" smtClean="0"/>
              <a:t>backgroud</a:t>
            </a:r>
            <a:r>
              <a:rPr lang="en-US" b="1" dirty="0" smtClean="0"/>
              <a:t>)</a:t>
            </a:r>
            <a:r>
              <a:rPr lang="en-US" b="0" dirty="0" smtClean="0"/>
              <a:t>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Fully controlled by the </a:t>
            </a:r>
            <a:r>
              <a:rPr lang="en-US" b="0" dirty="0" err="1" smtClean="0"/>
              <a:t>Tx</a:t>
            </a:r>
            <a:r>
              <a:rPr lang="en-US" b="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Receiver may need to change the de-rate matching scheme </a:t>
            </a:r>
            <a:r>
              <a:rPr lang="en-US" i="1" dirty="0" smtClean="0"/>
              <a:t>depends on how it’s currently implemented</a:t>
            </a:r>
            <a:r>
              <a:rPr lang="en-US" b="0" dirty="0" smtClean="0"/>
              <a:t>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Rx shall strictly follow the </a:t>
            </a:r>
            <a:r>
              <a:rPr lang="en-US" dirty="0" err="1" smtClean="0"/>
              <a:t>LDPCExtra</a:t>
            </a:r>
            <a:r>
              <a:rPr lang="en-US" dirty="0" smtClean="0"/>
              <a:t> indication in the preamble instead of doing its own calculation.</a:t>
            </a:r>
            <a:endParaRPr lang="en-US" b="0" dirty="0" smtClean="0"/>
          </a:p>
          <a:p>
            <a:pPr marL="0" indent="0"/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9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2" y="1981202"/>
            <a:ext cx="10361084" cy="1559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Opportunistic gain could be achieved depends on the combination of MCS, </a:t>
            </a:r>
            <a:r>
              <a:rPr lang="en-US" dirty="0" err="1" smtClean="0"/>
              <a:t>RUSize</a:t>
            </a:r>
            <a:r>
              <a:rPr lang="en-US" dirty="0" smtClean="0"/>
              <a:t>, </a:t>
            </a:r>
            <a:r>
              <a:rPr lang="en-US" dirty="0" err="1" smtClean="0"/>
              <a:t>nSS</a:t>
            </a:r>
            <a:endParaRPr lang="en-US" dirty="0" smtClean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</a:t>
            </a:r>
            <a:r>
              <a:rPr lang="en-US" dirty="0" smtClean="0"/>
              <a:t> combination of larger data rate means more parity bits will be added with extra symbol, so the combination of larger data rate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has larger gain;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has more chance to harvest the gain.</a:t>
            </a:r>
            <a:endParaRPr lang="en-US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of </a:t>
            </a:r>
            <a:r>
              <a:rPr lang="en-US" dirty="0" smtClean="0"/>
              <a:t>Opt.2 </a:t>
            </a:r>
            <a:r>
              <a:rPr lang="en-US" sz="1800" dirty="0" smtClean="0"/>
              <a:t>- Comparisons on the effective coding rate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720" y="3959137"/>
            <a:ext cx="3256409" cy="24423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4773"/>
            <a:ext cx="3216683" cy="2412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747" y="3959137"/>
            <a:ext cx="3318932" cy="2489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673" y="3954512"/>
            <a:ext cx="3268741" cy="2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93518"/>
      </p:ext>
    </p:extLst>
  </p:cSld>
  <p:clrMapOvr>
    <a:masterClrMapping/>
  </p:clrMapOvr>
</p:sld>
</file>

<file path=ppt/theme/theme1.xml><?xml version="1.0" encoding="utf-8"?>
<a:theme xmlns:a="http://schemas.openxmlformats.org/drawingml/2006/main" name="IEEE_Temple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0-0426-00-00be-multi-link-TSF-discussion.pptx  -  Read-Only" id="{C033116A-52A4-4FE5-A479-F954B6034610}" vid="{D3AEDFAA-43FB-4A78-BF12-345B2D72A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B0ADC32112E40B61895D3E4B7A124" ma:contentTypeVersion="12" ma:contentTypeDescription="Create a new document." ma:contentTypeScope="" ma:versionID="262963bf1fb1da0d297af9b6de604e50">
  <xsd:schema xmlns:xsd="http://www.w3.org/2001/XMLSchema" xmlns:xs="http://www.w3.org/2001/XMLSchema" xmlns:p="http://schemas.microsoft.com/office/2006/metadata/properties" xmlns:ns2="b15130cf-db0b-4fff-995e-bd4b335bfed2" xmlns:ns3="d4de7347-d9c2-4291-88d4-beb782804021" xmlns:ns4="7f6f3641-1368-4f06-a1f2-7da0343b977d" targetNamespace="http://schemas.microsoft.com/office/2006/metadata/properties" ma:root="true" ma:fieldsID="8f30e57fcf1cf9325310441f11dd9cb3" ns2:_="" ns3:_="" ns4:_="">
    <xsd:import namespace="b15130cf-db0b-4fff-995e-bd4b335bfed2"/>
    <xsd:import namespace="d4de7347-d9c2-4291-88d4-beb782804021"/>
    <xsd:import namespace="7f6f3641-1368-4f06-a1f2-7da0343b9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130cf-db0b-4fff-995e-bd4b335bf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e7347-d9c2-4291-88d4-beb78280402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f3641-1368-4f06-a1f2-7da0343b9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EA16C6-235F-4065-A395-2AAD61F9E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130cf-db0b-4fff-995e-bd4b335bfed2"/>
    <ds:schemaRef ds:uri="d4de7347-d9c2-4291-88d4-beb782804021"/>
    <ds:schemaRef ds:uri="7f6f3641-1368-4f06-a1f2-7da0343b9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EDC7B6-F919-4B1C-95C6-C211D42CA7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11-23-1374-00-0uhr-pilots</Template>
  <TotalTime>14430</TotalTime>
  <Words>1971</Words>
  <Application>Microsoft Office PowerPoint</Application>
  <PresentationFormat>Widescreen</PresentationFormat>
  <Paragraphs>458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Unicode MS</vt:lpstr>
      <vt:lpstr>Helvetica Neue</vt:lpstr>
      <vt:lpstr>MS Gothic</vt:lpstr>
      <vt:lpstr>Arial</vt:lpstr>
      <vt:lpstr>Calibri</vt:lpstr>
      <vt:lpstr>Times New Roman</vt:lpstr>
      <vt:lpstr>IEEE_Templet</vt:lpstr>
      <vt:lpstr>Worksheet</vt:lpstr>
      <vt:lpstr>Analysis on the LDPC rate matching</vt:lpstr>
      <vt:lpstr>Recap of [1] – Performance degradation</vt:lpstr>
      <vt:lpstr>Recap of [1] – Power consumption &amp; last symbol processing</vt:lpstr>
      <vt:lpstr>Recap of [1] - Overpuncturing</vt:lpstr>
      <vt:lpstr>Overview of the solutions</vt:lpstr>
      <vt:lpstr>Solutions – Opt.1</vt:lpstr>
      <vt:lpstr>Sims of Opt.1</vt:lpstr>
      <vt:lpstr>Solutions – Opt.2</vt:lpstr>
      <vt:lpstr>Sims of Opt.2 - Comparisons on the effective coding rate</vt:lpstr>
      <vt:lpstr>Sims of Opt.2 - Comparisons of PER</vt:lpstr>
      <vt:lpstr>Solutions – Opt.3</vt:lpstr>
      <vt:lpstr>Sims of Opt.3 (1/2)</vt:lpstr>
      <vt:lpstr>Sims of Opt.3 (2/2)</vt:lpstr>
      <vt:lpstr>Summary</vt:lpstr>
      <vt:lpstr>SP</vt:lpstr>
      <vt:lpstr>Reference</vt:lpstr>
      <vt:lpstr>Backup- distribution of the packet size in the field[1]</vt:lpstr>
      <vt:lpstr>Backup for Opt.1 (1/2)</vt:lpstr>
      <vt:lpstr>Backup for Opt.1 (2/2)</vt:lpstr>
      <vt:lpstr>Backup for Opt.3 (1/2)</vt:lpstr>
      <vt:lpstr>Backup for Opt.3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coding improvements</dc:title>
  <dc:creator>Xiaogang Chen</dc:creator>
  <cp:lastModifiedBy>Xiaogang Chen</cp:lastModifiedBy>
  <cp:revision>331</cp:revision>
  <dcterms:created xsi:type="dcterms:W3CDTF">2022-06-16T16:03:01Z</dcterms:created>
  <dcterms:modified xsi:type="dcterms:W3CDTF">2023-11-07T16:45:15Z</dcterms:modified>
</cp:coreProperties>
</file>