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57" r:id="rId3"/>
    <p:sldId id="276" r:id="rId4"/>
    <p:sldId id="323" r:id="rId5"/>
    <p:sldId id="332" r:id="rId6"/>
    <p:sldId id="324" r:id="rId7"/>
    <p:sldId id="325" r:id="rId8"/>
    <p:sldId id="326" r:id="rId9"/>
    <p:sldId id="327" r:id="rId10"/>
    <p:sldId id="328" r:id="rId11"/>
    <p:sldId id="316" r:id="rId12"/>
    <p:sldId id="333" r:id="rId13"/>
    <p:sldId id="329" r:id="rId14"/>
    <p:sldId id="27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4660"/>
  </p:normalViewPr>
  <p:slideViewPr>
    <p:cSldViewPr>
      <p:cViewPr varScale="1">
        <p:scale>
          <a:sx n="114" d="100"/>
          <a:sy n="114" d="100"/>
        </p:scale>
        <p:origin x="187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a:t>Slide </a:t>
            </a:r>
            <a:fld id="{4C64FA26-C19D-454E-AC49-D681356F58D2}" type="slidenum">
              <a:rPr lang="en-US" smtClean="0"/>
              <a:pPr/>
              <a:t>‹#›</a:t>
            </a:fld>
            <a:endParaRPr lang="en-US"/>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802.11-23/1871r1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 initiation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5" name="Picture 4">
            <a:extLst>
              <a:ext uri="{FF2B5EF4-FFF2-40B4-BE49-F238E27FC236}">
                <a16:creationId xmlns:a16="http://schemas.microsoft.com/office/drawing/2014/main" id="{68B5E77A-5EE0-41D4-942C-56BF285F0DF9}"/>
              </a:ext>
            </a:extLst>
          </p:cNvPr>
          <p:cNvPicPr>
            <a:picLocks noChangeAspect="1"/>
          </p:cNvPicPr>
          <p:nvPr/>
        </p:nvPicPr>
        <p:blipFill>
          <a:blip r:embed="rId2"/>
          <a:stretch>
            <a:fillRect/>
          </a:stretch>
        </p:blipFill>
        <p:spPr>
          <a:xfrm>
            <a:off x="3140468" y="5871637"/>
            <a:ext cx="5715000" cy="553676"/>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This contribution presents a unified framework for an M-AP Coordinated transmission.</a:t>
            </a:r>
          </a:p>
          <a:p>
            <a:pPr lvl="1">
              <a:lnSpc>
                <a:spcPct val="110000"/>
              </a:lnSpc>
              <a:spcBef>
                <a:spcPts val="600"/>
              </a:spcBef>
              <a:spcAft>
                <a:spcPts val="600"/>
              </a:spcAft>
            </a:pPr>
            <a:r>
              <a:rPr lang="en-US" sz="1600" kern="0" dirty="0"/>
              <a:t>It is common for any M-AP coordinated transmission, regardless of the coordination scheme(s) being used.</a:t>
            </a:r>
            <a:endParaRPr lang="en-US" sz="1600" b="0" kern="0" dirty="0"/>
          </a:p>
          <a:p>
            <a:pPr>
              <a:lnSpc>
                <a:spcPct val="110000"/>
              </a:lnSpc>
              <a:spcBef>
                <a:spcPts val="600"/>
              </a:spcBef>
              <a:spcAft>
                <a:spcPts val="600"/>
              </a:spcAft>
            </a:pPr>
            <a:r>
              <a:rPr lang="en-US" sz="2000" b="0" kern="0" dirty="0"/>
              <a:t>The proposed framework includes 4 sequential stages:</a:t>
            </a:r>
          </a:p>
          <a:p>
            <a:pPr lvl="1">
              <a:lnSpc>
                <a:spcPct val="110000"/>
              </a:lnSpc>
              <a:spcBef>
                <a:spcPts val="600"/>
              </a:spcBef>
              <a:spcAft>
                <a:spcPts val="600"/>
              </a:spcAft>
            </a:pPr>
            <a:r>
              <a:rPr lang="en-US" sz="1600" kern="0" dirty="0"/>
              <a:t>M-AP discovery.</a:t>
            </a:r>
          </a:p>
          <a:p>
            <a:pPr lvl="1">
              <a:lnSpc>
                <a:spcPct val="110000"/>
              </a:lnSpc>
              <a:spcBef>
                <a:spcPts val="600"/>
              </a:spcBef>
              <a:spcAft>
                <a:spcPts val="600"/>
              </a:spcAft>
            </a:pPr>
            <a:r>
              <a:rPr lang="en-US" sz="1600" b="0" kern="0" dirty="0"/>
              <a:t>Coordination agreement setting</a:t>
            </a:r>
          </a:p>
          <a:p>
            <a:pPr lvl="1">
              <a:lnSpc>
                <a:spcPct val="110000"/>
              </a:lnSpc>
              <a:spcBef>
                <a:spcPts val="600"/>
              </a:spcBef>
              <a:spcAft>
                <a:spcPts val="600"/>
              </a:spcAft>
            </a:pPr>
            <a:r>
              <a:rPr lang="en-US" sz="1600" b="0" kern="0" dirty="0"/>
              <a:t>Pre-TX BSS operation (an optional stage, relevant for some of the coordination schemes)</a:t>
            </a:r>
          </a:p>
          <a:p>
            <a:pPr lvl="1">
              <a:lnSpc>
                <a:spcPct val="110000"/>
              </a:lnSpc>
              <a:spcBef>
                <a:spcPts val="600"/>
              </a:spcBef>
              <a:spcAft>
                <a:spcPts val="600"/>
              </a:spcAft>
            </a:pPr>
            <a:r>
              <a:rPr lang="en-US" sz="1600" kern="0" dirty="0"/>
              <a:t>M-AP Coordinated transmission initiation.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Need further discussions to refine the unified framework for M-AP coordinated transmission.</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spTree>
    <p:extLst>
      <p:ext uri="{BB962C8B-B14F-4D97-AF65-F5344CB8AC3E}">
        <p14:creationId xmlns:p14="http://schemas.microsoft.com/office/powerpoint/2010/main" val="157894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SP1</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for various coordination schemes?</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257471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SP2</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that includes the </a:t>
            </a:r>
            <a:r>
              <a:rPr lang="en-US" sz="2000" b="0"/>
              <a:t>following stages:</a:t>
            </a:r>
            <a:endParaRPr lang="en-US" sz="2000" b="0" dirty="0"/>
          </a:p>
          <a:p>
            <a:pPr lvl="1">
              <a:lnSpc>
                <a:spcPct val="110000"/>
              </a:lnSpc>
              <a:spcBef>
                <a:spcPts val="600"/>
              </a:spcBef>
              <a:spcAft>
                <a:spcPts val="600"/>
              </a:spcAft>
            </a:pPr>
            <a:r>
              <a:rPr lang="en-US" dirty="0"/>
              <a:t>M-AP Discovery</a:t>
            </a:r>
          </a:p>
          <a:p>
            <a:pPr lvl="1">
              <a:lnSpc>
                <a:spcPct val="110000"/>
              </a:lnSpc>
              <a:spcBef>
                <a:spcPts val="600"/>
              </a:spcBef>
              <a:spcAft>
                <a:spcPts val="600"/>
              </a:spcAft>
            </a:pPr>
            <a:r>
              <a:rPr lang="en-US" dirty="0"/>
              <a:t>M-AP Coordination agreement setting</a:t>
            </a:r>
          </a:p>
          <a:p>
            <a:pPr lvl="1">
              <a:lnSpc>
                <a:spcPct val="110000"/>
              </a:lnSpc>
              <a:spcBef>
                <a:spcPts val="600"/>
              </a:spcBef>
              <a:spcAft>
                <a:spcPts val="600"/>
              </a:spcAft>
            </a:pPr>
            <a:r>
              <a:rPr lang="en-US" dirty="0"/>
              <a:t>Pre-TX operation</a:t>
            </a:r>
          </a:p>
          <a:p>
            <a:pPr lvl="1">
              <a:lnSpc>
                <a:spcPct val="110000"/>
              </a:lnSpc>
              <a:spcBef>
                <a:spcPts val="600"/>
              </a:spcBef>
              <a:spcAft>
                <a:spcPts val="600"/>
              </a:spcAft>
            </a:pPr>
            <a:r>
              <a:rPr lang="en-US" dirty="0"/>
              <a:t>M-AP Coordinated Transmission initiation</a:t>
            </a:r>
            <a:endParaRPr lang="en-US" sz="2000" b="0" dirty="0"/>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13</a:t>
            </a:fld>
            <a:endParaRPr lang="en-US"/>
          </a:p>
        </p:txBody>
      </p:sp>
    </p:spTree>
    <p:extLst>
      <p:ext uri="{BB962C8B-B14F-4D97-AF65-F5344CB8AC3E}">
        <p14:creationId xmlns:p14="http://schemas.microsoft.com/office/powerpoint/2010/main" val="1171155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4724401"/>
          </a:xfrm>
        </p:spPr>
        <p:txBody>
          <a:bodyPr>
            <a:normAutofit/>
          </a:bodyPr>
          <a:lstStyle/>
          <a:p>
            <a:pPr marL="0" indent="0">
              <a:buNone/>
            </a:pPr>
            <a:r>
              <a:rPr lang="en-US" sz="2000" b="0" dirty="0"/>
              <a:t>[1] 11-20-0566-99-00be-compendium-of-straw-polls-and-potential-changes-to-the-specification-framework-document</a:t>
            </a:r>
          </a:p>
          <a:p>
            <a:pPr marL="0" indent="0">
              <a:buNone/>
            </a:pPr>
            <a:r>
              <a:rPr lang="en-US" sz="2000" b="0" dirty="0"/>
              <a:t>[2] 11-20-1935-66-00be-compendium-of-straw-polls-and-potential-changes-to-the-specification-framework-document-part-2</a:t>
            </a:r>
          </a:p>
          <a:p>
            <a:pPr marL="0" indent="0">
              <a:buNone/>
            </a:pPr>
            <a:r>
              <a:rPr lang="en-US" sz="2000" b="0" dirty="0"/>
              <a:t>[3] 11-20-1895-02-00be</a:t>
            </a:r>
            <a:r>
              <a:rPr lang="en-GB" sz="2000" b="0" dirty="0"/>
              <a:t>-setup-for-multi-</a:t>
            </a:r>
            <a:r>
              <a:rPr lang="en-GB" sz="2000" b="0" dirty="0" err="1"/>
              <a:t>ap</a:t>
            </a:r>
            <a:r>
              <a:rPr lang="en-GB" sz="2000" b="0" dirty="0"/>
              <a:t>-coordination</a:t>
            </a:r>
            <a:r>
              <a:rPr lang="en-GB" sz="2000" dirty="0"/>
              <a:t> </a:t>
            </a:r>
          </a:p>
          <a:p>
            <a:pPr marL="0" indent="0">
              <a:buNone/>
            </a:pPr>
            <a:r>
              <a:rPr lang="en-US" sz="2000" b="0" dirty="0"/>
              <a:t>[4] 11-20-0560-00-00be-multi-ap-configuration-and-resource-allocation</a:t>
            </a:r>
          </a:p>
          <a:p>
            <a:pPr marL="0" indent="0">
              <a:buNone/>
            </a:pPr>
            <a:r>
              <a:rPr lang="en-US" sz="2000" b="0" dirty="0"/>
              <a:t>[5] 11-19-1931-02-00be-multi-ap-group-formation-follow-up</a:t>
            </a:r>
          </a:p>
          <a:p>
            <a:pPr marL="0" indent="0">
              <a:buNone/>
            </a:pPr>
            <a:r>
              <a:rPr lang="en-US" sz="2000" b="0" dirty="0"/>
              <a:t>[6] 11-19-1582-02-00be-coordinated-ap-time-and-frequency-sharing-in-a-transmit-opportunity-in-11be</a:t>
            </a:r>
          </a:p>
          <a:p>
            <a:pPr marL="0" indent="0">
              <a:buNone/>
            </a:pPr>
            <a:r>
              <a:rPr lang="en-US" sz="2000" b="0" dirty="0"/>
              <a:t>[7] 11-19-1919-03-00be-coordinated-ofdma</a:t>
            </a:r>
          </a:p>
          <a:p>
            <a:pPr marL="0" indent="0">
              <a:buNone/>
            </a:pPr>
            <a:r>
              <a:rPr lang="en-US" sz="2000" b="0" dirty="0"/>
              <a:t>[8] 11-20-0548-02-00be-discussion-on-coordinated-ul-mu-mimo</a:t>
            </a:r>
          </a:p>
          <a:p>
            <a:pPr marL="0" indent="0">
              <a:buNone/>
            </a:pPr>
            <a:r>
              <a:rPr lang="en-US" sz="2000" b="0" dirty="0"/>
              <a:t>[9] 11-22-1895-00-00uhr-thoughts_on_map_assumptions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14</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a:t>The discussions in the UHR SG show high interest in this topic</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t>There are several coordination schemes discussed and considered as candidate schemes: Co-TDMA ,Co-OFDMA, Co-SR, Co-BF, JT and Co-UL MU-MIMO [4], [7] – [9]</a:t>
            </a: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5" name="Picture 4">
            <a:extLst>
              <a:ext uri="{FF2B5EF4-FFF2-40B4-BE49-F238E27FC236}">
                <a16:creationId xmlns:a16="http://schemas.microsoft.com/office/drawing/2014/main" id="{140FE1A3-B310-42C4-AE99-FCC7F11B4114}"/>
              </a:ext>
            </a:extLst>
          </p:cNvPr>
          <p:cNvPicPr>
            <a:picLocks noChangeAspect="1"/>
          </p:cNvPicPr>
          <p:nvPr/>
        </p:nvPicPr>
        <p:blipFill>
          <a:blip r:embed="rId2"/>
          <a:stretch>
            <a:fillRect/>
          </a:stretch>
        </p:blipFill>
        <p:spPr>
          <a:xfrm>
            <a:off x="3352800" y="1752600"/>
            <a:ext cx="5715000" cy="4356083"/>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b="0" kern="0" dirty="0"/>
              <a:t>Pre-Tx</a:t>
            </a:r>
          </a:p>
          <a:p>
            <a:pPr lvl="1">
              <a:lnSpc>
                <a:spcPct val="110000"/>
              </a:lnSpc>
              <a:spcBef>
                <a:spcPts val="600"/>
              </a:spcBef>
              <a:spcAft>
                <a:spcPts val="600"/>
              </a:spcAft>
            </a:pPr>
            <a:r>
              <a:rPr lang="en-US" sz="1500" kern="0" dirty="0"/>
              <a:t>M-AP Coordinated transmission initiation</a:t>
            </a:r>
            <a:endParaRPr lang="en-US" sz="15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4" name="Picture 3">
            <a:extLst>
              <a:ext uri="{FF2B5EF4-FFF2-40B4-BE49-F238E27FC236}">
                <a16:creationId xmlns:a16="http://schemas.microsoft.com/office/drawing/2014/main" id="{DFC29715-C098-4793-A6B3-06570593F1EB}"/>
              </a:ext>
            </a:extLst>
          </p:cNvPr>
          <p:cNvPicPr>
            <a:picLocks noChangeAspect="1"/>
          </p:cNvPicPr>
          <p:nvPr/>
        </p:nvPicPr>
        <p:blipFill>
          <a:blip r:embed="rId2"/>
          <a:stretch>
            <a:fillRect/>
          </a:stretch>
        </p:blipFill>
        <p:spPr>
          <a:xfrm>
            <a:off x="0" y="3886200"/>
            <a:ext cx="9144000" cy="885882"/>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5" name="Picture 4">
            <a:extLst>
              <a:ext uri="{FF2B5EF4-FFF2-40B4-BE49-F238E27FC236}">
                <a16:creationId xmlns:a16="http://schemas.microsoft.com/office/drawing/2014/main" id="{DAC00E34-D758-4320-9346-510E4D50CCF0}"/>
              </a:ext>
            </a:extLst>
          </p:cNvPr>
          <p:cNvPicPr>
            <a:picLocks noChangeAspect="1"/>
          </p:cNvPicPr>
          <p:nvPr/>
        </p:nvPicPr>
        <p:blipFill>
          <a:blip r:embed="rId2"/>
          <a:stretch>
            <a:fillRect/>
          </a:stretch>
        </p:blipFill>
        <p:spPr>
          <a:xfrm>
            <a:off x="3962400" y="5976030"/>
            <a:ext cx="5164822" cy="499381"/>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endParaRPr lang="en-US" sz="18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6" name="Picture 5">
            <a:extLst>
              <a:ext uri="{FF2B5EF4-FFF2-40B4-BE49-F238E27FC236}">
                <a16:creationId xmlns:a16="http://schemas.microsoft.com/office/drawing/2014/main" id="{1FEDE057-69DD-4292-9A98-B228C8406C90}"/>
              </a:ext>
            </a:extLst>
          </p:cNvPr>
          <p:cNvPicPr>
            <a:picLocks noChangeAspect="1"/>
          </p:cNvPicPr>
          <p:nvPr/>
        </p:nvPicPr>
        <p:blipFill>
          <a:blip r:embed="rId2"/>
          <a:stretch>
            <a:fillRect/>
          </a:stretch>
        </p:blipFill>
        <p:spPr>
          <a:xfrm>
            <a:off x="3657600" y="5830412"/>
            <a:ext cx="5486400" cy="531176"/>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3: Pre-TX operation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An optional stage 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5" name="Picture 4">
            <a:extLst>
              <a:ext uri="{FF2B5EF4-FFF2-40B4-BE49-F238E27FC236}">
                <a16:creationId xmlns:a16="http://schemas.microsoft.com/office/drawing/2014/main" id="{F242EC89-2F1B-4F4E-9427-A876CF10AF07}"/>
              </a:ext>
            </a:extLst>
          </p:cNvPr>
          <p:cNvPicPr>
            <a:picLocks noChangeAspect="1"/>
          </p:cNvPicPr>
          <p:nvPr/>
        </p:nvPicPr>
        <p:blipFill>
          <a:blip r:embed="rId2"/>
          <a:stretch>
            <a:fillRect/>
          </a:stretch>
        </p:blipFill>
        <p:spPr>
          <a:xfrm>
            <a:off x="3359791" y="5865739"/>
            <a:ext cx="5791200" cy="559574"/>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198203</TotalTime>
  <Words>1260</Words>
  <Application>Microsoft Office PowerPoint</Application>
  <PresentationFormat>On-screen Show (4:3)</PresentationFormat>
  <Paragraphs>147</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굴림</vt:lpstr>
      <vt:lpstr>ＭＳ Ｐゴシック</vt: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 initiation</vt:lpstr>
      <vt:lpstr>Summary</vt:lpstr>
      <vt:lpstr>SP1</vt:lpstr>
      <vt:lpstr>SP2</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928</cp:revision>
  <cp:lastPrinted>1998-02-10T13:28:06Z</cp:lastPrinted>
  <dcterms:created xsi:type="dcterms:W3CDTF">2013-11-12T18:41:50Z</dcterms:created>
  <dcterms:modified xsi:type="dcterms:W3CDTF">2024-01-11T17:58:20Z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(3)dpGezFkoe/afa9dl2nqX2azjJdqyPcRoXTqKecpxl3dXMPAsbTBqi60tRy8CJsv33HhTdM1e
GmD9qrri0skHZipQCBX/Ic9V8jIFhe+lZlDhy+uJA2SmtNLS5xviQNXrrfHM+I3ThrZ8DOIl
Ud8Rsr/COnZh3spMGDA4w/pvI2tLcGNdBvctGRqsZGsQM/Ez5sJQJlBzyJdO0A5g2Q20zV9o
XBFVLK/qh7iTNmerML</vt:lpwstr>
  </property>
  <property fmtid="{D5CDD505-2E9C-101B-9397-08002B2CF9AE}" pid="4" name="_2015_ms_pID_7253431">
    <vt:lpwstr>zQQP6Dr1JeZCnT8lvVF+J4JUsaIKMsQ+ev/iY6sI+uPP2qRDpMR61p
53REWR79YkhcHMPpLSyRoxX9vSRhxm7J0TaquXAeFHc5bufCUok4QgvHOdKOGfE41ZmZabBQ
ISXlK+eHspEuYMT3x0kUeu+exw/6KLme4Ai1Eu7t7C7xuoKMveaJMW/j6LKp6lN5kjwWyoov
oA516Pqi2eGtD/aI+fWNWgpr0pDvyB/aTY6b</vt:lpwstr>
  </property>
  <property fmtid="{D5CDD505-2E9C-101B-9397-08002B2CF9AE}" pid="5" name="_2015_ms_pID_7253432">
    <vt:lpwstr>7A==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