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2"/>
  </p:notesMasterIdLst>
  <p:handoutMasterIdLst>
    <p:handoutMasterId r:id="rId23"/>
  </p:handoutMasterIdLst>
  <p:sldIdLst>
    <p:sldId id="256" r:id="rId3"/>
    <p:sldId id="257" r:id="rId4"/>
    <p:sldId id="283" r:id="rId5"/>
    <p:sldId id="262" r:id="rId6"/>
    <p:sldId id="265" r:id="rId7"/>
    <p:sldId id="2377" r:id="rId8"/>
    <p:sldId id="273" r:id="rId9"/>
    <p:sldId id="2371" r:id="rId10"/>
    <p:sldId id="2375" r:id="rId11"/>
    <p:sldId id="2382" r:id="rId12"/>
    <p:sldId id="2381" r:id="rId13"/>
    <p:sldId id="2374" r:id="rId14"/>
    <p:sldId id="2376" r:id="rId15"/>
    <p:sldId id="2373" r:id="rId16"/>
    <p:sldId id="2380" r:id="rId17"/>
    <p:sldId id="2383" r:id="rId18"/>
    <p:sldId id="270" r:id="rId19"/>
    <p:sldId id="278" r:id="rId20"/>
    <p:sldId id="276"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D06D0F-115C-4C2B-A18D-F9A472CF4F12}" v="14" dt="2023-11-16T21:18:00.5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5267" autoAdjust="0"/>
  </p:normalViewPr>
  <p:slideViewPr>
    <p:cSldViewPr>
      <p:cViewPr varScale="1">
        <p:scale>
          <a:sx n="83" d="100"/>
          <a:sy n="83" d="100"/>
        </p:scale>
        <p:origin x="144" y="6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4DD06D0F-115C-4C2B-A18D-F9A472CF4F12}"/>
    <pc:docChg chg="undo custSel addSld delSld modSld modMainMaster">
      <pc:chgData name="Qi, Emily H" userId="b0d254cd-8291-4c78-a277-dadec609489b" providerId="ADAL" clId="{4DD06D0F-115C-4C2B-A18D-F9A472CF4F12}" dt="2023-11-16T21:20:34.344" v="611"/>
      <pc:docMkLst>
        <pc:docMk/>
      </pc:docMkLst>
      <pc:sldChg chg="modSp mod">
        <pc:chgData name="Qi, Emily H" userId="b0d254cd-8291-4c78-a277-dadec609489b" providerId="ADAL" clId="{4DD06D0F-115C-4C2B-A18D-F9A472CF4F12}" dt="2023-11-16T21:18:28.110" v="570" actId="20577"/>
        <pc:sldMkLst>
          <pc:docMk/>
          <pc:sldMk cId="0" sldId="256"/>
        </pc:sldMkLst>
        <pc:spChg chg="mod">
          <ac:chgData name="Qi, Emily H" userId="b0d254cd-8291-4c78-a277-dadec609489b" providerId="ADAL" clId="{4DD06D0F-115C-4C2B-A18D-F9A472CF4F12}" dt="2023-11-16T21:18:28.110" v="570" actId="20577"/>
          <ac:spMkLst>
            <pc:docMk/>
            <pc:sldMk cId="0" sldId="256"/>
            <ac:spMk id="3074" creationId="{00000000-0000-0000-0000-000000000000}"/>
          </ac:spMkLst>
        </pc:spChg>
      </pc:sldChg>
      <pc:sldChg chg="add">
        <pc:chgData name="Qi, Emily H" userId="b0d254cd-8291-4c78-a277-dadec609489b" providerId="ADAL" clId="{4DD06D0F-115C-4C2B-A18D-F9A472CF4F12}" dt="2023-11-14T21:01:20.142" v="395"/>
        <pc:sldMkLst>
          <pc:docMk/>
          <pc:sldMk cId="3291022443" sldId="270"/>
        </pc:sldMkLst>
      </pc:sldChg>
      <pc:sldChg chg="del">
        <pc:chgData name="Qi, Emily H" userId="b0d254cd-8291-4c78-a277-dadec609489b" providerId="ADAL" clId="{4DD06D0F-115C-4C2B-A18D-F9A472CF4F12}" dt="2023-11-14T21:01:17.447" v="394" actId="2696"/>
        <pc:sldMkLst>
          <pc:docMk/>
          <pc:sldMk cId="3308389912" sldId="270"/>
        </pc:sldMkLst>
      </pc:sldChg>
      <pc:sldChg chg="delSp modSp mod">
        <pc:chgData name="Qi, Emily H" userId="b0d254cd-8291-4c78-a277-dadec609489b" providerId="ADAL" clId="{4DD06D0F-115C-4C2B-A18D-F9A472CF4F12}" dt="2023-11-14T20:53:17.333" v="132" actId="1076"/>
        <pc:sldMkLst>
          <pc:docMk/>
          <pc:sldMk cId="3454883255" sldId="273"/>
        </pc:sldMkLst>
        <pc:spChg chg="mod">
          <ac:chgData name="Qi, Emily H" userId="b0d254cd-8291-4c78-a277-dadec609489b" providerId="ADAL" clId="{4DD06D0F-115C-4C2B-A18D-F9A472CF4F12}" dt="2023-11-14T20:53:17.333" v="132" actId="1076"/>
          <ac:spMkLst>
            <pc:docMk/>
            <pc:sldMk cId="3454883255" sldId="273"/>
            <ac:spMk id="9218" creationId="{00000000-0000-0000-0000-000000000000}"/>
          </ac:spMkLst>
        </pc:spChg>
        <pc:graphicFrameChg chg="mod modGraphic">
          <ac:chgData name="Qi, Emily H" userId="b0d254cd-8291-4c78-a277-dadec609489b" providerId="ADAL" clId="{4DD06D0F-115C-4C2B-A18D-F9A472CF4F12}" dt="2023-11-14T20:53:14.322" v="131" actId="1076"/>
          <ac:graphicFrameMkLst>
            <pc:docMk/>
            <pc:sldMk cId="3454883255" sldId="273"/>
            <ac:graphicFrameMk id="3" creationId="{00000000-0000-0000-0000-000000000000}"/>
          </ac:graphicFrameMkLst>
        </pc:graphicFrameChg>
        <pc:graphicFrameChg chg="del mod modGraphic">
          <ac:chgData name="Qi, Emily H" userId="b0d254cd-8291-4c78-a277-dadec609489b" providerId="ADAL" clId="{4DD06D0F-115C-4C2B-A18D-F9A472CF4F12}" dt="2023-11-14T20:52:40.442" v="128" actId="478"/>
          <ac:graphicFrameMkLst>
            <pc:docMk/>
            <pc:sldMk cId="3454883255" sldId="273"/>
            <ac:graphicFrameMk id="7" creationId="{B6203069-53FF-9AF3-7533-6D34BAF03B39}"/>
          </ac:graphicFrameMkLst>
        </pc:graphicFrameChg>
      </pc:sldChg>
      <pc:sldChg chg="add">
        <pc:chgData name="Qi, Emily H" userId="b0d254cd-8291-4c78-a277-dadec609489b" providerId="ADAL" clId="{4DD06D0F-115C-4C2B-A18D-F9A472CF4F12}" dt="2023-11-14T21:01:51.117" v="400"/>
        <pc:sldMkLst>
          <pc:docMk/>
          <pc:sldMk cId="361263323" sldId="276"/>
        </pc:sldMkLst>
      </pc:sldChg>
      <pc:sldChg chg="del">
        <pc:chgData name="Qi, Emily H" userId="b0d254cd-8291-4c78-a277-dadec609489b" providerId="ADAL" clId="{4DD06D0F-115C-4C2B-A18D-F9A472CF4F12}" dt="2023-11-14T21:01:48.400" v="399" actId="2696"/>
        <pc:sldMkLst>
          <pc:docMk/>
          <pc:sldMk cId="2881306593" sldId="276"/>
        </pc:sldMkLst>
      </pc:sldChg>
      <pc:sldChg chg="add">
        <pc:chgData name="Qi, Emily H" userId="b0d254cd-8291-4c78-a277-dadec609489b" providerId="ADAL" clId="{4DD06D0F-115C-4C2B-A18D-F9A472CF4F12}" dt="2023-11-14T21:01:38.968" v="398"/>
        <pc:sldMkLst>
          <pc:docMk/>
          <pc:sldMk cId="390359305" sldId="278"/>
        </pc:sldMkLst>
      </pc:sldChg>
      <pc:sldChg chg="del">
        <pc:chgData name="Qi, Emily H" userId="b0d254cd-8291-4c78-a277-dadec609489b" providerId="ADAL" clId="{4DD06D0F-115C-4C2B-A18D-F9A472CF4F12}" dt="2023-11-14T21:01:36.072" v="397" actId="2696"/>
        <pc:sldMkLst>
          <pc:docMk/>
          <pc:sldMk cId="1667763422" sldId="278"/>
        </pc:sldMkLst>
      </pc:sldChg>
      <pc:sldChg chg="modSp mod">
        <pc:chgData name="Qi, Emily H" userId="b0d254cd-8291-4c78-a277-dadec609489b" providerId="ADAL" clId="{4DD06D0F-115C-4C2B-A18D-F9A472CF4F12}" dt="2023-11-16T21:18:10.218" v="568" actId="207"/>
        <pc:sldMkLst>
          <pc:docMk/>
          <pc:sldMk cId="1998207127" sldId="2373"/>
        </pc:sldMkLst>
        <pc:graphicFrameChg chg="mod modGraphic">
          <ac:chgData name="Qi, Emily H" userId="b0d254cd-8291-4c78-a277-dadec609489b" providerId="ADAL" clId="{4DD06D0F-115C-4C2B-A18D-F9A472CF4F12}" dt="2023-11-16T21:18:10.218" v="568" actId="207"/>
          <ac:graphicFrameMkLst>
            <pc:docMk/>
            <pc:sldMk cId="1998207127" sldId="2373"/>
            <ac:graphicFrameMk id="10" creationId="{00000000-0000-0000-0000-000000000000}"/>
          </ac:graphicFrameMkLst>
        </pc:graphicFrameChg>
      </pc:sldChg>
      <pc:sldChg chg="modSp mod">
        <pc:chgData name="Qi, Emily H" userId="b0d254cd-8291-4c78-a277-dadec609489b" providerId="ADAL" clId="{4DD06D0F-115C-4C2B-A18D-F9A472CF4F12}" dt="2023-11-14T21:04:31.351" v="522" actId="20577"/>
        <pc:sldMkLst>
          <pc:docMk/>
          <pc:sldMk cId="3973159046" sldId="2374"/>
        </pc:sldMkLst>
        <pc:spChg chg="mod">
          <ac:chgData name="Qi, Emily H" userId="b0d254cd-8291-4c78-a277-dadec609489b" providerId="ADAL" clId="{4DD06D0F-115C-4C2B-A18D-F9A472CF4F12}" dt="2023-11-14T21:04:31.351" v="522" actId="20577"/>
          <ac:spMkLst>
            <pc:docMk/>
            <pc:sldMk cId="3973159046" sldId="2374"/>
            <ac:spMk id="2" creationId="{AD108FF7-54FB-491C-8A6C-FA1BF033C55F}"/>
          </ac:spMkLst>
        </pc:spChg>
      </pc:sldChg>
      <pc:sldChg chg="modSp mod">
        <pc:chgData name="Qi, Emily H" userId="b0d254cd-8291-4c78-a277-dadec609489b" providerId="ADAL" clId="{4DD06D0F-115C-4C2B-A18D-F9A472CF4F12}" dt="2023-11-14T21:03:26.698" v="499" actId="20577"/>
        <pc:sldMkLst>
          <pc:docMk/>
          <pc:sldMk cId="472033400" sldId="2375"/>
        </pc:sldMkLst>
        <pc:spChg chg="mod">
          <ac:chgData name="Qi, Emily H" userId="b0d254cd-8291-4c78-a277-dadec609489b" providerId="ADAL" clId="{4DD06D0F-115C-4C2B-A18D-F9A472CF4F12}" dt="2023-11-14T21:03:26.698" v="499" actId="20577"/>
          <ac:spMkLst>
            <pc:docMk/>
            <pc:sldMk cId="472033400" sldId="2375"/>
            <ac:spMk id="2" creationId="{FCDE0574-B2D5-447E-9895-E858A6BF899C}"/>
          </ac:spMkLst>
        </pc:spChg>
      </pc:sldChg>
      <pc:sldChg chg="modSp mod">
        <pc:chgData name="Qi, Emily H" userId="b0d254cd-8291-4c78-a277-dadec609489b" providerId="ADAL" clId="{4DD06D0F-115C-4C2B-A18D-F9A472CF4F12}" dt="2023-11-14T21:01:31.347" v="396" actId="207"/>
        <pc:sldMkLst>
          <pc:docMk/>
          <pc:sldMk cId="4247996958" sldId="2376"/>
        </pc:sldMkLst>
        <pc:spChg chg="mod">
          <ac:chgData name="Qi, Emily H" userId="b0d254cd-8291-4c78-a277-dadec609489b" providerId="ADAL" clId="{4DD06D0F-115C-4C2B-A18D-F9A472CF4F12}" dt="2023-11-14T21:01:31.347" v="396" actId="207"/>
          <ac:spMkLst>
            <pc:docMk/>
            <pc:sldMk cId="4247996958" sldId="2376"/>
            <ac:spMk id="3" creationId="{90DC89A1-66C4-46BC-BA8A-F5E256179872}"/>
          </ac:spMkLst>
        </pc:spChg>
      </pc:sldChg>
      <pc:sldChg chg="modSp mod">
        <pc:chgData name="Qi, Emily H" userId="b0d254cd-8291-4c78-a277-dadec609489b" providerId="ADAL" clId="{4DD06D0F-115C-4C2B-A18D-F9A472CF4F12}" dt="2023-11-14T20:35:49.118" v="39" actId="20577"/>
        <pc:sldMkLst>
          <pc:docMk/>
          <pc:sldMk cId="2968706072" sldId="2381"/>
        </pc:sldMkLst>
        <pc:spChg chg="mod">
          <ac:chgData name="Qi, Emily H" userId="b0d254cd-8291-4c78-a277-dadec609489b" providerId="ADAL" clId="{4DD06D0F-115C-4C2B-A18D-F9A472CF4F12}" dt="2023-11-14T20:35:49.118" v="39" actId="20577"/>
          <ac:spMkLst>
            <pc:docMk/>
            <pc:sldMk cId="2968706072" sldId="2381"/>
            <ac:spMk id="2" creationId="{030635C5-E6CF-86E9-5F82-42EBD7F82448}"/>
          </ac:spMkLst>
        </pc:spChg>
      </pc:sldChg>
      <pc:sldChg chg="modSp mod">
        <pc:chgData name="Qi, Emily H" userId="b0d254cd-8291-4c78-a277-dadec609489b" providerId="ADAL" clId="{4DD06D0F-115C-4C2B-A18D-F9A472CF4F12}" dt="2023-11-16T21:20:34.344" v="611"/>
        <pc:sldMkLst>
          <pc:docMk/>
          <pc:sldMk cId="2744696090" sldId="2382"/>
        </pc:sldMkLst>
        <pc:spChg chg="mod">
          <ac:chgData name="Qi, Emily H" userId="b0d254cd-8291-4c78-a277-dadec609489b" providerId="ADAL" clId="{4DD06D0F-115C-4C2B-A18D-F9A472CF4F12}" dt="2023-11-16T21:20:34.344" v="611"/>
          <ac:spMkLst>
            <pc:docMk/>
            <pc:sldMk cId="2744696090" sldId="2382"/>
            <ac:spMk id="3" creationId="{CC8BA5F6-4111-56C8-2FC0-87215996179E}"/>
          </ac:spMkLst>
        </pc:spChg>
      </pc:sldChg>
      <pc:sldChg chg="addSp delSp modSp add mod">
        <pc:chgData name="Qi, Emily H" userId="b0d254cd-8291-4c78-a277-dadec609489b" providerId="ADAL" clId="{4DD06D0F-115C-4C2B-A18D-F9A472CF4F12}" dt="2023-11-14T21:00:53.313" v="393" actId="1076"/>
        <pc:sldMkLst>
          <pc:docMk/>
          <pc:sldMk cId="2400281251" sldId="2383"/>
        </pc:sldMkLst>
        <pc:spChg chg="mod">
          <ac:chgData name="Qi, Emily H" userId="b0d254cd-8291-4c78-a277-dadec609489b" providerId="ADAL" clId="{4DD06D0F-115C-4C2B-A18D-F9A472CF4F12}" dt="2023-11-14T21:00:53.313" v="393" actId="1076"/>
          <ac:spMkLst>
            <pc:docMk/>
            <pc:sldMk cId="2400281251" sldId="2383"/>
            <ac:spMk id="2" creationId="{00000000-0000-0000-0000-000000000000}"/>
          </ac:spMkLst>
        </pc:spChg>
        <pc:spChg chg="add del mod">
          <ac:chgData name="Qi, Emily H" userId="b0d254cd-8291-4c78-a277-dadec609489b" providerId="ADAL" clId="{4DD06D0F-115C-4C2B-A18D-F9A472CF4F12}" dt="2023-11-14T21:00:49.637" v="392" actId="478"/>
          <ac:spMkLst>
            <pc:docMk/>
            <pc:sldMk cId="2400281251" sldId="2383"/>
            <ac:spMk id="7" creationId="{8EC02854-3752-5436-A297-B3BA7820CB41}"/>
          </ac:spMkLst>
        </pc:spChg>
        <pc:spChg chg="del">
          <ac:chgData name="Qi, Emily H" userId="b0d254cd-8291-4c78-a277-dadec609489b" providerId="ADAL" clId="{4DD06D0F-115C-4C2B-A18D-F9A472CF4F12}" dt="2023-11-14T21:00:47.414" v="391" actId="478"/>
          <ac:spMkLst>
            <pc:docMk/>
            <pc:sldMk cId="2400281251" sldId="2383"/>
            <ac:spMk id="9218" creationId="{00000000-0000-0000-0000-000000000000}"/>
          </ac:spMkLst>
        </pc:spChg>
      </pc:sldChg>
      <pc:sldMasterChg chg="modSp mod">
        <pc:chgData name="Qi, Emily H" userId="b0d254cd-8291-4c78-a277-dadec609489b" providerId="ADAL" clId="{4DD06D0F-115C-4C2B-A18D-F9A472CF4F12}" dt="2023-11-14T20:36:56.120" v="43" actId="20577"/>
        <pc:sldMasterMkLst>
          <pc:docMk/>
          <pc:sldMasterMk cId="0" sldId="2147483648"/>
        </pc:sldMasterMkLst>
        <pc:spChg chg="mod">
          <ac:chgData name="Qi, Emily H" userId="b0d254cd-8291-4c78-a277-dadec609489b" providerId="ADAL" clId="{4DD06D0F-115C-4C2B-A18D-F9A472CF4F12}" dt="2023-11-14T20:36:56.120" v="4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dirty="0"/>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November 2023</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Robert Stacey,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November 2023</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Robert Stacey,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November 2023</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Robert Stacey,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November 2023</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November 2023</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802.11-23/1741r1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2023</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Robert Stacey,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odasilva@meta.com" TargetMode="External"/><Relationship Id="rId5" Type="http://schemas.openxmlformats.org/officeDocument/2006/relationships/hyperlink" Target="mailto:edward.ks.au@gmail.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3/11-23-1371-13-0000-ieee-p802-11be-d4-0-mandatory-draft-review-mdr-report.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(November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2023-11-16</a:t>
            </a:r>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69508574"/>
              </p:ext>
            </p:extLst>
          </p:nvPr>
        </p:nvGraphicFramePr>
        <p:xfrm>
          <a:off x="996950" y="2438400"/>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996950" y="2438400"/>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Discussion: hyphenated terms in uppercase context </a:t>
            </a:r>
            <a:br>
              <a:rPr lang="en-US" dirty="0"/>
            </a:br>
            <a:r>
              <a:rPr lang="en-US" dirty="0"/>
              <a:t>(from Mark R)</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err="1"/>
              <a:t>REVme</a:t>
            </a:r>
            <a:r>
              <a:rPr lang="en-US" sz="1800" dirty="0"/>
              <a:t> Comment (# 4160): We need to reach consensus on whether hyphenated terms in uppercase context have all initial letters capitalized or only the very first one.</a:t>
            </a:r>
          </a:p>
          <a:p>
            <a:r>
              <a:rPr lang="en-US" sz="1800" dirty="0"/>
              <a:t>For example, multi-band and multi-link. When we use multi-band or multi-link for an element name, should it be Multi-band /Multi-link element or Multi-Band/Multi-Link element? </a:t>
            </a:r>
          </a:p>
          <a:p>
            <a:r>
              <a:rPr lang="en-US" sz="1800" dirty="0"/>
              <a:t>Note that the Multi-band element is defined and used in </a:t>
            </a:r>
            <a:r>
              <a:rPr lang="en-US" sz="1800" dirty="0" err="1"/>
              <a:t>TGme</a:t>
            </a:r>
            <a:r>
              <a:rPr lang="en-US" sz="1800" dirty="0"/>
              <a:t>; the Multi-Link element is defined and used in 11be. </a:t>
            </a:r>
          </a:p>
          <a:p>
            <a:r>
              <a:rPr lang="en-US" sz="1600" dirty="0"/>
              <a:t>Need feedback from the Editor meeting. </a:t>
            </a:r>
          </a:p>
          <a:p>
            <a:endParaRPr lang="en-US" sz="1600" dirty="0">
              <a:sym typeface="Wingdings" panose="05000000000000000000" pitchFamily="2" charset="2"/>
            </a:endParaRPr>
          </a:p>
          <a:p>
            <a:r>
              <a:rPr lang="en-US" sz="1600" dirty="0">
                <a:sym typeface="Wingdings" panose="05000000000000000000" pitchFamily="2" charset="2"/>
              </a:rPr>
              <a:t>11/14/23 meeting note:</a:t>
            </a:r>
          </a:p>
          <a:p>
            <a:pPr>
              <a:buFont typeface="Arial" panose="020B0604020202020204" pitchFamily="34" charset="0"/>
              <a:buChar char="•"/>
            </a:pPr>
            <a:r>
              <a:rPr lang="en-US" sz="1600" dirty="0">
                <a:sym typeface="Wingdings" panose="05000000000000000000" pitchFamily="2" charset="2"/>
              </a:rPr>
              <a:t>The guidance from the Editor meeting is to </a:t>
            </a:r>
            <a:r>
              <a:rPr lang="en-US" sz="1600" dirty="0"/>
              <a:t>have all initial letters capitalized. </a:t>
            </a:r>
          </a:p>
          <a:p>
            <a:pPr lvl="1">
              <a:buFont typeface="Arial" panose="020B0604020202020204" pitchFamily="34" charset="0"/>
              <a:buChar char="•"/>
            </a:pPr>
            <a:r>
              <a:rPr lang="en-US" sz="1200" dirty="0"/>
              <a:t>For example, Multi-Link element. </a:t>
            </a:r>
          </a:p>
          <a:p>
            <a:pPr>
              <a:buFont typeface="Arial" panose="020B0604020202020204" pitchFamily="34" charset="0"/>
              <a:buChar char="•"/>
            </a:pPr>
            <a:r>
              <a:rPr lang="en-US" sz="1600" dirty="0">
                <a:sym typeface="Wingdings" panose="05000000000000000000" pitchFamily="2" charset="2"/>
              </a:rPr>
              <a:t>The guidance </a:t>
            </a:r>
            <a:r>
              <a:rPr lang="en-US" sz="1600" dirty="0"/>
              <a:t>is for future contents. For the existing contents, it is up to TG editors to decide. </a:t>
            </a:r>
          </a:p>
          <a:p>
            <a:pPr>
              <a:buFont typeface="Arial" panose="020B0604020202020204" pitchFamily="34" charset="0"/>
              <a:buChar char="•"/>
            </a:pPr>
            <a:r>
              <a:rPr lang="en-US" sz="1600" dirty="0"/>
              <a:t>The Style guide will be updated for future amendment MDR . </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744696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968706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08FF7-54FB-491C-8A6C-FA1BF033C55F}"/>
              </a:ext>
            </a:extLst>
          </p:cNvPr>
          <p:cNvSpPr>
            <a:spLocks noGrp="1"/>
          </p:cNvSpPr>
          <p:nvPr>
            <p:ph type="title"/>
          </p:nvPr>
        </p:nvSpPr>
        <p:spPr/>
        <p:txBody>
          <a:bodyPr/>
          <a:lstStyle/>
          <a:p>
            <a:r>
              <a:rPr lang="en-US" dirty="0"/>
              <a:t>That/which in style guide </a:t>
            </a:r>
            <a:br>
              <a:rPr lang="en-US" dirty="0"/>
            </a:br>
            <a:r>
              <a:rPr lang="en-US" dirty="0"/>
              <a:t>(done, this slide will be removed) </a:t>
            </a:r>
          </a:p>
        </p:txBody>
      </p:sp>
      <p:sp>
        <p:nvSpPr>
          <p:cNvPr id="3" name="Content Placeholder 2">
            <a:extLst>
              <a:ext uri="{FF2B5EF4-FFF2-40B4-BE49-F238E27FC236}">
                <a16:creationId xmlns:a16="http://schemas.microsoft.com/office/drawing/2014/main" id="{99F88D55-B5BC-4C12-8989-B68FA4A945A6}"/>
              </a:ext>
            </a:extLst>
          </p:cNvPr>
          <p:cNvSpPr>
            <a:spLocks noGrp="1"/>
          </p:cNvSpPr>
          <p:nvPr>
            <p:ph idx="1"/>
          </p:nvPr>
        </p:nvSpPr>
        <p:spPr/>
        <p:txBody>
          <a:bodyPr/>
          <a:lstStyle/>
          <a:p>
            <a:r>
              <a:rPr lang="en-US" dirty="0"/>
              <a:t>Joseph Levy brought up an issue with clause 2.8.1 (Which/that) in the style guide: https://mentor.ieee.org/802.11/dcn/23/11-23-0090-00-0000-discussion-on-the-use-of-that-and-which.pptx</a:t>
            </a:r>
          </a:p>
          <a:p>
            <a:r>
              <a:rPr lang="en-US" dirty="0"/>
              <a:t>There was some discussion on whether “that” identifies normative and “which” identifies informative. This is a not the case.</a:t>
            </a:r>
          </a:p>
          <a:p>
            <a:endParaRPr lang="en-US" dirty="0"/>
          </a:p>
          <a:p>
            <a:r>
              <a:rPr lang="en-US" dirty="0"/>
              <a:t>The group discussed this and the thinking is to include the text from the IEEE SA style guide and then add some examples.</a:t>
            </a:r>
          </a:p>
        </p:txBody>
      </p:sp>
      <p:sp>
        <p:nvSpPr>
          <p:cNvPr id="4" name="Slide Number Placeholder 3">
            <a:extLst>
              <a:ext uri="{FF2B5EF4-FFF2-40B4-BE49-F238E27FC236}">
                <a16:creationId xmlns:a16="http://schemas.microsoft.com/office/drawing/2014/main" id="{A7D8D7AB-2207-43B3-974C-99CA074C322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5AAC321-03BE-4CCC-BF03-7C688EB2EE2C}"/>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0B85A455-C96A-486D-81DC-9AD1573299C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973159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75B9-7E62-4330-9050-44BA261B0303}"/>
              </a:ext>
            </a:extLst>
          </p:cNvPr>
          <p:cNvSpPr>
            <a:spLocks noGrp="1"/>
          </p:cNvSpPr>
          <p:nvPr>
            <p:ph type="title"/>
          </p:nvPr>
        </p:nvSpPr>
        <p:spPr/>
        <p:txBody>
          <a:bodyPr/>
          <a:lstStyle/>
          <a:p>
            <a:r>
              <a:rPr lang="en-US" dirty="0"/>
              <a:t>Use of field and subfield</a:t>
            </a:r>
          </a:p>
        </p:txBody>
      </p:sp>
      <p:sp>
        <p:nvSpPr>
          <p:cNvPr id="3" name="Content Placeholder 2">
            <a:extLst>
              <a:ext uri="{FF2B5EF4-FFF2-40B4-BE49-F238E27FC236}">
                <a16:creationId xmlns:a16="http://schemas.microsoft.com/office/drawing/2014/main" id="{90DC89A1-66C4-46BC-BA8A-F5E256179872}"/>
              </a:ext>
            </a:extLst>
          </p:cNvPr>
          <p:cNvSpPr>
            <a:spLocks noGrp="1"/>
          </p:cNvSpPr>
          <p:nvPr>
            <p:ph idx="1"/>
          </p:nvPr>
        </p:nvSpPr>
        <p:spPr/>
        <p:txBody>
          <a:bodyPr/>
          <a:lstStyle/>
          <a:p>
            <a:r>
              <a:rPr lang="en-US" dirty="0"/>
              <a:t>Emily brought up the use of field or subfield as a topic with Extended Capabilities field as an example</a:t>
            </a:r>
          </a:p>
          <a:p>
            <a:r>
              <a:rPr lang="en-US" dirty="0"/>
              <a:t>Some of the bits in this field are referred to as “fields” while others are referred to as “subfields”</a:t>
            </a:r>
          </a:p>
          <a:p>
            <a:r>
              <a:rPr lang="en-US" dirty="0"/>
              <a:t>We decided that</a:t>
            </a:r>
          </a:p>
          <a:p>
            <a:r>
              <a:rPr lang="en-US" dirty="0"/>
              <a:t>Within a particular context, the term used should be consistent. In this case, since the majority use “field” the uses of “subfield” should be changed to “field”</a:t>
            </a:r>
          </a:p>
          <a:p>
            <a:r>
              <a:rPr lang="en-US" dirty="0"/>
              <a:t>In future, we should not use “subfield”</a:t>
            </a:r>
          </a:p>
          <a:p>
            <a:r>
              <a:rPr lang="en-US" dirty="0"/>
              <a:t>We will discuss style guide updates by email –</a:t>
            </a:r>
            <a:r>
              <a:rPr lang="en-US" dirty="0">
                <a:solidFill>
                  <a:srgbClr val="FF0000"/>
                </a:solidFill>
              </a:rPr>
              <a:t>Robert to update</a:t>
            </a:r>
            <a:r>
              <a:rPr lang="en-US" dirty="0"/>
              <a:t>. </a:t>
            </a:r>
          </a:p>
        </p:txBody>
      </p:sp>
      <p:sp>
        <p:nvSpPr>
          <p:cNvPr id="4" name="Slide Number Placeholder 3">
            <a:extLst>
              <a:ext uri="{FF2B5EF4-FFF2-40B4-BE49-F238E27FC236}">
                <a16:creationId xmlns:a16="http://schemas.microsoft.com/office/drawing/2014/main" id="{9E0E063E-9DD4-4E09-920F-5BF675C4CD1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1DDC71F-0BFA-4531-996D-0B761B780AA3}"/>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E4038A86-4CE7-41BB-B57A-B4977D4E74E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247996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80847750"/>
              </p:ext>
            </p:extLst>
          </p:nvPr>
        </p:nvGraphicFramePr>
        <p:xfrm>
          <a:off x="737392" y="1521960"/>
          <a:ext cx="10402787" cy="3490046"/>
        </p:xfrm>
        <a:graphic>
          <a:graphicData uri="http://schemas.openxmlformats.org/drawingml/2006/table">
            <a:tbl>
              <a:tblPr firstRow="1">
                <a:tableStyleId>{073A0DAA-6AF3-43AB-8588-CEC1D06C72B9}</a:tableStyleId>
              </a:tblPr>
              <a:tblGrid>
                <a:gridCol w="654040">
                  <a:extLst>
                    <a:ext uri="{9D8B030D-6E8A-4147-A177-3AD203B41FA5}">
                      <a16:colId xmlns:a16="http://schemas.microsoft.com/office/drawing/2014/main" val="4261970102"/>
                    </a:ext>
                  </a:extLst>
                </a:gridCol>
                <a:gridCol w="742168">
                  <a:extLst>
                    <a:ext uri="{9D8B030D-6E8A-4147-A177-3AD203B41FA5}">
                      <a16:colId xmlns:a16="http://schemas.microsoft.com/office/drawing/2014/main" val="78877518"/>
                    </a:ext>
                  </a:extLst>
                </a:gridCol>
                <a:gridCol w="455263">
                  <a:extLst>
                    <a:ext uri="{9D8B030D-6E8A-4147-A177-3AD203B41FA5}">
                      <a16:colId xmlns:a16="http://schemas.microsoft.com/office/drawing/2014/main" val="3029749347"/>
                    </a:ext>
                  </a:extLst>
                </a:gridCol>
                <a:gridCol w="455263">
                  <a:extLst>
                    <a:ext uri="{9D8B030D-6E8A-4147-A177-3AD203B41FA5}">
                      <a16:colId xmlns:a16="http://schemas.microsoft.com/office/drawing/2014/main" val="119763689"/>
                    </a:ext>
                  </a:extLst>
                </a:gridCol>
                <a:gridCol w="455263">
                  <a:extLst>
                    <a:ext uri="{9D8B030D-6E8A-4147-A177-3AD203B41FA5}">
                      <a16:colId xmlns:a16="http://schemas.microsoft.com/office/drawing/2014/main" val="948022760"/>
                    </a:ext>
                  </a:extLst>
                </a:gridCol>
                <a:gridCol w="455263">
                  <a:extLst>
                    <a:ext uri="{9D8B030D-6E8A-4147-A177-3AD203B41FA5}">
                      <a16:colId xmlns:a16="http://schemas.microsoft.com/office/drawing/2014/main" val="3821760127"/>
                    </a:ext>
                  </a:extLst>
                </a:gridCol>
                <a:gridCol w="455263">
                  <a:extLst>
                    <a:ext uri="{9D8B030D-6E8A-4147-A177-3AD203B41FA5}">
                      <a16:colId xmlns:a16="http://schemas.microsoft.com/office/drawing/2014/main" val="1625024730"/>
                    </a:ext>
                  </a:extLst>
                </a:gridCol>
                <a:gridCol w="455263">
                  <a:extLst>
                    <a:ext uri="{9D8B030D-6E8A-4147-A177-3AD203B41FA5}">
                      <a16:colId xmlns:a16="http://schemas.microsoft.com/office/drawing/2014/main" val="2849464904"/>
                    </a:ext>
                  </a:extLst>
                </a:gridCol>
                <a:gridCol w="455263">
                  <a:extLst>
                    <a:ext uri="{9D8B030D-6E8A-4147-A177-3AD203B41FA5}">
                      <a16:colId xmlns:a16="http://schemas.microsoft.com/office/drawing/2014/main" val="3784159027"/>
                    </a:ext>
                  </a:extLst>
                </a:gridCol>
                <a:gridCol w="455263">
                  <a:extLst>
                    <a:ext uri="{9D8B030D-6E8A-4147-A177-3AD203B41FA5}">
                      <a16:colId xmlns:a16="http://schemas.microsoft.com/office/drawing/2014/main" val="3327754882"/>
                    </a:ext>
                  </a:extLst>
                </a:gridCol>
                <a:gridCol w="411480">
                  <a:extLst>
                    <a:ext uri="{9D8B030D-6E8A-4147-A177-3AD203B41FA5}">
                      <a16:colId xmlns:a16="http://schemas.microsoft.com/office/drawing/2014/main" val="1499934070"/>
                    </a:ext>
                  </a:extLst>
                </a:gridCol>
                <a:gridCol w="1335985">
                  <a:extLst>
                    <a:ext uri="{9D8B030D-6E8A-4147-A177-3AD203B41FA5}">
                      <a16:colId xmlns:a16="http://schemas.microsoft.com/office/drawing/2014/main" val="309422106"/>
                    </a:ext>
                  </a:extLst>
                </a:gridCol>
                <a:gridCol w="596630">
                  <a:extLst>
                    <a:ext uri="{9D8B030D-6E8A-4147-A177-3AD203B41FA5}">
                      <a16:colId xmlns:a16="http://schemas.microsoft.com/office/drawing/2014/main" val="2746800865"/>
                    </a:ext>
                  </a:extLst>
                </a:gridCol>
                <a:gridCol w="1822975">
                  <a:extLst>
                    <a:ext uri="{9D8B030D-6E8A-4147-A177-3AD203B41FA5}">
                      <a16:colId xmlns:a16="http://schemas.microsoft.com/office/drawing/2014/main" val="664609411"/>
                    </a:ext>
                  </a:extLst>
                </a:gridCol>
                <a:gridCol w="1197405">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0">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latin typeface="+mn-lt"/>
                          <a:cs typeface="Arial" panose="020B0604020202020204" pitchFamily="34" charset="0"/>
                        </a:rPr>
                        <a:t>az</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cs typeface="Arial" panose="020B0604020202020204" pitchFamily="34" charset="0"/>
                        </a:rPr>
                        <a:t>bd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latin typeface="+mn-lt"/>
                          <a:cs typeface="Arial" panose="020B0604020202020204" pitchFamily="34" charset="0"/>
                        </a:rPr>
                        <a:t>bc</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bb</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bf </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mn-lt"/>
                          <a:cs typeface="Arial" panose="020B0604020202020204" pitchFamily="34" charset="0"/>
                        </a:rPr>
                        <a:t>bc</a:t>
                      </a:r>
                      <a:endParaRPr kumimoji="0" lang="en-US" sz="1400" b="0"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a:t>
                      </a:r>
                      <a:endParaRPr lang="en-US" sz="1200" dirty="0">
                        <a:solidFill>
                          <a:schemeClr val="tx1"/>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Carol Ansley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14-Mar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16-Nov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16-Nov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16-Nov</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16-Nov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16-Nov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400" b="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September 2023</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04800" y="1524000"/>
            <a:ext cx="11429999" cy="5181600"/>
          </a:xfrm>
        </p:spPr>
        <p:txBody>
          <a:bodyPr numCol="2"/>
          <a:lstStyle/>
          <a:p>
            <a:r>
              <a:rPr lang="en-US" sz="1800" dirty="0"/>
              <a:t>Protocol Version subfield: 9.2.4.1.2</a:t>
            </a:r>
          </a:p>
          <a:p>
            <a:r>
              <a:rPr lang="en-US" sz="1800" dirty="0"/>
              <a:t>Frame types and subtypes: 9.2.4.1.3, Tables 9-1 and 9-2</a:t>
            </a:r>
          </a:p>
          <a:p>
            <a:r>
              <a:rPr lang="en-US" sz="1800" dirty="0"/>
              <a:t>Element ID and Element ID extension: Table 9-128</a:t>
            </a:r>
          </a:p>
          <a:p>
            <a:r>
              <a:rPr lang="en-US" sz="1800" dirty="0"/>
              <a:t>Capability Information field: 9.4.1.4</a:t>
            </a:r>
          </a:p>
          <a:p>
            <a:r>
              <a:rPr lang="en-US" sz="1800" dirty="0"/>
              <a:t>Extended Capabilities: 9.4.2.25, Table 9-190</a:t>
            </a:r>
          </a:p>
          <a:p>
            <a:r>
              <a:rPr lang="en-US" sz="1800" dirty="0"/>
              <a:t>Reason codes: 9.4.1.7, Table 9-77</a:t>
            </a:r>
          </a:p>
          <a:p>
            <a:r>
              <a:rPr lang="en-US" sz="1800" dirty="0"/>
              <a:t>Status codes: 9.4.1.9, Table 9-78</a:t>
            </a:r>
          </a:p>
          <a:p>
            <a:r>
              <a:rPr lang="en-US" sz="1800" dirty="0"/>
              <a:t>Action frame categories: 9.4.1.11, Table 9-79</a:t>
            </a:r>
          </a:p>
          <a:p>
            <a:r>
              <a:rPr lang="en-US" sz="1800" dirty="0"/>
              <a:t>Authentication algorithm: 9.4.1.1</a:t>
            </a:r>
          </a:p>
          <a:p>
            <a:r>
              <a:rPr lang="en-US" sz="1800" dirty="0"/>
              <a:t>RSNE: 9.4.2.23</a:t>
            </a:r>
          </a:p>
          <a:p>
            <a:r>
              <a:rPr lang="en-US" sz="1800" dirty="0"/>
              <a:t>	Cypher suites: Table 9-186</a:t>
            </a:r>
          </a:p>
          <a:p>
            <a:r>
              <a:rPr lang="en-US" sz="1800" dirty="0"/>
              <a:t>	AKM suites: Table 9-188</a:t>
            </a:r>
          </a:p>
          <a:p>
            <a:r>
              <a:rPr lang="en-US" sz="1800" dirty="0"/>
              <a:t>	RSN Capabilities: Figure 9-345</a:t>
            </a:r>
          </a:p>
          <a:p>
            <a:r>
              <a:rPr lang="en-US" sz="1800" dirty="0"/>
              <a:t>RSNXE Capabilities: 9.4.2.240, Table 9-365</a:t>
            </a:r>
          </a:p>
          <a:p>
            <a:r>
              <a:rPr lang="en-US" sz="1800" dirty="0"/>
              <a:t>ANQP-element (Info ID): 9.4.5.1, Table 9-412</a:t>
            </a:r>
          </a:p>
          <a:p>
            <a:r>
              <a:rPr lang="en-US" sz="1800" dirty="0"/>
              <a:t>Neighbor Report </a:t>
            </a:r>
            <a:r>
              <a:rPr lang="en-US" sz="1800" dirty="0" err="1"/>
              <a:t>subelements</a:t>
            </a:r>
            <a:r>
              <a:rPr lang="en-US" sz="1800" dirty="0"/>
              <a:t>: 9.4.2.35, Table 9-210</a:t>
            </a:r>
          </a:p>
          <a:p>
            <a:r>
              <a:rPr lang="en-US" sz="1800" dirty="0"/>
              <a:t>FTE </a:t>
            </a:r>
            <a:r>
              <a:rPr lang="en-US" sz="1800" dirty="0" err="1"/>
              <a:t>subelements</a:t>
            </a:r>
            <a:r>
              <a:rPr lang="en-US" sz="1800" dirty="0"/>
              <a:t>: 9.4.2.46, Table 9-219</a:t>
            </a:r>
          </a:p>
          <a:p>
            <a:r>
              <a:rPr lang="en-US" sz="1800" dirty="0"/>
              <a:t>Public Action frames: 9.6.7.1, Table 9-450</a:t>
            </a:r>
          </a:p>
          <a:p>
            <a:r>
              <a:rPr lang="en-US" sz="1800" dirty="0"/>
              <a:t>WMN-Notification Types: 9.6.13.29, Table 9-516</a:t>
            </a:r>
          </a:p>
          <a:p>
            <a:r>
              <a:rPr lang="en-US" sz="1800" dirty="0"/>
              <a:t>Mesh Configuration Active Path: 9.4.2.96.2, Table 9-277</a:t>
            </a:r>
          </a:p>
          <a:p>
            <a:r>
              <a:rPr lang="en-US" sz="1800" dirty="0"/>
              <a:t>TLV encodings: 9.4.4</a:t>
            </a:r>
          </a:p>
          <a:p>
            <a:r>
              <a:rPr lang="en-US" sz="1800" dirty="0"/>
              <a:t>Operating classes: Annex E</a:t>
            </a:r>
          </a:p>
          <a:p>
            <a:r>
              <a:rPr lang="en-US" sz="1800" dirty="0"/>
              <a:t>	global, USA, Europe, Japan</a:t>
            </a:r>
          </a:p>
          <a:p>
            <a:r>
              <a:rPr lang="en-US" sz="1800" dirty="0"/>
              <a:t>MIB objects: Annex C</a:t>
            </a:r>
          </a:p>
          <a:p>
            <a:r>
              <a:rPr lang="en-US" sz="18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2023-11-14 meeting</a:t>
            </a:r>
          </a:p>
        </p:txBody>
      </p:sp>
      <p:sp>
        <p:nvSpPr>
          <p:cNvPr id="3" name="Content Placeholder 2"/>
          <p:cNvSpPr>
            <a:spLocks noGrp="1"/>
          </p:cNvSpPr>
          <p:nvPr>
            <p:ph idx="1"/>
          </p:nvPr>
        </p:nvSpPr>
        <p:spPr>
          <a:xfrm>
            <a:off x="914401" y="1751014"/>
            <a:ext cx="10361084" cy="4724400"/>
          </a:xfrm>
        </p:spPr>
        <p:txBody>
          <a:bodyPr/>
          <a:lstStyle/>
          <a:p>
            <a:r>
              <a:rPr lang="en-US" sz="2000" dirty="0"/>
              <a:t>Roll Call / Contacts / Reflector</a:t>
            </a:r>
          </a:p>
          <a:p>
            <a:r>
              <a:rPr lang="en-US" sz="2000" dirty="0"/>
              <a:t>Brief status report</a:t>
            </a:r>
          </a:p>
          <a:p>
            <a:r>
              <a:rPr lang="en-US" sz="2000" dirty="0" err="1"/>
              <a:t>TGbe</a:t>
            </a:r>
            <a:r>
              <a:rPr lang="en-US" sz="2000" dirty="0"/>
              <a:t> MDR review</a:t>
            </a:r>
          </a:p>
          <a:p>
            <a:r>
              <a:rPr lang="en-US" sz="2000" dirty="0"/>
              <a:t>Draft and Amendment alignments</a:t>
            </a:r>
          </a:p>
          <a:p>
            <a:pPr>
              <a:buFont typeface="Arial" panose="020B0604020202020204" pitchFamily="34" charset="0"/>
              <a:buChar char="•"/>
            </a:pPr>
            <a:r>
              <a:rPr lang="en-US" sz="2000" dirty="0"/>
              <a:t>	</a:t>
            </a:r>
            <a:r>
              <a:rPr lang="en-US" sz="2000"/>
              <a:t>11bb and 11bc </a:t>
            </a:r>
            <a:r>
              <a:rPr lang="en-US" sz="2000" dirty="0"/>
              <a:t>publication</a:t>
            </a:r>
          </a:p>
          <a:p>
            <a:pPr>
              <a:buFont typeface="Arial" panose="020B0604020202020204" pitchFamily="34" charset="0"/>
              <a:buChar char="•"/>
            </a:pPr>
            <a:r>
              <a:rPr lang="en-US" sz="2000" dirty="0"/>
              <a:t>	11be, 11bf, 11bh, 11bk ordering</a:t>
            </a:r>
          </a:p>
          <a:p>
            <a:r>
              <a:rPr lang="en-US" sz="2000" dirty="0"/>
              <a:t>Update on various topics:</a:t>
            </a:r>
          </a:p>
          <a:p>
            <a:r>
              <a:rPr lang="en-US" sz="2000" dirty="0"/>
              <a:t>	Clause 6 rewrite, searchable definitions, that/which in style guide, field vs subfield</a:t>
            </a:r>
          </a:p>
          <a:p>
            <a:r>
              <a:rPr lang="en-US" sz="2000" dirty="0"/>
              <a:t>WG Style Guide for 802.11 draft </a:t>
            </a:r>
            <a:r>
              <a:rPr lang="en-US" sz="2000" dirty="0">
                <a:solidFill>
                  <a:schemeClr val="tx1"/>
                </a:solidFill>
              </a:rPr>
              <a:t>09/1034r20</a:t>
            </a:r>
          </a:p>
          <a:p>
            <a:r>
              <a:rPr lang="en-US" sz="2000" dirty="0">
                <a:solidFill>
                  <a:schemeClr val="tx1"/>
                </a:solidFill>
              </a:rPr>
              <a:t>	Suggested changes from Rubayet Shafin to 2.3 “is set to”</a:t>
            </a:r>
          </a:p>
          <a:p>
            <a:r>
              <a:rPr lang="en-US" sz="2000" dirty="0"/>
              <a:t>ANA number spaces</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6"/>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7"/>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8"/>
              </a:rPr>
              <a:t>po-kai.huang@intel.com</a:t>
            </a:r>
            <a:r>
              <a:rPr lang="en-US" sz="1600" dirty="0"/>
              <a:t> </a:t>
            </a:r>
          </a:p>
          <a:p>
            <a:pPr marL="342900" lvl="1" indent="-342900">
              <a:buFontTx/>
              <a:buChar char="•"/>
            </a:pPr>
            <a:r>
              <a:rPr lang="en-US" sz="1600" b="1" dirty="0" err="1"/>
              <a:t>TGbk</a:t>
            </a:r>
            <a:r>
              <a:rPr lang="en-US" sz="1600" b="1" dirty="0"/>
              <a:t> – Roy Want </a:t>
            </a:r>
            <a:r>
              <a:rPr lang="en-US" sz="1600" dirty="0">
                <a:hlinkClick r:id="rId9"/>
              </a:rPr>
              <a:t>RoyWant@google.com</a:t>
            </a:r>
            <a:endParaRPr lang="en-US" sz="1600" dirty="0"/>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November 14 roundtable status report</a:t>
            </a:r>
          </a:p>
        </p:txBody>
      </p:sp>
      <p:sp>
        <p:nvSpPr>
          <p:cNvPr id="9218" name="Rectangle 2"/>
          <p:cNvSpPr>
            <a:spLocks noGrp="1" noChangeArrowheads="1"/>
          </p:cNvSpPr>
          <p:nvPr>
            <p:ph idx="1"/>
          </p:nvPr>
        </p:nvSpPr>
        <p:spPr>
          <a:xfrm>
            <a:off x="911728" y="1791534"/>
            <a:ext cx="10361084" cy="4800600"/>
          </a:xfrm>
          <a:ln/>
        </p:spPr>
        <p:txBody>
          <a:bodyPr/>
          <a:lstStyle/>
          <a:p>
            <a:r>
              <a:rPr lang="en-GB" sz="1600" dirty="0"/>
              <a:t>11bc – </a:t>
            </a:r>
            <a:r>
              <a:rPr lang="en-GB" sz="1600" b="0" dirty="0"/>
              <a:t>In publication editing </a:t>
            </a:r>
          </a:p>
          <a:p>
            <a:r>
              <a:rPr lang="en-GB" sz="1600" dirty="0"/>
              <a:t>11bb –</a:t>
            </a:r>
            <a:r>
              <a:rPr lang="en-GB" sz="1600" b="0" dirty="0"/>
              <a:t> published. </a:t>
            </a:r>
          </a:p>
          <a:p>
            <a:r>
              <a:rPr lang="en-GB" sz="1600" dirty="0"/>
              <a:t>11be –</a:t>
            </a:r>
            <a:r>
              <a:rPr lang="en-GB" sz="1600" b="0" dirty="0"/>
              <a:t> Still having fun. 1045 pages for D4.1. Hoping to resolve all comments and go to ballot out of the November session. Align to </a:t>
            </a:r>
            <a:r>
              <a:rPr lang="en-GB" sz="1600" b="0" dirty="0" err="1"/>
              <a:t>REVme</a:t>
            </a:r>
            <a:r>
              <a:rPr lang="en-GB" sz="1600" b="0" dirty="0"/>
              <a:t> 4.0.</a:t>
            </a:r>
            <a:endParaRPr lang="en-US" sz="1600" b="0" dirty="0"/>
          </a:p>
          <a:p>
            <a:r>
              <a:rPr lang="en-US" sz="1600" dirty="0"/>
              <a:t>11bf </a:t>
            </a:r>
            <a:r>
              <a:rPr lang="en-GB" sz="1600" dirty="0"/>
              <a:t>– </a:t>
            </a:r>
            <a:r>
              <a:rPr lang="en-GB" sz="1600" b="0" dirty="0"/>
              <a:t>LB276 just finished. 545 comments. Working on comment resolution, resolved about 80%. Expect to complete and go to recirc out of the November meeting.</a:t>
            </a:r>
            <a:endParaRPr lang="en-US" sz="1600" b="0" dirty="0"/>
          </a:p>
          <a:p>
            <a:r>
              <a:rPr lang="en-GB" sz="1600" dirty="0"/>
              <a:t>11bh – </a:t>
            </a:r>
            <a:r>
              <a:rPr lang="en-GB" sz="1600" b="0" dirty="0"/>
              <a:t>Still working through comment resolution. Hoping to complete in November.</a:t>
            </a:r>
          </a:p>
          <a:p>
            <a:r>
              <a:rPr lang="en-GB" sz="1600" dirty="0"/>
              <a:t>11bi – </a:t>
            </a:r>
            <a:r>
              <a:rPr lang="en-GB" sz="1600" b="0" dirty="0"/>
              <a:t>Still working on proposed draft text and alignment on certain core requirements. Expect D0.1 out of January meeting session.</a:t>
            </a:r>
          </a:p>
          <a:p>
            <a:r>
              <a:rPr lang="en-GB" sz="1600" dirty="0"/>
              <a:t>11bk</a:t>
            </a:r>
            <a:r>
              <a:rPr lang="en-GB" sz="1600" b="0" dirty="0"/>
              <a:t> –Current draft is D0.8. And expect D1.0 in November.</a:t>
            </a:r>
          </a:p>
          <a:p>
            <a:r>
              <a:rPr lang="en-GB" sz="1600" dirty="0" err="1"/>
              <a:t>REVme</a:t>
            </a:r>
            <a:r>
              <a:rPr lang="en-GB" sz="1600" dirty="0"/>
              <a:t> – </a:t>
            </a:r>
            <a:r>
              <a:rPr lang="en-GB" sz="1600" b="0" dirty="0"/>
              <a:t>Received 606 on initial SA Ballot. So far, 70+ comments are ready for motion. Plan to go SA recirc out of the January meeting. </a:t>
            </a:r>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64CB-B347-F8AC-CF95-30ED605CA682}"/>
              </a:ext>
            </a:extLst>
          </p:cNvPr>
          <p:cNvSpPr>
            <a:spLocks noGrp="1"/>
          </p:cNvSpPr>
          <p:nvPr>
            <p:ph type="title"/>
          </p:nvPr>
        </p:nvSpPr>
        <p:spPr/>
        <p:txBody>
          <a:bodyPr/>
          <a:lstStyle/>
          <a:p>
            <a:r>
              <a:rPr lang="en-US" dirty="0" err="1"/>
              <a:t>TGbe</a:t>
            </a:r>
            <a:r>
              <a:rPr lang="en-US" dirty="0"/>
              <a:t> MDR</a:t>
            </a:r>
          </a:p>
        </p:txBody>
      </p:sp>
      <p:sp>
        <p:nvSpPr>
          <p:cNvPr id="6" name="Content Placeholder 5">
            <a:extLst>
              <a:ext uri="{FF2B5EF4-FFF2-40B4-BE49-F238E27FC236}">
                <a16:creationId xmlns:a16="http://schemas.microsoft.com/office/drawing/2014/main" id="{993E8DA9-4764-4A31-05FF-2B8CB6E0FAE3}"/>
              </a:ext>
            </a:extLst>
          </p:cNvPr>
          <p:cNvSpPr>
            <a:spLocks noGrp="1"/>
          </p:cNvSpPr>
          <p:nvPr>
            <p:ph idx="1"/>
          </p:nvPr>
        </p:nvSpPr>
        <p:spPr/>
        <p:txBody>
          <a:bodyPr/>
          <a:lstStyle/>
          <a:p>
            <a:r>
              <a:rPr lang="en-US" dirty="0"/>
              <a:t>Updates in </a:t>
            </a:r>
            <a:r>
              <a:rPr lang="en-US" dirty="0">
                <a:hlinkClick r:id="rId2"/>
              </a:rPr>
              <a:t>https://mentor.ieee.org/802.11/dcn/23/11-23-1371-13-0000-ieee-p802-11be-d4-0-mandatory-draft-review-mdr-report.docx</a:t>
            </a:r>
            <a:endParaRPr lang="en-US" dirty="0"/>
          </a:p>
          <a:p>
            <a:endParaRPr lang="en-US" dirty="0"/>
          </a:p>
        </p:txBody>
      </p:sp>
      <p:sp>
        <p:nvSpPr>
          <p:cNvPr id="5" name="Slide Number Placeholder 4">
            <a:extLst>
              <a:ext uri="{FF2B5EF4-FFF2-40B4-BE49-F238E27FC236}">
                <a16:creationId xmlns:a16="http://schemas.microsoft.com/office/drawing/2014/main" id="{EDFADD84-6EA7-F4A8-DA04-926DD48D9CB3}"/>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sp>
        <p:nvSpPr>
          <p:cNvPr id="4" name="Footer Placeholder 3">
            <a:extLst>
              <a:ext uri="{FF2B5EF4-FFF2-40B4-BE49-F238E27FC236}">
                <a16:creationId xmlns:a16="http://schemas.microsoft.com/office/drawing/2014/main" id="{43FA584D-93E9-79C4-9EE1-1B9E762D4FBB}"/>
              </a:ext>
            </a:extLst>
          </p:cNvPr>
          <p:cNvSpPr>
            <a:spLocks noGrp="1"/>
          </p:cNvSpPr>
          <p:nvPr>
            <p:ph type="ftr" idx="14"/>
          </p:nvPr>
        </p:nvSpPr>
        <p:spPr/>
        <p:txBody>
          <a:bodyPr/>
          <a:lstStyle/>
          <a:p>
            <a:r>
              <a:rPr lang="en-GB"/>
              <a:t>Robert Stacey, Intel</a:t>
            </a:r>
          </a:p>
        </p:txBody>
      </p:sp>
      <p:sp>
        <p:nvSpPr>
          <p:cNvPr id="3" name="Date Placeholder 2">
            <a:extLst>
              <a:ext uri="{FF2B5EF4-FFF2-40B4-BE49-F238E27FC236}">
                <a16:creationId xmlns:a16="http://schemas.microsoft.com/office/drawing/2014/main" id="{0793A91A-7AC6-B562-21A3-6EB9479CC4EF}"/>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81085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0"/>
            <a:ext cx="10665885"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November 2023</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075641886"/>
              </p:ext>
            </p:extLst>
          </p:nvPr>
        </p:nvGraphicFramePr>
        <p:xfrm>
          <a:off x="914401" y="2909273"/>
          <a:ext cx="10721434" cy="3615352"/>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a:t>
                      </a:r>
                      <a:r>
                        <a:rPr kumimoji="0" lang="en-US" sz="1600" b="0" i="0" u="none" strike="noStrike" cap="none" normalizeH="0" baseline="0" dirty="0">
                          <a:ln>
                            <a:noFill/>
                          </a:ln>
                          <a:solidFill>
                            <a:srgbClr val="FF0000"/>
                          </a:solidFill>
                          <a:effectLst/>
                          <a:latin typeface="Times New Roman" pitchFamily="18" charset="0"/>
                        </a:rPr>
                        <a:t>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Published in November 2023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4100842"/>
                  </a:ext>
                </a:extLst>
              </a:tr>
              <a:tr h="51824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a:t>
                      </a:r>
                      <a:r>
                        <a:rPr kumimoji="0" lang="en-US" sz="1600" b="0" i="0" u="none" strike="noStrike" cap="none" normalizeH="0" baseline="0" dirty="0">
                          <a:ln>
                            <a:noFill/>
                          </a:ln>
                          <a:solidFill>
                            <a:srgbClr val="FF0000"/>
                          </a:solidFill>
                          <a:effectLst/>
                          <a:latin typeface="Times New Roman" pitchFamily="18" charset="0"/>
                        </a:rPr>
                        <a:t>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endParaRPr kumimoji="0" lang="en-US" sz="1600" b="0" i="0" u="none" strike="noStrike" cap="none" normalizeH="0" baseline="0" dirty="0">
                        <a:ln>
                          <a:noFill/>
                        </a:ln>
                        <a:solidFill>
                          <a:srgbClr val="00206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121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December 2023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252420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5805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64050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1800"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Graham prepared a submission for 11az clause 6. </a:t>
            </a:r>
            <a:endParaRPr lang="en-US" sz="1800"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21366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7203340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15569</TotalTime>
  <Words>2575</Words>
  <Application>Microsoft Office PowerPoint</Application>
  <PresentationFormat>Widescreen</PresentationFormat>
  <Paragraphs>362</Paragraphs>
  <Slides>19</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7" baseType="lpstr">
      <vt:lpstr>TimesNewRoman</vt:lpstr>
      <vt:lpstr>Arial</vt:lpstr>
      <vt:lpstr>Calibri</vt:lpstr>
      <vt:lpstr>Calibri Light</vt:lpstr>
      <vt:lpstr>Times New Roman</vt:lpstr>
      <vt:lpstr>Office Theme</vt:lpstr>
      <vt:lpstr>Custom Design</vt:lpstr>
      <vt:lpstr>Document</vt:lpstr>
      <vt:lpstr>802.11 WG Editor’s Meeting (November 2023)</vt:lpstr>
      <vt:lpstr>Abstract</vt:lpstr>
      <vt:lpstr>Agenda for 2023-11-14 meeting</vt:lpstr>
      <vt:lpstr>Volunteer Editor Contacts</vt:lpstr>
      <vt:lpstr>November 14 roundtable status report</vt:lpstr>
      <vt:lpstr>TGbe MDR</vt:lpstr>
      <vt:lpstr>Editor Amendment Ordering</vt:lpstr>
      <vt:lpstr>Clause 6 Re-Write</vt:lpstr>
      <vt:lpstr>Searchable definitions ( to be discussed in Jan 2024)</vt:lpstr>
      <vt:lpstr>Discussion: hyphenated terms in uppercase context  (from Mark R)</vt:lpstr>
      <vt:lpstr>Style guide update (to be discussed in Jan 2024) (from Rubayet Shafin)</vt:lpstr>
      <vt:lpstr>That/which in style guide  (done, this slide will be removed) </vt:lpstr>
      <vt:lpstr>Use of field and subfield</vt:lpstr>
      <vt:lpstr>Draft Development Snapshot</vt:lpstr>
      <vt:lpstr>ANA managed number space</vt:lpstr>
      <vt:lpstr>Backup</vt:lpstr>
      <vt:lpstr>802.11 Style Guide</vt:lpstr>
      <vt:lpstr>MIB Style, Visio and Frame Practices</vt:lpstr>
      <vt:lpstr>Publication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471</cp:revision>
  <cp:lastPrinted>1601-01-01T00:00:00Z</cp:lastPrinted>
  <dcterms:created xsi:type="dcterms:W3CDTF">2018-01-07T18:30:13Z</dcterms:created>
  <dcterms:modified xsi:type="dcterms:W3CDTF">2023-11-16T21:20:44Z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