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6" r:id="rId10"/>
    <p:sldId id="4521" r:id="rId11"/>
    <p:sldId id="19317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CA4354A2-39D2-434A-BDC8-822E8F9B6A4C}"/>
    <pc:docChg chg="custSel modSld">
      <pc:chgData name="Rich Kennedy" userId="e810d86e-335d-4c6e-9b29-76a01f35df5d" providerId="ADAL" clId="{CA4354A2-39D2-434A-BDC8-822E8F9B6A4C}" dt="2023-11-12T01:01:15.853" v="64" actId="20577"/>
      <pc:docMkLst>
        <pc:docMk/>
      </pc:docMkLst>
      <pc:sldChg chg="modSp mod">
        <pc:chgData name="Rich Kennedy" userId="e810d86e-335d-4c6e-9b29-76a01f35df5d" providerId="ADAL" clId="{CA4354A2-39D2-434A-BDC8-822E8F9B6A4C}" dt="2023-11-03T10:18:25.835" v="3" actId="207"/>
        <pc:sldMkLst>
          <pc:docMk/>
          <pc:sldMk cId="2014146738" sldId="4516"/>
        </pc:sldMkLst>
        <pc:spChg chg="mod">
          <ac:chgData name="Rich Kennedy" userId="e810d86e-335d-4c6e-9b29-76a01f35df5d" providerId="ADAL" clId="{CA4354A2-39D2-434A-BDC8-822E8F9B6A4C}" dt="2023-11-03T10:18:25.835" v="3" actId="207"/>
          <ac:spMkLst>
            <pc:docMk/>
            <pc:sldMk cId="2014146738" sldId="4516"/>
            <ac:spMk id="3" creationId="{D416EBDA-4D2E-FC84-DEB8-76A59D1BA4A4}"/>
          </ac:spMkLst>
        </pc:spChg>
      </pc:sldChg>
      <pc:sldChg chg="modSp mod">
        <pc:chgData name="Rich Kennedy" userId="e810d86e-335d-4c6e-9b29-76a01f35df5d" providerId="ADAL" clId="{CA4354A2-39D2-434A-BDC8-822E8F9B6A4C}" dt="2023-11-12T01:01:15.853" v="64" actId="20577"/>
        <pc:sldMkLst>
          <pc:docMk/>
          <pc:sldMk cId="2982590701" sldId="4521"/>
        </pc:sldMkLst>
        <pc:spChg chg="mod">
          <ac:chgData name="Rich Kennedy" userId="e810d86e-335d-4c6e-9b29-76a01f35df5d" providerId="ADAL" clId="{CA4354A2-39D2-434A-BDC8-822E8F9B6A4C}" dt="2023-11-12T01:01:15.853" v="64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CA4354A2-39D2-434A-BDC8-822E8F9B6A4C}" dt="2023-11-03T10:18:12.665" v="1" actId="207"/>
        <pc:sldMkLst>
          <pc:docMk/>
          <pc:sldMk cId="3108186197" sldId="4522"/>
        </pc:sldMkLst>
        <pc:spChg chg="mod">
          <ac:chgData name="Rich Kennedy" userId="e810d86e-335d-4c6e-9b29-76a01f35df5d" providerId="ADAL" clId="{CA4354A2-39D2-434A-BDC8-822E8F9B6A4C}" dt="2023-11-03T10:18:12.665" v="1" actId="207"/>
          <ac:spMkLst>
            <pc:docMk/>
            <pc:sldMk cId="3108186197" sldId="4522"/>
            <ac:spMk id="3" creationId="{F09405C0-C628-AC10-994E-B3B0B0C278E4}"/>
          </ac:spMkLst>
        </pc:spChg>
      </pc:sldChg>
      <pc:sldChg chg="modSp mod">
        <pc:chgData name="Rich Kennedy" userId="e810d86e-335d-4c6e-9b29-76a01f35df5d" providerId="ADAL" clId="{CA4354A2-39D2-434A-BDC8-822E8F9B6A4C}" dt="2023-11-03T10:18:07.100" v="0" actId="207"/>
        <pc:sldMkLst>
          <pc:docMk/>
          <pc:sldMk cId="1721863038" sldId="19317"/>
        </pc:sldMkLst>
        <pc:spChg chg="mod">
          <ac:chgData name="Rich Kennedy" userId="e810d86e-335d-4c6e-9b29-76a01f35df5d" providerId="ADAL" clId="{CA4354A2-39D2-434A-BDC8-822E8F9B6A4C}" dt="2023-11-03T10:18:07.100" v="0" actId="207"/>
          <ac:spMkLst>
            <pc:docMk/>
            <pc:sldMk cId="1721863038" sldId="19317"/>
            <ac:spMk id="3" creationId="{82416CA6-91F8-2945-6A7F-039EA99B6E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53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802.11-23/1738r0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November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2023-10-15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Item; BRAN #121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Meetings with the US FCC</a:t>
            </a:r>
          </a:p>
          <a:p>
            <a:pPr lvl="1"/>
            <a:r>
              <a:rPr lang="en-US" dirty="0"/>
              <a:t>Met with:</a:t>
            </a:r>
          </a:p>
          <a:p>
            <a:pPr lvl="2"/>
            <a:r>
              <a:rPr lang="en-US" dirty="0"/>
              <a:t>Chairwoman </a:t>
            </a:r>
            <a:r>
              <a:rPr lang="en-US" dirty="0" err="1"/>
              <a:t>Rosenworcel</a:t>
            </a:r>
            <a:endParaRPr lang="en-US" dirty="0"/>
          </a:p>
          <a:p>
            <a:pPr lvl="2"/>
            <a:r>
              <a:rPr lang="en-US" dirty="0"/>
              <a:t>Commissioners Gomez, Carr and Starks</a:t>
            </a:r>
          </a:p>
          <a:p>
            <a:pPr lvl="2"/>
            <a:r>
              <a:rPr lang="en-US" dirty="0"/>
              <a:t>Commissioner </a:t>
            </a:r>
            <a:r>
              <a:rPr lang="en-US" dirty="0" err="1"/>
              <a:t>Simington’s</a:t>
            </a:r>
            <a:r>
              <a:rPr lang="en-US" dirty="0"/>
              <a:t> Chief of Staff</a:t>
            </a:r>
          </a:p>
          <a:p>
            <a:pPr lvl="2"/>
            <a:r>
              <a:rPr lang="en-US" dirty="0"/>
              <a:t>OET (13 people)</a:t>
            </a:r>
          </a:p>
          <a:p>
            <a:pPr lvl="1"/>
            <a:r>
              <a:rPr lang="en-US" dirty="0"/>
              <a:t>Messages</a:t>
            </a:r>
          </a:p>
          <a:p>
            <a:pPr lvl="2"/>
            <a:r>
              <a:rPr lang="en-US" dirty="0"/>
              <a:t>Tremendous market growth – 5 billion new devices in 2023</a:t>
            </a:r>
          </a:p>
          <a:p>
            <a:pPr lvl="2"/>
            <a:r>
              <a:rPr lang="en-US" dirty="0"/>
              <a:t>Strong Bluetooth technology roadmap adding more use cases and demanding applications </a:t>
            </a:r>
          </a:p>
          <a:p>
            <a:pPr lvl="2"/>
            <a:r>
              <a:rPr lang="en-US" dirty="0"/>
              <a:t>Need for additional spectrum</a:t>
            </a:r>
          </a:p>
          <a:p>
            <a:pPr lvl="2"/>
            <a:r>
              <a:rPr lang="en-US" dirty="0"/>
              <a:t>Working with other unlicensed technologies to optimize sharing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C738-02CB-1D2A-48BC-E092A147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 [2]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16CA6-91F8-2945-6A7F-039EA99B6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summary:</a:t>
            </a:r>
          </a:p>
          <a:p>
            <a:pPr lvl="1"/>
            <a:r>
              <a:rPr lang="en-US" dirty="0"/>
              <a:t>Bluetooth is the most deployed wireless connectivity technology supporting a vast array of applications</a:t>
            </a:r>
          </a:p>
          <a:p>
            <a:pPr lvl="1"/>
            <a:r>
              <a:rPr lang="en-US" dirty="0"/>
              <a:t>With 5 billion new devices shipping this year (7 billion by 2027) added to the 10s of billions already in use, 83.5 MHz of spectrum will not suffice</a:t>
            </a:r>
          </a:p>
          <a:p>
            <a:pPr lvl="1"/>
            <a:r>
              <a:rPr lang="en-US" dirty="0"/>
              <a:t>The strong Bluetooth technology roadmap needs room to grow: Bluetooth needs additional spectrum</a:t>
            </a:r>
          </a:p>
          <a:p>
            <a:pPr lvl="1"/>
            <a:r>
              <a:rPr lang="en-US" dirty="0"/>
              <a:t>The Bluetooth SIG with its &gt;40,000 members will work with the Commission and regulators world-wide to optimize coexistence for the benefit of all users of the band</a:t>
            </a:r>
          </a:p>
          <a:p>
            <a:r>
              <a:rPr lang="en-US" dirty="0"/>
              <a:t>Studies continue at the SIG, IEEE 802.11 Coexistence SC and ETSI BRAN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FED5-2F00-3610-7BDE-873120D5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5A8F5-8645-FB6B-D62E-3F2C640A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88E3-5B5F-F77A-E2A6-466BB729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8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VLP NPRMs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pPr lvl="1"/>
            <a:r>
              <a:rPr lang="en-US" dirty="0"/>
              <a:t>ETSI BRAN #123 February 2024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China: Bluetooth type-approval requirements</a:t>
            </a:r>
          </a:p>
          <a:p>
            <a:pPr lvl="1"/>
            <a:r>
              <a:rPr lang="en-US" dirty="0"/>
              <a:t>Japan: 5.8 GHz band limited by DSRC Road Tolling – can VLP share?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46868</TotalTime>
  <Words>791</Words>
  <Application>Microsoft Office PowerPoint</Application>
  <PresentationFormat>Widescreen</PresentationFormat>
  <Paragraphs>103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Bluetooth SIG November 2023 Update</vt:lpstr>
      <vt:lpstr>Abstract</vt:lpstr>
      <vt:lpstr>Agenda</vt:lpstr>
      <vt:lpstr>Bluetooth Sharing Goals</vt:lpstr>
      <vt:lpstr>The Overall Bluetooth SIG Plan</vt:lpstr>
      <vt:lpstr>New Work Item Provisions</vt:lpstr>
      <vt:lpstr>Recent Actions</vt:lpstr>
      <vt:lpstr>Recent Actions [2]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1283</cp:revision>
  <cp:lastPrinted>1998-02-10T13:28:06Z</cp:lastPrinted>
  <dcterms:created xsi:type="dcterms:W3CDTF">2004-12-02T14:01:45Z</dcterms:created>
  <dcterms:modified xsi:type="dcterms:W3CDTF">2023-11-12T01:01:31Z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