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80" r:id="rId21"/>
    <p:sldId id="2376" r:id="rId22"/>
    <p:sldId id="2377"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95" d="100"/>
          <a:sy n="95" d="100"/>
        </p:scale>
        <p:origin x="782"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November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102928642"/>
              </p:ext>
            </p:extLst>
          </p:nvPr>
        </p:nvGraphicFramePr>
        <p:xfrm>
          <a:off x="457200" y="30480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57200" y="30480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January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217556034"/>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7387" y="1373187"/>
            <a:ext cx="7770813" cy="4570413"/>
          </a:xfrm>
        </p:spPr>
        <p:txBody>
          <a:bodyPr/>
          <a:lstStyle/>
          <a:p>
            <a:r>
              <a:rPr lang="en-US" sz="1400" dirty="0"/>
              <a:t>1819r0	Integrated </a:t>
            </a:r>
            <a:r>
              <a:rPr lang="en-US" sz="1400" dirty="0" err="1"/>
              <a:t>mmWave</a:t>
            </a:r>
            <a:r>
              <a:rPr lang="en-US" sz="1400" dirty="0"/>
              <a:t> Design Considerations	Claudio da Silva (Meta Platforms, Inc.)</a:t>
            </a:r>
          </a:p>
          <a:p>
            <a:r>
              <a:rPr lang="en-US" sz="1400" dirty="0"/>
              <a:t>1878r0	High-Level Design Considerations of IMMW	Jianhan Liu (</a:t>
            </a:r>
            <a:r>
              <a:rPr lang="en-US" sz="1400" dirty="0" err="1"/>
              <a:t>Mediatek</a:t>
            </a:r>
            <a:r>
              <a:rPr lang="en-US" sz="1400" dirty="0"/>
              <a:t> Inc.)</a:t>
            </a:r>
          </a:p>
          <a:p>
            <a:r>
              <a:rPr lang="en-US" sz="1400" dirty="0"/>
              <a:t>1905r0	High Level Thoughts on IMMW	Bin Tian (Qualcomm)</a:t>
            </a:r>
          </a:p>
          <a:p>
            <a:r>
              <a:rPr lang="en-US" sz="1400" dirty="0"/>
              <a:t>1968r0	Discussion on general direction of integrated </a:t>
            </a:r>
            <a:r>
              <a:rPr lang="en-US" sz="1400" dirty="0" err="1"/>
              <a:t>mmWave</a:t>
            </a:r>
            <a:r>
              <a:rPr lang="en-US" sz="1400" dirty="0"/>
              <a:t>	Ming Gan (Huawei)</a:t>
            </a:r>
          </a:p>
          <a:p>
            <a:r>
              <a:rPr lang="en-US" sz="1400" dirty="0"/>
              <a:t>1974r0	Flexible sub-7Ghz and </a:t>
            </a:r>
            <a:r>
              <a:rPr lang="en-US" sz="1400" dirty="0" err="1"/>
              <a:t>mmWave</a:t>
            </a:r>
            <a:r>
              <a:rPr lang="en-US" sz="1400" dirty="0"/>
              <a:t> Integration in IMMW	</a:t>
            </a:r>
            <a:r>
              <a:rPr lang="en-US" sz="1400" dirty="0" err="1"/>
              <a:t>Yanchun</a:t>
            </a:r>
            <a:r>
              <a:rPr lang="en-US" sz="1400" dirty="0"/>
              <a:t> Li (Huawei)</a:t>
            </a:r>
          </a:p>
          <a:p>
            <a:r>
              <a:rPr lang="en-US" sz="1400" dirty="0"/>
              <a:t>1977r1	Requirements Analysis for IMMW Use Cases	</a:t>
            </a:r>
            <a:r>
              <a:rPr lang="en-US" sz="1400" dirty="0" err="1"/>
              <a:t>YueXu</a:t>
            </a:r>
            <a:r>
              <a:rPr lang="en-US" sz="1400" dirty="0"/>
              <a:t> (Huawei)</a:t>
            </a:r>
          </a:p>
          <a:p>
            <a:r>
              <a:rPr lang="en-US" sz="1400" dirty="0"/>
              <a:t>1991r0	Discussion on Enabling MIMO in IMMW	</a:t>
            </a:r>
            <a:r>
              <a:rPr lang="en-US" sz="1400" dirty="0" err="1"/>
              <a:t>Mengshi</a:t>
            </a:r>
            <a:r>
              <a:rPr lang="en-US" sz="1400" dirty="0"/>
              <a:t> Hu (Huawei)</a:t>
            </a:r>
          </a:p>
          <a:p>
            <a:r>
              <a:rPr lang="en-US" sz="1400" dirty="0"/>
              <a:t>2004r0	Technical scope proposal	Laurent Cariou (Intel)</a:t>
            </a:r>
          </a:p>
          <a:p>
            <a:r>
              <a:rPr lang="en-US" sz="1400" dirty="0"/>
              <a:t>2016r0	Extend IMMW scope to include optical bands	Volker Jungnickel </a:t>
            </a:r>
          </a:p>
          <a:p>
            <a:r>
              <a:rPr lang="en-US" sz="1400" dirty="0"/>
              <a:t>2052r0	</a:t>
            </a:r>
            <a:r>
              <a:rPr lang="en-US" sz="1400" dirty="0" err="1"/>
              <a:t>mmWave</a:t>
            </a:r>
            <a:r>
              <a:rPr lang="en-US" sz="1400" dirty="0"/>
              <a:t> operation without </a:t>
            </a:r>
            <a:r>
              <a:rPr lang="en-US" sz="1400" dirty="0" err="1"/>
              <a:t>mmWave</a:t>
            </a:r>
            <a:r>
              <a:rPr lang="en-US" sz="1400" dirty="0"/>
              <a:t> Beacon	Liwen Chu</a:t>
            </a:r>
          </a:p>
          <a:p>
            <a:r>
              <a:rPr lang="en-US" sz="1400" dirty="0"/>
              <a:t> 	</a:t>
            </a: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November 2023</a:t>
            </a:r>
            <a:endParaRPr lang="en-GB" dirty="0"/>
          </a:p>
        </p:txBody>
      </p:sp>
      <p:sp>
        <p:nvSpPr>
          <p:cNvPr id="10" name="Rectangle 2">
            <a:extLst>
              <a:ext uri="{FF2B5EF4-FFF2-40B4-BE49-F238E27FC236}">
                <a16:creationId xmlns:a16="http://schemas.microsoft.com/office/drawing/2014/main" id="{1B3CC85B-E603-D47C-B099-44736AA1033C}"/>
              </a:ext>
            </a:extLst>
          </p:cNvPr>
          <p:cNvSpPr>
            <a:spLocks noChangeArrowheads="1"/>
          </p:cNvSpPr>
          <p:nvPr/>
        </p:nvSpPr>
        <p:spPr bwMode="auto">
          <a:xfrm>
            <a:off x="685800" y="3854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1819r0	Integrated </a:t>
            </a:r>
            <a:r>
              <a:rPr lang="en-GB" sz="1400" dirty="0" err="1"/>
              <a:t>mmWave</a:t>
            </a:r>
            <a:r>
              <a:rPr lang="en-GB" sz="1400" dirty="0"/>
              <a:t> Design Considerations	Claudio da Silva (Meta Platforms, Inc.)</a:t>
            </a:r>
          </a:p>
          <a:p>
            <a:pPr lvl="1">
              <a:buFont typeface="Arial" panose="020B0604020202020204" pitchFamily="34" charset="0"/>
              <a:buChar char="•"/>
            </a:pPr>
            <a:r>
              <a:rPr lang="en-GB" sz="1400" dirty="0"/>
              <a:t>1878r0	High-Level Design Considerations of IMMW	Jianhan Liu (</a:t>
            </a:r>
            <a:r>
              <a:rPr lang="en-GB" sz="1400" dirty="0" err="1"/>
              <a:t>Mediatek</a:t>
            </a:r>
            <a:r>
              <a:rPr lang="en-GB" sz="1400" dirty="0"/>
              <a:t> Inc.)</a:t>
            </a:r>
          </a:p>
          <a:p>
            <a:pPr lvl="1">
              <a:buFont typeface="Arial" panose="020B0604020202020204" pitchFamily="34" charset="0"/>
              <a:buChar char="•"/>
            </a:pPr>
            <a:r>
              <a:rPr lang="en-GB" sz="1400" dirty="0"/>
              <a:t>1905r0	High Level Thoughts on IMMW	Bin Tian (Qualcomm)</a:t>
            </a:r>
          </a:p>
          <a:p>
            <a:pPr lvl="1">
              <a:buFont typeface="Arial" panose="020B0604020202020204" pitchFamily="34" charset="0"/>
              <a:buChar char="•"/>
            </a:pPr>
            <a:r>
              <a:rPr lang="en-GB" sz="1400" dirty="0"/>
              <a:t>1968r0	Discussion on general direction of integrated </a:t>
            </a:r>
            <a:r>
              <a:rPr lang="en-GB" sz="1400" dirty="0" err="1"/>
              <a:t>mmWave</a:t>
            </a:r>
            <a:r>
              <a:rPr lang="en-GB" sz="1400" dirty="0"/>
              <a:t>	Ming Gan (Huawei)</a:t>
            </a:r>
          </a:p>
          <a:p>
            <a:pPr lvl="1">
              <a:buFont typeface="Arial" panose="020B0604020202020204" pitchFamily="34" charset="0"/>
              <a:buChar char="•"/>
            </a:pPr>
            <a:r>
              <a:rPr lang="en-GB" sz="1400" dirty="0"/>
              <a:t>1974r0	Flexible sub-7Ghz and </a:t>
            </a:r>
            <a:r>
              <a:rPr lang="en-GB" sz="1400" dirty="0" err="1"/>
              <a:t>mmWave</a:t>
            </a:r>
            <a:r>
              <a:rPr lang="en-GB" sz="1400" dirty="0"/>
              <a:t> Integration in IMMW	</a:t>
            </a:r>
            <a:r>
              <a:rPr lang="en-GB" sz="1400" dirty="0" err="1"/>
              <a:t>Yanchun</a:t>
            </a:r>
            <a:r>
              <a:rPr lang="en-GB" sz="1400" dirty="0"/>
              <a:t> Li (Huawei)</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November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November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t>1977r1	Requirements Analysis for IMMW Use Cases	</a:t>
            </a:r>
            <a:r>
              <a:rPr lang="en-GB" sz="1400" dirty="0" err="1"/>
              <a:t>YueXu</a:t>
            </a:r>
            <a:r>
              <a:rPr lang="en-GB" sz="1400" dirty="0"/>
              <a:t> (Huawei)</a:t>
            </a:r>
          </a:p>
          <a:p>
            <a:pPr lvl="1">
              <a:buFont typeface="Arial" panose="020B0604020202020204" pitchFamily="34" charset="0"/>
              <a:buChar char="•"/>
            </a:pPr>
            <a:r>
              <a:rPr lang="en-GB" sz="1400" dirty="0"/>
              <a:t>1991r0	Discussion on Enabling MIMO in IMMW	</a:t>
            </a:r>
            <a:r>
              <a:rPr lang="en-GB" sz="1400" dirty="0" err="1"/>
              <a:t>Mengshi</a:t>
            </a:r>
            <a:r>
              <a:rPr lang="en-GB" sz="1400" dirty="0"/>
              <a:t> Hu (Huawei)</a:t>
            </a:r>
          </a:p>
          <a:p>
            <a:pPr lvl="1">
              <a:buFont typeface="Arial" panose="020B0604020202020204" pitchFamily="34" charset="0"/>
              <a:buChar char="•"/>
            </a:pPr>
            <a:r>
              <a:rPr lang="en-GB" sz="1400" dirty="0"/>
              <a:t>2004r0	Technical scope proposal	Laurent Cariou (Intel)</a:t>
            </a:r>
          </a:p>
          <a:p>
            <a:pPr lvl="1">
              <a:buFont typeface="Arial" panose="020B0604020202020204" pitchFamily="34" charset="0"/>
              <a:buChar char="•"/>
            </a:pPr>
            <a:r>
              <a:rPr lang="en-GB" sz="1400" dirty="0"/>
              <a:t>2016r0	Extend IMMW scope to include optical bands	Volker Jungnickel</a:t>
            </a:r>
          </a:p>
          <a:p>
            <a:pPr lvl="1">
              <a:buFont typeface="Arial" panose="020B0604020202020204" pitchFamily="34" charset="0"/>
              <a:buChar char="•"/>
            </a:pPr>
            <a:r>
              <a:rPr lang="en-US" sz="1400" dirty="0"/>
              <a:t>2052r0	</a:t>
            </a:r>
            <a:r>
              <a:rPr lang="en-US" sz="1400" dirty="0" err="1"/>
              <a:t>mmWave</a:t>
            </a:r>
            <a:r>
              <a:rPr lang="en-US" sz="1400" dirty="0"/>
              <a:t> operation without </a:t>
            </a:r>
            <a:r>
              <a:rPr lang="en-US" sz="1400" dirty="0" err="1"/>
              <a:t>mmWave</a:t>
            </a:r>
            <a:r>
              <a:rPr lang="en-US" sz="1400" dirty="0"/>
              <a:t> Beacon	Liwen Chu</a:t>
            </a:r>
          </a:p>
          <a:p>
            <a:pPr lvl="0">
              <a:buFont typeface="Arial" panose="020B0604020202020204" pitchFamily="34" charset="0"/>
              <a:buChar char="•"/>
            </a:pPr>
            <a:r>
              <a:rPr lang="en-US" sz="1800" dirty="0"/>
              <a:t>Goals for January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January</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pPr>
              <a:buFont typeface="Arial" panose="020B0604020202020204" pitchFamily="34" charset="0"/>
              <a:buChar char="•"/>
            </a:pPr>
            <a:r>
              <a:rPr lang="en-US" sz="2000" dirty="0"/>
              <a:t>Contributions on how to capture the reduced scope in the PAR and CSD documents.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No </a:t>
            </a:r>
            <a:r>
              <a:rPr lang="en-US" sz="1800"/>
              <a:t>conference call</a:t>
            </a: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115794</TotalTime>
  <Words>2288</Words>
  <Application>Microsoft Office PowerPoint</Application>
  <PresentationFormat>On-screen Show (4:3)</PresentationFormat>
  <Paragraphs>255</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IMMW Study Group November 2023 Meeting Agenda</vt:lpstr>
      <vt:lpstr>Registration for the November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Tuesday Agenda–PM3</vt:lpstr>
      <vt:lpstr>Goals for January</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2023-11-17T01:11:43Z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