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72" r:id="rId4"/>
    <p:sldId id="267" r:id="rId5"/>
    <p:sldId id="275" r:id="rId6"/>
    <p:sldId id="278" r:id="rId7"/>
    <p:sldId id="274" r:id="rId8"/>
    <p:sldId id="276" r:id="rId9"/>
    <p:sldId id="277" r:id="rId10"/>
    <p:sldId id="273" r:id="rId11"/>
    <p:sldId id="279" r:id="rId12"/>
    <p:sldId id="264" r:id="rId13"/>
  </p:sldIdLst>
  <p:sldSz cx="9144000" cy="5143500" type="screen16x9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94"/>
  </p:normalViewPr>
  <p:slideViewPr>
    <p:cSldViewPr>
      <p:cViewPr varScale="1">
        <p:scale>
          <a:sx n="161" d="100"/>
          <a:sy n="161" d="100"/>
        </p:scale>
        <p:origin x="504" y="200"/>
      </p:cViewPr>
      <p:guideLst>
        <p:guide orient="horz" pos="162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802.11-23/1730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November 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802.11-23/1730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November 2023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802.11-23/1730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November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802.11-23/1730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November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802.11-23/1730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November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(SELF)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November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485900"/>
            <a:ext cx="3808413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485900"/>
            <a:ext cx="3810000" cy="308491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4856560"/>
            <a:ext cx="2898768" cy="135731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514350"/>
            <a:ext cx="1941513" cy="40564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14350"/>
            <a:ext cx="5676900" cy="405646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November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(SELF)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514350"/>
            <a:ext cx="7770813" cy="798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485900"/>
            <a:ext cx="7770813" cy="30849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250031"/>
            <a:ext cx="1874823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November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4856560"/>
            <a:ext cx="3184520" cy="13573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4856560"/>
            <a:ext cx="528637" cy="2726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457200"/>
            <a:ext cx="77724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4856560"/>
            <a:ext cx="53860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4857750"/>
            <a:ext cx="7848600" cy="1191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267874"/>
            <a:ext cx="3500462" cy="204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802.11-23/1730r0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eee802.org/11/private/ETSI_documents/BRAN/70-Draft/00230016/BRAN-230016v2152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84172" y="250031"/>
            <a:ext cx="1727588" cy="204788"/>
          </a:xfrm>
        </p:spPr>
        <p:txBody>
          <a:bodyPr/>
          <a:lstStyle/>
          <a:p>
            <a:r>
              <a:rPr lang="en-GB"/>
              <a:t>November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6228184" y="4856560"/>
            <a:ext cx="2281233" cy="135731"/>
          </a:xfrm>
        </p:spPr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 err="1"/>
              <a:t>Coex</a:t>
            </a:r>
            <a:r>
              <a:rPr lang="en-GB" dirty="0"/>
              <a:t> SC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57350" y="1143001"/>
            <a:ext cx="5829300" cy="297656"/>
          </a:xfrm>
          <a:ln/>
        </p:spPr>
        <p:txBody>
          <a:bodyPr/>
          <a:lstStyle/>
          <a:p>
            <a:pPr algn="ctr">
              <a:spcBef>
                <a:spcPts val="375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sz="1500" dirty="0"/>
              <a:t>Date:</a:t>
            </a:r>
            <a:r>
              <a:rPr lang="en-GB" sz="1500" b="0" dirty="0"/>
              <a:t> 2023-11-17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6912886"/>
              </p:ext>
            </p:extLst>
          </p:nvPr>
        </p:nvGraphicFramePr>
        <p:xfrm>
          <a:off x="1524000" y="1707654"/>
          <a:ext cx="6096000" cy="184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5000" imgH="2514600" progId="Word.Document.8">
                  <p:embed/>
                </p:oleObj>
              </mc:Choice>
              <mc:Fallback>
                <p:oleObj name="Document" r:id="rId3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707654"/>
                        <a:ext cx="6096000" cy="184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43050" y="1454944"/>
            <a:ext cx="1085850" cy="2857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69120" tIns="34560" rIns="69120" bIns="34560"/>
          <a:lstStyle/>
          <a:p>
            <a:pPr>
              <a:spcBef>
                <a:spcPts val="375"/>
              </a:spcBef>
              <a:tabLst>
                <a:tab pos="257175" algn="l"/>
                <a:tab pos="942975" algn="l"/>
                <a:tab pos="1628775" algn="l"/>
                <a:tab pos="2314575" algn="l"/>
                <a:tab pos="3000375" algn="l"/>
                <a:tab pos="3686175" algn="l"/>
                <a:tab pos="4371975" algn="l"/>
                <a:tab pos="5057775" algn="l"/>
                <a:tab pos="5743575" algn="l"/>
                <a:tab pos="6429375" algn="l"/>
                <a:tab pos="7115175" algn="l"/>
                <a:tab pos="7800975" algn="l"/>
              </a:tabLst>
            </a:pPr>
            <a:r>
              <a:rPr lang="en-GB" sz="15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AD243-3AA6-87D8-6191-370CAF77D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January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A459E-2387-4221-74BE-AFF3B6A1FE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20" y="1029295"/>
            <a:ext cx="7770813" cy="3084910"/>
          </a:xfrm>
        </p:spPr>
        <p:txBody>
          <a:bodyPr/>
          <a:lstStyle/>
          <a:p>
            <a:pPr marL="0" indent="0"/>
            <a:r>
              <a:rPr lang="en-US" sz="1400" dirty="0"/>
              <a:t>Two </a:t>
            </a:r>
            <a:r>
              <a:rPr lang="en-US" sz="1400" dirty="0" err="1"/>
              <a:t>Coex</a:t>
            </a:r>
            <a:r>
              <a:rPr lang="en-US" sz="1400" dirty="0"/>
              <a:t> slots: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One joint 802.11 </a:t>
            </a:r>
            <a:r>
              <a:rPr lang="en-US" sz="1400" dirty="0" err="1"/>
              <a:t>Coex</a:t>
            </a:r>
            <a:r>
              <a:rPr lang="en-US" sz="1400" dirty="0"/>
              <a:t> SC – 802.15.4ab (tbc)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One dot11 </a:t>
            </a:r>
            <a:r>
              <a:rPr lang="en-US" sz="1400" dirty="0" err="1"/>
              <a:t>Coex</a:t>
            </a:r>
            <a:r>
              <a:rPr lang="en-US" sz="1400" dirty="0"/>
              <a:t> (only) slot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Joint dot11 dot15.4ab slot: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Agenda </a:t>
            </a:r>
            <a:r>
              <a:rPr lang="en-US" sz="1400" dirty="0" err="1"/>
              <a:t>tbd</a:t>
            </a:r>
            <a:r>
              <a:rPr lang="en-US" sz="14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Review of 802.15.4ab Coexistence Assessment document (in lieu of .15.4ab going to LB)</a:t>
            </a:r>
          </a:p>
          <a:p>
            <a:pPr marL="0" indent="0"/>
            <a:endParaRPr lang="en-US" sz="1400" dirty="0"/>
          </a:p>
          <a:p>
            <a:pPr marL="0" indent="0"/>
            <a:r>
              <a:rPr lang="en-US" sz="1400" dirty="0"/>
              <a:t>Dot11 </a:t>
            </a:r>
            <a:r>
              <a:rPr lang="en-US" sz="1400" dirty="0" err="1"/>
              <a:t>Coex</a:t>
            </a:r>
            <a:r>
              <a:rPr lang="en-US" sz="1400" dirty="0"/>
              <a:t> (only):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Update on ETSI BRAN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Update on Bluetooth SIG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Technical submissions (tba)</a:t>
            </a:r>
          </a:p>
          <a:p>
            <a:pPr marL="0" indent="0"/>
            <a:r>
              <a:rPr lang="en-US" sz="1400" dirty="0"/>
              <a:t>Note: coexistence-related topics are welcome. Please contact the </a:t>
            </a:r>
            <a:r>
              <a:rPr lang="en-US" sz="1400" dirty="0" err="1"/>
              <a:t>Coex</a:t>
            </a:r>
            <a:r>
              <a:rPr lang="en-US" sz="1400" dirty="0"/>
              <a:t> Chair or respond to the call for submissions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DE0154-4AE3-C47A-AAA4-24D6633517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3562D-7301-2AC8-9F50-1787B4C4F87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91ADBC-F14C-C398-C591-7D36BE7359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230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D37C7-86CE-8D8E-8A8B-F6760BECE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Telcos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D3F1B-B9F4-63CB-5805-C0A4E3EB2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Telco planned to prepare the dot11 – dot15 joint slot.</a:t>
            </a:r>
          </a:p>
          <a:p>
            <a:endParaRPr lang="en-US" dirty="0"/>
          </a:p>
          <a:p>
            <a:r>
              <a:rPr lang="en-US" dirty="0"/>
              <a:t>Date to be announced 10 days in advance via the 802.11 WG reflector</a:t>
            </a:r>
          </a:p>
          <a:p>
            <a:endParaRPr lang="en-US" dirty="0"/>
          </a:p>
          <a:p>
            <a:r>
              <a:rPr lang="en-US" dirty="0"/>
              <a:t>Potential time slots: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Thursday, 15:00h ET (if .18 is not using / cancelling the slot); 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Tuesday, 16:00h 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193961-FDD9-8EEE-4EBC-C3268EEBE39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F4989D-4D70-AECA-3D35-5F85CF792B4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E4E450-3F7B-C977-288A-9D6CE5DBD0A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4842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30593" y="267874"/>
            <a:ext cx="1781167" cy="204788"/>
          </a:xfrm>
        </p:spPr>
        <p:txBody>
          <a:bodyPr/>
          <a:lstStyle/>
          <a:p>
            <a:r>
              <a:rPr lang="en-GB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859000" y="4856560"/>
            <a:ext cx="1745448" cy="135731"/>
          </a:xfrm>
        </p:spPr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dirty="0"/>
              <a:t>References for this week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30593" y="1485901"/>
            <a:ext cx="7973855" cy="3156347"/>
          </a:xfrm>
          <a:ln/>
        </p:spPr>
        <p:txBody>
          <a:bodyPr/>
          <a:lstStyle/>
          <a:p>
            <a:r>
              <a:rPr lang="en-US" dirty="0"/>
              <a:t>Agenda for this week:				11-23/1728</a:t>
            </a:r>
          </a:p>
          <a:p>
            <a:r>
              <a:rPr lang="en-US" dirty="0"/>
              <a:t>Snapshot Slide:						11-23/1729</a:t>
            </a:r>
          </a:p>
          <a:p>
            <a:r>
              <a:rPr lang="en-US" dirty="0"/>
              <a:t>Meeting / Chair’s Slide Deck:		11-23/1730</a:t>
            </a:r>
          </a:p>
          <a:p>
            <a:r>
              <a:rPr lang="en-US" dirty="0"/>
              <a:t>Closing report:						11-23/1731</a:t>
            </a:r>
          </a:p>
          <a:p>
            <a:r>
              <a:rPr lang="en-US" dirty="0"/>
              <a:t>Meeting minutes:					11-23/2112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5882" y="267494"/>
            <a:ext cx="1941902" cy="204788"/>
          </a:xfrm>
        </p:spPr>
        <p:txBody>
          <a:bodyPr/>
          <a:lstStyle/>
          <a:p>
            <a:r>
              <a:rPr lang="en-GB"/>
              <a:t>November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395223" y="4856560"/>
            <a:ext cx="2281233" cy="135731"/>
          </a:xfrm>
        </p:spPr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657350" y="514350"/>
            <a:ext cx="5829300" cy="800100"/>
          </a:xfrm>
          <a:ln/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82" y="1485900"/>
            <a:ext cx="7846558" cy="3086100"/>
          </a:xfrm>
          <a:ln/>
        </p:spPr>
        <p:txBody>
          <a:bodyPr/>
          <a:lstStyle/>
          <a:p>
            <a:pPr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</a:pPr>
            <a:r>
              <a:rPr lang="en-GB" dirty="0"/>
              <a:t>Closing report for IEEE 802.11 </a:t>
            </a:r>
            <a:r>
              <a:rPr lang="en-GB" dirty="0" err="1"/>
              <a:t>Coex</a:t>
            </a:r>
            <a:r>
              <a:rPr lang="en-GB" dirty="0"/>
              <a:t> SC (Coexistence Standing Committee) for November 2023.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A73AD-25FB-F0D2-7D67-1E211FDCF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Submissions &amp; Technical Discussion Items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F40C22-0964-6283-44DC-66F791834A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76AEE5-1856-910F-6275-BD85A2F241C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6065543-057D-1CC3-FFF5-0368799E25A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2023</a:t>
            </a:r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5D42B8F-2743-00BF-2BDB-B2C8C31ECD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379486"/>
              </p:ext>
            </p:extLst>
          </p:nvPr>
        </p:nvGraphicFramePr>
        <p:xfrm>
          <a:off x="1917700" y="1645518"/>
          <a:ext cx="5308600" cy="2438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72043">
                  <a:extLst>
                    <a:ext uri="{9D8B030D-6E8A-4147-A177-3AD203B41FA5}">
                      <a16:colId xmlns:a16="http://schemas.microsoft.com/office/drawing/2014/main" val="3010996675"/>
                    </a:ext>
                  </a:extLst>
                </a:gridCol>
                <a:gridCol w="1436557">
                  <a:extLst>
                    <a:ext uri="{9D8B030D-6E8A-4147-A177-3AD203B41FA5}">
                      <a16:colId xmlns:a16="http://schemas.microsoft.com/office/drawing/2014/main" val="1635838943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Updates ETSI TC BRAN</a:t>
                      </a:r>
                      <a:endParaRPr lang="en-GB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11-23/2033r0</a:t>
                      </a:r>
                      <a:endParaRPr lang="en-GB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0531561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75930940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Bluetooth SIG November 2023 Update</a:t>
                      </a:r>
                      <a:endParaRPr lang="en-GB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11-23/1738r1</a:t>
                      </a:r>
                      <a:endParaRPr lang="en-GB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4969278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59318148"/>
                  </a:ext>
                </a:extLst>
              </a:tr>
              <a:tr h="546100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Effect of no-LBT NB on 802.11 devices</a:t>
                      </a:r>
                      <a:endParaRPr lang="en-GB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11-23/1259r1</a:t>
                      </a:r>
                      <a:endParaRPr lang="en-GB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714935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431152898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IEEE 802.11 Beacons and Bluetooth Coexistence Simulations</a:t>
                      </a:r>
                      <a:endParaRPr lang="en-GB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11-23/1999r0</a:t>
                      </a:r>
                      <a:endParaRPr lang="en-GB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9628973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endParaRPr lang="en-GB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95478974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>
                          <a:effectLst/>
                        </a:rPr>
                        <a:t>BLE interference to XR/VR Wi-Fi </a:t>
                      </a:r>
                      <a:endParaRPr lang="en-GB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1200" u="none" strike="noStrike" dirty="0">
                          <a:effectLst/>
                        </a:rPr>
                        <a:t>11-23/2081r0</a:t>
                      </a:r>
                      <a:endParaRPr lang="en-GB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9947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3486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5503C-F210-AB51-C361-A20C3CC6D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ETST BRAN Update to 802.11 (1/3)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BFE3F-7C38-9B1F-2604-A2C100C95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431056"/>
            <a:ext cx="7770813" cy="3084910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sz="1300" dirty="0">
                <a:latin typeface="Helvetica" pitchFamily="2" charset="0"/>
              </a:rPr>
              <a:t>EN 301 893 (5 GHz)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0" dirty="0">
                <a:latin typeface="Helvetica" pitchFamily="2" charset="0"/>
              </a:rPr>
              <a:t>Achieved in September (#120 meeting) consensus on an Energy Detection Threshold related rule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Helvetica" pitchFamily="2" charset="0"/>
              </a:rPr>
              <a:t>Different EDT levels depending on max </a:t>
            </a:r>
            <a:r>
              <a:rPr lang="en-US" sz="1000" dirty="0" err="1">
                <a:latin typeface="Helvetica" pitchFamily="2" charset="0"/>
              </a:rPr>
              <a:t>tx</a:t>
            </a:r>
            <a:r>
              <a:rPr lang="en-US" sz="1000" dirty="0">
                <a:latin typeface="Helvetica" pitchFamily="2" charset="0"/>
              </a:rPr>
              <a:t> power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Helvetica" pitchFamily="2" charset="0"/>
              </a:rPr>
              <a:t>See: </a:t>
            </a:r>
            <a:r>
              <a:rPr lang="en-US" sz="1000" dirty="0">
                <a:latin typeface="Helvetica" pitchFamily="2" charset="0"/>
                <a:hlinkClick r:id="rId2"/>
              </a:rPr>
              <a:t>ETSI EN 301 893 V2.1.52 (2023-09)</a:t>
            </a:r>
            <a:endParaRPr lang="en-US" sz="1000" b="0" dirty="0">
              <a:latin typeface="Helvetica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0" dirty="0">
                <a:latin typeface="Helvetica" pitchFamily="2" charset="0"/>
              </a:rPr>
              <a:t>Initiated publishing process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Helvetica" pitchFamily="2" charset="0"/>
              </a:rPr>
              <a:t>ETSI </a:t>
            </a:r>
            <a:r>
              <a:rPr lang="en-US" sz="1000" dirty="0" err="1">
                <a:latin typeface="Helvetica" pitchFamily="2" charset="0"/>
              </a:rPr>
              <a:t>editHekp</a:t>
            </a:r>
            <a:r>
              <a:rPr lang="en-US" sz="1000" dirty="0">
                <a:latin typeface="Helvetica" pitchFamily="2" charset="0"/>
              </a:rPr>
              <a:t>! and </a:t>
            </a:r>
            <a:r>
              <a:rPr lang="en-US" sz="1000" dirty="0" err="1">
                <a:latin typeface="Helvetica" pitchFamily="2" charset="0"/>
              </a:rPr>
              <a:t>Harmonised</a:t>
            </a:r>
            <a:r>
              <a:rPr lang="en-US" sz="1000" dirty="0">
                <a:latin typeface="Helvetica" pitchFamily="2" charset="0"/>
              </a:rPr>
              <a:t> Standards Technical Advisory Consultants (HASTAC)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000" b="0" dirty="0">
                <a:latin typeface="Helvetica" pitchFamily="2" charset="0"/>
              </a:rPr>
              <a:t>EN Approval Procedure (ENAP)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000" b="0" dirty="0" err="1">
                <a:latin typeface="Helvetica" pitchFamily="2" charset="0"/>
              </a:rPr>
              <a:t>editHel</a:t>
            </a:r>
            <a:r>
              <a:rPr lang="en-US" sz="1000" dirty="0" err="1">
                <a:latin typeface="Helvetica" pitchFamily="2" charset="0"/>
              </a:rPr>
              <a:t>p</a:t>
            </a:r>
            <a:r>
              <a:rPr lang="en-US" sz="1000" dirty="0">
                <a:latin typeface="Helvetica" pitchFamily="2" charset="0"/>
              </a:rPr>
              <a:t>! Ongoing in October – no technical work on EN 301 893 in October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endParaRPr lang="en-US" sz="1000" b="0" dirty="0">
              <a:latin typeface="Helvetica" pitchFamily="2" charset="0"/>
            </a:endParaRPr>
          </a:p>
          <a:p>
            <a:pPr marL="0" indent="0"/>
            <a:r>
              <a:rPr lang="en-US" sz="1300" dirty="0">
                <a:latin typeface="Helvetica" pitchFamily="2" charset="0"/>
              </a:rPr>
              <a:t>EN 303 753 (60 GHz)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0" dirty="0">
                <a:latin typeface="Helvetica" pitchFamily="2" charset="0"/>
              </a:rPr>
              <a:t>Resolved all ENAP and HASTAC comments in September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0" dirty="0">
                <a:latin typeface="Helvetica" pitchFamily="2" charset="0"/>
              </a:rPr>
              <a:t>Forwarded for </a:t>
            </a:r>
            <a:r>
              <a:rPr lang="en-US" sz="1300" b="0" dirty="0" err="1">
                <a:latin typeface="Helvetica" pitchFamily="2" charset="0"/>
              </a:rPr>
              <a:t>editHelp</a:t>
            </a:r>
            <a:r>
              <a:rPr lang="en-US" sz="1300" b="0" dirty="0">
                <a:latin typeface="Helvetica" pitchFamily="2" charset="0"/>
              </a:rPr>
              <a:t>! Review and ENAP recirc --&gt; ongoing; no work on EN 303 753 in October</a:t>
            </a:r>
          </a:p>
          <a:p>
            <a:pPr marL="0" indent="0"/>
            <a:endParaRPr lang="en-US" sz="1300" b="0" dirty="0">
              <a:latin typeface="Helvetica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300" b="0" dirty="0">
              <a:latin typeface="Helvetica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300" b="0" dirty="0">
              <a:latin typeface="Helvetica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24C14-8FE2-17E5-B3CB-C50BAF81C9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C8D5D-F68C-77C7-3C69-4ED1E98D1A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4A76FD-28F7-017C-2F6C-DFCB0106F1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7286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5503C-F210-AB51-C361-A20C3CC6D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ETST BRAN Update to 802.11 (2/3)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BFE3F-7C38-9B1F-2604-A2C100C95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431056"/>
            <a:ext cx="7770813" cy="3084910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sz="1300" dirty="0">
                <a:latin typeface="Helvetica" pitchFamily="2" charset="0"/>
              </a:rPr>
              <a:t>EN 303 687 (6 GHz)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0" dirty="0">
                <a:latin typeface="Helvetica" pitchFamily="2" charset="0"/>
              </a:rPr>
              <a:t>New work item for revision of standard approved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0" dirty="0">
                <a:latin typeface="Helvetica" pitchFamily="2" charset="0"/>
              </a:rPr>
              <a:t>Formal approval procedure ongoing; preliminary ETSI TC BRAN approval to initiate revision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0" dirty="0">
                <a:latin typeface="Helvetica" pitchFamily="2" charset="0"/>
              </a:rPr>
              <a:t>Topics discussed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000" b="0" dirty="0">
                <a:latin typeface="Helvetica" pitchFamily="2" charset="0"/>
              </a:rPr>
              <a:t>Narrowband Frequency Hopping operation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Proposal to consider 320 MHz wide channels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0" dirty="0">
              <a:latin typeface="Helvetica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0" dirty="0">
                <a:latin typeface="Helvetica" pitchFamily="2" charset="0"/>
              </a:rPr>
              <a:t>Discussion about work ongoing at ECC/CEPT FM 61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300" b="0" dirty="0">
                <a:latin typeface="Helvetica" pitchFamily="2" charset="0"/>
              </a:rPr>
              <a:t>Review the WAS/RLAN VLP OOB emission limit below 5935 MHz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300" b="0" dirty="0">
                <a:latin typeface="Helvetica" pitchFamily="2" charset="0"/>
              </a:rPr>
              <a:t>Study: dynamic spectrum access coordination for operation in 5945-6425 MHz up to 4W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0" dirty="0">
                <a:latin typeface="Helvetica" pitchFamily="2" charset="0"/>
              </a:rPr>
              <a:t>Findings of FM 61 might be considered in the next revision of EN 303 687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0" dirty="0">
              <a:latin typeface="Helvetica" pitchFamily="2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24C14-8FE2-17E5-B3CB-C50BAF81C9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C8D5D-F68C-77C7-3C69-4ED1E98D1A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4A76FD-28F7-017C-2F6C-DFCB0106F1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9924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ED527-A501-683A-2981-0A842B6A3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ETSI BRAN Update to 802.11 (3/3)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9E48E-DDDF-F14E-DFC7-714E0C7F3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2000" dirty="0">
                <a:solidFill>
                  <a:schemeClr val="accent6"/>
                </a:solidFill>
              </a:rPr>
              <a:t>Request for giving a tutorial on Dynamic Spectrum Access (DSA)</a:t>
            </a:r>
          </a:p>
          <a:p>
            <a:endParaRPr lang="en-US" dirty="0"/>
          </a:p>
          <a:p>
            <a:pPr algn="ctr"/>
            <a:r>
              <a:rPr lang="en-US" dirty="0"/>
              <a:t>If you would kindly be willing to give</a:t>
            </a:r>
            <a:br>
              <a:rPr lang="en-US" dirty="0"/>
            </a:br>
            <a:r>
              <a:rPr lang="en-US" dirty="0"/>
              <a:t>a tutorial on Dynamic Spectrum Access (DSA) to ETSI BRAN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Please contact Guido </a:t>
            </a:r>
            <a:r>
              <a:rPr lang="en-US" dirty="0" err="1"/>
              <a:t>Hiertz</a:t>
            </a:r>
            <a:r>
              <a:rPr lang="en-US" dirty="0"/>
              <a:t> (</a:t>
            </a:r>
            <a:r>
              <a:rPr lang="en-US" dirty="0" err="1"/>
              <a:t>hiertz@ieee.org</a:t>
            </a:r>
            <a:r>
              <a:rPr lang="en-US" dirty="0"/>
              <a:t>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6474CB-BF6A-20FF-CD41-B7E9F0B5FB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C5413-95EF-B07F-F997-CA5D8F3C74F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F32585-6F90-F697-7D83-6BE2C02D61C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9296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5503C-F210-AB51-C361-A20C3CC6D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Coexistence Bluetooth – 802.11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CBFE3F-7C38-9B1F-2604-A2C100C95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419622"/>
            <a:ext cx="7770813" cy="3084910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sz="1300" dirty="0">
                <a:latin typeface="Helvetica" pitchFamily="2" charset="0"/>
              </a:rPr>
              <a:t>Recent work of BT SIG</a:t>
            </a:r>
          </a:p>
          <a:p>
            <a:pPr marL="0" indent="0"/>
            <a:r>
              <a:rPr lang="en-US" sz="1300" b="0" dirty="0">
                <a:latin typeface="Helvetica" pitchFamily="2" charset="0"/>
              </a:rPr>
              <a:t>Met with US FCC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0" dirty="0">
                <a:latin typeface="Helvetica" pitchFamily="2" charset="0"/>
              </a:rPr>
              <a:t>Need for additional spectrum: 83.5 MHz of spectrum will not suffice for # of deployed BT devices and envisioned applications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0" dirty="0">
                <a:latin typeface="Helvetica" pitchFamily="2" charset="0"/>
              </a:rPr>
              <a:t>Work with other unlicensed technologies to optimize sharing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0" dirty="0">
                <a:latin typeface="Helvetica" pitchFamily="2" charset="0"/>
              </a:rPr>
              <a:t>FCC 23-86: “[W]e believe that this may be a first step rather than the culmination of the rulemaking process regarding VLP use in the 6 GHz band.”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300" b="0" dirty="0">
              <a:latin typeface="Helvetica" pitchFamily="2" charset="0"/>
            </a:endParaRPr>
          </a:p>
          <a:p>
            <a:pPr marL="0" indent="0"/>
            <a:r>
              <a:rPr lang="en-US" sz="1300" dirty="0">
                <a:latin typeface="Helvetica" pitchFamily="2" charset="0"/>
              </a:rPr>
              <a:t>Next Steps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0" dirty="0">
                <a:latin typeface="Helvetica" pitchFamily="2" charset="0"/>
              </a:rPr>
              <a:t>Pursue ongoing regulation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Helvetica" pitchFamily="2" charset="0"/>
                <a:cs typeface="+mn-cs"/>
              </a:rPr>
              <a:t>FCC FNPRM follow-on VLP NPRMs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sz="1000" dirty="0">
                <a:latin typeface="Helvetica" pitchFamily="2" charset="0"/>
                <a:cs typeface="+mn-cs"/>
              </a:rPr>
              <a:t>Globally, e.g.: China, Japan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b="0" dirty="0">
                <a:latin typeface="Helvetica" pitchFamily="2" charset="0"/>
              </a:rPr>
              <a:t>Contribute to narrowband channel access mechanisms in 6 GHz in ETSI BRAN – planned for #123 February 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924C14-8FE2-17E5-B3CB-C50BAF81C9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C8D5D-F68C-77C7-3C69-4ED1E98D1AB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4A76FD-28F7-017C-2F6C-DFCB0106F1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697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34495-0642-467A-30E8-3C38C924E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Submissions (1/2)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9F142-409A-99BA-C197-C41D80816A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11-23/1259: Effect of no-LBT NB on 802.11 devices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Experimental and simulative evaluation of the effects of NB interference on 802.11 at the MAC level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Looking at effects of LBT, NB duty cycles for non-LBT NB solutions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Discussed recommendation of submission, asking for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b="0" dirty="0"/>
              <a:t>Mandatory coexistence mechanism to ensure adequate performance for both 802.11 and NB.</a:t>
            </a:r>
          </a:p>
          <a:p>
            <a:pPr marL="585788" lvl="1" indent="-285750">
              <a:buFont typeface="Arial" panose="020B0604020202020204" pitchFamily="34" charset="0"/>
              <a:buChar char="•"/>
            </a:pPr>
            <a:r>
              <a:rPr lang="en-US" dirty="0"/>
              <a:t>LBT one possibility – but leaving open if other are suitable as well</a:t>
            </a: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707230-7749-9D5B-B250-AFE12DCBA1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6F276-7C4F-25DC-A39B-70CEAF06821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7B5F6B3-DA85-869D-04C7-8A9A2B3A61C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26645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754DF-BF5C-1E29-F43A-416AE33BF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Submissions (2/2)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99B82-CBCD-5892-CB7F-36D406C03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11-23/1999: </a:t>
            </a:r>
            <a:r>
              <a:rPr lang="en-GB" dirty="0"/>
              <a:t>IEEE 802.11 Beacons and Bluetooth Coexistence Simulations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Impact of Narrow-Band Frequency Hopping (NBFH) interference on Wi-Fi’s Beacon reception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Follow-up to 11-23/1622r0 to confirm and complements the former’s findings</a:t>
            </a:r>
            <a:endParaRPr lang="en-US" b="0" dirty="0">
              <a:highlight>
                <a:srgbClr val="FFFF00"/>
              </a:highlight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/>
          </a:p>
          <a:p>
            <a:pPr marL="0" indent="0"/>
            <a:r>
              <a:rPr lang="en-US" dirty="0"/>
              <a:t>11-23/2081: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BLE interference to XR/VR Wi-Fi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impact of NB signals, e.g. Bluetooth Low Energy (BLE), on low latency Wi-Fi applications like XR/VR and on Beacon Rx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An </a:t>
            </a:r>
            <a:r>
              <a:rPr lang="en-US" dirty="0"/>
              <a:t>NB signal like BLE has significant impact on Wi-Fi latency</a:t>
            </a:r>
            <a:endParaRPr lang="en-US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LBT to BLE provides significant improvement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E2F204-CDA7-4272-90E5-203C15C5BED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541B4D-572E-57C3-9761-F1ABD4242D7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(SELF)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7B149E5-A0AA-C35C-78F8-7EB00A52E55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November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65603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-Koden-TI-plai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DDCCCBA1-A9D6-D240-BEBA-4C4867694E36}" vid="{10F9C196-1BF6-8E42-8B8F-B954FB327E1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802-11-Submission-Koden-TI-plain</Template>
  <TotalTime>3020</TotalTime>
  <Words>949</Words>
  <Application>Microsoft Macintosh PowerPoint</Application>
  <PresentationFormat>On-screen Show (16:9)</PresentationFormat>
  <Paragraphs>152</Paragraphs>
  <Slides>12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Helvetica</vt:lpstr>
      <vt:lpstr>Times New Roman</vt:lpstr>
      <vt:lpstr>802-11-Submission-Koden-TI-plain</vt:lpstr>
      <vt:lpstr>Document</vt:lpstr>
      <vt:lpstr>Coex SC Closing Report</vt:lpstr>
      <vt:lpstr>Abstract</vt:lpstr>
      <vt:lpstr>Submissions &amp; Technical Discussion Items</vt:lpstr>
      <vt:lpstr>ETST BRAN Update to 802.11 (1/3)</vt:lpstr>
      <vt:lpstr>ETST BRAN Update to 802.11 (2/3)</vt:lpstr>
      <vt:lpstr>ETSI BRAN Update to 802.11 (3/3)</vt:lpstr>
      <vt:lpstr>Coexistence Bluetooth – 802.11</vt:lpstr>
      <vt:lpstr>Technical Submissions (1/2)</vt:lpstr>
      <vt:lpstr>Technical Submissions (2/2)</vt:lpstr>
      <vt:lpstr>Plans for January</vt:lpstr>
      <vt:lpstr>Telcos</vt:lpstr>
      <vt:lpstr>References for this week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TGbc Closing Report</dc:title>
  <dc:subject/>
  <dc:creator>Marc Emmelmann</dc:creator>
  <cp:keywords/>
  <dc:description/>
  <cp:lastModifiedBy>Emmelmann, Marc</cp:lastModifiedBy>
  <cp:revision>127</cp:revision>
  <cp:lastPrinted>1601-01-01T00:00:00Z</cp:lastPrinted>
  <dcterms:created xsi:type="dcterms:W3CDTF">2019-09-17T07:48:51Z</dcterms:created>
  <dcterms:modified xsi:type="dcterms:W3CDTF">2023-11-16T03:49:13Z</dcterms:modified>
  <cp:category/>
</cp:coreProperties>
</file>