
<file path=[Content_Types].xml><?xml version="1.0" encoding="utf-8"?>
<Types xmlns="http://schemas.openxmlformats.org/package/2006/content-types">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ppt/notesSlides/notesSlide79.xml" ContentType="application/vnd.openxmlformats-officedocument.presentationml.notesSlide+xml"/>
  <Override PartName="/ppt/notesSlides/notesSlide80.xml" ContentType="application/vnd.openxmlformats-officedocument.presentationml.notesSlide+xml"/>
  <Override PartName="/ppt/notesSlides/notesSlide81.xml" ContentType="application/vnd.openxmlformats-officedocument.presentationml.notesSlide+xml"/>
  <Override PartName="/ppt/notesSlides/notesSlide82.xml" ContentType="application/vnd.openxmlformats-officedocument.presentationml.notesSlide+xml"/>
  <Override PartName="/ppt/comments/comment1.xml" ContentType="application/vnd.openxmlformats-officedocument.presentationml.comments+xml"/>
  <Override PartName="/ppt/notesSlides/notesSlide83.xml" ContentType="application/vnd.openxmlformats-officedocument.presentationml.notesSlide+xml"/>
  <Override PartName="/ppt/notesSlides/notesSlide8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87"/>
  </p:notesMasterIdLst>
  <p:handoutMasterIdLst>
    <p:handoutMasterId r:id="rId88"/>
  </p:handoutMasterIdLst>
  <p:sldIdLst>
    <p:sldId id="269" r:id="rId2"/>
    <p:sldId id="813" r:id="rId3"/>
    <p:sldId id="424" r:id="rId4"/>
    <p:sldId id="423" r:id="rId5"/>
    <p:sldId id="1288" r:id="rId6"/>
    <p:sldId id="757" r:id="rId7"/>
    <p:sldId id="754" r:id="rId8"/>
    <p:sldId id="755" r:id="rId9"/>
    <p:sldId id="458" r:id="rId10"/>
    <p:sldId id="489" r:id="rId11"/>
    <p:sldId id="814" r:id="rId12"/>
    <p:sldId id="815" r:id="rId13"/>
    <p:sldId id="749" r:id="rId14"/>
    <p:sldId id="767" r:id="rId15"/>
    <p:sldId id="768" r:id="rId16"/>
    <p:sldId id="746" r:id="rId17"/>
    <p:sldId id="1296" r:id="rId18"/>
    <p:sldId id="1294" r:id="rId19"/>
    <p:sldId id="1331" r:id="rId20"/>
    <p:sldId id="1332" r:id="rId21"/>
    <p:sldId id="1333" r:id="rId22"/>
    <p:sldId id="1351" r:id="rId23"/>
    <p:sldId id="1066" r:id="rId24"/>
    <p:sldId id="877" r:id="rId25"/>
    <p:sldId id="1322" r:id="rId26"/>
    <p:sldId id="1366" r:id="rId27"/>
    <p:sldId id="1087" r:id="rId28"/>
    <p:sldId id="897" r:id="rId29"/>
    <p:sldId id="1270" r:id="rId30"/>
    <p:sldId id="1287" r:id="rId31"/>
    <p:sldId id="1323" r:id="rId32"/>
    <p:sldId id="905" r:id="rId33"/>
    <p:sldId id="1163" r:id="rId34"/>
    <p:sldId id="1164" r:id="rId35"/>
    <p:sldId id="1013" r:id="rId36"/>
    <p:sldId id="1018" r:id="rId37"/>
    <p:sldId id="1019" r:id="rId38"/>
    <p:sldId id="1020" r:id="rId39"/>
    <p:sldId id="1021" r:id="rId40"/>
    <p:sldId id="1022" r:id="rId41"/>
    <p:sldId id="1023" r:id="rId42"/>
    <p:sldId id="1324" r:id="rId43"/>
    <p:sldId id="1025" r:id="rId44"/>
    <p:sldId id="1026" r:id="rId45"/>
    <p:sldId id="1027" r:id="rId46"/>
    <p:sldId id="1028" r:id="rId47"/>
    <p:sldId id="1325" r:id="rId48"/>
    <p:sldId id="1326" r:id="rId49"/>
    <p:sldId id="1327" r:id="rId50"/>
    <p:sldId id="1328" r:id="rId51"/>
    <p:sldId id="1329" r:id="rId52"/>
    <p:sldId id="1330" r:id="rId53"/>
    <p:sldId id="1334" r:id="rId54"/>
    <p:sldId id="1335" r:id="rId55"/>
    <p:sldId id="1336" r:id="rId56"/>
    <p:sldId id="1337" r:id="rId57"/>
    <p:sldId id="1338" r:id="rId58"/>
    <p:sldId id="1339" r:id="rId59"/>
    <p:sldId id="1340" r:id="rId60"/>
    <p:sldId id="1341" r:id="rId61"/>
    <p:sldId id="1342" r:id="rId62"/>
    <p:sldId id="1343" r:id="rId63"/>
    <p:sldId id="1344" r:id="rId64"/>
    <p:sldId id="1345" r:id="rId65"/>
    <p:sldId id="1346" r:id="rId66"/>
    <p:sldId id="1347" r:id="rId67"/>
    <p:sldId id="1348" r:id="rId68"/>
    <p:sldId id="1349" r:id="rId69"/>
    <p:sldId id="1350" r:id="rId70"/>
    <p:sldId id="1352" r:id="rId71"/>
    <p:sldId id="1353" r:id="rId72"/>
    <p:sldId id="1354" r:id="rId73"/>
    <p:sldId id="1355" r:id="rId74"/>
    <p:sldId id="1356" r:id="rId75"/>
    <p:sldId id="1357" r:id="rId76"/>
    <p:sldId id="1358" r:id="rId77"/>
    <p:sldId id="1359" r:id="rId78"/>
    <p:sldId id="1360" r:id="rId79"/>
    <p:sldId id="1361" r:id="rId80"/>
    <p:sldId id="1364" r:id="rId81"/>
    <p:sldId id="1363" r:id="rId82"/>
    <p:sldId id="1365" r:id="rId83"/>
    <p:sldId id="1362" r:id="rId84"/>
    <p:sldId id="842" r:id="rId85"/>
    <p:sldId id="1024" r:id="rId86"/>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6"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832" autoAdjust="0"/>
    <p:restoredTop sz="91622" autoAdjust="0"/>
  </p:normalViewPr>
  <p:slideViewPr>
    <p:cSldViewPr>
      <p:cViewPr varScale="1">
        <p:scale>
          <a:sx n="87" d="100"/>
          <a:sy n="87" d="100"/>
        </p:scale>
        <p:origin x="91" y="130"/>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commentAuthors" Target="commentAuthors.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90" Type="http://schemas.openxmlformats.org/officeDocument/2006/relationships/presProps" Target="presProps.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handoutMaster" Target="handoutMasters/handoutMaster1.xml"/><Relationship Id="rId9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theme" Target="theme/theme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notesMaster" Target="notesMasters/notesMaster1.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___1.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en-US" dirty="0"/>
              <a:t>P802.11bf D2.0 CR Status</a:t>
            </a:r>
          </a:p>
        </c:rich>
      </c:tx>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zh-CN"/>
        </a:p>
      </c:txPr>
    </c:title>
    <c:autoTitleDeleted val="0"/>
    <c:plotArea>
      <c:layout>
        <c:manualLayout>
          <c:layoutTarget val="inner"/>
          <c:xMode val="edge"/>
          <c:yMode val="edge"/>
          <c:x val="0.11294623498792468"/>
          <c:y val="0.16645970674947"/>
          <c:w val="0.86251844759057739"/>
          <c:h val="0.64167057773928859"/>
        </c:manualLayout>
      </c:layout>
      <c:barChart>
        <c:barDir val="col"/>
        <c:grouping val="clustered"/>
        <c:varyColors val="0"/>
        <c:ser>
          <c:idx val="0"/>
          <c:order val="0"/>
          <c:tx>
            <c:strRef>
              <c:f>Sheet1!$B$1</c:f>
              <c:strCache>
                <c:ptCount val="1"/>
                <c:pt idx="0">
                  <c:v>Received</c:v>
                </c:pt>
              </c:strCache>
            </c:strRef>
          </c:tx>
          <c:spPr>
            <a:solidFill>
              <a:srgbClr val="C0000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Sheet1!$B$2:$B$4</c:f>
              <c:numCache>
                <c:formatCode>General</c:formatCode>
                <c:ptCount val="3"/>
                <c:pt idx="0">
                  <c:v>257</c:v>
                </c:pt>
                <c:pt idx="1">
                  <c:v>19</c:v>
                </c:pt>
                <c:pt idx="2">
                  <c:v>269</c:v>
                </c:pt>
              </c:numCache>
            </c:numRef>
          </c:val>
          <c:extLst xmlns:c16r2="http://schemas.microsoft.com/office/drawing/2015/06/chart">
            <c:ext xmlns:c16="http://schemas.microsoft.com/office/drawing/2014/chart" uri="{C3380CC4-5D6E-409C-BE32-E72D297353CC}">
              <c16:uniqueId val="{00000000-7DDA-4C11-A3E1-0B160159F838}"/>
            </c:ext>
          </c:extLst>
        </c:ser>
        <c:ser>
          <c:idx val="1"/>
          <c:order val="1"/>
          <c:tx>
            <c:strRef>
              <c:f>Sheet1!$C$1</c:f>
              <c:strCache>
                <c:ptCount val="1"/>
                <c:pt idx="0">
                  <c:v>Resolved</c:v>
                </c:pt>
              </c:strCache>
            </c:strRef>
          </c:tx>
          <c:spPr>
            <a:solidFill>
              <a:srgbClr val="00B05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Sheet1!$C$2:$C$4</c:f>
              <c:numCache>
                <c:formatCode>General</c:formatCode>
                <c:ptCount val="3"/>
                <c:pt idx="0">
                  <c:v>157</c:v>
                </c:pt>
                <c:pt idx="1">
                  <c:v>17</c:v>
                </c:pt>
                <c:pt idx="2">
                  <c:v>244</c:v>
                </c:pt>
              </c:numCache>
            </c:numRef>
          </c:val>
          <c:extLst xmlns:c16r2="http://schemas.microsoft.com/office/drawing/2015/06/chart">
            <c:ext xmlns:c16="http://schemas.microsoft.com/office/drawing/2014/chart" uri="{C3380CC4-5D6E-409C-BE32-E72D297353CC}">
              <c16:uniqueId val="{00000001-7DDA-4C11-A3E1-0B160159F838}"/>
            </c:ext>
          </c:extLst>
        </c:ser>
        <c:dLbls>
          <c:dLblPos val="inEnd"/>
          <c:showLegendKey val="0"/>
          <c:showVal val="1"/>
          <c:showCatName val="0"/>
          <c:showSerName val="0"/>
          <c:showPercent val="0"/>
          <c:showBubbleSize val="0"/>
        </c:dLbls>
        <c:gapWidth val="65"/>
        <c:axId val="551287984"/>
        <c:axId val="551292880"/>
      </c:barChart>
      <c:catAx>
        <c:axId val="551287984"/>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197" b="0" i="0" u="none" strike="noStrike" kern="1200" cap="all" baseline="0">
                <a:solidFill>
                  <a:schemeClr val="dk1">
                    <a:lumMod val="75000"/>
                    <a:lumOff val="25000"/>
                  </a:schemeClr>
                </a:solidFill>
                <a:latin typeface="+mn-lt"/>
                <a:ea typeface="+mn-ea"/>
                <a:cs typeface="+mn-cs"/>
              </a:defRPr>
            </a:pPr>
            <a:endParaRPr lang="zh-CN"/>
          </a:p>
        </c:txPr>
        <c:crossAx val="551292880"/>
        <c:crosses val="autoZero"/>
        <c:auto val="1"/>
        <c:lblAlgn val="ctr"/>
        <c:lblOffset val="100"/>
        <c:noMultiLvlLbl val="0"/>
      </c:catAx>
      <c:valAx>
        <c:axId val="551292880"/>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none"/>
        <c:minorTickMark val="none"/>
        <c:tickLblPos val="nextTo"/>
        <c:crossAx val="551287984"/>
        <c:crosses val="autoZero"/>
        <c:crossBetween val="between"/>
      </c:valAx>
      <c:spPr>
        <a:noFill/>
        <a:ln>
          <a:noFill/>
        </a:ln>
        <a:effectLst/>
      </c:spPr>
    </c:plotArea>
    <c:legend>
      <c:legendPos val="b"/>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zh-CN"/>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zh-CN"/>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5">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omments/comment1.xml><?xml version="1.0" encoding="utf-8"?>
<p:cmLst xmlns:a="http://schemas.openxmlformats.org/drawingml/2006/main" xmlns:r="http://schemas.openxmlformats.org/officeDocument/2006/relationships" xmlns:p="http://schemas.openxmlformats.org/presentationml/2006/main">
  <p:cm authorId="1" dt="2023-11-02T14:53:24.103" idx="4">
    <p:pos x="6851" y="1352"/>
    <p:text>confirm the revision number</p:text>
    <p:extLst>
      <p:ext uri="{C676402C-5697-4E1C-873F-D02D1690AC5C}">
        <p15:threadingInfo xmlns:p15="http://schemas.microsoft.com/office/powerpoint/2012/main" timeZoneBias="-480"/>
      </p:ext>
    </p:extLs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5275682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4899037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1804029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366323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a:p>
          <a:p>
            <a:endParaRPr lang="en-US" altLang="en-US" dirty="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4139523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6868245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234577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a:highlight>
                  <a:srgbClr val="00FF00"/>
                </a:highlight>
              </a:rPr>
              <a:t>Approved by unanimous consent</a:t>
            </a:r>
            <a:endParaRPr lang="zh-CN" altLang="en-US" sz="1200" dirty="0"/>
          </a:p>
          <a:p>
            <a:pPr>
              <a:defRPr/>
            </a:pPr>
            <a:endParaRPr lang="zh-CN" altLang="en-US" dirty="0"/>
          </a:p>
        </p:txBody>
      </p:sp>
    </p:spTree>
    <p:extLst>
      <p:ext uri="{BB962C8B-B14F-4D97-AF65-F5344CB8AC3E}">
        <p14:creationId xmlns:p14="http://schemas.microsoft.com/office/powerpoint/2010/main" val="198480487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25</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28047792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26</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01566535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r>
              <a:rPr lang="en-US" altLang="zh-CN" sz="1200" dirty="0">
                <a:solidFill>
                  <a:srgbClr val="000000"/>
                </a:solidFill>
                <a:highlight>
                  <a:srgbClr val="00FF00"/>
                </a:highlight>
              </a:rPr>
              <a:t>Unanimous consent ?</a:t>
            </a:r>
            <a:endParaRPr lang="zh-CN" altLang="en-US" dirty="0"/>
          </a:p>
        </p:txBody>
      </p:sp>
    </p:spTree>
    <p:extLst>
      <p:ext uri="{BB962C8B-B14F-4D97-AF65-F5344CB8AC3E}">
        <p14:creationId xmlns:p14="http://schemas.microsoft.com/office/powerpoint/2010/main" val="131054580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511215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6876363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323768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9305868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77365336"/>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33</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58488474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34</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3460796450"/>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547268102"/>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58860172"/>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0686474"/>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30429587"/>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81353898"/>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868010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96488234"/>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78872301"/>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18116703"/>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84026628"/>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32632634"/>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79950"/>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85331138"/>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29182387"/>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47137499"/>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069869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98929368"/>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13983921"/>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776375083"/>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3457377"/>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191031440"/>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887171298"/>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67915536"/>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85339242"/>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15083919"/>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8833409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88110235"/>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60894701"/>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12802484"/>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95677977"/>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15045029"/>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07951147"/>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97197267"/>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53526865"/>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02666915"/>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4459824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35411953"/>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51660626"/>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95693468"/>
      </p:ext>
    </p:extLst>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8967244"/>
      </p:ext>
    </p:extLst>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281643806"/>
      </p:ext>
    </p:extLst>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272814"/>
      </p:ext>
    </p:extLst>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18057792"/>
      </p:ext>
    </p:extLst>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78518523"/>
      </p:ext>
    </p:extLst>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835560325"/>
      </p:ext>
    </p:extLst>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82415822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69119654"/>
      </p:ext>
    </p:extLst>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28817209"/>
      </p:ext>
    </p:extLst>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98802332"/>
      </p:ext>
    </p:extLst>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a:highlight>
                  <a:srgbClr val="00FF00"/>
                </a:highlight>
              </a:rPr>
              <a:t>Approved by unanimous consent</a:t>
            </a:r>
            <a:endParaRPr lang="en-US" altLang="zh-CN" kern="0" dirty="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a:highlight>
                  <a:srgbClr val="00FF00"/>
                </a:highlight>
              </a:rPr>
              <a:t>Motion Passes (Y, N, A)</a:t>
            </a:r>
            <a:endParaRPr lang="en-US" altLang="zh-CN" sz="1200" dirty="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a:highlight>
                  <a:srgbClr val="FF0000"/>
                </a:highlight>
              </a:rPr>
              <a:t>Motion Fails (Y, N, A)</a:t>
            </a:r>
          </a:p>
          <a:p>
            <a:endParaRPr lang="zh-CN" altLang="en-US" dirty="0"/>
          </a:p>
        </p:txBody>
      </p:sp>
    </p:spTree>
    <p:extLst>
      <p:ext uri="{BB962C8B-B14F-4D97-AF65-F5344CB8AC3E}">
        <p14:creationId xmlns:p14="http://schemas.microsoft.com/office/powerpoint/2010/main" val="4219290179"/>
      </p:ext>
    </p:extLst>
  </p:cSld>
  <p:clrMapOvr>
    <a:masterClrMapping/>
  </p:clrMapOvr>
</p:notes>
</file>

<file path=ppt/notesSlides/notesSlide8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lvl="0"/>
            <a:r>
              <a:rPr lang="en-US" altLang="zh-CN" sz="1200" kern="1200" dirty="0">
                <a:solidFill>
                  <a:schemeClr val="tx1"/>
                </a:solidFill>
                <a:effectLst/>
                <a:latin typeface="Times New Roman" pitchFamily="18" charset="0"/>
                <a:ea typeface="MS PGothic" pitchFamily="34" charset="-128"/>
                <a:cs typeface="MS PGothic" charset="0"/>
              </a:rPr>
              <a:t>Do you agree to replace the Sensing Measurement Report element with a field?</a:t>
            </a:r>
            <a:endParaRPr lang="zh-CN" altLang="zh-CN" sz="1200" kern="1200" dirty="0">
              <a:solidFill>
                <a:schemeClr val="tx1"/>
              </a:solidFill>
              <a:effectLst/>
              <a:latin typeface="Times New Roman" pitchFamily="18" charset="0"/>
              <a:ea typeface="MS PGothic" pitchFamily="34" charset="-128"/>
              <a:cs typeface="MS PGothic" charset="0"/>
            </a:endParaRPr>
          </a:p>
          <a:p>
            <a:r>
              <a:rPr lang="en-US" altLang="zh-CN" sz="1200" kern="1200" dirty="0">
                <a:solidFill>
                  <a:schemeClr val="tx1"/>
                </a:solidFill>
                <a:effectLst/>
                <a:latin typeface="Times New Roman" pitchFamily="18" charset="0"/>
                <a:ea typeface="MS PGothic" pitchFamily="34" charset="-128"/>
                <a:cs typeface="MS PGothic" charset="0"/>
              </a:rPr>
              <a:t>Note: The content of the field is based on the content of the Sensing Measurement Report element. </a:t>
            </a:r>
            <a:endParaRPr lang="zh-CN" altLang="zh-CN" sz="1200" kern="1200" dirty="0">
              <a:solidFill>
                <a:schemeClr val="tx1"/>
              </a:solidFill>
              <a:effectLst/>
              <a:latin typeface="Times New Roman" pitchFamily="18" charset="0"/>
              <a:ea typeface="MS PGothic" pitchFamily="34" charset="-128"/>
              <a:cs typeface="MS PGothic" charset="0"/>
            </a:endParaRPr>
          </a:p>
          <a:p>
            <a:endParaRPr lang="zh-CN" altLang="en-US" dirty="0"/>
          </a:p>
        </p:txBody>
      </p:sp>
    </p:spTree>
    <p:extLst>
      <p:ext uri="{BB962C8B-B14F-4D97-AF65-F5344CB8AC3E}">
        <p14:creationId xmlns:p14="http://schemas.microsoft.com/office/powerpoint/2010/main" val="26568049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614432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31" name="Rectangle 7"/>
          <p:cNvSpPr>
            <a:spLocks noChangeArrowheads="1"/>
          </p:cNvSpPr>
          <p:nvPr/>
        </p:nvSpPr>
        <p:spPr bwMode="auto">
          <a:xfrm>
            <a:off x="8220953" y="304027"/>
            <a:ext cx="3513847"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IEEE </a:t>
            </a:r>
            <a:r>
              <a:rPr lang="en-US" altLang="en-US" sz="1800" b="1" dirty="0" smtClean="0"/>
              <a:t>802.11-23/</a:t>
            </a:r>
            <a:r>
              <a:rPr lang="en-US" altLang="zh-CN" sz="1800" b="1" dirty="0" smtClean="0"/>
              <a:t>1717</a:t>
            </a:r>
            <a:r>
              <a:rPr lang="en-US" altLang="en-US" sz="1800" b="1" dirty="0" smtClean="0"/>
              <a:t>r15</a:t>
            </a:r>
            <a:endParaRPr lang="en-US" altLang="en-US" sz="1800" b="1" dirty="0"/>
          </a:p>
        </p:txBody>
      </p:sp>
      <p:sp>
        <p:nvSpPr>
          <p:cNvPr id="2" name="Line 8"/>
          <p:cNvSpPr>
            <a:spLocks noChangeShapeType="1"/>
          </p:cNvSpPr>
          <p:nvPr/>
        </p:nvSpPr>
        <p:spPr bwMode="auto">
          <a:xfrm>
            <a:off x="457200" y="609600"/>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4572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a:t>Meeting Agenda</a:t>
            </a:r>
          </a:p>
        </p:txBody>
      </p:sp>
      <p:sp>
        <p:nvSpPr>
          <p:cNvPr id="11" name="Rectangle 7"/>
          <p:cNvSpPr>
            <a:spLocks noChangeArrowheads="1"/>
          </p:cNvSpPr>
          <p:nvPr userDrawn="1"/>
        </p:nvSpPr>
        <p:spPr bwMode="auto">
          <a:xfrm>
            <a:off x="457200" y="318315"/>
            <a:ext cx="154112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a:t>November 2023</a:t>
            </a:r>
            <a:endParaRPr lang="en-US" altLang="en-US" sz="1800" b="1" dirty="0"/>
          </a:p>
        </p:txBody>
      </p:sp>
      <p:sp>
        <p:nvSpPr>
          <p:cNvPr id="12" name="Line 8"/>
          <p:cNvSpPr>
            <a:spLocks noChangeShapeType="1"/>
          </p:cNvSpPr>
          <p:nvPr userDrawn="1"/>
        </p:nvSpPr>
        <p:spPr bwMode="auto">
          <a:xfrm>
            <a:off x="457200" y="6475413"/>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3" name="Rectangle 5"/>
          <p:cNvSpPr txBox="1">
            <a:spLocks noChangeArrowheads="1"/>
          </p:cNvSpPr>
          <p:nvPr userDrawn="1"/>
        </p:nvSpPr>
        <p:spPr bwMode="auto">
          <a:xfrm>
            <a:off x="8064500"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dirty="0"/>
              <a:t>Tony Xiao Han (Huawei)</a:t>
            </a:r>
          </a:p>
        </p:txBody>
      </p:sp>
      <p:sp>
        <p:nvSpPr>
          <p:cNvPr id="14" name="Rectangle 6"/>
          <p:cNvSpPr txBox="1">
            <a:spLocks noChangeArrowheads="1"/>
          </p:cNvSpPr>
          <p:nvPr userDrawn="1"/>
        </p:nvSpPr>
        <p:spPr bwMode="auto">
          <a:xfrm>
            <a:off x="5828299" y="6474897"/>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a:t>Slide </a:t>
            </a:r>
            <a:fld id="{5DFA9695-C1BB-41B2-BF85-AF49C303836D}"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11/dcn/23/11-23-1641-00-00bf-ieee-802-11bf-september-2023-interim-meeting-minutes.docx" TargetMode="External"/><Relationship Id="rId2" Type="http://schemas.openxmlformats.org/officeDocument/2006/relationships/notesSlide" Target="../notesSlides/notesSlide23.xml"/><Relationship Id="rId1" Type="http://schemas.openxmlformats.org/officeDocument/2006/relationships/slideLayout" Target="../slideLayouts/slideLayout1.xml"/><Relationship Id="rId4" Type="http://schemas.openxmlformats.org/officeDocument/2006/relationships/hyperlink" Target="https://mentor.ieee.org/802.11/dcn/23/11-23-1663-12-00bf-ieee-802-11bf-teleconference-minutes-september-november-2023.docx" TargetMode="Externa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hyperlink" Target="https://web.cvent.com/event/adea36bb-d70a-4157-b7e8-97d554e398cf/summary" TargetMode="Externa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1.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1.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1.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1.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1.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1.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1.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1.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77.xml"/><Relationship Id="rId1" Type="http://schemas.openxmlformats.org/officeDocument/2006/relationships/slideLayout" Target="../slideLayouts/slideLayout1.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78.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79.xml"/><Relationship Id="rId1" Type="http://schemas.openxmlformats.org/officeDocument/2006/relationships/slideLayout" Target="../slideLayouts/slideLayout1.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80.xml"/><Relationship Id="rId1" Type="http://schemas.openxmlformats.org/officeDocument/2006/relationships/slideLayout" Target="../slideLayouts/slideLayout1.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81.xml"/><Relationship Id="rId1" Type="http://schemas.openxmlformats.org/officeDocument/2006/relationships/slideLayout" Target="../slideLayouts/slideLayout1.xml"/></Relationships>
</file>

<file path=ppt/slides/_rels/slide83.xml.rels><?xml version="1.0" encoding="UTF-8" standalone="yes"?>
<Relationships xmlns="http://schemas.openxmlformats.org/package/2006/relationships"><Relationship Id="rId3" Type="http://schemas.openxmlformats.org/officeDocument/2006/relationships/hyperlink" Target="https://mentor.ieee.org/802.11/dcn/23/11-23-1394-12-00bf-lb276-comments-and-approved-resolutions.xlsx" TargetMode="External"/><Relationship Id="rId2" Type="http://schemas.openxmlformats.org/officeDocument/2006/relationships/notesSlide" Target="../notesSlides/notesSlide82.xml"/><Relationship Id="rId1" Type="http://schemas.openxmlformats.org/officeDocument/2006/relationships/slideLayout" Target="../slideLayouts/slideLayout1.xml"/><Relationship Id="rId4" Type="http://schemas.openxmlformats.org/officeDocument/2006/relationships/comments" Target="../comments/comment1.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83.xml"/><Relationship Id="rId1" Type="http://schemas.openxmlformats.org/officeDocument/2006/relationships/slideLayout" Target="../slideLayouts/slideLayout1.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84.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457200" y="914400"/>
            <a:ext cx="11277600" cy="1066800"/>
          </a:xfrm>
        </p:spPr>
        <p:txBody>
          <a:bodyPr/>
          <a:lstStyle/>
          <a:p>
            <a:r>
              <a:rPr lang="en-US" altLang="en-US" sz="3600" dirty="0"/>
              <a:t>Task Group </a:t>
            </a:r>
            <a:r>
              <a:rPr lang="en-US" altLang="zh-CN" sz="3600" dirty="0"/>
              <a:t>bf</a:t>
            </a:r>
            <a:r>
              <a:rPr lang="en-US" altLang="en-US" sz="3600" dirty="0"/>
              <a:t/>
            </a:r>
            <a:br>
              <a:rPr lang="en-US" altLang="en-US" sz="3600" dirty="0"/>
            </a:br>
            <a:r>
              <a:rPr lang="en-US" altLang="en-US" sz="3600" dirty="0"/>
              <a:t>Meeting agenda, </a:t>
            </a:r>
            <a:r>
              <a:rPr lang="en-US" altLang="zh-CN" sz="3600" dirty="0">
                <a:solidFill>
                  <a:srgbClr val="0000FF"/>
                </a:solidFill>
              </a:rPr>
              <a:t>November Plenary </a:t>
            </a:r>
            <a:r>
              <a:rPr lang="en-US" altLang="en-US" sz="3600" dirty="0"/>
              <a:t>2023</a:t>
            </a:r>
          </a:p>
        </p:txBody>
      </p:sp>
      <p:sp>
        <p:nvSpPr>
          <p:cNvPr id="4101" name="Rectangle 6"/>
          <p:cNvSpPr>
            <a:spLocks noGrp="1" noChangeArrowheads="1"/>
          </p:cNvSpPr>
          <p:nvPr>
            <p:ph type="body" idx="1"/>
          </p:nvPr>
        </p:nvSpPr>
        <p:spPr>
          <a:xfrm>
            <a:off x="2209800" y="2514600"/>
            <a:ext cx="7772400" cy="381000"/>
          </a:xfrm>
        </p:spPr>
        <p:txBody>
          <a:bodyPr/>
          <a:lstStyle/>
          <a:p>
            <a:pPr algn="ctr">
              <a:buFontTx/>
              <a:buNone/>
            </a:pPr>
            <a:r>
              <a:rPr lang="en-US" altLang="en-US" sz="2000" dirty="0"/>
              <a:t>Date</a:t>
            </a:r>
            <a:r>
              <a:rPr lang="en-US" altLang="en-US" sz="2000"/>
              <a:t>:</a:t>
            </a:r>
            <a:r>
              <a:rPr lang="en-US" altLang="en-US" sz="2000" b="0"/>
              <a:t> </a:t>
            </a:r>
            <a:r>
              <a:rPr lang="en-US" altLang="en-US" sz="2000" b="0" smtClean="0"/>
              <a:t>2023-11-16</a:t>
            </a:r>
            <a:endParaRPr lang="en-US" altLang="en-US" sz="2000" b="0" dirty="0"/>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extLst>
              <p:ext uri="{D42A27DB-BD31-4B8C-83A1-F6EECF244321}">
                <p14:modId xmlns:p14="http://schemas.microsoft.com/office/powerpoint/2010/main" val="1478343348"/>
              </p:ext>
            </p:extLst>
          </p:nvPr>
        </p:nvGraphicFramePr>
        <p:xfrm>
          <a:off x="2362200" y="3671889"/>
          <a:ext cx="7620000" cy="915353"/>
        </p:xfrm>
        <a:graphic>
          <a:graphicData uri="http://schemas.openxmlformats.org/drawingml/2006/table">
            <a:tbl>
              <a:tblPr firstRow="1" bandRow="1">
                <a:tableStyleId>{F5AB1C69-6EDB-4FF4-983F-18BD219EF322}</a:tableStyleId>
              </a:tblPr>
              <a:tblGrid>
                <a:gridCol w="1524000">
                  <a:extLst>
                    <a:ext uri="{9D8B030D-6E8A-4147-A177-3AD203B41FA5}">
                      <a16:colId xmlns:a16="http://schemas.microsoft.com/office/drawing/2014/main" xmlns="" val="20000"/>
                    </a:ext>
                  </a:extLst>
                </a:gridCol>
                <a:gridCol w="1203158">
                  <a:extLst>
                    <a:ext uri="{9D8B030D-6E8A-4147-A177-3AD203B41FA5}">
                      <a16:colId xmlns:a16="http://schemas.microsoft.com/office/drawing/2014/main" xmlns="" val="20001"/>
                    </a:ext>
                  </a:extLst>
                </a:gridCol>
                <a:gridCol w="2165684">
                  <a:extLst>
                    <a:ext uri="{9D8B030D-6E8A-4147-A177-3AD203B41FA5}">
                      <a16:colId xmlns:a16="http://schemas.microsoft.com/office/drawing/2014/main" xmlns="" val="20002"/>
                    </a:ext>
                  </a:extLst>
                </a:gridCol>
                <a:gridCol w="802105">
                  <a:extLst>
                    <a:ext uri="{9D8B030D-6E8A-4147-A177-3AD203B41FA5}">
                      <a16:colId xmlns:a16="http://schemas.microsoft.com/office/drawing/2014/main" xmlns="" val="20003"/>
                    </a:ext>
                  </a:extLst>
                </a:gridCol>
                <a:gridCol w="1925053">
                  <a:extLst>
                    <a:ext uri="{9D8B030D-6E8A-4147-A177-3AD203B41FA5}">
                      <a16:colId xmlns:a16="http://schemas.microsoft.com/office/drawing/2014/main" xmlns="" val="20004"/>
                    </a:ext>
                  </a:extLst>
                </a:gridCol>
              </a:tblGrid>
              <a:tr h="275273">
                <a:tc>
                  <a:txBody>
                    <a:bodyPr/>
                    <a:lstStyle/>
                    <a:p>
                      <a:pPr algn="ctr"/>
                      <a:r>
                        <a:rPr lang="en-US" sz="1200" dirty="0">
                          <a:solidFill>
                            <a:schemeClr val="tx1"/>
                          </a:solidFill>
                        </a:rPr>
                        <a:t>Name</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Affiliation</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Address</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Phone</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Email</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0"/>
                  </a:ext>
                </a:extLst>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a:solidFill>
                            <a:srgbClr val="000000"/>
                          </a:solidFill>
                          <a:latin typeface="+mn-lt"/>
                          <a:ea typeface="Times New Roman"/>
                          <a:cs typeface="Arial"/>
                        </a:rPr>
                        <a:t>Tony Xiao Han</a:t>
                      </a:r>
                      <a:endParaRPr lang="en-US" sz="14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a:solidFill>
                            <a:srgbClr val="000000"/>
                          </a:solidFill>
                          <a:latin typeface="+mn-lt"/>
                          <a:ea typeface="Times New Roman"/>
                          <a:cs typeface="Arial"/>
                        </a:rPr>
                        <a:t>Huawei Technologies Co., Ltd.</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a:solidFill>
                            <a:srgbClr val="000000"/>
                          </a:solidFill>
                          <a:latin typeface="+mn-lt"/>
                          <a:ea typeface="Times New Roman"/>
                          <a:cs typeface="Arial"/>
                        </a:rPr>
                        <a:t>F3, Huawei Base, Shenzhen, China</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1"/>
                  </a:ext>
                </a:extLst>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457200" y="12954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b="0" u="sng" dirty="0">
              <a:solidFill>
                <a:srgbClr val="FF0000"/>
              </a:solidFill>
              <a:latin typeface="Arial" panose="020B0604020202020204" pitchFamily="34" charset="0"/>
            </a:endParaRPr>
          </a:p>
          <a:p>
            <a:pPr algn="just">
              <a:spcAft>
                <a:spcPts val="550"/>
              </a:spcAft>
              <a:buClr>
                <a:srgbClr val="CC3300"/>
              </a:buClr>
              <a:buSzPct val="50000"/>
              <a:buNone/>
            </a:pPr>
            <a:r>
              <a:rPr lang="en-US" altLang="en-US" sz="2000" dirty="0"/>
              <a:t>The patent policy and the procedures used to execute that policy are documented in the:</a:t>
            </a:r>
          </a:p>
          <a:p>
            <a:pPr>
              <a:spcAft>
                <a:spcPts val="550"/>
              </a:spcAft>
              <a:buSzPct val="50000"/>
              <a:buFont typeface="Monotype Sorts" charset="2"/>
              <a:buChar char="l"/>
            </a:pPr>
            <a:r>
              <a:rPr lang="en-US" altLang="en-US" sz="2000" dirty="0"/>
              <a:t>IEEE-SA Standards Board Bylaws (</a:t>
            </a:r>
            <a:r>
              <a:rPr lang="en-US" altLang="en-US" sz="2000" dirty="0">
                <a:hlinkClick r:id="rId3"/>
              </a:rPr>
              <a:t>http://standards.ieee.org/develop/policies/bylaws/sect6-7.html#6</a:t>
            </a:r>
            <a:r>
              <a:rPr lang="en-US" altLang="en-US" sz="2000" dirty="0"/>
              <a:t>)  </a:t>
            </a:r>
          </a:p>
          <a:p>
            <a:pPr>
              <a:spcAft>
                <a:spcPts val="550"/>
              </a:spcAft>
              <a:buSzPct val="50000"/>
              <a:buFont typeface="Monotype Sorts" charset="2"/>
              <a:buChar char="l"/>
            </a:pPr>
            <a:r>
              <a:rPr lang="en-US" altLang="en-US" sz="2000" dirty="0"/>
              <a:t>IEEE-SA Standards Board Operations Manual (</a:t>
            </a:r>
            <a:r>
              <a:rPr lang="en-US" altLang="en-US" sz="2000" dirty="0">
                <a:hlinkClick r:id="rId4"/>
              </a:rPr>
              <a:t>http://standards.ieee.org/develop/policies/opman/sect6.html#6.3</a:t>
            </a:r>
            <a:r>
              <a:rPr lang="en-US" altLang="en-US" sz="2000" dirty="0"/>
              <a:t>)</a:t>
            </a:r>
          </a:p>
          <a:p>
            <a:pPr>
              <a:spcBef>
                <a:spcPts val="1800"/>
              </a:spcBef>
              <a:spcAft>
                <a:spcPts val="550"/>
              </a:spcAft>
              <a:buClr>
                <a:srgbClr val="CC3300"/>
              </a:buClr>
              <a:buSzPct val="50000"/>
              <a:buNone/>
            </a:pPr>
            <a:r>
              <a:rPr lang="en-US" altLang="en-US" sz="2000" dirty="0"/>
              <a:t>Material about the patent policy is available at </a:t>
            </a:r>
            <a:r>
              <a:rPr lang="en-US" altLang="en-US" sz="2000" dirty="0">
                <a:hlinkClick r:id="rId5"/>
              </a:rPr>
              <a:t>http://standards.ieee.org/about/sasb/patcom/materials.html</a:t>
            </a:r>
            <a:endParaRPr lang="en-US" altLang="en-US" sz="2000" dirty="0"/>
          </a:p>
          <a:p>
            <a:pPr algn="just">
              <a:spcBef>
                <a:spcPts val="1800"/>
              </a:spcBef>
              <a:spcAft>
                <a:spcPts val="550"/>
              </a:spcAft>
              <a:buClr>
                <a:srgbClr val="CC3300"/>
              </a:buClr>
              <a:buSzPct val="50000"/>
              <a:buNone/>
            </a:pPr>
            <a:r>
              <a:rPr lang="en-US" altLang="en-US" sz="2000" dirty="0">
                <a:cs typeface="Calibri" panose="020F0502020204030204" pitchFamily="34" charset="0"/>
              </a:rPr>
              <a:t>If you have questions, contact the IEEE-SA Standards Board Patent Committee Administrator at </a:t>
            </a:r>
            <a:r>
              <a:rPr lang="en-US" altLang="en-US" sz="2000" dirty="0">
                <a:cs typeface="Calibri" panose="020F0502020204030204" pitchFamily="34" charset="0"/>
                <a:hlinkClick r:id="rId6"/>
              </a:rPr>
              <a:t>patcom@ieee.org</a:t>
            </a:r>
            <a:endParaRPr lang="en-US" altLang="en-US" sz="2000" dirty="0">
              <a:cs typeface="Calibri" panose="020F0502020204030204" pitchFamily="34" charset="0"/>
            </a:endParaRPr>
          </a:p>
          <a:p>
            <a:pPr algn="just">
              <a:spcBef>
                <a:spcPts val="1800"/>
              </a:spcBef>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Font typeface="Monotype Sorts" charset="2"/>
              <a:buChar char="l"/>
            </a:pPr>
            <a:endParaRPr lang="en-US" altLang="en-US" sz="2800" dirty="0">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400" dirty="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related information</a:t>
            </a:r>
          </a:p>
        </p:txBody>
      </p:sp>
      <p:sp>
        <p:nvSpPr>
          <p:cNvPr id="13319"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#4</a:t>
            </a:r>
            <a:endParaRPr lang="en-US" altLang="en-US" b="0" dirty="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buFont typeface="Arial" panose="020B0604020202020204" pitchFamily="34" charset="0"/>
              <a:buChar char="•"/>
            </a:pPr>
            <a:r>
              <a:rPr lang="en-US" altLang="en-US"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3200"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20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#5</a:t>
            </a:r>
            <a:endParaRPr lang="en-US" altLang="en-US" b="0" dirty="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524000"/>
            <a:ext cx="11277600" cy="4648200"/>
          </a:xfrm>
        </p:spPr>
        <p:txBody>
          <a:bodyPr/>
          <a:lstStyle/>
          <a:p>
            <a:pPr marL="355600" lvl="2" indent="-285750">
              <a:buSzPct val="150000"/>
              <a:buFont typeface="Arial" panose="020B0604020202020204" pitchFamily="34" charset="0"/>
              <a:buChar char="•"/>
            </a:pPr>
            <a:r>
              <a:rPr lang="en-US" altLang="zh-CN"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sz="1800" dirty="0"/>
              <a:t>IEEE SA Copyright Policy, see </a:t>
            </a:r>
            <a:br>
              <a:rPr lang="en-US" altLang="zh-CN" sz="1800" dirty="0"/>
            </a:br>
            <a:r>
              <a:rPr lang="en-US" altLang="zh-CN" sz="1800" dirty="0"/>
              <a:t>	Clause 7 of the IEEE SA Standards Board Bylaws</a:t>
            </a:r>
            <a:br>
              <a:rPr lang="en-US" altLang="zh-CN" sz="1800" dirty="0"/>
            </a:br>
            <a:r>
              <a:rPr lang="en-US" altLang="zh-CN" sz="1800" dirty="0"/>
              <a:t> 	</a:t>
            </a:r>
            <a:r>
              <a:rPr lang="en-US" altLang="zh-CN" dirty="0">
                <a:hlinkClick r:id="rId3"/>
              </a:rPr>
              <a:t>https://standards.ieee.org/about/policies/bylaws/sect6-7.html#7</a:t>
            </a:r>
            <a:r>
              <a:rPr lang="en-US" altLang="zh-CN" dirty="0"/>
              <a:t/>
            </a:r>
            <a:br>
              <a:rPr lang="en-US" altLang="zh-CN" dirty="0"/>
            </a:br>
            <a:r>
              <a:rPr lang="en-US" altLang="zh-CN" sz="1800" dirty="0"/>
              <a:t>	Clause 6.1 of the IEEE SA Standards Board Operations Manual</a:t>
            </a:r>
            <a:br>
              <a:rPr lang="en-US" altLang="zh-CN" sz="1800" dirty="0"/>
            </a:br>
            <a:r>
              <a:rPr lang="en-US" altLang="zh-CN" sz="1800" dirty="0"/>
              <a:t>	</a:t>
            </a: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r>
              <a:rPr lang="en-US" altLang="zh-CN" dirty="0"/>
              <a:t>IEEE SA Copyright Permission</a:t>
            </a:r>
          </a:p>
          <a:p>
            <a:pPr marL="355600" lvl="3" indent="-285750">
              <a:buSzPct val="150000"/>
              <a:buFont typeface="Arial" panose="020B0604020202020204" pitchFamily="34" charset="0"/>
              <a:buChar char="•"/>
            </a:pPr>
            <a:r>
              <a:rPr lang="en-US" altLang="zh-CN" dirty="0">
                <a:hlinkClick r:id="rId5"/>
              </a:rPr>
              <a:t>https://standards.ieee.org/content/dam/ieee-standards/standards/web/documents/other/permissionltrs.zip</a:t>
            </a:r>
            <a:endParaRPr lang="en-US" altLang="zh-CN" dirty="0"/>
          </a:p>
          <a:p>
            <a:pPr marL="355600" lvl="2" indent="-285750">
              <a:buSzPct val="150000"/>
              <a:buFont typeface="Arial" panose="020B0604020202020204" pitchFamily="34" charset="0"/>
              <a:buChar char="•"/>
            </a:pPr>
            <a:r>
              <a:rPr lang="en-US" altLang="zh-CN" dirty="0"/>
              <a:t>IEEE SA Copyright FAQs</a:t>
            </a:r>
          </a:p>
          <a:p>
            <a:pPr marL="355600" lvl="3" indent="-285750">
              <a:buSzPct val="150000"/>
              <a:buFont typeface="Arial" panose="020B0604020202020204" pitchFamily="34" charset="0"/>
              <a:buChar char="•"/>
            </a:pPr>
            <a:r>
              <a:rPr lang="en-US" altLang="zh-CN" dirty="0">
                <a:hlinkClick r:id="rId6"/>
              </a:rPr>
              <a:t>http://standards.ieee.org/faqs/copyrights.html/</a:t>
            </a:r>
            <a:endParaRPr lang="en-US" altLang="zh-CN" dirty="0"/>
          </a:p>
          <a:p>
            <a:pPr marL="355600" lvl="2" indent="-285750">
              <a:buSzPct val="150000"/>
              <a:buFont typeface="Arial" panose="020B0604020202020204" pitchFamily="34" charset="0"/>
              <a:buChar char="•"/>
            </a:pPr>
            <a:r>
              <a:rPr lang="en-US" altLang="zh-CN" dirty="0"/>
              <a:t>IEEE SA Best Practices for IEEE Standards Development </a:t>
            </a:r>
          </a:p>
          <a:p>
            <a:pPr marL="355600" lvl="3" indent="-285750">
              <a:buSzPct val="150000"/>
              <a:buFont typeface="Arial" panose="020B0604020202020204" pitchFamily="34" charset="0"/>
              <a:buChar char="•"/>
            </a:pPr>
            <a:r>
              <a:rPr lang="en-US" altLang="zh-CN" dirty="0">
                <a:hlinkClick r:id="rId7"/>
              </a:rPr>
              <a:t>http://standards.ieee.org/develop/policies/best_practices_for_ieee_standards_development_051215.pdf</a:t>
            </a:r>
            <a:endParaRPr lang="en-US" altLang="zh-CN" dirty="0"/>
          </a:p>
          <a:p>
            <a:pPr marL="355600" lvl="2" indent="-285750">
              <a:buSzPct val="150000"/>
              <a:buFont typeface="Arial" panose="020B0604020202020204" pitchFamily="34" charset="0"/>
              <a:buChar char="•"/>
            </a:pPr>
            <a:r>
              <a:rPr lang="en-US" altLang="zh-CN" dirty="0"/>
              <a:t>Distribution of Draft Standards (see 6.1.3 of the SASB Operations Manual)</a:t>
            </a:r>
          </a:p>
          <a:p>
            <a:pPr marL="355600" lvl="3" indent="-285750">
              <a:buSzPct val="150000"/>
              <a:buFont typeface="Arial" panose="020B0604020202020204" pitchFamily="34" charset="0"/>
              <a:buChar char="•"/>
            </a:pP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endParaRPr lang="en-US" altLang="en-US" sz="16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spcAft>
                <a:spcPts val="600"/>
              </a:spcAft>
            </a:pPr>
            <a:r>
              <a:rPr lang="en-US" altLang="en-US" b="0" dirty="0"/>
              <a:t>All participants in IEEE-SA activities are expected to adhere to the core principles underlying the:</a:t>
            </a:r>
          </a:p>
          <a:p>
            <a:pPr lvl="1">
              <a:buFont typeface="Times New Roman" panose="02020603050405020304" pitchFamily="18" charset="0"/>
              <a:buChar char="−"/>
            </a:pPr>
            <a:r>
              <a:rPr lang="en-US" altLang="en-US" sz="1800" dirty="0">
                <a:hlinkClick r:id="rId3"/>
              </a:rPr>
              <a:t>IEEE Code of Ethics</a:t>
            </a:r>
            <a:endParaRPr lang="en-US" altLang="en-US" sz="1800" dirty="0"/>
          </a:p>
          <a:p>
            <a:pPr lvl="1">
              <a:buFont typeface="Times New Roman" panose="02020603050405020304" pitchFamily="18" charset="0"/>
              <a:buChar char="−"/>
            </a:pPr>
            <a:r>
              <a:rPr lang="en-US" altLang="en-US" sz="1800" dirty="0">
                <a:hlinkClick r:id="rId4"/>
              </a:rPr>
              <a:t>IEEE Code of Conduct</a:t>
            </a:r>
            <a:endParaRPr lang="en-US" altLang="en-US" sz="1800" dirty="0"/>
          </a:p>
          <a:p>
            <a:pPr algn="just">
              <a:spcAft>
                <a:spcPts val="600"/>
              </a:spcAft>
            </a:pPr>
            <a:r>
              <a:rPr lang="en-US" altLang="en-US" b="0" dirty="0"/>
              <a:t>The core principles of the IEEE Codes of Ethics &amp; Conduct are to:</a:t>
            </a:r>
          </a:p>
          <a:p>
            <a:pPr lvl="1" algn="just">
              <a:spcAft>
                <a:spcPts val="600"/>
              </a:spcAft>
            </a:pPr>
            <a:r>
              <a:rPr lang="en-US" altLang="en-US" sz="1800" dirty="0"/>
              <a:t>Uphold the highest standards of integrity, responsible behavior, and ethical and professional conduct</a:t>
            </a:r>
          </a:p>
          <a:p>
            <a:pPr lvl="1" algn="just">
              <a:spcAft>
                <a:spcPts val="600"/>
              </a:spcAft>
            </a:pPr>
            <a:r>
              <a:rPr lang="en-US" altLang="en-US" sz="1800" dirty="0"/>
              <a:t>Treat people fairly and with respect, to not engage in harassment, discrimination, or retaliation, and to protect people's privacy.</a:t>
            </a:r>
          </a:p>
          <a:p>
            <a:pPr lvl="1" algn="just">
              <a:spcAft>
                <a:spcPts val="600"/>
              </a:spcAft>
            </a:pPr>
            <a:r>
              <a:rPr lang="en-US" altLang="en-US" sz="1800" dirty="0"/>
              <a:t>Avoid injuring others, their property, reputation, or employment by false or malicious action</a:t>
            </a:r>
          </a:p>
          <a:p>
            <a:pPr algn="just">
              <a:spcAft>
                <a:spcPts val="600"/>
              </a:spcAft>
            </a:pPr>
            <a:r>
              <a:rPr lang="en-US" altLang="en-US" b="0" dirty="0"/>
              <a:t>The most recent versions of these Codes are available at</a:t>
            </a:r>
          </a:p>
          <a:p>
            <a:pPr lvl="1" algn="just">
              <a:spcAft>
                <a:spcPts val="600"/>
              </a:spcAft>
            </a:pPr>
            <a:r>
              <a:rPr lang="en-US" altLang="en-US" sz="1800" dirty="0">
                <a:hlinkClick r:id="rId5"/>
              </a:rPr>
              <a:t>http://www.ieee.org/about/corporate/governance</a:t>
            </a:r>
            <a:endParaRPr lang="en-US" altLang="en-US" sz="1800" dirty="0"/>
          </a:p>
          <a:p>
            <a:pPr>
              <a:spcAft>
                <a:spcPts val="600"/>
              </a:spcAft>
            </a:pPr>
            <a:endParaRPr lang="en-US" altLang="en-US" sz="3600" dirty="0"/>
          </a:p>
        </p:txBody>
      </p:sp>
      <p:sp>
        <p:nvSpPr>
          <p:cNvPr id="14341"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 behavior in IEEE-SA activities is guided by the IEEE Codes of Ethics &amp; Conduct</a:t>
            </a: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require that “participants in the IEEE standards development individual process shall act based on their qualifications and experience”</a:t>
            </a:r>
          </a:p>
          <a:p>
            <a:pPr algn="just"/>
            <a:r>
              <a:rPr lang="en-US" altLang="en-US" sz="2000" dirty="0"/>
              <a:t>This means participants:</a:t>
            </a:r>
          </a:p>
          <a:p>
            <a:pPr lvl="1" algn="just">
              <a:buFont typeface="Times New Roman" panose="02020603050405020304" pitchFamily="18" charset="0"/>
              <a:buChar char="−"/>
            </a:pPr>
            <a:r>
              <a:rPr lang="en-US" altLang="en-US" sz="1800" b="1" dirty="0">
                <a:solidFill>
                  <a:srgbClr val="00B050"/>
                </a:solidFill>
              </a:rPr>
              <a:t>Shall act &amp; vote </a:t>
            </a:r>
            <a:r>
              <a:rPr lang="en-US" altLang="en-US" sz="1800" dirty="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dirty="0">
                <a:solidFill>
                  <a:srgbClr val="FF0000"/>
                </a:solidFill>
              </a:rPr>
              <a:t>Shall not act or vote </a:t>
            </a:r>
            <a:r>
              <a:rPr lang="en-US" altLang="en-US" sz="1800" dirty="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dirty="0">
                <a:solidFill>
                  <a:srgbClr val="FF0000"/>
                </a:solidFill>
              </a:rPr>
              <a:t>Shall not direct </a:t>
            </a:r>
            <a:r>
              <a:rPr lang="en-US" altLang="en-US" sz="1800" dirty="0"/>
              <a:t>the actions or votes of other participants or retaliate against other participants for fulfilling their responsibility to act &amp; vote based on their personal &amp; independently developed opinions</a:t>
            </a:r>
          </a:p>
          <a:p>
            <a:pPr algn="just"/>
            <a:r>
              <a:rPr lang="en-US" altLang="en-US" sz="2000" dirty="0"/>
              <a:t>By participating in standards activities using the “</a:t>
            </a:r>
            <a:r>
              <a:rPr lang="en-US" altLang="en-US" sz="2000" i="1" dirty="0"/>
              <a:t>individual process</a:t>
            </a:r>
            <a:r>
              <a:rPr lang="en-US" altLang="en-US" sz="2000" dirty="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Participants in the IEEE-SA “individual process” shall act independently of others, including employers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(clause 5.2.1.3) specifies that “</a:t>
            </a:r>
            <a:r>
              <a:rPr lang="en-US" altLang="en-US" sz="2000" i="1" dirty="0"/>
              <a:t>the standards development process shall not be dominated by any single interest category, individual, or organization</a:t>
            </a:r>
            <a:r>
              <a:rPr lang="en-US" altLang="en-US" sz="2000" dirty="0"/>
              <a:t>”</a:t>
            </a:r>
          </a:p>
          <a:p>
            <a:pPr lvl="1" algn="just">
              <a:buFont typeface="Times New Roman" panose="02020603050405020304" pitchFamily="18" charset="0"/>
              <a:buChar char="−"/>
            </a:pPr>
            <a:r>
              <a:rPr lang="en-US" altLang="en-US" dirty="0"/>
              <a:t>This means no participant may exercise “</a:t>
            </a:r>
            <a:r>
              <a:rPr lang="en-US" altLang="en-US" i="1" dirty="0"/>
              <a:t>authority, leadership, or influence by reason of superior leverage, strength, or representation to the exclusion of fair and equitable consideration of other viewpoints</a:t>
            </a:r>
            <a:r>
              <a:rPr lang="en-US" altLang="en-US" dirty="0"/>
              <a:t>” or “</a:t>
            </a:r>
            <a:r>
              <a:rPr lang="en-US" altLang="en-US" i="1" dirty="0"/>
              <a:t>to hinder the progress of the standards development activity</a:t>
            </a:r>
            <a:r>
              <a:rPr lang="en-US" altLang="en-US" dirty="0"/>
              <a:t>”</a:t>
            </a:r>
          </a:p>
          <a:p>
            <a:pPr algn="just">
              <a:spcBef>
                <a:spcPts val="1200"/>
              </a:spcBef>
            </a:pPr>
            <a:r>
              <a:rPr lang="en-US" altLang="en-US" sz="2000" dirty="0"/>
              <a:t>This rule applies equally to those participating in a standards development project and to that project’s leadership group</a:t>
            </a:r>
          </a:p>
          <a:p>
            <a:pPr algn="just">
              <a:spcBef>
                <a:spcPts val="1200"/>
              </a:spcBef>
            </a:pPr>
            <a:r>
              <a:rPr lang="en-US" altLang="en-US" sz="2000" dirty="0"/>
              <a:t>Any person who reasonably suspects that dominance is occurring in a standards development project is encouraged to bring the issue to the attention of the Standards Committee or the project’s IEEE-SA Program Manager</a:t>
            </a:r>
            <a:endParaRPr lang="en-US" altLang="en-US" sz="2800" dirty="0"/>
          </a:p>
        </p:txBody>
      </p:sp>
      <p:sp>
        <p:nvSpPr>
          <p:cNvPr id="16389"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IEEE-SA standards activities shall allow the fair &amp;</a:t>
            </a:r>
            <a:br>
              <a:rPr lang="en-US" altLang="en-US" sz="3200" dirty="0"/>
            </a:br>
            <a:r>
              <a:rPr lang="en-US" altLang="en-US" sz="3200" dirty="0"/>
              <a:t>equitable consideration of all viewpoints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Required notices</a:t>
            </a:r>
          </a:p>
        </p:txBody>
      </p:sp>
      <p:sp>
        <p:nvSpPr>
          <p:cNvPr id="17412"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dirty="0">
                <a:hlinkClick r:id="rId7"/>
              </a:rPr>
              <a:t>https://mentor.ieee.org/802.11/dcn/14/11-14-0629-22-0000-802-11-operations-manual.docx</a:t>
            </a:r>
            <a:r>
              <a:rPr lang="nl-NL" altLang="en-US" sz="1800" dirty="0"/>
              <a:t>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200" dirty="0">
                <a:solidFill>
                  <a:srgbClr val="0000FF"/>
                </a:solidFill>
                <a:cs typeface="Times New Roman" panose="02020603050405020304" pitchFamily="18" charset="0"/>
              </a:rPr>
              <a:t>Nov</a:t>
            </a:r>
            <a:r>
              <a:rPr lang="en-US" altLang="en-US" sz="3200" dirty="0">
                <a:solidFill>
                  <a:srgbClr val="0000FF"/>
                </a:solidFill>
                <a:cs typeface="Times New Roman" panose="02020603050405020304" pitchFamily="18" charset="0"/>
              </a:rPr>
              <a:t> 13 (AM 1)</a:t>
            </a: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zh-CN" sz="1400" dirty="0" err="1"/>
              <a:t>TGbf</a:t>
            </a:r>
            <a:r>
              <a:rPr lang="en-US" altLang="zh-CN" sz="1400" dirty="0"/>
              <a:t> Timeline</a:t>
            </a:r>
          </a:p>
          <a:p>
            <a:pPr algn="just"/>
            <a:r>
              <a:rPr lang="en-US" altLang="en-US" sz="1400" dirty="0"/>
              <a:t>Call for contribution</a:t>
            </a:r>
          </a:p>
          <a:p>
            <a:pPr algn="just"/>
            <a:r>
              <a:rPr lang="en-US" altLang="en-US" sz="1400" dirty="0"/>
              <a:t>Teleconference Times</a:t>
            </a:r>
          </a:p>
          <a:p>
            <a:pPr algn="just"/>
            <a:r>
              <a:rPr lang="en-US" altLang="en-US" sz="1400" dirty="0"/>
              <a:t>Presentation of submissions</a:t>
            </a:r>
          </a:p>
          <a:p>
            <a:pPr algn="just"/>
            <a:r>
              <a:rPr lang="en-US" altLang="en-US" sz="1400" dirty="0">
                <a:solidFill>
                  <a:srgbClr val="0000FF"/>
                </a:solidFill>
              </a:rPr>
              <a:t>Guidance for Mix mode </a:t>
            </a:r>
            <a:r>
              <a:rPr lang="en-US" altLang="zh-CN" sz="1400" dirty="0" smtClean="0">
                <a:solidFill>
                  <a:srgbClr val="0000FF"/>
                </a:solidFill>
              </a:rPr>
              <a:t>November </a:t>
            </a:r>
            <a:r>
              <a:rPr lang="en-US" altLang="en-US" sz="1400" dirty="0" smtClean="0">
                <a:solidFill>
                  <a:srgbClr val="0000FF"/>
                </a:solidFill>
              </a:rPr>
              <a:t>Plenary</a:t>
            </a:r>
            <a:endParaRPr lang="en-US" altLang="en-US" sz="1400" dirty="0">
              <a:solidFill>
                <a:srgbClr val="0000FF"/>
              </a:solidFill>
            </a:endParaRPr>
          </a:p>
          <a:p>
            <a:pPr algn="just"/>
            <a:endParaRPr lang="en-US" altLang="en-US" sz="1400" dirty="0"/>
          </a:p>
          <a:p>
            <a:pPr algn="just"/>
            <a:endParaRPr lang="en-US" altLang="en-US" sz="1400" dirty="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a:t>?</a:t>
            </a:r>
          </a:p>
          <a:p>
            <a:pPr marL="342900" lvl="1" indent="-342900" algn="just">
              <a:buFontTx/>
              <a:buChar char="•"/>
            </a:pPr>
            <a:r>
              <a:rPr lang="en-US" altLang="en-US" sz="1400" b="1" dirty="0">
                <a:solidFill>
                  <a:srgbClr val="0000FF"/>
                </a:solidFill>
              </a:rPr>
              <a:t>Recess</a:t>
            </a:r>
          </a:p>
          <a:p>
            <a:pPr marL="0" lvl="1" indent="0" algn="just">
              <a:buNone/>
            </a:pPr>
            <a:endParaRPr lang="en-US" altLang="en-US" sz="1400" b="1" dirty="0"/>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7" name="表格 10"/>
          <p:cNvGraphicFramePr>
            <a:graphicFrameLocks noGrp="1"/>
          </p:cNvGraphicFramePr>
          <p:nvPr>
            <p:extLst>
              <p:ext uri="{D42A27DB-BD31-4B8C-83A1-F6EECF244321}">
                <p14:modId xmlns:p14="http://schemas.microsoft.com/office/powerpoint/2010/main" val="2020908970"/>
              </p:ext>
            </p:extLst>
          </p:nvPr>
        </p:nvGraphicFramePr>
        <p:xfrm>
          <a:off x="3429000" y="1600200"/>
          <a:ext cx="8305801" cy="4683524"/>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xmlns="" val="20000"/>
                    </a:ext>
                  </a:extLst>
                </a:gridCol>
                <a:gridCol w="2009945">
                  <a:extLst>
                    <a:ext uri="{9D8B030D-6E8A-4147-A177-3AD203B41FA5}">
                      <a16:colId xmlns:a16="http://schemas.microsoft.com/office/drawing/2014/main" xmlns="" val="20001"/>
                    </a:ext>
                  </a:extLst>
                </a:gridCol>
                <a:gridCol w="4123023">
                  <a:extLst>
                    <a:ext uri="{9D8B030D-6E8A-4147-A177-3AD203B41FA5}">
                      <a16:colId xmlns:a16="http://schemas.microsoft.com/office/drawing/2014/main" xmlns="" val="20002"/>
                    </a:ext>
                  </a:extLst>
                </a:gridCol>
                <a:gridCol w="1434095">
                  <a:extLst>
                    <a:ext uri="{9D8B030D-6E8A-4147-A177-3AD203B41FA5}">
                      <a16:colId xmlns:a16="http://schemas.microsoft.com/office/drawing/2014/main" xmlns=""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a:solidFill>
                            <a:srgbClr val="FF0000"/>
                          </a:solidFill>
                        </a:rPr>
                        <a:t>CR</a:t>
                      </a:r>
                      <a:r>
                        <a:rPr lang="en-US" altLang="zh-CN" sz="1200" dirty="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xmlns=""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23/1446</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a:solidFill>
                            <a:srgbClr val="00B050"/>
                          </a:solidFill>
                          <a:latin typeface="+mn-lt"/>
                          <a:ea typeface="+mn-ea"/>
                          <a:cs typeface="+mn-cs"/>
                        </a:rPr>
                        <a:t>Cheng Chen (Intel)</a:t>
                      </a:r>
                      <a:endParaRPr lang="en-US" altLang="zh-CN"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Enabling fully functional 320 MHz sensing</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20 mins</a:t>
                      </a:r>
                      <a:endParaRPr lang="zh-CN" altLang="zh-CN" sz="1200" kern="1200" dirty="0">
                        <a:solidFill>
                          <a:srgbClr val="00B050"/>
                        </a:solidFill>
                        <a:latin typeface="+mn-lt"/>
                        <a:ea typeface="+mn-ea"/>
                        <a:cs typeface="+mn-cs"/>
                      </a:endParaRPr>
                    </a:p>
                  </a:txBody>
                  <a:tcPr marL="36000" marR="36000" marT="17901" marB="17901" anchor="ctr"/>
                </a:tc>
                <a:extLst>
                  <a:ext uri="{0D108BD9-81ED-4DB2-BD59-A6C34878D82A}">
                    <a16:rowId xmlns:a16="http://schemas.microsoft.com/office/drawing/2014/main" xmlns="" val="10006"/>
                  </a:ext>
                </a:extLst>
              </a:tr>
              <a:tr h="89561">
                <a:tc>
                  <a:txBody>
                    <a:bodyPr/>
                    <a:lstStyle/>
                    <a:p>
                      <a:pPr>
                        <a:spcAft>
                          <a:spcPts val="0"/>
                        </a:spcAft>
                      </a:pPr>
                      <a:r>
                        <a:rPr lang="en-US" sz="1200" kern="1200" dirty="0" smtClean="0">
                          <a:solidFill>
                            <a:srgbClr val="00B050"/>
                          </a:solidFill>
                          <a:latin typeface="+mn-lt"/>
                          <a:ea typeface="+mn-ea"/>
                          <a:cs typeface="+mn-cs"/>
                        </a:rPr>
                        <a:t>23/1816</a:t>
                      </a:r>
                      <a:endParaRPr lang="zh-CN" altLang="en-US"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B050"/>
                          </a:solidFill>
                          <a:latin typeface="+mn-lt"/>
                          <a:ea typeface="+mn-ea"/>
                          <a:cs typeface="+mn-cs"/>
                        </a:rPr>
                        <a:t>Atsushi Shirakawa (Sharp)</a:t>
                      </a:r>
                      <a:endParaRPr lang="zh-CN" altLang="en-US"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a:solidFill>
                            <a:srgbClr val="00B050"/>
                          </a:solidFill>
                          <a:latin typeface="+mn-lt"/>
                          <a:ea typeface="+mn-ea"/>
                          <a:cs typeface="+mn-cs"/>
                        </a:rPr>
                        <a:t>LB276 CR for DMG Sensing Report etc</a:t>
                      </a:r>
                      <a:endParaRPr lang="zh-CN" altLang="en-US" sz="1200" kern="120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B050"/>
                          </a:solidFill>
                          <a:latin typeface="+mn-lt"/>
                          <a:ea typeface="+mn-ea"/>
                          <a:cs typeface="+mn-cs"/>
                        </a:rPr>
                        <a:t>20 mins</a:t>
                      </a:r>
                      <a:endParaRPr lang="zh-CN" altLang="en-US" sz="1200" kern="1200" dirty="0">
                        <a:solidFill>
                          <a:srgbClr val="00B050"/>
                        </a:solidFill>
                        <a:latin typeface="+mn-lt"/>
                        <a:ea typeface="+mn-ea"/>
                        <a:cs typeface="+mn-cs"/>
                      </a:endParaRPr>
                    </a:p>
                  </a:txBody>
                  <a:tcPr marL="36195" marR="36195" marT="17780" marB="17780" anchor="ctr"/>
                </a:tc>
                <a:extLst>
                  <a:ext uri="{0D108BD9-81ED-4DB2-BD59-A6C34878D82A}">
                    <a16:rowId xmlns:a16="http://schemas.microsoft.com/office/drawing/2014/main" xmlns="" val="10009"/>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23/1859</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Yan Xin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LB276 CRs for DMG sensing part2</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20 mins</a:t>
                      </a:r>
                      <a:endParaRPr lang="zh-CN" altLang="zh-CN" sz="1200" kern="1200" dirty="0">
                        <a:solidFill>
                          <a:srgbClr val="00B050"/>
                        </a:solidFill>
                        <a:latin typeface="+mn-lt"/>
                        <a:ea typeface="+mn-ea"/>
                        <a:cs typeface="+mn-cs"/>
                      </a:endParaRPr>
                    </a:p>
                  </a:txBody>
                  <a:tcPr marL="36000" marR="36000" marT="17901" marB="17901" anchor="ctr"/>
                </a:tc>
                <a:extLst>
                  <a:ext uri="{0D108BD9-81ED-4DB2-BD59-A6C34878D82A}">
                    <a16:rowId xmlns:a16="http://schemas.microsoft.com/office/drawing/2014/main" xmlns="" val="1001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23/1773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Stephan Sand (German Aerospace Center (DLR))</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LB276 CR for OST CIDs (11.5.1 Sensing Procedure) - Part 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30 mins</a:t>
                      </a:r>
                    </a:p>
                  </a:txBody>
                  <a:tcPr marL="36000" marR="36000" marT="17901" marB="17901" anchor="ctr"/>
                </a:tc>
                <a:extLst>
                  <a:ext uri="{0D108BD9-81ED-4DB2-BD59-A6C34878D82A}">
                    <a16:rowId xmlns:a16="http://schemas.microsoft.com/office/drawing/2014/main" xmlns="" val="10011"/>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00FF"/>
                          </a:solidFill>
                          <a:latin typeface="+mn-lt"/>
                          <a:ea typeface="+mn-ea"/>
                          <a:cs typeface="+mn-cs"/>
                        </a:rPr>
                        <a:t>23/1879</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00FF"/>
                          </a:solidFill>
                          <a:latin typeface="+mn-lt"/>
                          <a:ea typeface="+mn-ea"/>
                          <a:cs typeface="+mn-cs"/>
                        </a:rPr>
                        <a:t>Dongguk Lim (LG Electronics)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00FF"/>
                          </a:solidFill>
                          <a:latin typeface="+mn-lt"/>
                          <a:ea typeface="+mn-ea"/>
                          <a:cs typeface="+mn-cs"/>
                        </a:rPr>
                        <a:t>LB276 CR for SR2SI Sounding Trigger frame</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00FF"/>
                          </a:solidFill>
                          <a:latin typeface="+mn-lt"/>
                          <a:ea typeface="+mn-ea"/>
                          <a:cs typeface="+mn-cs"/>
                        </a:rPr>
                        <a:t>20 mins</a:t>
                      </a:r>
                    </a:p>
                  </a:txBody>
                  <a:tcPr marL="36000" marR="36000" marT="17901" marB="17901" anchor="ctr"/>
                </a:tc>
                <a:extLst>
                  <a:ext uri="{0D108BD9-81ED-4DB2-BD59-A6C34878D82A}">
                    <a16:rowId xmlns:a16="http://schemas.microsoft.com/office/drawing/2014/main" xmlns="" val="10012"/>
                  </a:ext>
                </a:extLst>
              </a:tr>
              <a:tr h="89561">
                <a:tc>
                  <a:txBody>
                    <a:bodyPr/>
                    <a:lstStyle/>
                    <a:p>
                      <a:pPr algn="l">
                        <a:spcAft>
                          <a:spcPts val="0"/>
                        </a:spcAft>
                      </a:pPr>
                      <a:r>
                        <a:rPr lang="en-GB" sz="1100" dirty="0" smtClean="0">
                          <a:solidFill>
                            <a:srgbClr val="000000"/>
                          </a:solidFill>
                          <a:effectLst/>
                          <a:latin typeface="Calibri" panose="020F0502020204030204" pitchFamily="34" charset="0"/>
                          <a:ea typeface="宋体" panose="02010600030101010101" pitchFamily="2" charset="-122"/>
                        </a:rPr>
                        <a:t>23/1970</a:t>
                      </a:r>
                      <a:endParaRPr lang="zh-CN" sz="1100" dirty="0">
                        <a:effectLst/>
                        <a:latin typeface="Calibri" panose="020F0502020204030204" pitchFamily="34" charset="0"/>
                        <a:ea typeface="宋体" panose="02010600030101010101" pitchFamily="2" charset="-122"/>
                      </a:endParaRPr>
                    </a:p>
                  </a:txBody>
                  <a:tcPr marL="36195" marR="36195" marT="17780" marB="17780" anchor="ctr"/>
                </a:tc>
                <a:tc>
                  <a:txBody>
                    <a:bodyPr/>
                    <a:lstStyle/>
                    <a:p>
                      <a:pPr algn="l">
                        <a:spcAft>
                          <a:spcPts val="0"/>
                        </a:spcAft>
                      </a:pPr>
                      <a:r>
                        <a:rPr lang="en-GB" sz="1100">
                          <a:solidFill>
                            <a:srgbClr val="000000"/>
                          </a:solidFill>
                          <a:effectLst/>
                          <a:latin typeface="Calibri" panose="020F0502020204030204" pitchFamily="34" charset="0"/>
                          <a:ea typeface="宋体" panose="02010600030101010101" pitchFamily="2" charset="-122"/>
                        </a:rPr>
                        <a:t>Naren (Huawei)</a:t>
                      </a:r>
                      <a:endParaRPr lang="zh-CN" sz="1100">
                        <a:effectLst/>
                        <a:latin typeface="Calibri" panose="020F0502020204030204" pitchFamily="34" charset="0"/>
                        <a:ea typeface="宋体" panose="02010600030101010101" pitchFamily="2" charset="-122"/>
                      </a:endParaRPr>
                    </a:p>
                  </a:txBody>
                  <a:tcPr marL="36195" marR="36195" marT="17780" marB="17780" anchor="ctr"/>
                </a:tc>
                <a:tc>
                  <a:txBody>
                    <a:bodyPr/>
                    <a:lstStyle/>
                    <a:p>
                      <a:pPr algn="l">
                        <a:spcAft>
                          <a:spcPts val="0"/>
                        </a:spcAft>
                      </a:pPr>
                      <a:r>
                        <a:rPr lang="en-GB" sz="1100">
                          <a:solidFill>
                            <a:srgbClr val="000000"/>
                          </a:solidFill>
                          <a:effectLst/>
                          <a:latin typeface="Calibri" panose="020F0502020204030204" pitchFamily="34" charset="0"/>
                          <a:ea typeface="宋体" panose="02010600030101010101" pitchFamily="2" charset="-122"/>
                        </a:rPr>
                        <a:t>Name inconsistency – Sensing Responder Role Bitmap field</a:t>
                      </a:r>
                      <a:endParaRPr lang="zh-CN" sz="1100">
                        <a:effectLst/>
                        <a:latin typeface="Calibri" panose="020F0502020204030204" pitchFamily="34" charset="0"/>
                        <a:ea typeface="宋体" panose="02010600030101010101" pitchFamily="2" charset="-122"/>
                      </a:endParaRPr>
                    </a:p>
                  </a:txBody>
                  <a:tcPr marL="36195" marR="36195" marT="17780" marB="17780" anchor="ctr"/>
                </a:tc>
                <a:tc>
                  <a:txBody>
                    <a:bodyPr/>
                    <a:lstStyle/>
                    <a:p>
                      <a:pPr algn="l">
                        <a:spcAft>
                          <a:spcPts val="0"/>
                        </a:spcAft>
                      </a:pPr>
                      <a:r>
                        <a:rPr lang="en-GB" sz="1100" dirty="0">
                          <a:solidFill>
                            <a:srgbClr val="000000"/>
                          </a:solidFill>
                          <a:effectLst/>
                          <a:latin typeface="Calibri" panose="020F0502020204030204" pitchFamily="34" charset="0"/>
                          <a:ea typeface="宋体" panose="02010600030101010101" pitchFamily="2" charset="-122"/>
                        </a:rPr>
                        <a:t>5 </a:t>
                      </a:r>
                      <a:r>
                        <a:rPr lang="en-GB" sz="1100" dirty="0" err="1">
                          <a:solidFill>
                            <a:srgbClr val="000000"/>
                          </a:solidFill>
                          <a:effectLst/>
                          <a:latin typeface="Calibri" panose="020F0502020204030204" pitchFamily="34" charset="0"/>
                          <a:ea typeface="宋体" panose="02010600030101010101" pitchFamily="2" charset="-122"/>
                        </a:rPr>
                        <a:t>mins</a:t>
                      </a:r>
                      <a:endParaRPr lang="zh-CN" sz="1100" dirty="0">
                        <a:effectLst/>
                        <a:latin typeface="Calibri" panose="020F0502020204030204" pitchFamily="34" charset="0"/>
                        <a:ea typeface="宋体" panose="02010600030101010101" pitchFamily="2" charset="-122"/>
                      </a:endParaRPr>
                    </a:p>
                  </a:txBody>
                  <a:tcPr marL="36195" marR="36195" marT="17780" marB="17780" anchor="ctr"/>
                </a:tc>
                <a:extLst>
                  <a:ext uri="{0D108BD9-81ED-4DB2-BD59-A6C34878D82A}">
                    <a16:rowId xmlns:a16="http://schemas.microsoft.com/office/drawing/2014/main" xmlns="" val="10013"/>
                  </a:ext>
                </a:extLst>
              </a:tr>
              <a:tr h="89561">
                <a:tc>
                  <a:txBody>
                    <a:bodyPr/>
                    <a:lstStyle/>
                    <a:p>
                      <a:pPr algn="l">
                        <a:spcAft>
                          <a:spcPts val="0"/>
                        </a:spcAft>
                      </a:pPr>
                      <a:r>
                        <a:rPr lang="en-GB" sz="1100" dirty="0" smtClean="0">
                          <a:solidFill>
                            <a:srgbClr val="000000"/>
                          </a:solidFill>
                          <a:effectLst/>
                          <a:latin typeface="Calibri" panose="020F0502020204030204" pitchFamily="34" charset="0"/>
                          <a:ea typeface="宋体" panose="02010600030101010101" pitchFamily="2" charset="-122"/>
                        </a:rPr>
                        <a:t>23/1851</a:t>
                      </a:r>
                      <a:endParaRPr lang="zh-CN" sz="1100" dirty="0">
                        <a:effectLst/>
                        <a:latin typeface="Calibri" panose="020F0502020204030204" pitchFamily="34" charset="0"/>
                        <a:ea typeface="宋体" panose="02010600030101010101" pitchFamily="2" charset="-122"/>
                      </a:endParaRPr>
                    </a:p>
                  </a:txBody>
                  <a:tcPr marL="36195" marR="36195" marT="17780" marB="17780" anchor="ctr"/>
                </a:tc>
                <a:tc>
                  <a:txBody>
                    <a:bodyPr/>
                    <a:lstStyle/>
                    <a:p>
                      <a:pPr algn="l">
                        <a:spcAft>
                          <a:spcPts val="0"/>
                        </a:spcAft>
                      </a:pPr>
                      <a:r>
                        <a:rPr lang="en-GB" sz="1100">
                          <a:solidFill>
                            <a:srgbClr val="000000"/>
                          </a:solidFill>
                          <a:effectLst/>
                          <a:latin typeface="Calibri" panose="020F0502020204030204" pitchFamily="34" charset="0"/>
                          <a:ea typeface="宋体" panose="02010600030101010101" pitchFamily="2" charset="-122"/>
                        </a:rPr>
                        <a:t>Naren (Huawei)</a:t>
                      </a:r>
                      <a:endParaRPr lang="zh-CN" sz="1100">
                        <a:effectLst/>
                        <a:latin typeface="Calibri" panose="020F0502020204030204" pitchFamily="34" charset="0"/>
                        <a:ea typeface="宋体" panose="02010600030101010101" pitchFamily="2" charset="-122"/>
                      </a:endParaRPr>
                    </a:p>
                  </a:txBody>
                  <a:tcPr marL="36195" marR="36195" marT="17780" marB="17780" anchor="ctr"/>
                </a:tc>
                <a:tc>
                  <a:txBody>
                    <a:bodyPr/>
                    <a:lstStyle/>
                    <a:p>
                      <a:pPr algn="l">
                        <a:spcAft>
                          <a:spcPts val="0"/>
                        </a:spcAft>
                      </a:pPr>
                      <a:r>
                        <a:rPr lang="en-GB" sz="1100">
                          <a:solidFill>
                            <a:srgbClr val="000000"/>
                          </a:solidFill>
                          <a:effectLst/>
                          <a:latin typeface="Calibri" panose="020F0502020204030204" pitchFamily="34" charset="0"/>
                          <a:ea typeface="宋体" panose="02010600030101010101" pitchFamily="2" charset="-122"/>
                        </a:rPr>
                        <a:t>LB276 resolutions on mixed comments</a:t>
                      </a:r>
                      <a:endParaRPr lang="zh-CN" sz="1100">
                        <a:effectLst/>
                        <a:latin typeface="Calibri" panose="020F0502020204030204" pitchFamily="34" charset="0"/>
                        <a:ea typeface="宋体" panose="02010600030101010101" pitchFamily="2" charset="-122"/>
                      </a:endParaRPr>
                    </a:p>
                  </a:txBody>
                  <a:tcPr marL="36195" marR="36195" marT="17780" marB="17780" anchor="ctr"/>
                </a:tc>
                <a:tc>
                  <a:txBody>
                    <a:bodyPr/>
                    <a:lstStyle/>
                    <a:p>
                      <a:pPr algn="l">
                        <a:spcAft>
                          <a:spcPts val="0"/>
                        </a:spcAft>
                      </a:pPr>
                      <a:r>
                        <a:rPr lang="en-GB" sz="1100" dirty="0">
                          <a:solidFill>
                            <a:srgbClr val="000000"/>
                          </a:solidFill>
                          <a:effectLst/>
                          <a:latin typeface="Calibri" panose="020F0502020204030204" pitchFamily="34" charset="0"/>
                          <a:ea typeface="宋体" panose="02010600030101010101" pitchFamily="2" charset="-122"/>
                        </a:rPr>
                        <a:t>30 </a:t>
                      </a:r>
                      <a:r>
                        <a:rPr lang="en-GB" sz="1100" dirty="0" err="1">
                          <a:solidFill>
                            <a:srgbClr val="000000"/>
                          </a:solidFill>
                          <a:effectLst/>
                          <a:latin typeface="Calibri" panose="020F0502020204030204" pitchFamily="34" charset="0"/>
                          <a:ea typeface="宋体" panose="02010600030101010101" pitchFamily="2" charset="-122"/>
                        </a:rPr>
                        <a:t>mins</a:t>
                      </a:r>
                      <a:endParaRPr lang="zh-CN" sz="1100" dirty="0">
                        <a:effectLst/>
                        <a:latin typeface="Calibri" panose="020F0502020204030204" pitchFamily="34" charset="0"/>
                        <a:ea typeface="宋体" panose="02010600030101010101" pitchFamily="2" charset="-122"/>
                      </a:endParaRPr>
                    </a:p>
                  </a:txBody>
                  <a:tcPr marL="36195" marR="36195" marT="17780" marB="17780" anchor="ctr"/>
                </a:tc>
                <a:extLst>
                  <a:ext uri="{0D108BD9-81ED-4DB2-BD59-A6C34878D82A}">
                    <a16:rowId xmlns:a16="http://schemas.microsoft.com/office/drawing/2014/main" xmlns="" val="2581630930"/>
                  </a:ext>
                </a:extLst>
              </a:tr>
              <a:tr h="89561">
                <a:tc>
                  <a:txBody>
                    <a:bodyPr/>
                    <a:lstStyle/>
                    <a:p>
                      <a:pPr algn="l">
                        <a:spcAft>
                          <a:spcPts val="0"/>
                        </a:spcAft>
                      </a:pPr>
                      <a:r>
                        <a:rPr lang="en-GB" sz="1100" dirty="0" smtClean="0">
                          <a:solidFill>
                            <a:srgbClr val="000000"/>
                          </a:solidFill>
                          <a:effectLst/>
                          <a:latin typeface="Calibri" panose="020F0502020204030204" pitchFamily="34" charset="0"/>
                          <a:ea typeface="宋体" panose="02010600030101010101" pitchFamily="2" charset="-122"/>
                        </a:rPr>
                        <a:t>23/1869</a:t>
                      </a:r>
                      <a:endParaRPr lang="zh-CN" sz="1100" dirty="0">
                        <a:effectLst/>
                        <a:latin typeface="Calibri" panose="020F0502020204030204" pitchFamily="34" charset="0"/>
                        <a:ea typeface="宋体" panose="02010600030101010101" pitchFamily="2" charset="-122"/>
                      </a:endParaRPr>
                    </a:p>
                  </a:txBody>
                  <a:tcPr marL="36195" marR="36195" marT="17780" marB="17780" anchor="ctr"/>
                </a:tc>
                <a:tc>
                  <a:txBody>
                    <a:bodyPr/>
                    <a:lstStyle/>
                    <a:p>
                      <a:pPr algn="l">
                        <a:spcAft>
                          <a:spcPts val="0"/>
                        </a:spcAft>
                      </a:pPr>
                      <a:r>
                        <a:rPr lang="en-GB" sz="1100">
                          <a:solidFill>
                            <a:srgbClr val="000000"/>
                          </a:solidFill>
                          <a:effectLst/>
                          <a:latin typeface="Calibri" panose="020F0502020204030204" pitchFamily="34" charset="0"/>
                          <a:ea typeface="宋体" panose="02010600030101010101" pitchFamily="2" charset="-122"/>
                        </a:rPr>
                        <a:t>Chris Beg (Cognitive Systems)</a:t>
                      </a:r>
                      <a:endParaRPr lang="zh-CN" sz="1100">
                        <a:effectLst/>
                        <a:latin typeface="Calibri" panose="020F0502020204030204" pitchFamily="34" charset="0"/>
                        <a:ea typeface="宋体" panose="02010600030101010101" pitchFamily="2" charset="-122"/>
                      </a:endParaRPr>
                    </a:p>
                  </a:txBody>
                  <a:tcPr marL="36195" marR="36195" marT="17780" marB="17780" anchor="ctr"/>
                </a:tc>
                <a:tc>
                  <a:txBody>
                    <a:bodyPr/>
                    <a:lstStyle/>
                    <a:p>
                      <a:pPr algn="l">
                        <a:spcAft>
                          <a:spcPts val="0"/>
                        </a:spcAft>
                      </a:pPr>
                      <a:r>
                        <a:rPr lang="en-US" sz="1100">
                          <a:solidFill>
                            <a:srgbClr val="000000"/>
                          </a:solidFill>
                          <a:effectLst/>
                          <a:latin typeface="Calibri" panose="020F0502020204030204" pitchFamily="34" charset="0"/>
                          <a:ea typeface="宋体" panose="02010600030101010101" pitchFamily="2" charset="-122"/>
                        </a:rPr>
                        <a:t>LB276 reporting cid resolution</a:t>
                      </a:r>
                      <a:endParaRPr lang="zh-CN" sz="1100">
                        <a:effectLst/>
                        <a:latin typeface="Calibri" panose="020F0502020204030204" pitchFamily="34" charset="0"/>
                        <a:ea typeface="宋体" panose="02010600030101010101" pitchFamily="2" charset="-122"/>
                      </a:endParaRPr>
                    </a:p>
                  </a:txBody>
                  <a:tcPr marL="36195" marR="36195" marT="17780" marB="17780" anchor="ctr"/>
                </a:tc>
                <a:tc>
                  <a:txBody>
                    <a:bodyPr/>
                    <a:lstStyle/>
                    <a:p>
                      <a:pPr algn="l">
                        <a:spcAft>
                          <a:spcPts val="0"/>
                        </a:spcAft>
                      </a:pPr>
                      <a:r>
                        <a:rPr lang="en-GB" sz="1100" dirty="0">
                          <a:solidFill>
                            <a:srgbClr val="000000"/>
                          </a:solidFill>
                          <a:effectLst/>
                          <a:latin typeface="Calibri" panose="020F0502020204030204" pitchFamily="34" charset="0"/>
                          <a:ea typeface="宋体" panose="02010600030101010101" pitchFamily="2" charset="-122"/>
                        </a:rPr>
                        <a:t>30 </a:t>
                      </a:r>
                      <a:r>
                        <a:rPr lang="en-GB" sz="1100" dirty="0" err="1">
                          <a:solidFill>
                            <a:srgbClr val="000000"/>
                          </a:solidFill>
                          <a:effectLst/>
                          <a:latin typeface="Calibri" panose="020F0502020204030204" pitchFamily="34" charset="0"/>
                          <a:ea typeface="宋体" panose="02010600030101010101" pitchFamily="2" charset="-122"/>
                        </a:rPr>
                        <a:t>mins</a:t>
                      </a:r>
                      <a:endParaRPr lang="zh-CN" sz="1100" dirty="0">
                        <a:effectLst/>
                        <a:latin typeface="Calibri" panose="020F0502020204030204" pitchFamily="34" charset="0"/>
                        <a:ea typeface="宋体" panose="02010600030101010101" pitchFamily="2" charset="-122"/>
                      </a:endParaRPr>
                    </a:p>
                  </a:txBody>
                  <a:tcPr marL="36195" marR="36195" marT="17780" marB="17780" anchor="ctr"/>
                </a:tc>
                <a:extLst>
                  <a:ext uri="{0D108BD9-81ED-4DB2-BD59-A6C34878D82A}">
                    <a16:rowId xmlns:a16="http://schemas.microsoft.com/office/drawing/2014/main" xmlns="" val="256968787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23/2025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Yan Xin (Huawei)</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parallel coordinated </a:t>
                      </a:r>
                      <a:r>
                        <a:rPr lang="en-US" altLang="zh-CN" sz="1200" kern="1200" dirty="0" err="1" smtClean="0">
                          <a:solidFill>
                            <a:schemeClr val="tx1"/>
                          </a:solidFill>
                          <a:latin typeface="+mn-lt"/>
                          <a:ea typeface="+mn-ea"/>
                          <a:cs typeface="+mn-cs"/>
                        </a:rPr>
                        <a:t>monostatic</a:t>
                      </a:r>
                      <a:r>
                        <a:rPr lang="en-US" altLang="zh-CN" sz="1200" kern="1200" dirty="0" smtClean="0">
                          <a:solidFill>
                            <a:schemeClr val="tx1"/>
                          </a:solidFill>
                          <a:latin typeface="+mn-lt"/>
                          <a:ea typeface="+mn-ea"/>
                          <a:cs typeface="+mn-cs"/>
                        </a:rPr>
                        <a:t> </a:t>
                      </a:r>
                      <a:r>
                        <a:rPr lang="en-US" altLang="zh-CN" sz="1200" kern="1200" dirty="0" err="1" smtClean="0">
                          <a:solidFill>
                            <a:schemeClr val="tx1"/>
                          </a:solidFill>
                          <a:latin typeface="+mn-lt"/>
                          <a:ea typeface="+mn-ea"/>
                          <a:cs typeface="+mn-cs"/>
                        </a:rPr>
                        <a:t>dmg</a:t>
                      </a:r>
                      <a:r>
                        <a:rPr lang="en-US" altLang="zh-CN" sz="1200" kern="1200" dirty="0" smtClean="0">
                          <a:solidFill>
                            <a:schemeClr val="tx1"/>
                          </a:solidFill>
                          <a:latin typeface="+mn-lt"/>
                          <a:ea typeface="+mn-ea"/>
                          <a:cs typeface="+mn-cs"/>
                        </a:rPr>
                        <a:t> sensing over multiple channels</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23/2008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Yan Xin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LB276 CRs for DMG sensing part 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23/1791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Du (Huawei)</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LB276 comment resolutions for SBP</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23/1946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Du (Huawei)</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LB276 comment resolutions for OST Part 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a:t>
                      </a:r>
                      <a:r>
                        <a:rPr lang="en-US" altLang="zh-CN" sz="1200" kern="1200" dirty="0" err="1" smtClean="0">
                          <a:solidFill>
                            <a:schemeClr val="tx1"/>
                          </a:solidFill>
                          <a:latin typeface="+mn-lt"/>
                          <a:ea typeface="+mn-ea"/>
                          <a:cs typeface="+mn-cs"/>
                        </a:rPr>
                        <a:t>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23/1918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Du (Huawei)</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LB276 comment resolutions for DMG Part 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a:t>
                      </a:r>
                      <a:r>
                        <a:rPr lang="en-US" altLang="zh-CN" sz="1200" kern="1200" dirty="0" err="1" smtClean="0">
                          <a:solidFill>
                            <a:schemeClr val="tx1"/>
                          </a:solidFill>
                          <a:latin typeface="+mn-lt"/>
                          <a:ea typeface="+mn-ea"/>
                          <a:cs typeface="+mn-cs"/>
                        </a:rPr>
                        <a:t>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23/1949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Comments Related to 320 MHz Sensing in LB276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23/1989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CID 3298 and 3318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14"/>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275449520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a:solidFill>
                  <a:srgbClr val="0000FF"/>
                </a:solidFill>
                <a:cs typeface="Times New Roman" panose="02020603050405020304" pitchFamily="18" charset="0"/>
              </a:rPr>
              <a:t>Nov 13 (PM 2)</a:t>
            </a: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en-US" sz="1400" dirty="0">
                <a:solidFill>
                  <a:srgbClr val="0000FF"/>
                </a:solidFill>
              </a:rPr>
              <a:t>Approve </a:t>
            </a:r>
            <a:r>
              <a:rPr lang="en-US" altLang="zh-CN" sz="1400" dirty="0" err="1">
                <a:solidFill>
                  <a:srgbClr val="0000FF"/>
                </a:solidFill>
              </a:rPr>
              <a:t>TGbf</a:t>
            </a:r>
            <a:r>
              <a:rPr lang="en-US" altLang="en-US" sz="1400" dirty="0">
                <a:solidFill>
                  <a:srgbClr val="0000FF"/>
                </a:solidFill>
              </a:rPr>
              <a:t> meeting minutes</a:t>
            </a:r>
          </a:p>
          <a:p>
            <a:r>
              <a:rPr lang="en-US" altLang="zh-CN" sz="1400" dirty="0" err="1"/>
              <a:t>TGbf</a:t>
            </a:r>
            <a:r>
              <a:rPr lang="en-US" altLang="zh-CN" sz="1400" dirty="0"/>
              <a:t> Timeline</a:t>
            </a:r>
          </a:p>
          <a:p>
            <a:pPr algn="just"/>
            <a:r>
              <a:rPr lang="en-US" altLang="en-US" sz="1400" dirty="0"/>
              <a:t>Call for contribution</a:t>
            </a:r>
          </a:p>
          <a:p>
            <a:pPr algn="just"/>
            <a:r>
              <a:rPr lang="en-US" altLang="en-US" sz="1400" dirty="0"/>
              <a:t>Teleconference Times</a:t>
            </a:r>
          </a:p>
          <a:p>
            <a:pPr algn="just"/>
            <a:r>
              <a:rPr lang="en-US" altLang="en-US" sz="1400" dirty="0"/>
              <a:t>Presentation of submissions</a:t>
            </a:r>
          </a:p>
          <a:p>
            <a:pPr algn="just"/>
            <a:r>
              <a:rPr lang="en-US" altLang="en-US" sz="1400" dirty="0">
                <a:solidFill>
                  <a:srgbClr val="0000FF"/>
                </a:solidFill>
              </a:rPr>
              <a:t>Guidance for Mix mode September Plenary</a:t>
            </a:r>
          </a:p>
          <a:p>
            <a:pPr algn="just"/>
            <a:r>
              <a:rPr lang="en-US" altLang="zh-CN" sz="1400" dirty="0"/>
              <a:t>Motion (</a:t>
            </a:r>
            <a:r>
              <a:rPr lang="en-US" altLang="zh-CN" sz="1400" dirty="0">
                <a:solidFill>
                  <a:srgbClr val="0000FF"/>
                </a:solidFill>
              </a:rPr>
              <a:t>448 - </a:t>
            </a:r>
            <a:r>
              <a:rPr lang="en-US" altLang="zh-CN" sz="1400" dirty="0" smtClean="0">
                <a:solidFill>
                  <a:srgbClr val="0000FF"/>
                </a:solidFill>
              </a:rPr>
              <a:t>464</a:t>
            </a:r>
            <a:r>
              <a:rPr lang="en-US" altLang="zh-CN" sz="1400" dirty="0" smtClean="0"/>
              <a:t>)</a:t>
            </a:r>
            <a:endParaRPr lang="en-US" altLang="en-US" sz="1400" dirty="0"/>
          </a:p>
          <a:p>
            <a:pPr algn="just"/>
            <a:endParaRPr lang="en-US" altLang="en-US" sz="1400" dirty="0"/>
          </a:p>
          <a:p>
            <a:pPr algn="just"/>
            <a:endParaRPr lang="en-US" altLang="en-US" sz="1400" dirty="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a:t>?</a:t>
            </a:r>
          </a:p>
          <a:p>
            <a:pPr marL="342900" lvl="1" indent="-342900" algn="just">
              <a:buFontTx/>
              <a:buChar char="•"/>
            </a:pPr>
            <a:r>
              <a:rPr lang="en-US" altLang="en-US" sz="1400" b="1" dirty="0">
                <a:solidFill>
                  <a:srgbClr val="0000FF"/>
                </a:solidFill>
              </a:rPr>
              <a:t>Recess</a:t>
            </a:r>
          </a:p>
          <a:p>
            <a:pPr marL="0" lvl="1" indent="0" algn="just">
              <a:buNone/>
            </a:pPr>
            <a:endParaRPr lang="en-US" altLang="en-US" sz="1400" b="1" dirty="0"/>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7" name="表格 10"/>
          <p:cNvGraphicFramePr>
            <a:graphicFrameLocks noGrp="1"/>
          </p:cNvGraphicFramePr>
          <p:nvPr>
            <p:extLst>
              <p:ext uri="{D42A27DB-BD31-4B8C-83A1-F6EECF244321}">
                <p14:modId xmlns:p14="http://schemas.microsoft.com/office/powerpoint/2010/main" val="2747269732"/>
              </p:ext>
            </p:extLst>
          </p:nvPr>
        </p:nvGraphicFramePr>
        <p:xfrm>
          <a:off x="3429000" y="1600200"/>
          <a:ext cx="8305801" cy="4668042"/>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xmlns="" val="20000"/>
                    </a:ext>
                  </a:extLst>
                </a:gridCol>
                <a:gridCol w="2009945">
                  <a:extLst>
                    <a:ext uri="{9D8B030D-6E8A-4147-A177-3AD203B41FA5}">
                      <a16:colId xmlns:a16="http://schemas.microsoft.com/office/drawing/2014/main" xmlns="" val="20001"/>
                    </a:ext>
                  </a:extLst>
                </a:gridCol>
                <a:gridCol w="4123023">
                  <a:extLst>
                    <a:ext uri="{9D8B030D-6E8A-4147-A177-3AD203B41FA5}">
                      <a16:colId xmlns:a16="http://schemas.microsoft.com/office/drawing/2014/main" xmlns="" val="20002"/>
                    </a:ext>
                  </a:extLst>
                </a:gridCol>
                <a:gridCol w="1434095">
                  <a:extLst>
                    <a:ext uri="{9D8B030D-6E8A-4147-A177-3AD203B41FA5}">
                      <a16:colId xmlns:a16="http://schemas.microsoft.com/office/drawing/2014/main" xmlns=""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a:solidFill>
                            <a:srgbClr val="FF0000"/>
                          </a:solidFill>
                        </a:rPr>
                        <a:t>CR</a:t>
                      </a:r>
                      <a:r>
                        <a:rPr lang="en-US" altLang="zh-CN" sz="1200" dirty="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xmlns=""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23/1773</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Stephan Sand (German Aerospace Center (DLR))</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LB276 CR for OST CIDs (11.5.1 Sensing Procedure) - Part 2</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30 mins</a:t>
                      </a:r>
                    </a:p>
                  </a:txBody>
                  <a:tcPr marL="36000" marR="36000" marT="17901" marB="17901" anchor="ctr"/>
                </a:tc>
                <a:extLst>
                  <a:ext uri="{0D108BD9-81ED-4DB2-BD59-A6C34878D82A}">
                    <a16:rowId xmlns:a16="http://schemas.microsoft.com/office/drawing/2014/main" xmlns="" val="10011"/>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00FF"/>
                          </a:solidFill>
                          <a:latin typeface="+mn-lt"/>
                          <a:ea typeface="+mn-ea"/>
                          <a:cs typeface="+mn-cs"/>
                        </a:rPr>
                        <a:t>23/1879</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00FF"/>
                          </a:solidFill>
                          <a:latin typeface="+mn-lt"/>
                          <a:ea typeface="+mn-ea"/>
                          <a:cs typeface="+mn-cs"/>
                        </a:rPr>
                        <a:t>Dongguk Lim (LG Electronics)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00FF"/>
                          </a:solidFill>
                          <a:latin typeface="+mn-lt"/>
                          <a:ea typeface="+mn-ea"/>
                          <a:cs typeface="+mn-cs"/>
                        </a:rPr>
                        <a:t>LB276 CR for SR2SI Sounding Trigger frame</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00FF"/>
                          </a:solidFill>
                          <a:latin typeface="+mn-lt"/>
                          <a:ea typeface="+mn-ea"/>
                          <a:cs typeface="+mn-cs"/>
                        </a:rPr>
                        <a:t>20 mins</a:t>
                      </a:r>
                    </a:p>
                  </a:txBody>
                  <a:tcPr marL="36000" marR="36000" marT="17901" marB="17901" anchor="ctr"/>
                </a:tc>
              </a:tr>
              <a:tr h="89561">
                <a:tc>
                  <a:txBody>
                    <a:bodyPr/>
                    <a:lstStyle/>
                    <a:p>
                      <a:pPr algn="l">
                        <a:spcAft>
                          <a:spcPts val="0"/>
                        </a:spcAft>
                      </a:pPr>
                      <a:r>
                        <a:rPr lang="en-GB" sz="1100" dirty="0" smtClean="0">
                          <a:solidFill>
                            <a:srgbClr val="00B050"/>
                          </a:solidFill>
                          <a:effectLst/>
                          <a:latin typeface="Calibri" panose="020F0502020204030204" pitchFamily="34" charset="0"/>
                          <a:ea typeface="宋体" panose="02010600030101010101" pitchFamily="2" charset="-122"/>
                        </a:rPr>
                        <a:t>23/1970</a:t>
                      </a:r>
                      <a:endParaRPr lang="zh-CN" sz="1100" dirty="0">
                        <a:solidFill>
                          <a:srgbClr val="00B050"/>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lgn="l">
                        <a:spcAft>
                          <a:spcPts val="0"/>
                        </a:spcAft>
                      </a:pPr>
                      <a:r>
                        <a:rPr lang="en-GB" sz="1100" dirty="0" err="1">
                          <a:solidFill>
                            <a:srgbClr val="00B050"/>
                          </a:solidFill>
                          <a:effectLst/>
                          <a:latin typeface="Calibri" panose="020F0502020204030204" pitchFamily="34" charset="0"/>
                          <a:ea typeface="宋体" panose="02010600030101010101" pitchFamily="2" charset="-122"/>
                        </a:rPr>
                        <a:t>Naren</a:t>
                      </a:r>
                      <a:r>
                        <a:rPr lang="en-GB" sz="1100" dirty="0">
                          <a:solidFill>
                            <a:srgbClr val="00B050"/>
                          </a:solidFill>
                          <a:effectLst/>
                          <a:latin typeface="Calibri" panose="020F0502020204030204" pitchFamily="34" charset="0"/>
                          <a:ea typeface="宋体" panose="02010600030101010101" pitchFamily="2" charset="-122"/>
                        </a:rPr>
                        <a:t> (Huawei)</a:t>
                      </a:r>
                      <a:endParaRPr lang="zh-CN" sz="1100" dirty="0">
                        <a:solidFill>
                          <a:srgbClr val="00B050"/>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lgn="l">
                        <a:spcAft>
                          <a:spcPts val="0"/>
                        </a:spcAft>
                      </a:pPr>
                      <a:r>
                        <a:rPr lang="en-GB" sz="1100">
                          <a:solidFill>
                            <a:srgbClr val="00B050"/>
                          </a:solidFill>
                          <a:effectLst/>
                          <a:latin typeface="Calibri" panose="020F0502020204030204" pitchFamily="34" charset="0"/>
                          <a:ea typeface="宋体" panose="02010600030101010101" pitchFamily="2" charset="-122"/>
                        </a:rPr>
                        <a:t>Name inconsistency – Sensing Responder Role Bitmap field</a:t>
                      </a:r>
                      <a:endParaRPr lang="zh-CN" sz="1100">
                        <a:solidFill>
                          <a:srgbClr val="00B050"/>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lgn="l">
                        <a:spcAft>
                          <a:spcPts val="0"/>
                        </a:spcAft>
                      </a:pPr>
                      <a:r>
                        <a:rPr lang="en-GB" sz="1100" dirty="0">
                          <a:solidFill>
                            <a:srgbClr val="00B050"/>
                          </a:solidFill>
                          <a:effectLst/>
                          <a:latin typeface="Calibri" panose="020F0502020204030204" pitchFamily="34" charset="0"/>
                          <a:ea typeface="宋体" panose="02010600030101010101" pitchFamily="2" charset="-122"/>
                        </a:rPr>
                        <a:t>5 </a:t>
                      </a:r>
                      <a:r>
                        <a:rPr lang="en-GB" sz="1100" dirty="0" err="1">
                          <a:solidFill>
                            <a:srgbClr val="00B050"/>
                          </a:solidFill>
                          <a:effectLst/>
                          <a:latin typeface="Calibri" panose="020F0502020204030204" pitchFamily="34" charset="0"/>
                          <a:ea typeface="宋体" panose="02010600030101010101" pitchFamily="2" charset="-122"/>
                        </a:rPr>
                        <a:t>mins</a:t>
                      </a:r>
                      <a:endParaRPr lang="zh-CN" sz="1100" dirty="0">
                        <a:solidFill>
                          <a:srgbClr val="00B050"/>
                        </a:solidFill>
                        <a:effectLst/>
                        <a:latin typeface="Calibri" panose="020F0502020204030204" pitchFamily="34" charset="0"/>
                        <a:ea typeface="宋体" panose="02010600030101010101" pitchFamily="2" charset="-122"/>
                      </a:endParaRPr>
                    </a:p>
                  </a:txBody>
                  <a:tcPr marL="36195" marR="36195" marT="17780" marB="17780" anchor="ctr"/>
                </a:tc>
              </a:tr>
              <a:tr h="89561">
                <a:tc>
                  <a:txBody>
                    <a:bodyPr/>
                    <a:lstStyle/>
                    <a:p>
                      <a:pPr algn="l">
                        <a:spcAft>
                          <a:spcPts val="0"/>
                        </a:spcAft>
                      </a:pPr>
                      <a:r>
                        <a:rPr lang="en-GB" sz="1100" dirty="0" smtClean="0">
                          <a:solidFill>
                            <a:srgbClr val="00B050"/>
                          </a:solidFill>
                          <a:effectLst/>
                          <a:latin typeface="Calibri" panose="020F0502020204030204" pitchFamily="34" charset="0"/>
                          <a:ea typeface="宋体" panose="02010600030101010101" pitchFamily="2" charset="-122"/>
                        </a:rPr>
                        <a:t>23/1851</a:t>
                      </a:r>
                      <a:endParaRPr lang="zh-CN" sz="1100" dirty="0">
                        <a:solidFill>
                          <a:srgbClr val="00B050"/>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lgn="l">
                        <a:spcAft>
                          <a:spcPts val="0"/>
                        </a:spcAft>
                      </a:pPr>
                      <a:r>
                        <a:rPr lang="en-GB" sz="1100">
                          <a:solidFill>
                            <a:srgbClr val="00B050"/>
                          </a:solidFill>
                          <a:effectLst/>
                          <a:latin typeface="Calibri" panose="020F0502020204030204" pitchFamily="34" charset="0"/>
                          <a:ea typeface="宋体" panose="02010600030101010101" pitchFamily="2" charset="-122"/>
                        </a:rPr>
                        <a:t>Naren (Huawei)</a:t>
                      </a:r>
                      <a:endParaRPr lang="zh-CN" sz="1100">
                        <a:solidFill>
                          <a:srgbClr val="00B050"/>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lgn="l">
                        <a:spcAft>
                          <a:spcPts val="0"/>
                        </a:spcAft>
                      </a:pPr>
                      <a:r>
                        <a:rPr lang="en-GB" sz="1100">
                          <a:solidFill>
                            <a:srgbClr val="00B050"/>
                          </a:solidFill>
                          <a:effectLst/>
                          <a:latin typeface="Calibri" panose="020F0502020204030204" pitchFamily="34" charset="0"/>
                          <a:ea typeface="宋体" panose="02010600030101010101" pitchFamily="2" charset="-122"/>
                        </a:rPr>
                        <a:t>LB276 resolutions on mixed comments</a:t>
                      </a:r>
                      <a:endParaRPr lang="zh-CN" sz="1100">
                        <a:solidFill>
                          <a:srgbClr val="00B050"/>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lgn="l">
                        <a:spcAft>
                          <a:spcPts val="0"/>
                        </a:spcAft>
                      </a:pPr>
                      <a:r>
                        <a:rPr lang="en-GB" sz="1100" dirty="0">
                          <a:solidFill>
                            <a:srgbClr val="00B050"/>
                          </a:solidFill>
                          <a:effectLst/>
                          <a:latin typeface="Calibri" panose="020F0502020204030204" pitchFamily="34" charset="0"/>
                          <a:ea typeface="宋体" panose="02010600030101010101" pitchFamily="2" charset="-122"/>
                        </a:rPr>
                        <a:t>30 </a:t>
                      </a:r>
                      <a:r>
                        <a:rPr lang="en-GB" sz="1100" dirty="0" err="1">
                          <a:solidFill>
                            <a:srgbClr val="00B050"/>
                          </a:solidFill>
                          <a:effectLst/>
                          <a:latin typeface="Calibri" panose="020F0502020204030204" pitchFamily="34" charset="0"/>
                          <a:ea typeface="宋体" panose="02010600030101010101" pitchFamily="2" charset="-122"/>
                        </a:rPr>
                        <a:t>mins</a:t>
                      </a:r>
                      <a:endParaRPr lang="zh-CN" sz="1100" dirty="0">
                        <a:solidFill>
                          <a:srgbClr val="00B050"/>
                        </a:solidFill>
                        <a:effectLst/>
                        <a:latin typeface="Calibri" panose="020F0502020204030204" pitchFamily="34" charset="0"/>
                        <a:ea typeface="宋体" panose="02010600030101010101" pitchFamily="2" charset="-122"/>
                      </a:endParaRPr>
                    </a:p>
                  </a:txBody>
                  <a:tcPr marL="36195" marR="36195" marT="17780" marB="17780" anchor="ctr"/>
                </a:tc>
              </a:tr>
              <a:tr h="89561">
                <a:tc>
                  <a:txBody>
                    <a:bodyPr/>
                    <a:lstStyle/>
                    <a:p>
                      <a:pPr algn="l">
                        <a:spcAft>
                          <a:spcPts val="0"/>
                        </a:spcAft>
                      </a:pPr>
                      <a:r>
                        <a:rPr lang="en-GB" sz="1100" dirty="0" smtClean="0">
                          <a:solidFill>
                            <a:srgbClr val="0000FF"/>
                          </a:solidFill>
                          <a:effectLst/>
                          <a:latin typeface="Calibri" panose="020F0502020204030204" pitchFamily="34" charset="0"/>
                          <a:ea typeface="宋体" panose="02010600030101010101" pitchFamily="2" charset="-122"/>
                        </a:rPr>
                        <a:t>23/1869</a:t>
                      </a:r>
                      <a:endParaRPr lang="zh-CN" sz="1100" dirty="0">
                        <a:solidFill>
                          <a:srgbClr val="0000FF"/>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lgn="l">
                        <a:spcAft>
                          <a:spcPts val="0"/>
                        </a:spcAft>
                      </a:pPr>
                      <a:r>
                        <a:rPr lang="en-GB" sz="1100">
                          <a:solidFill>
                            <a:srgbClr val="0000FF"/>
                          </a:solidFill>
                          <a:effectLst/>
                          <a:latin typeface="Calibri" panose="020F0502020204030204" pitchFamily="34" charset="0"/>
                          <a:ea typeface="宋体" panose="02010600030101010101" pitchFamily="2" charset="-122"/>
                        </a:rPr>
                        <a:t>Chris Beg (Cognitive Systems)</a:t>
                      </a:r>
                      <a:endParaRPr lang="zh-CN" sz="1100">
                        <a:solidFill>
                          <a:srgbClr val="0000FF"/>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lgn="l">
                        <a:spcAft>
                          <a:spcPts val="0"/>
                        </a:spcAft>
                      </a:pPr>
                      <a:r>
                        <a:rPr lang="en-US" sz="1100">
                          <a:solidFill>
                            <a:srgbClr val="0000FF"/>
                          </a:solidFill>
                          <a:effectLst/>
                          <a:latin typeface="Calibri" panose="020F0502020204030204" pitchFamily="34" charset="0"/>
                          <a:ea typeface="宋体" panose="02010600030101010101" pitchFamily="2" charset="-122"/>
                        </a:rPr>
                        <a:t>LB276 reporting cid resolution</a:t>
                      </a:r>
                      <a:endParaRPr lang="zh-CN" sz="1100">
                        <a:solidFill>
                          <a:srgbClr val="0000FF"/>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lgn="l">
                        <a:spcAft>
                          <a:spcPts val="0"/>
                        </a:spcAft>
                      </a:pPr>
                      <a:r>
                        <a:rPr lang="en-GB" sz="1100" dirty="0">
                          <a:solidFill>
                            <a:srgbClr val="0000FF"/>
                          </a:solidFill>
                          <a:effectLst/>
                          <a:latin typeface="Calibri" panose="020F0502020204030204" pitchFamily="34" charset="0"/>
                          <a:ea typeface="宋体" panose="02010600030101010101" pitchFamily="2" charset="-122"/>
                        </a:rPr>
                        <a:t>30 </a:t>
                      </a:r>
                      <a:r>
                        <a:rPr lang="en-GB" sz="1100" dirty="0" err="1">
                          <a:solidFill>
                            <a:srgbClr val="0000FF"/>
                          </a:solidFill>
                          <a:effectLst/>
                          <a:latin typeface="Calibri" panose="020F0502020204030204" pitchFamily="34" charset="0"/>
                          <a:ea typeface="宋体" panose="02010600030101010101" pitchFamily="2" charset="-122"/>
                        </a:rPr>
                        <a:t>mins</a:t>
                      </a:r>
                      <a:endParaRPr lang="zh-CN" sz="1100" dirty="0">
                        <a:solidFill>
                          <a:srgbClr val="0000FF"/>
                        </a:solidFill>
                        <a:effectLst/>
                        <a:latin typeface="Calibri" panose="020F0502020204030204" pitchFamily="34" charset="0"/>
                        <a:ea typeface="宋体" panose="02010600030101010101" pitchFamily="2" charset="-122"/>
                      </a:endParaRPr>
                    </a:p>
                  </a:txBody>
                  <a:tcPr marL="36195" marR="36195" marT="17780" marB="17780" anchor="ctr"/>
                </a:tc>
                <a:extLst>
                  <a:ext uri="{0D108BD9-81ED-4DB2-BD59-A6C34878D82A}">
                    <a16:rowId xmlns:a16="http://schemas.microsoft.com/office/drawing/2014/main" xmlns="" val="10012"/>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23/2025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Yan Xin (Huawei)</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parallel coordinated </a:t>
                      </a:r>
                      <a:r>
                        <a:rPr lang="en-US" altLang="zh-CN" sz="1200" kern="1200" dirty="0" err="1" smtClean="0">
                          <a:solidFill>
                            <a:schemeClr val="tx1"/>
                          </a:solidFill>
                          <a:latin typeface="+mn-lt"/>
                          <a:ea typeface="+mn-ea"/>
                          <a:cs typeface="+mn-cs"/>
                        </a:rPr>
                        <a:t>monostatic</a:t>
                      </a:r>
                      <a:r>
                        <a:rPr lang="en-US" altLang="zh-CN" sz="1200" kern="1200" dirty="0" smtClean="0">
                          <a:solidFill>
                            <a:schemeClr val="tx1"/>
                          </a:solidFill>
                          <a:latin typeface="+mn-lt"/>
                          <a:ea typeface="+mn-ea"/>
                          <a:cs typeface="+mn-cs"/>
                        </a:rPr>
                        <a:t> </a:t>
                      </a:r>
                      <a:r>
                        <a:rPr lang="en-US" altLang="zh-CN" sz="1200" kern="1200" dirty="0" err="1" smtClean="0">
                          <a:solidFill>
                            <a:schemeClr val="tx1"/>
                          </a:solidFill>
                          <a:latin typeface="+mn-lt"/>
                          <a:ea typeface="+mn-ea"/>
                          <a:cs typeface="+mn-cs"/>
                        </a:rPr>
                        <a:t>dmg</a:t>
                      </a:r>
                      <a:r>
                        <a:rPr lang="en-US" altLang="zh-CN" sz="1200" kern="1200" dirty="0" smtClean="0">
                          <a:solidFill>
                            <a:schemeClr val="tx1"/>
                          </a:solidFill>
                          <a:latin typeface="+mn-lt"/>
                          <a:ea typeface="+mn-ea"/>
                          <a:cs typeface="+mn-cs"/>
                        </a:rPr>
                        <a:t> sensing over multiple channels</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13"/>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23/2008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Yan Xin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LB276 CRs for DMG sensing part 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14"/>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23/1791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Du (Huawei)</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LB276 comment resolutions for SBP</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15"/>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23/1946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Du (Huawei)</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LB276 comment resolutions for OST Part 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a:t>
                      </a:r>
                      <a:r>
                        <a:rPr lang="en-US" altLang="zh-CN" sz="1200" kern="1200" dirty="0" err="1" smtClean="0">
                          <a:solidFill>
                            <a:schemeClr val="tx1"/>
                          </a:solidFill>
                          <a:latin typeface="+mn-lt"/>
                          <a:ea typeface="+mn-ea"/>
                          <a:cs typeface="+mn-cs"/>
                        </a:rPr>
                        <a:t>mins</a:t>
                      </a: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16"/>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23/1918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Du (Huawei)</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LB276 comment resolutions for DMG Part 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a:t>
                      </a:r>
                      <a:r>
                        <a:rPr lang="en-US" altLang="zh-CN" sz="1200" kern="1200" dirty="0" err="1" smtClean="0">
                          <a:solidFill>
                            <a:schemeClr val="tx1"/>
                          </a:solidFill>
                          <a:latin typeface="+mn-lt"/>
                          <a:ea typeface="+mn-ea"/>
                          <a:cs typeface="+mn-cs"/>
                        </a:rPr>
                        <a:t>mins</a:t>
                      </a: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17"/>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23/1949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Comments Related to 320 MHz Sensing in LB276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18"/>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23/1989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CID 3298 and 3318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19"/>
                  </a:ext>
                </a:extLst>
              </a:tr>
              <a:tr h="89561">
                <a:tc>
                  <a:txBody>
                    <a:bodyPr/>
                    <a:lstStyle/>
                    <a:p>
                      <a:pPr algn="l">
                        <a:spcAft>
                          <a:spcPts val="0"/>
                        </a:spcAft>
                      </a:pPr>
                      <a:r>
                        <a:rPr lang="en-GB" sz="1200" kern="1200" dirty="0">
                          <a:solidFill>
                            <a:schemeClr val="tx1"/>
                          </a:solidFill>
                          <a:latin typeface="+mn-lt"/>
                          <a:ea typeface="+mn-ea"/>
                          <a:cs typeface="+mn-cs"/>
                        </a:rPr>
                        <a:t>23/1941r0</a:t>
                      </a:r>
                      <a:endParaRPr lang="zh-CN" sz="1200" kern="1200" dirty="0">
                        <a:solidFill>
                          <a:schemeClr val="tx1"/>
                        </a:solidFill>
                        <a:latin typeface="+mn-lt"/>
                        <a:ea typeface="+mn-ea"/>
                        <a:cs typeface="+mn-cs"/>
                      </a:endParaRPr>
                    </a:p>
                  </a:txBody>
                  <a:tcPr marL="36195" marR="36195" marT="17780" marB="17780" anchor="ctr"/>
                </a:tc>
                <a:tc>
                  <a:txBody>
                    <a:bodyPr/>
                    <a:lstStyle/>
                    <a:p>
                      <a:pPr algn="l">
                        <a:spcAft>
                          <a:spcPts val="0"/>
                        </a:spcAft>
                      </a:pPr>
                      <a:r>
                        <a:rPr lang="en-GB" sz="1200" kern="1200" dirty="0">
                          <a:solidFill>
                            <a:schemeClr val="tx1"/>
                          </a:solidFill>
                          <a:latin typeface="+mn-lt"/>
                          <a:ea typeface="+mn-ea"/>
                          <a:cs typeface="+mn-cs"/>
                        </a:rPr>
                        <a:t>Mahmoud Kamel (</a:t>
                      </a:r>
                      <a:r>
                        <a:rPr lang="en-GB" sz="1200" kern="1200" dirty="0" err="1">
                          <a:solidFill>
                            <a:schemeClr val="tx1"/>
                          </a:solidFill>
                          <a:latin typeface="+mn-lt"/>
                          <a:ea typeface="+mn-ea"/>
                          <a:cs typeface="+mn-cs"/>
                        </a:rPr>
                        <a:t>InterDigital</a:t>
                      </a:r>
                      <a:r>
                        <a:rPr lang="en-GB" sz="1200" kern="1200" dirty="0">
                          <a:solidFill>
                            <a:schemeClr val="tx1"/>
                          </a:solidFill>
                          <a:latin typeface="+mn-lt"/>
                          <a:ea typeface="+mn-ea"/>
                          <a:cs typeface="+mn-cs"/>
                        </a:rPr>
                        <a:t>)</a:t>
                      </a:r>
                      <a:endParaRPr lang="zh-CN" sz="1200" kern="1200" dirty="0">
                        <a:solidFill>
                          <a:schemeClr val="tx1"/>
                        </a:solidFill>
                        <a:latin typeface="+mn-lt"/>
                        <a:ea typeface="+mn-ea"/>
                        <a:cs typeface="+mn-cs"/>
                      </a:endParaRPr>
                    </a:p>
                  </a:txBody>
                  <a:tcPr marL="36195" marR="36195" marT="17780" marB="17780" anchor="ctr"/>
                </a:tc>
                <a:tc>
                  <a:txBody>
                    <a:bodyPr/>
                    <a:lstStyle/>
                    <a:p>
                      <a:pPr algn="l">
                        <a:spcAft>
                          <a:spcPts val="0"/>
                        </a:spcAft>
                      </a:pPr>
                      <a:r>
                        <a:rPr lang="en-US" sz="1200" kern="1200" dirty="0">
                          <a:solidFill>
                            <a:schemeClr val="tx1"/>
                          </a:solidFill>
                          <a:latin typeface="+mn-lt"/>
                          <a:ea typeface="+mn-ea"/>
                          <a:cs typeface="+mn-cs"/>
                        </a:rPr>
                        <a:t>LB 276 CR for CIDs 3472 and 3535</a:t>
                      </a:r>
                      <a:endParaRPr lang="zh-CN" sz="1200" kern="1200" dirty="0">
                        <a:solidFill>
                          <a:schemeClr val="tx1"/>
                        </a:solidFill>
                        <a:latin typeface="+mn-lt"/>
                        <a:ea typeface="+mn-ea"/>
                        <a:cs typeface="+mn-cs"/>
                      </a:endParaRPr>
                    </a:p>
                  </a:txBody>
                  <a:tcPr marL="36195" marR="36195" marT="17780" marB="17780" anchor="ctr"/>
                </a:tc>
                <a:tc>
                  <a:txBody>
                    <a:bodyPr/>
                    <a:lstStyle/>
                    <a:p>
                      <a:pPr algn="l">
                        <a:spcAft>
                          <a:spcPts val="0"/>
                        </a:spcAft>
                      </a:pPr>
                      <a:r>
                        <a:rPr lang="en-GB" sz="1200" kern="1200" dirty="0">
                          <a:solidFill>
                            <a:schemeClr val="tx1"/>
                          </a:solidFill>
                          <a:latin typeface="+mn-lt"/>
                          <a:ea typeface="+mn-ea"/>
                          <a:cs typeface="+mn-cs"/>
                        </a:rPr>
                        <a:t>15 </a:t>
                      </a:r>
                      <a:r>
                        <a:rPr lang="en-GB" sz="1200" kern="1200" dirty="0" err="1">
                          <a:solidFill>
                            <a:schemeClr val="tx1"/>
                          </a:solidFill>
                          <a:latin typeface="+mn-lt"/>
                          <a:ea typeface="+mn-ea"/>
                          <a:cs typeface="+mn-cs"/>
                        </a:rPr>
                        <a:t>mins</a:t>
                      </a:r>
                      <a:endParaRPr lang="zh-CN" sz="1200" kern="1200" dirty="0">
                        <a:solidFill>
                          <a:schemeClr val="tx1"/>
                        </a:solidFill>
                        <a:latin typeface="+mn-lt"/>
                        <a:ea typeface="+mn-ea"/>
                        <a:cs typeface="+mn-cs"/>
                      </a:endParaRPr>
                    </a:p>
                  </a:txBody>
                  <a:tcPr marL="36195" marR="36195" marT="17780" marB="17780" anchor="ctr"/>
                </a:tc>
              </a:tr>
              <a:tr h="89561">
                <a:tc>
                  <a:txBody>
                    <a:bodyPr/>
                    <a:lstStyle/>
                    <a:p>
                      <a:pPr algn="l">
                        <a:spcAft>
                          <a:spcPts val="0"/>
                        </a:spcAft>
                      </a:pPr>
                      <a:r>
                        <a:rPr lang="en-GB" sz="1100" dirty="0">
                          <a:effectLst/>
                          <a:latin typeface="Calibri" panose="020F0502020204030204" pitchFamily="34" charset="0"/>
                          <a:ea typeface="宋体" panose="02010600030101010101" pitchFamily="2" charset="-122"/>
                          <a:cs typeface="宋体" panose="02010600030101010101" pitchFamily="2" charset="-122"/>
                        </a:rPr>
                        <a:t>23/2056r0</a:t>
                      </a:r>
                      <a:endParaRPr lang="zh-CN" sz="1200" dirty="0">
                        <a:effectLst/>
                        <a:latin typeface="宋体" panose="02010600030101010101" pitchFamily="2" charset="-122"/>
                        <a:ea typeface="宋体" panose="02010600030101010101" pitchFamily="2" charset="-122"/>
                        <a:cs typeface="宋体" panose="02010600030101010101" pitchFamily="2" charset="-122"/>
                      </a:endParaRPr>
                    </a:p>
                  </a:txBody>
                  <a:tcPr marL="36195" marR="36195" marT="17780" marB="17780" anchor="ctr"/>
                </a:tc>
                <a:tc>
                  <a:txBody>
                    <a:bodyPr/>
                    <a:lstStyle/>
                    <a:p>
                      <a:pPr algn="l">
                        <a:spcAft>
                          <a:spcPts val="0"/>
                        </a:spcAft>
                      </a:pPr>
                      <a:r>
                        <a:rPr lang="en-GB" sz="1100">
                          <a:effectLst/>
                          <a:latin typeface="Calibri" panose="020F0502020204030204" pitchFamily="34" charset="0"/>
                          <a:ea typeface="宋体" panose="02010600030101010101" pitchFamily="2" charset="-122"/>
                          <a:cs typeface="宋体" panose="02010600030101010101" pitchFamily="2" charset="-122"/>
                        </a:rPr>
                        <a:t>Benedikt Schweizer (Apple)</a:t>
                      </a:r>
                      <a:endParaRPr lang="zh-CN" sz="1200">
                        <a:effectLst/>
                        <a:latin typeface="宋体" panose="02010600030101010101" pitchFamily="2" charset="-122"/>
                        <a:ea typeface="宋体" panose="02010600030101010101" pitchFamily="2" charset="-122"/>
                        <a:cs typeface="宋体" panose="02010600030101010101" pitchFamily="2" charset="-122"/>
                      </a:endParaRPr>
                    </a:p>
                  </a:txBody>
                  <a:tcPr marL="36195" marR="36195" marT="17780" marB="17780" anchor="ctr"/>
                </a:tc>
                <a:tc>
                  <a:txBody>
                    <a:bodyPr/>
                    <a:lstStyle/>
                    <a:p>
                      <a:pPr algn="l">
                        <a:spcAft>
                          <a:spcPts val="0"/>
                        </a:spcAft>
                      </a:pPr>
                      <a:r>
                        <a:rPr lang="en-US" sz="1100">
                          <a:effectLst/>
                          <a:latin typeface="Calibri" panose="020F0502020204030204" pitchFamily="34" charset="0"/>
                          <a:ea typeface="宋体" panose="02010600030101010101" pitchFamily="2" charset="-122"/>
                          <a:cs typeface="宋体" panose="02010600030101010101" pitchFamily="2" charset="-122"/>
                        </a:rPr>
                        <a:t>Basic SBP Feature Set</a:t>
                      </a:r>
                      <a:endParaRPr lang="zh-CN" sz="1200">
                        <a:effectLst/>
                        <a:latin typeface="宋体" panose="02010600030101010101" pitchFamily="2" charset="-122"/>
                        <a:ea typeface="宋体" panose="02010600030101010101" pitchFamily="2" charset="-122"/>
                        <a:cs typeface="宋体" panose="02010600030101010101" pitchFamily="2" charset="-122"/>
                      </a:endParaRPr>
                    </a:p>
                  </a:txBody>
                  <a:tcPr marL="36195" marR="36195" marT="17780" marB="17780" anchor="ctr"/>
                </a:tc>
                <a:tc>
                  <a:txBody>
                    <a:bodyPr/>
                    <a:lstStyle/>
                    <a:p>
                      <a:pPr algn="l">
                        <a:spcAft>
                          <a:spcPts val="0"/>
                        </a:spcAft>
                      </a:pPr>
                      <a:r>
                        <a:rPr lang="en-GB" sz="1100" dirty="0">
                          <a:effectLst/>
                          <a:latin typeface="Calibri" panose="020F0502020204030204" pitchFamily="34" charset="0"/>
                          <a:ea typeface="宋体" panose="02010600030101010101" pitchFamily="2" charset="-122"/>
                          <a:cs typeface="宋体" panose="02010600030101010101" pitchFamily="2" charset="-122"/>
                        </a:rPr>
                        <a:t>30 </a:t>
                      </a:r>
                      <a:r>
                        <a:rPr lang="en-GB" sz="1100" dirty="0" err="1">
                          <a:effectLst/>
                          <a:latin typeface="Calibri" panose="020F0502020204030204" pitchFamily="34" charset="0"/>
                          <a:ea typeface="宋体" panose="02010600030101010101" pitchFamily="2" charset="-122"/>
                          <a:cs typeface="宋体" panose="02010600030101010101" pitchFamily="2" charset="-122"/>
                        </a:rPr>
                        <a:t>mins</a:t>
                      </a:r>
                      <a:endParaRPr lang="zh-CN" sz="1200" dirty="0">
                        <a:effectLst/>
                        <a:latin typeface="宋体" panose="02010600030101010101" pitchFamily="2" charset="-122"/>
                        <a:ea typeface="宋体" panose="02010600030101010101" pitchFamily="2" charset="-122"/>
                        <a:cs typeface="宋体" panose="02010600030101010101" pitchFamily="2" charset="-122"/>
                      </a:endParaRPr>
                    </a:p>
                  </a:txBody>
                  <a:tcPr marL="36195" marR="36195" marT="17780" marB="17780"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23/2057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Ali Raissinia (Qualcomm Inc.)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LB276 Comment Resolution for CID 3155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232742612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200" dirty="0">
                <a:solidFill>
                  <a:srgbClr val="0000FF"/>
                </a:solidFill>
                <a:cs typeface="Times New Roman" panose="02020603050405020304" pitchFamily="18" charset="0"/>
              </a:rPr>
              <a:t>Nov</a:t>
            </a:r>
            <a:r>
              <a:rPr lang="en-US" altLang="en-US" sz="3200" dirty="0">
                <a:solidFill>
                  <a:srgbClr val="0000FF"/>
                </a:solidFill>
                <a:cs typeface="Times New Roman" panose="02020603050405020304" pitchFamily="18" charset="0"/>
              </a:rPr>
              <a:t> </a:t>
            </a:r>
            <a:r>
              <a:rPr lang="en-US" altLang="en-US" sz="3200" dirty="0" smtClean="0">
                <a:solidFill>
                  <a:srgbClr val="0000FF"/>
                </a:solidFill>
                <a:cs typeface="Times New Roman" panose="02020603050405020304" pitchFamily="18" charset="0"/>
              </a:rPr>
              <a:t>14 </a:t>
            </a:r>
            <a:r>
              <a:rPr lang="en-US" altLang="en-US" sz="3200" dirty="0">
                <a:solidFill>
                  <a:srgbClr val="0000FF"/>
                </a:solidFill>
                <a:cs typeface="Times New Roman" panose="02020603050405020304" pitchFamily="18" charset="0"/>
              </a:rPr>
              <a:t>(AM 1)</a:t>
            </a: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zh-CN" sz="1400" dirty="0" err="1"/>
              <a:t>TGbf</a:t>
            </a:r>
            <a:r>
              <a:rPr lang="en-US" altLang="zh-CN" sz="1400" dirty="0"/>
              <a:t> Timeline</a:t>
            </a:r>
          </a:p>
          <a:p>
            <a:pPr algn="just"/>
            <a:r>
              <a:rPr lang="en-US" altLang="en-US" sz="1400" dirty="0"/>
              <a:t>Call for contribution</a:t>
            </a:r>
          </a:p>
          <a:p>
            <a:pPr algn="just"/>
            <a:r>
              <a:rPr lang="en-US" altLang="en-US" sz="1400" dirty="0"/>
              <a:t>Teleconference Times</a:t>
            </a:r>
          </a:p>
          <a:p>
            <a:pPr algn="just"/>
            <a:r>
              <a:rPr lang="en-US" altLang="en-US" sz="1400" dirty="0"/>
              <a:t>Presentation of submissions</a:t>
            </a:r>
          </a:p>
          <a:p>
            <a:pPr algn="just"/>
            <a:r>
              <a:rPr lang="en-US" altLang="en-US" sz="1400" dirty="0">
                <a:solidFill>
                  <a:srgbClr val="0000FF"/>
                </a:solidFill>
              </a:rPr>
              <a:t>Guidance for Mix mode </a:t>
            </a:r>
            <a:r>
              <a:rPr lang="en-US" altLang="zh-CN" sz="1400" dirty="0" smtClean="0">
                <a:solidFill>
                  <a:srgbClr val="0000FF"/>
                </a:solidFill>
              </a:rPr>
              <a:t>November </a:t>
            </a:r>
            <a:r>
              <a:rPr lang="en-US" altLang="en-US" sz="1400" dirty="0" smtClean="0">
                <a:solidFill>
                  <a:srgbClr val="0000FF"/>
                </a:solidFill>
              </a:rPr>
              <a:t>Plenary</a:t>
            </a:r>
            <a:endParaRPr lang="en-US" altLang="en-US" sz="1400" dirty="0">
              <a:solidFill>
                <a:srgbClr val="0000FF"/>
              </a:solidFill>
            </a:endParaRPr>
          </a:p>
          <a:p>
            <a:pPr algn="just"/>
            <a:endParaRPr lang="en-US" altLang="en-US" sz="1400" dirty="0"/>
          </a:p>
          <a:p>
            <a:pPr algn="just"/>
            <a:endParaRPr lang="en-US" altLang="en-US" sz="1400" dirty="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a:t>?</a:t>
            </a:r>
          </a:p>
          <a:p>
            <a:pPr marL="342900" lvl="1" indent="-342900" algn="just">
              <a:buFontTx/>
              <a:buChar char="•"/>
            </a:pPr>
            <a:r>
              <a:rPr lang="en-US" altLang="en-US" sz="1400" b="1" dirty="0">
                <a:solidFill>
                  <a:srgbClr val="0000FF"/>
                </a:solidFill>
              </a:rPr>
              <a:t>Recess</a:t>
            </a:r>
          </a:p>
          <a:p>
            <a:pPr marL="0" lvl="1" indent="0" algn="just">
              <a:buNone/>
            </a:pPr>
            <a:endParaRPr lang="en-US" altLang="en-US" sz="1400" b="1" dirty="0"/>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6" name="表格 10"/>
          <p:cNvGraphicFramePr>
            <a:graphicFrameLocks noGrp="1"/>
          </p:cNvGraphicFramePr>
          <p:nvPr>
            <p:extLst>
              <p:ext uri="{D42A27DB-BD31-4B8C-83A1-F6EECF244321}">
                <p14:modId xmlns:p14="http://schemas.microsoft.com/office/powerpoint/2010/main" val="2964774057"/>
              </p:ext>
            </p:extLst>
          </p:nvPr>
        </p:nvGraphicFramePr>
        <p:xfrm>
          <a:off x="3429000" y="1600200"/>
          <a:ext cx="8305801" cy="4530882"/>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xmlns="" val="20000"/>
                    </a:ext>
                  </a:extLst>
                </a:gridCol>
                <a:gridCol w="2009945">
                  <a:extLst>
                    <a:ext uri="{9D8B030D-6E8A-4147-A177-3AD203B41FA5}">
                      <a16:colId xmlns:a16="http://schemas.microsoft.com/office/drawing/2014/main" xmlns="" val="20001"/>
                    </a:ext>
                  </a:extLst>
                </a:gridCol>
                <a:gridCol w="4123023">
                  <a:extLst>
                    <a:ext uri="{9D8B030D-6E8A-4147-A177-3AD203B41FA5}">
                      <a16:colId xmlns:a16="http://schemas.microsoft.com/office/drawing/2014/main" xmlns="" val="20002"/>
                    </a:ext>
                  </a:extLst>
                </a:gridCol>
                <a:gridCol w="1434095">
                  <a:extLst>
                    <a:ext uri="{9D8B030D-6E8A-4147-A177-3AD203B41FA5}">
                      <a16:colId xmlns:a16="http://schemas.microsoft.com/office/drawing/2014/main" xmlns=""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a:solidFill>
                            <a:srgbClr val="FF0000"/>
                          </a:solidFill>
                        </a:rPr>
                        <a:t>CR</a:t>
                      </a:r>
                      <a:r>
                        <a:rPr lang="en-US" altLang="zh-CN" sz="1200" dirty="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xmlns="" val="10000"/>
                  </a:ext>
                </a:extLst>
              </a:tr>
              <a:tr h="89561">
                <a:tc>
                  <a:txBody>
                    <a:bodyPr/>
                    <a:lstStyle/>
                    <a:p>
                      <a:pPr algn="l">
                        <a:spcAft>
                          <a:spcPts val="0"/>
                        </a:spcAft>
                      </a:pPr>
                      <a:r>
                        <a:rPr lang="en-GB" sz="1100" dirty="0" smtClean="0">
                          <a:solidFill>
                            <a:srgbClr val="0000FF"/>
                          </a:solidFill>
                          <a:effectLst/>
                          <a:latin typeface="Calibri" panose="020F0502020204030204" pitchFamily="34" charset="0"/>
                          <a:ea typeface="宋体" panose="02010600030101010101" pitchFamily="2" charset="-122"/>
                        </a:rPr>
                        <a:t>23/1869</a:t>
                      </a:r>
                      <a:endParaRPr lang="zh-CN" sz="1100" dirty="0">
                        <a:solidFill>
                          <a:srgbClr val="0000FF"/>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lgn="l">
                        <a:spcAft>
                          <a:spcPts val="0"/>
                        </a:spcAft>
                      </a:pPr>
                      <a:r>
                        <a:rPr lang="en-GB" sz="1100">
                          <a:solidFill>
                            <a:srgbClr val="0000FF"/>
                          </a:solidFill>
                          <a:effectLst/>
                          <a:latin typeface="Calibri" panose="020F0502020204030204" pitchFamily="34" charset="0"/>
                          <a:ea typeface="宋体" panose="02010600030101010101" pitchFamily="2" charset="-122"/>
                        </a:rPr>
                        <a:t>Chris Beg (Cognitive Systems)</a:t>
                      </a:r>
                      <a:endParaRPr lang="zh-CN" sz="1100">
                        <a:solidFill>
                          <a:srgbClr val="0000FF"/>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lgn="l">
                        <a:spcAft>
                          <a:spcPts val="0"/>
                        </a:spcAft>
                      </a:pPr>
                      <a:r>
                        <a:rPr lang="en-US" sz="1100" dirty="0">
                          <a:solidFill>
                            <a:srgbClr val="0000FF"/>
                          </a:solidFill>
                          <a:effectLst/>
                          <a:latin typeface="Calibri" panose="020F0502020204030204" pitchFamily="34" charset="0"/>
                          <a:ea typeface="宋体" panose="02010600030101010101" pitchFamily="2" charset="-122"/>
                        </a:rPr>
                        <a:t>LB276 reporting </a:t>
                      </a:r>
                      <a:r>
                        <a:rPr lang="en-US" sz="1100" dirty="0" err="1">
                          <a:solidFill>
                            <a:srgbClr val="0000FF"/>
                          </a:solidFill>
                          <a:effectLst/>
                          <a:latin typeface="Calibri" panose="020F0502020204030204" pitchFamily="34" charset="0"/>
                          <a:ea typeface="宋体" panose="02010600030101010101" pitchFamily="2" charset="-122"/>
                        </a:rPr>
                        <a:t>cid</a:t>
                      </a:r>
                      <a:r>
                        <a:rPr lang="en-US" sz="1100" dirty="0">
                          <a:solidFill>
                            <a:srgbClr val="0000FF"/>
                          </a:solidFill>
                          <a:effectLst/>
                          <a:latin typeface="Calibri" panose="020F0502020204030204" pitchFamily="34" charset="0"/>
                          <a:ea typeface="宋体" panose="02010600030101010101" pitchFamily="2" charset="-122"/>
                        </a:rPr>
                        <a:t> resolution</a:t>
                      </a:r>
                      <a:endParaRPr lang="zh-CN" sz="1100" dirty="0">
                        <a:solidFill>
                          <a:srgbClr val="0000FF"/>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lgn="l">
                        <a:spcAft>
                          <a:spcPts val="0"/>
                        </a:spcAft>
                      </a:pPr>
                      <a:r>
                        <a:rPr lang="en-GB" sz="1100" dirty="0">
                          <a:solidFill>
                            <a:srgbClr val="0000FF"/>
                          </a:solidFill>
                          <a:effectLst/>
                          <a:latin typeface="Calibri" panose="020F0502020204030204" pitchFamily="34" charset="0"/>
                          <a:ea typeface="宋体" panose="02010600030101010101" pitchFamily="2" charset="-122"/>
                        </a:rPr>
                        <a:t>30 </a:t>
                      </a:r>
                      <a:r>
                        <a:rPr lang="en-GB" sz="1100" dirty="0" err="1">
                          <a:solidFill>
                            <a:srgbClr val="0000FF"/>
                          </a:solidFill>
                          <a:effectLst/>
                          <a:latin typeface="Calibri" panose="020F0502020204030204" pitchFamily="34" charset="0"/>
                          <a:ea typeface="宋体" panose="02010600030101010101" pitchFamily="2" charset="-122"/>
                        </a:rPr>
                        <a:t>mins</a:t>
                      </a:r>
                      <a:endParaRPr lang="zh-CN" sz="1100" dirty="0">
                        <a:solidFill>
                          <a:srgbClr val="0000FF"/>
                        </a:solidFill>
                        <a:effectLst/>
                        <a:latin typeface="Calibri" panose="020F0502020204030204" pitchFamily="34" charset="0"/>
                        <a:ea typeface="宋体" panose="02010600030101010101" pitchFamily="2" charset="-122"/>
                      </a:endParaRPr>
                    </a:p>
                  </a:txBody>
                  <a:tcPr marL="36195" marR="36195" marT="17780" marB="17780" anchor="ctr"/>
                </a:tc>
                <a:extLst>
                  <a:ext uri="{0D108BD9-81ED-4DB2-BD59-A6C34878D82A}">
                    <a16:rowId xmlns:a16="http://schemas.microsoft.com/office/drawing/2014/main" xmlns="" val="10012"/>
                  </a:ext>
                </a:extLst>
              </a:tr>
              <a:tr h="89561">
                <a:tc>
                  <a:txBody>
                    <a:bodyPr/>
                    <a:lstStyle/>
                    <a:p>
                      <a:pPr algn="l">
                        <a:spcAft>
                          <a:spcPts val="0"/>
                        </a:spcAft>
                      </a:pPr>
                      <a:r>
                        <a:rPr lang="en-GB" sz="1200" kern="1200" dirty="0">
                          <a:solidFill>
                            <a:srgbClr val="00B050"/>
                          </a:solidFill>
                          <a:latin typeface="+mn-lt"/>
                          <a:ea typeface="+mn-ea"/>
                          <a:cs typeface="+mn-cs"/>
                        </a:rPr>
                        <a:t>23/2056r0</a:t>
                      </a:r>
                      <a:endParaRPr lang="zh-CN" sz="1200" kern="1200" dirty="0">
                        <a:solidFill>
                          <a:srgbClr val="00B050"/>
                        </a:solidFill>
                        <a:latin typeface="+mn-lt"/>
                        <a:ea typeface="+mn-ea"/>
                        <a:cs typeface="+mn-cs"/>
                      </a:endParaRPr>
                    </a:p>
                  </a:txBody>
                  <a:tcPr marL="36195" marR="36195" marT="17780" marB="17780" anchor="ctr"/>
                </a:tc>
                <a:tc>
                  <a:txBody>
                    <a:bodyPr/>
                    <a:lstStyle/>
                    <a:p>
                      <a:pPr algn="l">
                        <a:spcAft>
                          <a:spcPts val="0"/>
                        </a:spcAft>
                      </a:pPr>
                      <a:r>
                        <a:rPr lang="en-GB" sz="1200" kern="1200" dirty="0" err="1">
                          <a:solidFill>
                            <a:srgbClr val="00B050"/>
                          </a:solidFill>
                          <a:latin typeface="+mn-lt"/>
                          <a:ea typeface="+mn-ea"/>
                          <a:cs typeface="+mn-cs"/>
                        </a:rPr>
                        <a:t>Benedikt</a:t>
                      </a:r>
                      <a:r>
                        <a:rPr lang="en-GB" sz="1200" kern="1200" dirty="0">
                          <a:solidFill>
                            <a:srgbClr val="00B050"/>
                          </a:solidFill>
                          <a:latin typeface="+mn-lt"/>
                          <a:ea typeface="+mn-ea"/>
                          <a:cs typeface="+mn-cs"/>
                        </a:rPr>
                        <a:t> </a:t>
                      </a:r>
                      <a:r>
                        <a:rPr lang="en-GB" sz="1200" kern="1200" dirty="0" err="1">
                          <a:solidFill>
                            <a:srgbClr val="00B050"/>
                          </a:solidFill>
                          <a:latin typeface="+mn-lt"/>
                          <a:ea typeface="+mn-ea"/>
                          <a:cs typeface="+mn-cs"/>
                        </a:rPr>
                        <a:t>Schweizer</a:t>
                      </a:r>
                      <a:r>
                        <a:rPr lang="en-GB" sz="1200" kern="1200" dirty="0">
                          <a:solidFill>
                            <a:srgbClr val="00B050"/>
                          </a:solidFill>
                          <a:latin typeface="+mn-lt"/>
                          <a:ea typeface="+mn-ea"/>
                          <a:cs typeface="+mn-cs"/>
                        </a:rPr>
                        <a:t> (Apple)</a:t>
                      </a:r>
                      <a:endParaRPr lang="zh-CN" sz="1200" kern="1200" dirty="0">
                        <a:solidFill>
                          <a:srgbClr val="00B050"/>
                        </a:solidFill>
                        <a:latin typeface="+mn-lt"/>
                        <a:ea typeface="+mn-ea"/>
                        <a:cs typeface="+mn-cs"/>
                      </a:endParaRPr>
                    </a:p>
                  </a:txBody>
                  <a:tcPr marL="36195" marR="36195" marT="17780" marB="17780" anchor="ctr"/>
                </a:tc>
                <a:tc>
                  <a:txBody>
                    <a:bodyPr/>
                    <a:lstStyle/>
                    <a:p>
                      <a:pPr algn="l">
                        <a:spcAft>
                          <a:spcPts val="0"/>
                        </a:spcAft>
                      </a:pPr>
                      <a:r>
                        <a:rPr lang="en-US" sz="1200" kern="1200" dirty="0">
                          <a:solidFill>
                            <a:srgbClr val="00B050"/>
                          </a:solidFill>
                          <a:latin typeface="+mn-lt"/>
                          <a:ea typeface="+mn-ea"/>
                          <a:cs typeface="+mn-cs"/>
                        </a:rPr>
                        <a:t>Basic SBP Feature Set</a:t>
                      </a:r>
                      <a:endParaRPr lang="zh-CN" sz="1200" kern="1200" dirty="0">
                        <a:solidFill>
                          <a:srgbClr val="00B050"/>
                        </a:solidFill>
                        <a:latin typeface="+mn-lt"/>
                        <a:ea typeface="+mn-ea"/>
                        <a:cs typeface="+mn-cs"/>
                      </a:endParaRPr>
                    </a:p>
                  </a:txBody>
                  <a:tcPr marL="36195" marR="36195" marT="17780" marB="17780" anchor="ctr"/>
                </a:tc>
                <a:tc>
                  <a:txBody>
                    <a:bodyPr/>
                    <a:lstStyle/>
                    <a:p>
                      <a:pPr algn="l">
                        <a:spcAft>
                          <a:spcPts val="0"/>
                        </a:spcAft>
                      </a:pPr>
                      <a:r>
                        <a:rPr lang="en-GB" sz="1200" kern="1200" dirty="0">
                          <a:solidFill>
                            <a:srgbClr val="00B050"/>
                          </a:solidFill>
                          <a:latin typeface="+mn-lt"/>
                          <a:ea typeface="+mn-ea"/>
                          <a:cs typeface="+mn-cs"/>
                        </a:rPr>
                        <a:t>30 </a:t>
                      </a:r>
                      <a:r>
                        <a:rPr lang="en-GB" sz="1200" kern="1200" dirty="0" err="1">
                          <a:solidFill>
                            <a:srgbClr val="00B050"/>
                          </a:solidFill>
                          <a:latin typeface="+mn-lt"/>
                          <a:ea typeface="+mn-ea"/>
                          <a:cs typeface="+mn-cs"/>
                        </a:rPr>
                        <a:t>mins</a:t>
                      </a:r>
                      <a:endParaRPr lang="zh-CN" sz="1200" kern="1200" dirty="0">
                        <a:solidFill>
                          <a:srgbClr val="00B050"/>
                        </a:solidFill>
                        <a:latin typeface="+mn-lt"/>
                        <a:ea typeface="+mn-ea"/>
                        <a:cs typeface="+mn-cs"/>
                      </a:endParaRPr>
                    </a:p>
                  </a:txBody>
                  <a:tcPr marL="36195" marR="36195" marT="17780" marB="17780" anchor="ctr"/>
                </a:tc>
              </a:tr>
              <a:tr h="89561">
                <a:tc>
                  <a:txBody>
                    <a:bodyPr/>
                    <a:lstStyle/>
                    <a:p>
                      <a:pPr>
                        <a:spcAft>
                          <a:spcPts val="0"/>
                        </a:spcAft>
                      </a:pPr>
                      <a:r>
                        <a:rPr lang="en-US" sz="1200" kern="1200" dirty="0">
                          <a:solidFill>
                            <a:srgbClr val="00B050"/>
                          </a:solidFill>
                          <a:latin typeface="+mn-lt"/>
                          <a:ea typeface="+mn-ea"/>
                          <a:cs typeface="+mn-cs"/>
                        </a:rPr>
                        <a:t>23/2071</a:t>
                      </a:r>
                      <a:endParaRPr lang="zh-CN"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B050"/>
                          </a:solidFill>
                          <a:latin typeface="+mn-lt"/>
                          <a:ea typeface="+mn-ea"/>
                          <a:cs typeface="+mn-cs"/>
                        </a:rPr>
                        <a:t>Dong Wei (NXP)</a:t>
                      </a:r>
                      <a:endParaRPr lang="zh-CN"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B050"/>
                          </a:solidFill>
                          <a:latin typeface="+mn-lt"/>
                          <a:ea typeface="+mn-ea"/>
                          <a:cs typeface="+mn-cs"/>
                        </a:rPr>
                        <a:t>LB276 CR on sensing measurement reporting</a:t>
                      </a:r>
                      <a:endParaRPr lang="zh-CN"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B050"/>
                          </a:solidFill>
                          <a:latin typeface="+mn-lt"/>
                          <a:ea typeface="+mn-ea"/>
                          <a:cs typeface="+mn-cs"/>
                        </a:rPr>
                        <a:t>30 </a:t>
                      </a:r>
                      <a:r>
                        <a:rPr lang="en-US" sz="1200" kern="1200" dirty="0" err="1">
                          <a:solidFill>
                            <a:srgbClr val="00B050"/>
                          </a:solidFill>
                          <a:latin typeface="+mn-lt"/>
                          <a:ea typeface="+mn-ea"/>
                          <a:cs typeface="+mn-cs"/>
                        </a:rPr>
                        <a:t>mins</a:t>
                      </a:r>
                      <a:endParaRPr lang="zh-CN" sz="1200" kern="1200" dirty="0">
                        <a:solidFill>
                          <a:srgbClr val="00B050"/>
                        </a:solidFill>
                        <a:latin typeface="+mn-lt"/>
                        <a:ea typeface="+mn-ea"/>
                        <a:cs typeface="+mn-cs"/>
                      </a:endParaRPr>
                    </a:p>
                  </a:txBody>
                  <a:tcPr marL="36195" marR="36195" marT="17780" marB="17780"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23/1828</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Dibakar Das (Intel)</a:t>
                      </a:r>
                      <a:endParaRPr lang="en-US" altLang="zh-CN"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CR for CIDs in 9.4.2.321 and 11.55.1.4.1</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5</a:t>
                      </a:r>
                      <a:r>
                        <a:rPr lang="en-US" altLang="zh-CN" sz="1200" kern="1200" baseline="0" dirty="0" smtClean="0">
                          <a:solidFill>
                            <a:srgbClr val="00B050"/>
                          </a:solidFill>
                          <a:latin typeface="+mn-lt"/>
                          <a:ea typeface="+mn-ea"/>
                          <a:cs typeface="+mn-cs"/>
                        </a:rPr>
                        <a:t> </a:t>
                      </a:r>
                      <a:r>
                        <a:rPr lang="en-US" altLang="zh-CN" sz="1200" kern="1200" baseline="0" dirty="0" err="1" smtClean="0">
                          <a:solidFill>
                            <a:srgbClr val="00B050"/>
                          </a:solidFill>
                          <a:latin typeface="+mn-lt"/>
                          <a:ea typeface="+mn-ea"/>
                          <a:cs typeface="+mn-cs"/>
                        </a:rPr>
                        <a:t>mins</a:t>
                      </a:r>
                      <a:endParaRPr lang="en-US" altLang="zh-CN" sz="1200" kern="1200" dirty="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23/2025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Yan Xin (Huawei)</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parallel coordinated </a:t>
                      </a:r>
                      <a:r>
                        <a:rPr lang="en-US" altLang="zh-CN" sz="1200" kern="1200" dirty="0" err="1" smtClean="0">
                          <a:solidFill>
                            <a:schemeClr val="tx1"/>
                          </a:solidFill>
                          <a:latin typeface="+mn-lt"/>
                          <a:ea typeface="+mn-ea"/>
                          <a:cs typeface="+mn-cs"/>
                        </a:rPr>
                        <a:t>monostatic</a:t>
                      </a:r>
                      <a:r>
                        <a:rPr lang="en-US" altLang="zh-CN" sz="1200" kern="1200" dirty="0" smtClean="0">
                          <a:solidFill>
                            <a:schemeClr val="tx1"/>
                          </a:solidFill>
                          <a:latin typeface="+mn-lt"/>
                          <a:ea typeface="+mn-ea"/>
                          <a:cs typeface="+mn-cs"/>
                        </a:rPr>
                        <a:t> </a:t>
                      </a:r>
                      <a:r>
                        <a:rPr lang="en-US" altLang="zh-CN" sz="1200" kern="1200" dirty="0" err="1" smtClean="0">
                          <a:solidFill>
                            <a:schemeClr val="tx1"/>
                          </a:solidFill>
                          <a:latin typeface="+mn-lt"/>
                          <a:ea typeface="+mn-ea"/>
                          <a:cs typeface="+mn-cs"/>
                        </a:rPr>
                        <a:t>dmg</a:t>
                      </a:r>
                      <a:r>
                        <a:rPr lang="en-US" altLang="zh-CN" sz="1200" kern="1200" dirty="0" smtClean="0">
                          <a:solidFill>
                            <a:schemeClr val="tx1"/>
                          </a:solidFill>
                          <a:latin typeface="+mn-lt"/>
                          <a:ea typeface="+mn-ea"/>
                          <a:cs typeface="+mn-cs"/>
                        </a:rPr>
                        <a:t> sensing over multiple channels</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13"/>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23/2008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Yan Xin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LB276 CRs for DMG sensing part 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14"/>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23/1791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Du (Huawei)</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LB276 comment resolutions for SBP</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15"/>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23/1946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Du (Huawei)</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LB276 comment resolutions for OST Part 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a:t>
                      </a:r>
                      <a:r>
                        <a:rPr lang="en-US" altLang="zh-CN" sz="1200" kern="1200" dirty="0" err="1" smtClean="0">
                          <a:solidFill>
                            <a:schemeClr val="tx1"/>
                          </a:solidFill>
                          <a:latin typeface="+mn-lt"/>
                          <a:ea typeface="+mn-ea"/>
                          <a:cs typeface="+mn-cs"/>
                        </a:rPr>
                        <a:t>mins</a:t>
                      </a: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16"/>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23/1918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Du (Huawei)</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LB276 comment resolutions for DMG Part 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a:t>
                      </a:r>
                      <a:r>
                        <a:rPr lang="en-US" altLang="zh-CN" sz="1200" kern="1200" dirty="0" err="1" smtClean="0">
                          <a:solidFill>
                            <a:schemeClr val="tx1"/>
                          </a:solidFill>
                          <a:latin typeface="+mn-lt"/>
                          <a:ea typeface="+mn-ea"/>
                          <a:cs typeface="+mn-cs"/>
                        </a:rPr>
                        <a:t>mins</a:t>
                      </a: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17"/>
                  </a:ext>
                </a:extLst>
              </a:tr>
              <a:tr h="89561">
                <a:tc>
                  <a:txBody>
                    <a:bodyPr/>
                    <a:lstStyle/>
                    <a:p>
                      <a:pPr algn="l">
                        <a:spcAft>
                          <a:spcPts val="0"/>
                        </a:spcAft>
                      </a:pPr>
                      <a:r>
                        <a:rPr lang="en-GB" sz="1200" kern="1200" dirty="0">
                          <a:solidFill>
                            <a:schemeClr val="tx1"/>
                          </a:solidFill>
                          <a:latin typeface="+mn-lt"/>
                          <a:ea typeface="+mn-ea"/>
                          <a:cs typeface="+mn-cs"/>
                        </a:rPr>
                        <a:t>23/2082</a:t>
                      </a:r>
                      <a:endParaRPr lang="zh-CN" sz="1200" kern="1200" dirty="0">
                        <a:solidFill>
                          <a:schemeClr val="tx1"/>
                        </a:solidFill>
                        <a:latin typeface="+mn-lt"/>
                        <a:ea typeface="+mn-ea"/>
                        <a:cs typeface="+mn-cs"/>
                      </a:endParaRPr>
                    </a:p>
                  </a:txBody>
                  <a:tcPr marL="36195" marR="36195" marT="17780" marB="17780" anchor="ctr"/>
                </a:tc>
                <a:tc>
                  <a:txBody>
                    <a:bodyPr/>
                    <a:lstStyle/>
                    <a:p>
                      <a:pPr algn="l">
                        <a:spcAft>
                          <a:spcPts val="0"/>
                        </a:spcAft>
                      </a:pPr>
                      <a:r>
                        <a:rPr lang="en-GB" sz="1200" kern="1200" dirty="0" err="1">
                          <a:solidFill>
                            <a:schemeClr val="tx1"/>
                          </a:solidFill>
                          <a:latin typeface="+mn-lt"/>
                          <a:ea typeface="+mn-ea"/>
                          <a:cs typeface="+mn-cs"/>
                        </a:rPr>
                        <a:t>Benedikt</a:t>
                      </a:r>
                      <a:r>
                        <a:rPr lang="en-GB" sz="1200" kern="1200" dirty="0">
                          <a:solidFill>
                            <a:schemeClr val="tx1"/>
                          </a:solidFill>
                          <a:latin typeface="+mn-lt"/>
                          <a:ea typeface="+mn-ea"/>
                          <a:cs typeface="+mn-cs"/>
                        </a:rPr>
                        <a:t> </a:t>
                      </a:r>
                      <a:r>
                        <a:rPr lang="en-GB" sz="1200" kern="1200" dirty="0" err="1">
                          <a:solidFill>
                            <a:schemeClr val="tx1"/>
                          </a:solidFill>
                          <a:latin typeface="+mn-lt"/>
                          <a:ea typeface="+mn-ea"/>
                          <a:cs typeface="+mn-cs"/>
                        </a:rPr>
                        <a:t>Schweizer</a:t>
                      </a:r>
                      <a:r>
                        <a:rPr lang="en-GB" sz="1200" kern="1200" dirty="0">
                          <a:solidFill>
                            <a:schemeClr val="tx1"/>
                          </a:solidFill>
                          <a:latin typeface="+mn-lt"/>
                          <a:ea typeface="+mn-ea"/>
                          <a:cs typeface="+mn-cs"/>
                        </a:rPr>
                        <a:t> (Apple)</a:t>
                      </a:r>
                      <a:endParaRPr lang="zh-CN" sz="1200" kern="1200" dirty="0">
                        <a:solidFill>
                          <a:schemeClr val="tx1"/>
                        </a:solidFill>
                        <a:latin typeface="+mn-lt"/>
                        <a:ea typeface="+mn-ea"/>
                        <a:cs typeface="+mn-cs"/>
                      </a:endParaRPr>
                    </a:p>
                  </a:txBody>
                  <a:tcPr marL="36195" marR="36195" marT="17780" marB="17780" anchor="ctr"/>
                </a:tc>
                <a:tc>
                  <a:txBody>
                    <a:bodyPr/>
                    <a:lstStyle/>
                    <a:p>
                      <a:pPr algn="l">
                        <a:spcAft>
                          <a:spcPts val="0"/>
                        </a:spcAft>
                      </a:pPr>
                      <a:r>
                        <a:rPr lang="en-US" sz="1200" kern="1200" dirty="0">
                          <a:solidFill>
                            <a:schemeClr val="tx1"/>
                          </a:solidFill>
                          <a:latin typeface="+mn-lt"/>
                          <a:ea typeface="+mn-ea"/>
                          <a:cs typeface="+mn-cs"/>
                        </a:rPr>
                        <a:t>LB276 CR for Mandatory SBP CIDs</a:t>
                      </a:r>
                      <a:endParaRPr lang="zh-CN" sz="1200" kern="1200" dirty="0">
                        <a:solidFill>
                          <a:schemeClr val="tx1"/>
                        </a:solidFill>
                        <a:latin typeface="+mn-lt"/>
                        <a:ea typeface="+mn-ea"/>
                        <a:cs typeface="+mn-cs"/>
                      </a:endParaRPr>
                    </a:p>
                  </a:txBody>
                  <a:tcPr marL="36195" marR="36195" marT="17780" marB="17780" anchor="ctr"/>
                </a:tc>
                <a:tc>
                  <a:txBody>
                    <a:bodyPr/>
                    <a:lstStyle/>
                    <a:p>
                      <a:pPr algn="l">
                        <a:spcAft>
                          <a:spcPts val="0"/>
                        </a:spcAft>
                      </a:pPr>
                      <a:r>
                        <a:rPr lang="en-GB" sz="1200" kern="1200" dirty="0">
                          <a:solidFill>
                            <a:schemeClr val="tx1"/>
                          </a:solidFill>
                          <a:latin typeface="+mn-lt"/>
                          <a:ea typeface="+mn-ea"/>
                          <a:cs typeface="+mn-cs"/>
                        </a:rPr>
                        <a:t>30 </a:t>
                      </a:r>
                      <a:r>
                        <a:rPr lang="en-GB" sz="1200" kern="1200" dirty="0" err="1">
                          <a:solidFill>
                            <a:schemeClr val="tx1"/>
                          </a:solidFill>
                          <a:latin typeface="+mn-lt"/>
                          <a:ea typeface="+mn-ea"/>
                          <a:cs typeface="+mn-cs"/>
                        </a:rPr>
                        <a:t>mins</a:t>
                      </a:r>
                      <a:endParaRPr lang="zh-CN" sz="1200" kern="1200" dirty="0">
                        <a:solidFill>
                          <a:schemeClr val="tx1"/>
                        </a:solidFill>
                        <a:latin typeface="+mn-lt"/>
                        <a:ea typeface="+mn-ea"/>
                        <a:cs typeface="+mn-cs"/>
                      </a:endParaRPr>
                    </a:p>
                  </a:txBody>
                  <a:tcPr marL="36195" marR="36195" marT="17780" marB="17780"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00FF"/>
                          </a:solidFill>
                          <a:latin typeface="+mn-lt"/>
                          <a:ea typeface="+mn-ea"/>
                          <a:cs typeface="+mn-cs"/>
                        </a:rPr>
                        <a:t>23/1879</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00FF"/>
                          </a:solidFill>
                          <a:latin typeface="+mn-lt"/>
                          <a:ea typeface="+mn-ea"/>
                          <a:cs typeface="+mn-cs"/>
                        </a:rPr>
                        <a:t>Dongguk Lim (LG Electronics)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00FF"/>
                          </a:solidFill>
                          <a:latin typeface="+mn-lt"/>
                          <a:ea typeface="+mn-ea"/>
                          <a:cs typeface="+mn-cs"/>
                        </a:rPr>
                        <a:t>LB276 CR for SR2SI Sounding Trigger frame</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00FF"/>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23/1949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Comments Related to 320 MHz Sensing in LB276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18"/>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23/1989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CID 3298 and 3318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19"/>
                  </a:ext>
                </a:extLst>
              </a:tr>
              <a:tr h="89561">
                <a:tc>
                  <a:txBody>
                    <a:bodyPr/>
                    <a:lstStyle/>
                    <a:p>
                      <a:pPr algn="l">
                        <a:spcAft>
                          <a:spcPts val="0"/>
                        </a:spcAft>
                      </a:pPr>
                      <a:r>
                        <a:rPr lang="en-GB" sz="1200" kern="1200" dirty="0">
                          <a:solidFill>
                            <a:schemeClr val="tx1"/>
                          </a:solidFill>
                          <a:latin typeface="+mn-lt"/>
                          <a:ea typeface="+mn-ea"/>
                          <a:cs typeface="+mn-cs"/>
                        </a:rPr>
                        <a:t>23/1941r0</a:t>
                      </a:r>
                      <a:endParaRPr lang="zh-CN" sz="1200" kern="1200" dirty="0">
                        <a:solidFill>
                          <a:schemeClr val="tx1"/>
                        </a:solidFill>
                        <a:latin typeface="+mn-lt"/>
                        <a:ea typeface="+mn-ea"/>
                        <a:cs typeface="+mn-cs"/>
                      </a:endParaRPr>
                    </a:p>
                  </a:txBody>
                  <a:tcPr marL="36195" marR="36195" marT="17780" marB="17780" anchor="ctr"/>
                </a:tc>
                <a:tc>
                  <a:txBody>
                    <a:bodyPr/>
                    <a:lstStyle/>
                    <a:p>
                      <a:pPr algn="l">
                        <a:spcAft>
                          <a:spcPts val="0"/>
                        </a:spcAft>
                      </a:pPr>
                      <a:r>
                        <a:rPr lang="en-GB" sz="1200" kern="1200" dirty="0">
                          <a:solidFill>
                            <a:schemeClr val="tx1"/>
                          </a:solidFill>
                          <a:latin typeface="+mn-lt"/>
                          <a:ea typeface="+mn-ea"/>
                          <a:cs typeface="+mn-cs"/>
                        </a:rPr>
                        <a:t>Mahmoud Kamel (</a:t>
                      </a:r>
                      <a:r>
                        <a:rPr lang="en-GB" sz="1200" kern="1200" dirty="0" err="1">
                          <a:solidFill>
                            <a:schemeClr val="tx1"/>
                          </a:solidFill>
                          <a:latin typeface="+mn-lt"/>
                          <a:ea typeface="+mn-ea"/>
                          <a:cs typeface="+mn-cs"/>
                        </a:rPr>
                        <a:t>InterDigital</a:t>
                      </a:r>
                      <a:r>
                        <a:rPr lang="en-GB" sz="1200" kern="1200" dirty="0">
                          <a:solidFill>
                            <a:schemeClr val="tx1"/>
                          </a:solidFill>
                          <a:latin typeface="+mn-lt"/>
                          <a:ea typeface="+mn-ea"/>
                          <a:cs typeface="+mn-cs"/>
                        </a:rPr>
                        <a:t>)</a:t>
                      </a:r>
                      <a:endParaRPr lang="zh-CN" sz="1200" kern="1200" dirty="0">
                        <a:solidFill>
                          <a:schemeClr val="tx1"/>
                        </a:solidFill>
                        <a:latin typeface="+mn-lt"/>
                        <a:ea typeface="+mn-ea"/>
                        <a:cs typeface="+mn-cs"/>
                      </a:endParaRPr>
                    </a:p>
                  </a:txBody>
                  <a:tcPr marL="36195" marR="36195" marT="17780" marB="17780" anchor="ctr"/>
                </a:tc>
                <a:tc>
                  <a:txBody>
                    <a:bodyPr/>
                    <a:lstStyle/>
                    <a:p>
                      <a:pPr algn="l">
                        <a:spcAft>
                          <a:spcPts val="0"/>
                        </a:spcAft>
                      </a:pPr>
                      <a:r>
                        <a:rPr lang="en-US" sz="1200" kern="1200" dirty="0">
                          <a:solidFill>
                            <a:schemeClr val="tx1"/>
                          </a:solidFill>
                          <a:latin typeface="+mn-lt"/>
                          <a:ea typeface="+mn-ea"/>
                          <a:cs typeface="+mn-cs"/>
                        </a:rPr>
                        <a:t>LB 276 CR for CIDs 3472 and 3535</a:t>
                      </a:r>
                      <a:endParaRPr lang="zh-CN" sz="1200" kern="1200" dirty="0">
                        <a:solidFill>
                          <a:schemeClr val="tx1"/>
                        </a:solidFill>
                        <a:latin typeface="+mn-lt"/>
                        <a:ea typeface="+mn-ea"/>
                        <a:cs typeface="+mn-cs"/>
                      </a:endParaRPr>
                    </a:p>
                  </a:txBody>
                  <a:tcPr marL="36195" marR="36195" marT="17780" marB="17780" anchor="ctr"/>
                </a:tc>
                <a:tc>
                  <a:txBody>
                    <a:bodyPr/>
                    <a:lstStyle/>
                    <a:p>
                      <a:pPr algn="l">
                        <a:spcAft>
                          <a:spcPts val="0"/>
                        </a:spcAft>
                      </a:pPr>
                      <a:r>
                        <a:rPr lang="en-GB" sz="1200" kern="1200" dirty="0">
                          <a:solidFill>
                            <a:schemeClr val="tx1"/>
                          </a:solidFill>
                          <a:latin typeface="+mn-lt"/>
                          <a:ea typeface="+mn-ea"/>
                          <a:cs typeface="+mn-cs"/>
                        </a:rPr>
                        <a:t>15 </a:t>
                      </a:r>
                      <a:r>
                        <a:rPr lang="en-GB" sz="1200" kern="1200" dirty="0" err="1">
                          <a:solidFill>
                            <a:schemeClr val="tx1"/>
                          </a:solidFill>
                          <a:latin typeface="+mn-lt"/>
                          <a:ea typeface="+mn-ea"/>
                          <a:cs typeface="+mn-cs"/>
                        </a:rPr>
                        <a:t>mins</a:t>
                      </a:r>
                      <a:endParaRPr lang="zh-CN" sz="1200" kern="1200" dirty="0">
                        <a:solidFill>
                          <a:schemeClr val="tx1"/>
                        </a:solidFill>
                        <a:latin typeface="+mn-lt"/>
                        <a:ea typeface="+mn-ea"/>
                        <a:cs typeface="+mn-cs"/>
                      </a:endParaRPr>
                    </a:p>
                  </a:txBody>
                  <a:tcPr marL="36195" marR="36195" marT="17780" marB="17780"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23/2057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Ali Raissinia (Qualcomm Inc.)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LB276 Comment Resolution for CID 3155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335826417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295400"/>
            <a:ext cx="11277600" cy="10668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1295400" y="2667000"/>
            <a:ext cx="9982200" cy="3352800"/>
          </a:xfrm>
        </p:spPr>
        <p:txBody>
          <a:bodyPr/>
          <a:lstStyle/>
          <a:p>
            <a:pPr algn="just" defTabSz="917575">
              <a:lnSpc>
                <a:spcPct val="90000"/>
              </a:lnSpc>
              <a:buNone/>
            </a:pPr>
            <a:r>
              <a:rPr lang="en-US" altLang="zh-CN" dirty="0"/>
              <a:t>		</a:t>
            </a:r>
            <a:endParaRPr lang="en-US" altLang="en-US" dirty="0">
              <a:cs typeface="Times New Roman" panose="02020603050405020304" pitchFamily="18" charset="0"/>
            </a:endParaRPr>
          </a:p>
          <a:p>
            <a:pPr algn="just">
              <a:lnSpc>
                <a:spcPct val="90000"/>
              </a:lnSpc>
              <a:buFontTx/>
              <a:buNone/>
            </a:pPr>
            <a:r>
              <a:rPr lang="en-US" altLang="en-US" dirty="0">
                <a:latin typeface="Arial" panose="020B0604020202020204" pitchFamily="34" charset="0"/>
                <a:cs typeface="MS PGothic" panose="020B0600070205080204" pitchFamily="34" charset="-128"/>
              </a:rPr>
              <a:t>		   	        Chair:	</a:t>
            </a:r>
            <a:r>
              <a:rPr lang="en-US" altLang="en-US" dirty="0">
                <a:cs typeface="Times New Roman" panose="02020603050405020304" pitchFamily="18" charset="0"/>
              </a:rPr>
              <a:t>Tony Xiao Han (Huawei)</a:t>
            </a:r>
          </a:p>
          <a:p>
            <a:pPr algn="just">
              <a:lnSpc>
                <a:spcPct val="90000"/>
              </a:lnSpc>
              <a:buNone/>
            </a:pPr>
            <a:r>
              <a:rPr lang="en-US" altLang="en-US" dirty="0">
                <a:latin typeface="Arial" panose="020B0604020202020204" pitchFamily="34" charset="0"/>
                <a:cs typeface="MS PGothic" panose="020B0600070205080204" pitchFamily="34" charset="-128"/>
              </a:rPr>
              <a:t>			Vice Chair: 	</a:t>
            </a:r>
            <a:r>
              <a:rPr lang="en-US" altLang="en-US" dirty="0">
                <a:cs typeface="Times New Roman" panose="02020603050405020304" pitchFamily="18" charset="0"/>
              </a:rPr>
              <a:t>Sang Kim (LG Electronics)</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zh-CN" dirty="0"/>
              <a:t>Assaf Kasher (Self)</a:t>
            </a:r>
            <a:endParaRPr lang="en-US" altLang="en-US" dirty="0">
              <a:cs typeface="Times New Roman" panose="02020603050405020304" pitchFamily="18" charset="0"/>
            </a:endParaRPr>
          </a:p>
          <a:p>
            <a:pPr algn="just">
              <a:lnSpc>
                <a:spcPct val="90000"/>
              </a:lnSpc>
              <a:buNone/>
            </a:pPr>
            <a:r>
              <a:rPr lang="en-US" altLang="en-US" dirty="0">
                <a:latin typeface="Arial" panose="020B0604020202020204" pitchFamily="34" charset="0"/>
                <a:cs typeface="MS PGothic" panose="020B0600070205080204" pitchFamily="34" charset="-128"/>
              </a:rPr>
              <a:t>			 Secretary: 	</a:t>
            </a:r>
            <a:r>
              <a:rPr lang="en-US" altLang="zh-CN" dirty="0"/>
              <a:t>Leif Wilhelmsson </a:t>
            </a:r>
            <a:r>
              <a:rPr lang="en-US" altLang="en-US" dirty="0"/>
              <a:t>(</a:t>
            </a:r>
            <a:r>
              <a:rPr lang="en-US" altLang="zh-CN" dirty="0"/>
              <a:t>Ericsson</a:t>
            </a:r>
            <a:r>
              <a:rPr lang="en-US" altLang="en-US" dirty="0"/>
              <a:t>)</a:t>
            </a:r>
          </a:p>
          <a:p>
            <a:pPr algn="just">
              <a:lnSpc>
                <a:spcPct val="90000"/>
              </a:lnSpc>
              <a:buNone/>
            </a:pPr>
            <a:r>
              <a:rPr lang="en-US" altLang="en-US" dirty="0">
                <a:latin typeface="Arial" panose="020B0604020202020204" pitchFamily="34" charset="0"/>
                <a:cs typeface="MS PGothic" panose="020B0600070205080204" pitchFamily="34" charset="-128"/>
              </a:rPr>
              <a:t>		Tech</a:t>
            </a:r>
            <a:r>
              <a:rPr lang="en-US" altLang="zh-CN" dirty="0">
                <a:latin typeface="Arial" panose="020B0604020202020204" pitchFamily="34" charset="0"/>
                <a:cs typeface="MS PGothic" panose="020B0600070205080204" pitchFamily="34" charset="-128"/>
              </a:rPr>
              <a:t>nical </a:t>
            </a:r>
            <a:r>
              <a:rPr lang="en-US" altLang="en-US" dirty="0">
                <a:latin typeface="Arial" panose="020B0604020202020204" pitchFamily="34" charset="0"/>
                <a:cs typeface="MS PGothic" panose="020B0600070205080204" pitchFamily="34" charset="-128"/>
              </a:rPr>
              <a:t>Editor:	</a:t>
            </a:r>
            <a:r>
              <a:rPr lang="en-US" altLang="zh-CN" dirty="0"/>
              <a:t>Claudio Da Silva </a:t>
            </a:r>
            <a:r>
              <a:rPr lang="en-US" altLang="en-US" dirty="0">
                <a:cs typeface="Times New Roman" panose="02020603050405020304" pitchFamily="18" charset="0"/>
              </a:rPr>
              <a:t>(</a:t>
            </a:r>
            <a:r>
              <a:rPr lang="en-US" altLang="zh-CN" dirty="0">
                <a:cs typeface="Times New Roman" panose="02020603050405020304" pitchFamily="18" charset="0"/>
              </a:rPr>
              <a:t>Meta Platforms</a:t>
            </a:r>
            <a:r>
              <a:rPr lang="en-US" altLang="en-US" dirty="0">
                <a:cs typeface="Times New Roman" panose="02020603050405020304" pitchFamily="18" charset="0"/>
              </a:rPr>
              <a:t>)</a:t>
            </a:r>
          </a:p>
        </p:txBody>
      </p:sp>
    </p:spTree>
    <p:extLst>
      <p:ext uri="{BB962C8B-B14F-4D97-AF65-F5344CB8AC3E}">
        <p14:creationId xmlns:p14="http://schemas.microsoft.com/office/powerpoint/2010/main" val="19842551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200" dirty="0">
                <a:solidFill>
                  <a:srgbClr val="0000FF"/>
                </a:solidFill>
                <a:cs typeface="Times New Roman" panose="02020603050405020304" pitchFamily="18" charset="0"/>
              </a:rPr>
              <a:t>Nov</a:t>
            </a:r>
            <a:r>
              <a:rPr lang="en-US" altLang="en-US" sz="3200" dirty="0">
                <a:solidFill>
                  <a:srgbClr val="0000FF"/>
                </a:solidFill>
                <a:cs typeface="Times New Roman" panose="02020603050405020304" pitchFamily="18" charset="0"/>
              </a:rPr>
              <a:t> </a:t>
            </a:r>
            <a:r>
              <a:rPr lang="en-US" altLang="en-US" sz="3200" dirty="0" smtClean="0">
                <a:solidFill>
                  <a:srgbClr val="0000FF"/>
                </a:solidFill>
                <a:cs typeface="Times New Roman" panose="02020603050405020304" pitchFamily="18" charset="0"/>
              </a:rPr>
              <a:t>14 </a:t>
            </a:r>
            <a:r>
              <a:rPr lang="en-US" altLang="en-US" sz="3200" dirty="0">
                <a:solidFill>
                  <a:srgbClr val="0000FF"/>
                </a:solidFill>
                <a:cs typeface="Times New Roman" panose="02020603050405020304" pitchFamily="18" charset="0"/>
              </a:rPr>
              <a:t>(AM </a:t>
            </a:r>
            <a:r>
              <a:rPr lang="en-US" altLang="en-US" sz="3200" dirty="0" smtClean="0">
                <a:solidFill>
                  <a:srgbClr val="0000FF"/>
                </a:solidFill>
                <a:cs typeface="Times New Roman" panose="02020603050405020304" pitchFamily="18" charset="0"/>
              </a:rPr>
              <a:t>2)</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zh-CN" sz="1400" dirty="0" err="1"/>
              <a:t>TGbf</a:t>
            </a:r>
            <a:r>
              <a:rPr lang="en-US" altLang="zh-CN" sz="1400" dirty="0"/>
              <a:t> Timeline</a:t>
            </a:r>
          </a:p>
          <a:p>
            <a:pPr algn="just"/>
            <a:r>
              <a:rPr lang="en-US" altLang="en-US" sz="1400" dirty="0"/>
              <a:t>Call for contribution</a:t>
            </a:r>
          </a:p>
          <a:p>
            <a:pPr algn="just"/>
            <a:r>
              <a:rPr lang="en-US" altLang="en-US" sz="1400" dirty="0"/>
              <a:t>Teleconference Times</a:t>
            </a:r>
          </a:p>
          <a:p>
            <a:pPr algn="just"/>
            <a:r>
              <a:rPr lang="en-US" altLang="en-US" sz="1400" dirty="0"/>
              <a:t>Presentation of submissions</a:t>
            </a:r>
          </a:p>
          <a:p>
            <a:pPr algn="just"/>
            <a:r>
              <a:rPr lang="en-US" altLang="en-US" sz="1400" dirty="0">
                <a:solidFill>
                  <a:srgbClr val="0000FF"/>
                </a:solidFill>
              </a:rPr>
              <a:t>Guidance for Mix mode </a:t>
            </a:r>
            <a:r>
              <a:rPr lang="en-US" altLang="zh-CN" sz="1400" dirty="0" smtClean="0">
                <a:solidFill>
                  <a:srgbClr val="0000FF"/>
                </a:solidFill>
              </a:rPr>
              <a:t>November </a:t>
            </a:r>
            <a:r>
              <a:rPr lang="en-US" altLang="en-US" sz="1400" dirty="0" smtClean="0">
                <a:solidFill>
                  <a:srgbClr val="0000FF"/>
                </a:solidFill>
              </a:rPr>
              <a:t>Plenary</a:t>
            </a:r>
            <a:endParaRPr lang="en-US" altLang="en-US" sz="1400" dirty="0">
              <a:solidFill>
                <a:srgbClr val="0000FF"/>
              </a:solidFill>
            </a:endParaRPr>
          </a:p>
          <a:p>
            <a:pPr algn="just"/>
            <a:endParaRPr lang="en-US" altLang="en-US" sz="1400" dirty="0"/>
          </a:p>
          <a:p>
            <a:pPr algn="just"/>
            <a:endParaRPr lang="en-US" altLang="en-US" sz="1400" dirty="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a:t>?</a:t>
            </a:r>
          </a:p>
          <a:p>
            <a:pPr marL="342900" lvl="1" indent="-342900" algn="just">
              <a:buFontTx/>
              <a:buChar char="•"/>
            </a:pPr>
            <a:r>
              <a:rPr lang="en-US" altLang="en-US" sz="1400" b="1" dirty="0">
                <a:solidFill>
                  <a:srgbClr val="0000FF"/>
                </a:solidFill>
              </a:rPr>
              <a:t>Recess</a:t>
            </a:r>
          </a:p>
          <a:p>
            <a:pPr marL="0" lvl="1" indent="0" algn="just">
              <a:buNone/>
            </a:pPr>
            <a:endParaRPr lang="en-US" altLang="en-US" sz="1400" b="1" dirty="0"/>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6" name="表格 10"/>
          <p:cNvGraphicFramePr>
            <a:graphicFrameLocks noGrp="1"/>
          </p:cNvGraphicFramePr>
          <p:nvPr>
            <p:extLst>
              <p:ext uri="{D42A27DB-BD31-4B8C-83A1-F6EECF244321}">
                <p14:modId xmlns:p14="http://schemas.microsoft.com/office/powerpoint/2010/main" val="1375721634"/>
              </p:ext>
            </p:extLst>
          </p:nvPr>
        </p:nvGraphicFramePr>
        <p:xfrm>
          <a:off x="3429000" y="1600200"/>
          <a:ext cx="8305801" cy="4094002"/>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xmlns="" val="20000"/>
                    </a:ext>
                  </a:extLst>
                </a:gridCol>
                <a:gridCol w="2009945">
                  <a:extLst>
                    <a:ext uri="{9D8B030D-6E8A-4147-A177-3AD203B41FA5}">
                      <a16:colId xmlns:a16="http://schemas.microsoft.com/office/drawing/2014/main" xmlns="" val="20001"/>
                    </a:ext>
                  </a:extLst>
                </a:gridCol>
                <a:gridCol w="4123023">
                  <a:extLst>
                    <a:ext uri="{9D8B030D-6E8A-4147-A177-3AD203B41FA5}">
                      <a16:colId xmlns:a16="http://schemas.microsoft.com/office/drawing/2014/main" xmlns="" val="20002"/>
                    </a:ext>
                  </a:extLst>
                </a:gridCol>
                <a:gridCol w="1434095">
                  <a:extLst>
                    <a:ext uri="{9D8B030D-6E8A-4147-A177-3AD203B41FA5}">
                      <a16:colId xmlns:a16="http://schemas.microsoft.com/office/drawing/2014/main" xmlns=""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a:solidFill>
                            <a:srgbClr val="FF0000"/>
                          </a:solidFill>
                        </a:rPr>
                        <a:t>CR</a:t>
                      </a:r>
                      <a:r>
                        <a:rPr lang="en-US" altLang="zh-CN" sz="1200" dirty="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xmlns="" val="10000"/>
                  </a:ext>
                </a:extLst>
              </a:tr>
              <a:tr h="89561">
                <a:tc>
                  <a:txBody>
                    <a:bodyPr/>
                    <a:lstStyle/>
                    <a:p>
                      <a:pPr algn="l">
                        <a:spcAft>
                          <a:spcPts val="0"/>
                        </a:spcAft>
                      </a:pPr>
                      <a:r>
                        <a:rPr lang="en-GB" sz="1100" dirty="0" smtClean="0">
                          <a:solidFill>
                            <a:srgbClr val="00B050"/>
                          </a:solidFill>
                          <a:effectLst/>
                          <a:latin typeface="Calibri" panose="020F0502020204030204" pitchFamily="34" charset="0"/>
                          <a:ea typeface="宋体" panose="02010600030101010101" pitchFamily="2" charset="-122"/>
                        </a:rPr>
                        <a:t>23/1869</a:t>
                      </a:r>
                      <a:endParaRPr lang="zh-CN" sz="1100" dirty="0">
                        <a:solidFill>
                          <a:srgbClr val="00B050"/>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lgn="l">
                        <a:spcAft>
                          <a:spcPts val="0"/>
                        </a:spcAft>
                      </a:pPr>
                      <a:r>
                        <a:rPr lang="en-GB" sz="1100">
                          <a:solidFill>
                            <a:srgbClr val="00B050"/>
                          </a:solidFill>
                          <a:effectLst/>
                          <a:latin typeface="Calibri" panose="020F0502020204030204" pitchFamily="34" charset="0"/>
                          <a:ea typeface="宋体" panose="02010600030101010101" pitchFamily="2" charset="-122"/>
                        </a:rPr>
                        <a:t>Chris Beg (Cognitive Systems)</a:t>
                      </a:r>
                      <a:endParaRPr lang="zh-CN" sz="1100">
                        <a:solidFill>
                          <a:srgbClr val="00B050"/>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lgn="l">
                        <a:spcAft>
                          <a:spcPts val="0"/>
                        </a:spcAft>
                      </a:pPr>
                      <a:r>
                        <a:rPr lang="en-US" sz="1100" dirty="0">
                          <a:solidFill>
                            <a:srgbClr val="00B050"/>
                          </a:solidFill>
                          <a:effectLst/>
                          <a:latin typeface="Calibri" panose="020F0502020204030204" pitchFamily="34" charset="0"/>
                          <a:ea typeface="宋体" panose="02010600030101010101" pitchFamily="2" charset="-122"/>
                        </a:rPr>
                        <a:t>LB276 reporting </a:t>
                      </a:r>
                      <a:r>
                        <a:rPr lang="en-US" sz="1100" dirty="0" err="1">
                          <a:solidFill>
                            <a:srgbClr val="00B050"/>
                          </a:solidFill>
                          <a:effectLst/>
                          <a:latin typeface="Calibri" panose="020F0502020204030204" pitchFamily="34" charset="0"/>
                          <a:ea typeface="宋体" panose="02010600030101010101" pitchFamily="2" charset="-122"/>
                        </a:rPr>
                        <a:t>cid</a:t>
                      </a:r>
                      <a:r>
                        <a:rPr lang="en-US" sz="1100" dirty="0">
                          <a:solidFill>
                            <a:srgbClr val="00B050"/>
                          </a:solidFill>
                          <a:effectLst/>
                          <a:latin typeface="Calibri" panose="020F0502020204030204" pitchFamily="34" charset="0"/>
                          <a:ea typeface="宋体" panose="02010600030101010101" pitchFamily="2" charset="-122"/>
                        </a:rPr>
                        <a:t> resolution</a:t>
                      </a:r>
                      <a:endParaRPr lang="zh-CN" sz="1100" dirty="0">
                        <a:solidFill>
                          <a:srgbClr val="00B050"/>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lgn="l">
                        <a:spcAft>
                          <a:spcPts val="0"/>
                        </a:spcAft>
                      </a:pPr>
                      <a:r>
                        <a:rPr lang="en-GB" sz="1100" dirty="0">
                          <a:solidFill>
                            <a:srgbClr val="00B050"/>
                          </a:solidFill>
                          <a:effectLst/>
                          <a:latin typeface="Calibri" panose="020F0502020204030204" pitchFamily="34" charset="0"/>
                          <a:ea typeface="宋体" panose="02010600030101010101" pitchFamily="2" charset="-122"/>
                        </a:rPr>
                        <a:t>30 </a:t>
                      </a:r>
                      <a:r>
                        <a:rPr lang="en-GB" sz="1100" dirty="0" err="1">
                          <a:solidFill>
                            <a:srgbClr val="00B050"/>
                          </a:solidFill>
                          <a:effectLst/>
                          <a:latin typeface="Calibri" panose="020F0502020204030204" pitchFamily="34" charset="0"/>
                          <a:ea typeface="宋体" panose="02010600030101010101" pitchFamily="2" charset="-122"/>
                        </a:rPr>
                        <a:t>mins</a:t>
                      </a:r>
                      <a:endParaRPr lang="zh-CN" sz="1100" dirty="0">
                        <a:solidFill>
                          <a:srgbClr val="00B050"/>
                        </a:solidFill>
                        <a:effectLst/>
                        <a:latin typeface="Calibri" panose="020F0502020204030204" pitchFamily="34" charset="0"/>
                        <a:ea typeface="宋体" panose="02010600030101010101" pitchFamily="2" charset="-122"/>
                      </a:endParaRPr>
                    </a:p>
                  </a:txBody>
                  <a:tcPr marL="36195" marR="36195" marT="17780" marB="17780" anchor="ctr"/>
                </a:tc>
                <a:extLst>
                  <a:ext uri="{0D108BD9-81ED-4DB2-BD59-A6C34878D82A}">
                    <a16:rowId xmlns:a16="http://schemas.microsoft.com/office/drawing/2014/main" xmlns="" val="10012"/>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23/2083</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Assaf Kasher (self)</a:t>
                      </a:r>
                      <a:endParaRPr lang="en-US" altLang="zh-CN"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lb276-DMG-CIDs-set-2</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a:t>
                      </a:r>
                      <a:r>
                        <a:rPr lang="en-US" altLang="zh-CN" sz="1200" kern="1200" dirty="0" err="1" smtClean="0">
                          <a:solidFill>
                            <a:srgbClr val="00B050"/>
                          </a:solidFill>
                          <a:latin typeface="+mn-lt"/>
                          <a:ea typeface="+mn-ea"/>
                          <a:cs typeface="+mn-cs"/>
                        </a:rPr>
                        <a:t>mins</a:t>
                      </a:r>
                      <a:endParaRPr lang="en-US" altLang="zh-CN" sz="1200" kern="1200" dirty="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23/2025</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Yan Xin (Huawei)</a:t>
                      </a:r>
                      <a:endParaRPr lang="en-US" altLang="zh-CN"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parallel coordinated </a:t>
                      </a:r>
                      <a:r>
                        <a:rPr lang="en-US" altLang="zh-CN" sz="1200" kern="1200" dirty="0" err="1" smtClean="0">
                          <a:solidFill>
                            <a:srgbClr val="00B050"/>
                          </a:solidFill>
                          <a:latin typeface="+mn-lt"/>
                          <a:ea typeface="+mn-ea"/>
                          <a:cs typeface="+mn-cs"/>
                        </a:rPr>
                        <a:t>monostatic</a:t>
                      </a:r>
                      <a:r>
                        <a:rPr lang="en-US" altLang="zh-CN" sz="1200" kern="1200" dirty="0" smtClean="0">
                          <a:solidFill>
                            <a:srgbClr val="00B050"/>
                          </a:solidFill>
                          <a:latin typeface="+mn-lt"/>
                          <a:ea typeface="+mn-ea"/>
                          <a:cs typeface="+mn-cs"/>
                        </a:rPr>
                        <a:t> </a:t>
                      </a:r>
                      <a:r>
                        <a:rPr lang="en-US" altLang="zh-CN" sz="1200" kern="1200" dirty="0" err="1" smtClean="0">
                          <a:solidFill>
                            <a:srgbClr val="00B050"/>
                          </a:solidFill>
                          <a:latin typeface="+mn-lt"/>
                          <a:ea typeface="+mn-ea"/>
                          <a:cs typeface="+mn-cs"/>
                        </a:rPr>
                        <a:t>dmg</a:t>
                      </a:r>
                      <a:r>
                        <a:rPr lang="en-US" altLang="zh-CN" sz="1200" kern="1200" dirty="0" smtClean="0">
                          <a:solidFill>
                            <a:srgbClr val="00B050"/>
                          </a:solidFill>
                          <a:latin typeface="+mn-lt"/>
                          <a:ea typeface="+mn-ea"/>
                          <a:cs typeface="+mn-cs"/>
                        </a:rPr>
                        <a:t> sensing over multiple channels</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a:t>
                      </a:r>
                      <a:r>
                        <a:rPr lang="en-US" altLang="zh-CN" sz="1200" kern="1200" dirty="0" err="1" smtClean="0">
                          <a:solidFill>
                            <a:srgbClr val="00B050"/>
                          </a:solidFill>
                          <a:latin typeface="+mn-lt"/>
                          <a:ea typeface="+mn-ea"/>
                          <a:cs typeface="+mn-cs"/>
                        </a:rPr>
                        <a:t>mins</a:t>
                      </a:r>
                      <a:endParaRPr lang="en-US" altLang="zh-CN" sz="1200" kern="1200" dirty="0">
                        <a:solidFill>
                          <a:srgbClr val="00B050"/>
                        </a:solidFill>
                        <a:latin typeface="+mn-lt"/>
                        <a:ea typeface="+mn-ea"/>
                        <a:cs typeface="+mn-cs"/>
                      </a:endParaRPr>
                    </a:p>
                  </a:txBody>
                  <a:tcPr marL="36000" marR="36000" marT="17901" marB="17901" anchor="ctr"/>
                </a:tc>
                <a:extLst>
                  <a:ext uri="{0D108BD9-81ED-4DB2-BD59-A6C34878D82A}">
                    <a16:rowId xmlns:a16="http://schemas.microsoft.com/office/drawing/2014/main" xmlns="" val="10013"/>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23/2008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Yan Xin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LB276 CRs for DMG sensing part 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14"/>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23/1791</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Rui Du (Huawei)</a:t>
                      </a:r>
                      <a:endParaRPr lang="en-US" altLang="zh-CN"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LB276 comment resolutions for SBP</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extLst>
                  <a:ext uri="{0D108BD9-81ED-4DB2-BD59-A6C34878D82A}">
                    <a16:rowId xmlns:a16="http://schemas.microsoft.com/office/drawing/2014/main" xmlns="" val="10015"/>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23/1946</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Rui Du (Huawei)</a:t>
                      </a:r>
                      <a:endParaRPr lang="en-US" altLang="zh-CN"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LB276 comment resolutions for OST Part 2</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15 </a:t>
                      </a:r>
                      <a:r>
                        <a:rPr lang="en-US" altLang="zh-CN" sz="1200" kern="1200" dirty="0" err="1" smtClean="0">
                          <a:solidFill>
                            <a:srgbClr val="00B050"/>
                          </a:solidFill>
                          <a:latin typeface="+mn-lt"/>
                          <a:ea typeface="+mn-ea"/>
                          <a:cs typeface="+mn-cs"/>
                        </a:rPr>
                        <a:t>mins</a:t>
                      </a:r>
                      <a:endParaRPr lang="en-US" altLang="zh-CN" sz="1200" kern="1200" dirty="0">
                        <a:solidFill>
                          <a:srgbClr val="00B050"/>
                        </a:solidFill>
                        <a:latin typeface="+mn-lt"/>
                        <a:ea typeface="+mn-ea"/>
                        <a:cs typeface="+mn-cs"/>
                      </a:endParaRPr>
                    </a:p>
                  </a:txBody>
                  <a:tcPr marL="36000" marR="36000" marT="17901" marB="17901" anchor="ctr"/>
                </a:tc>
                <a:extLst>
                  <a:ext uri="{0D108BD9-81ED-4DB2-BD59-A6C34878D82A}">
                    <a16:rowId xmlns:a16="http://schemas.microsoft.com/office/drawing/2014/main" xmlns="" val="10016"/>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23/1918</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Rui Du (Huawei)</a:t>
                      </a:r>
                      <a:endParaRPr lang="en-US" altLang="zh-CN"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LB276 comment resolutions for DMG Part 2</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15 </a:t>
                      </a:r>
                      <a:r>
                        <a:rPr lang="en-US" altLang="zh-CN" sz="1200" kern="1200" dirty="0" err="1" smtClean="0">
                          <a:solidFill>
                            <a:srgbClr val="00B050"/>
                          </a:solidFill>
                          <a:latin typeface="+mn-lt"/>
                          <a:ea typeface="+mn-ea"/>
                          <a:cs typeface="+mn-cs"/>
                        </a:rPr>
                        <a:t>mins</a:t>
                      </a:r>
                      <a:endParaRPr lang="en-US" altLang="zh-CN" sz="1200" kern="1200" dirty="0">
                        <a:solidFill>
                          <a:srgbClr val="00B050"/>
                        </a:solidFill>
                        <a:latin typeface="+mn-lt"/>
                        <a:ea typeface="+mn-ea"/>
                        <a:cs typeface="+mn-cs"/>
                      </a:endParaRPr>
                    </a:p>
                  </a:txBody>
                  <a:tcPr marL="36000" marR="36000" marT="17901" marB="17901" anchor="ctr"/>
                </a:tc>
                <a:extLst>
                  <a:ext uri="{0D108BD9-81ED-4DB2-BD59-A6C34878D82A}">
                    <a16:rowId xmlns:a16="http://schemas.microsoft.com/office/drawing/2014/main" xmlns="" val="10017"/>
                  </a:ext>
                </a:extLst>
              </a:tr>
              <a:tr h="89561">
                <a:tc>
                  <a:txBody>
                    <a:bodyPr/>
                    <a:lstStyle/>
                    <a:p>
                      <a:pPr algn="l">
                        <a:spcAft>
                          <a:spcPts val="0"/>
                        </a:spcAft>
                      </a:pPr>
                      <a:r>
                        <a:rPr lang="en-GB" sz="1200" kern="1200" dirty="0">
                          <a:solidFill>
                            <a:schemeClr val="tx1"/>
                          </a:solidFill>
                          <a:latin typeface="+mn-lt"/>
                          <a:ea typeface="+mn-ea"/>
                          <a:cs typeface="+mn-cs"/>
                        </a:rPr>
                        <a:t>23/2082</a:t>
                      </a:r>
                      <a:endParaRPr lang="zh-CN" sz="1200" kern="1200" dirty="0">
                        <a:solidFill>
                          <a:schemeClr val="tx1"/>
                        </a:solidFill>
                        <a:latin typeface="+mn-lt"/>
                        <a:ea typeface="+mn-ea"/>
                        <a:cs typeface="+mn-cs"/>
                      </a:endParaRPr>
                    </a:p>
                  </a:txBody>
                  <a:tcPr marL="36195" marR="36195" marT="17780" marB="17780" anchor="ctr"/>
                </a:tc>
                <a:tc>
                  <a:txBody>
                    <a:bodyPr/>
                    <a:lstStyle/>
                    <a:p>
                      <a:pPr algn="l">
                        <a:spcAft>
                          <a:spcPts val="0"/>
                        </a:spcAft>
                      </a:pPr>
                      <a:r>
                        <a:rPr lang="en-GB" sz="1200" kern="1200" dirty="0" err="1">
                          <a:solidFill>
                            <a:schemeClr val="tx1"/>
                          </a:solidFill>
                          <a:latin typeface="+mn-lt"/>
                          <a:ea typeface="+mn-ea"/>
                          <a:cs typeface="+mn-cs"/>
                        </a:rPr>
                        <a:t>Benedikt</a:t>
                      </a:r>
                      <a:r>
                        <a:rPr lang="en-GB" sz="1200" kern="1200" dirty="0">
                          <a:solidFill>
                            <a:schemeClr val="tx1"/>
                          </a:solidFill>
                          <a:latin typeface="+mn-lt"/>
                          <a:ea typeface="+mn-ea"/>
                          <a:cs typeface="+mn-cs"/>
                        </a:rPr>
                        <a:t> </a:t>
                      </a:r>
                      <a:r>
                        <a:rPr lang="en-GB" sz="1200" kern="1200" dirty="0" err="1">
                          <a:solidFill>
                            <a:schemeClr val="tx1"/>
                          </a:solidFill>
                          <a:latin typeface="+mn-lt"/>
                          <a:ea typeface="+mn-ea"/>
                          <a:cs typeface="+mn-cs"/>
                        </a:rPr>
                        <a:t>Schweizer</a:t>
                      </a:r>
                      <a:r>
                        <a:rPr lang="en-GB" sz="1200" kern="1200" dirty="0">
                          <a:solidFill>
                            <a:schemeClr val="tx1"/>
                          </a:solidFill>
                          <a:latin typeface="+mn-lt"/>
                          <a:ea typeface="+mn-ea"/>
                          <a:cs typeface="+mn-cs"/>
                        </a:rPr>
                        <a:t> (Apple)</a:t>
                      </a:r>
                      <a:endParaRPr lang="zh-CN" sz="1200" kern="1200" dirty="0">
                        <a:solidFill>
                          <a:schemeClr val="tx1"/>
                        </a:solidFill>
                        <a:latin typeface="+mn-lt"/>
                        <a:ea typeface="+mn-ea"/>
                        <a:cs typeface="+mn-cs"/>
                      </a:endParaRPr>
                    </a:p>
                  </a:txBody>
                  <a:tcPr marL="36195" marR="36195" marT="17780" marB="17780" anchor="ctr"/>
                </a:tc>
                <a:tc>
                  <a:txBody>
                    <a:bodyPr/>
                    <a:lstStyle/>
                    <a:p>
                      <a:pPr algn="l">
                        <a:spcAft>
                          <a:spcPts val="0"/>
                        </a:spcAft>
                      </a:pPr>
                      <a:r>
                        <a:rPr lang="en-US" sz="1200" kern="1200" dirty="0">
                          <a:solidFill>
                            <a:schemeClr val="tx1"/>
                          </a:solidFill>
                          <a:latin typeface="+mn-lt"/>
                          <a:ea typeface="+mn-ea"/>
                          <a:cs typeface="+mn-cs"/>
                        </a:rPr>
                        <a:t>LB276 CR for Mandatory SBP CIDs</a:t>
                      </a:r>
                      <a:endParaRPr lang="zh-CN" sz="1200" kern="1200" dirty="0">
                        <a:solidFill>
                          <a:schemeClr val="tx1"/>
                        </a:solidFill>
                        <a:latin typeface="+mn-lt"/>
                        <a:ea typeface="+mn-ea"/>
                        <a:cs typeface="+mn-cs"/>
                      </a:endParaRPr>
                    </a:p>
                  </a:txBody>
                  <a:tcPr marL="36195" marR="36195" marT="17780" marB="17780" anchor="ctr"/>
                </a:tc>
                <a:tc>
                  <a:txBody>
                    <a:bodyPr/>
                    <a:lstStyle/>
                    <a:p>
                      <a:pPr algn="l">
                        <a:spcAft>
                          <a:spcPts val="0"/>
                        </a:spcAft>
                      </a:pPr>
                      <a:r>
                        <a:rPr lang="en-GB" sz="1200" kern="1200" dirty="0">
                          <a:solidFill>
                            <a:schemeClr val="tx1"/>
                          </a:solidFill>
                          <a:latin typeface="+mn-lt"/>
                          <a:ea typeface="+mn-ea"/>
                          <a:cs typeface="+mn-cs"/>
                        </a:rPr>
                        <a:t>30 </a:t>
                      </a:r>
                      <a:r>
                        <a:rPr lang="en-GB" sz="1200" kern="1200" dirty="0" err="1">
                          <a:solidFill>
                            <a:schemeClr val="tx1"/>
                          </a:solidFill>
                          <a:latin typeface="+mn-lt"/>
                          <a:ea typeface="+mn-ea"/>
                          <a:cs typeface="+mn-cs"/>
                        </a:rPr>
                        <a:t>mins</a:t>
                      </a:r>
                      <a:endParaRPr lang="zh-CN" sz="1200" kern="1200" dirty="0">
                        <a:solidFill>
                          <a:schemeClr val="tx1"/>
                        </a:solidFill>
                        <a:latin typeface="+mn-lt"/>
                        <a:ea typeface="+mn-ea"/>
                        <a:cs typeface="+mn-cs"/>
                      </a:endParaRPr>
                    </a:p>
                  </a:txBody>
                  <a:tcPr marL="36195" marR="36195" marT="17780" marB="17780"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00FF"/>
                          </a:solidFill>
                          <a:latin typeface="+mn-lt"/>
                          <a:ea typeface="+mn-ea"/>
                          <a:cs typeface="+mn-cs"/>
                        </a:rPr>
                        <a:t>23/1879</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00FF"/>
                          </a:solidFill>
                          <a:latin typeface="+mn-lt"/>
                          <a:ea typeface="+mn-ea"/>
                          <a:cs typeface="+mn-cs"/>
                        </a:rPr>
                        <a:t>Dongguk Lim (LG Electronics)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00FF"/>
                          </a:solidFill>
                          <a:latin typeface="+mn-lt"/>
                          <a:ea typeface="+mn-ea"/>
                          <a:cs typeface="+mn-cs"/>
                        </a:rPr>
                        <a:t>LB276 CR for SR2SI Sounding Trigger frame</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00FF"/>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23/1949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Comments Related to 320 MHz Sensing in LB276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18"/>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23/1989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CID 3298 and 3318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19"/>
                  </a:ext>
                </a:extLst>
              </a:tr>
              <a:tr h="89561">
                <a:tc>
                  <a:txBody>
                    <a:bodyPr/>
                    <a:lstStyle/>
                    <a:p>
                      <a:pPr algn="l">
                        <a:spcAft>
                          <a:spcPts val="0"/>
                        </a:spcAft>
                      </a:pPr>
                      <a:r>
                        <a:rPr lang="en-GB" sz="1200" kern="1200" dirty="0">
                          <a:solidFill>
                            <a:srgbClr val="00B050"/>
                          </a:solidFill>
                          <a:latin typeface="+mn-lt"/>
                          <a:ea typeface="+mn-ea"/>
                          <a:cs typeface="+mn-cs"/>
                        </a:rPr>
                        <a:t>23/1941r0</a:t>
                      </a:r>
                      <a:endParaRPr lang="zh-CN" sz="1200" kern="1200" dirty="0">
                        <a:solidFill>
                          <a:srgbClr val="00B050"/>
                        </a:solidFill>
                        <a:latin typeface="+mn-lt"/>
                        <a:ea typeface="+mn-ea"/>
                        <a:cs typeface="+mn-cs"/>
                      </a:endParaRPr>
                    </a:p>
                  </a:txBody>
                  <a:tcPr marL="36195" marR="36195" marT="17780" marB="17780" anchor="ctr"/>
                </a:tc>
                <a:tc>
                  <a:txBody>
                    <a:bodyPr/>
                    <a:lstStyle/>
                    <a:p>
                      <a:pPr algn="l">
                        <a:spcAft>
                          <a:spcPts val="0"/>
                        </a:spcAft>
                      </a:pPr>
                      <a:r>
                        <a:rPr lang="en-GB" sz="1200" kern="1200" dirty="0">
                          <a:solidFill>
                            <a:srgbClr val="00B050"/>
                          </a:solidFill>
                          <a:latin typeface="+mn-lt"/>
                          <a:ea typeface="+mn-ea"/>
                          <a:cs typeface="+mn-cs"/>
                        </a:rPr>
                        <a:t>Mahmoud Kamel (</a:t>
                      </a:r>
                      <a:r>
                        <a:rPr lang="en-GB" sz="1200" kern="1200" dirty="0" err="1">
                          <a:solidFill>
                            <a:srgbClr val="00B050"/>
                          </a:solidFill>
                          <a:latin typeface="+mn-lt"/>
                          <a:ea typeface="+mn-ea"/>
                          <a:cs typeface="+mn-cs"/>
                        </a:rPr>
                        <a:t>InterDigital</a:t>
                      </a:r>
                      <a:r>
                        <a:rPr lang="en-GB" sz="1200" kern="1200" dirty="0">
                          <a:solidFill>
                            <a:srgbClr val="00B050"/>
                          </a:solidFill>
                          <a:latin typeface="+mn-lt"/>
                          <a:ea typeface="+mn-ea"/>
                          <a:cs typeface="+mn-cs"/>
                        </a:rPr>
                        <a:t>)</a:t>
                      </a:r>
                      <a:endParaRPr lang="zh-CN" sz="1200" kern="1200" dirty="0">
                        <a:solidFill>
                          <a:srgbClr val="00B050"/>
                        </a:solidFill>
                        <a:latin typeface="+mn-lt"/>
                        <a:ea typeface="+mn-ea"/>
                        <a:cs typeface="+mn-cs"/>
                      </a:endParaRPr>
                    </a:p>
                  </a:txBody>
                  <a:tcPr marL="36195" marR="36195" marT="17780" marB="17780" anchor="ctr"/>
                </a:tc>
                <a:tc>
                  <a:txBody>
                    <a:bodyPr/>
                    <a:lstStyle/>
                    <a:p>
                      <a:pPr algn="l">
                        <a:spcAft>
                          <a:spcPts val="0"/>
                        </a:spcAft>
                      </a:pPr>
                      <a:r>
                        <a:rPr lang="en-US" sz="1200" kern="1200" dirty="0">
                          <a:solidFill>
                            <a:srgbClr val="00B050"/>
                          </a:solidFill>
                          <a:latin typeface="+mn-lt"/>
                          <a:ea typeface="+mn-ea"/>
                          <a:cs typeface="+mn-cs"/>
                        </a:rPr>
                        <a:t>LB 276 CR for CIDs 3472 and 3535</a:t>
                      </a:r>
                      <a:endParaRPr lang="zh-CN" sz="1200" kern="1200" dirty="0">
                        <a:solidFill>
                          <a:srgbClr val="00B050"/>
                        </a:solidFill>
                        <a:latin typeface="+mn-lt"/>
                        <a:ea typeface="+mn-ea"/>
                        <a:cs typeface="+mn-cs"/>
                      </a:endParaRPr>
                    </a:p>
                  </a:txBody>
                  <a:tcPr marL="36195" marR="36195" marT="17780" marB="17780" anchor="ctr"/>
                </a:tc>
                <a:tc>
                  <a:txBody>
                    <a:bodyPr/>
                    <a:lstStyle/>
                    <a:p>
                      <a:pPr algn="l">
                        <a:spcAft>
                          <a:spcPts val="0"/>
                        </a:spcAft>
                      </a:pPr>
                      <a:r>
                        <a:rPr lang="en-GB" sz="1200" kern="1200" dirty="0">
                          <a:solidFill>
                            <a:srgbClr val="00B050"/>
                          </a:solidFill>
                          <a:latin typeface="+mn-lt"/>
                          <a:ea typeface="+mn-ea"/>
                          <a:cs typeface="+mn-cs"/>
                        </a:rPr>
                        <a:t>15 </a:t>
                      </a:r>
                      <a:r>
                        <a:rPr lang="en-GB" sz="1200" kern="1200" dirty="0" err="1">
                          <a:solidFill>
                            <a:srgbClr val="00B050"/>
                          </a:solidFill>
                          <a:latin typeface="+mn-lt"/>
                          <a:ea typeface="+mn-ea"/>
                          <a:cs typeface="+mn-cs"/>
                        </a:rPr>
                        <a:t>mins</a:t>
                      </a:r>
                      <a:endParaRPr lang="zh-CN" sz="1200" kern="1200" dirty="0">
                        <a:solidFill>
                          <a:srgbClr val="00B050"/>
                        </a:solidFill>
                        <a:latin typeface="+mn-lt"/>
                        <a:ea typeface="+mn-ea"/>
                        <a:cs typeface="+mn-cs"/>
                      </a:endParaRPr>
                    </a:p>
                  </a:txBody>
                  <a:tcPr marL="36195" marR="36195" marT="17780" marB="17780"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23/2057</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Ali Raissinia (Qualcomm Inc.)</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LB276 Comment Resolution for CID 3155</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a:t>
                      </a:r>
                      <a:r>
                        <a:rPr lang="en-US" altLang="zh-CN" sz="1200" kern="1200" dirty="0" err="1" smtClean="0">
                          <a:solidFill>
                            <a:srgbClr val="00B050"/>
                          </a:solidFill>
                          <a:latin typeface="+mn-lt"/>
                          <a:ea typeface="+mn-ea"/>
                          <a:cs typeface="+mn-cs"/>
                        </a:rPr>
                        <a:t>mins</a:t>
                      </a:r>
                      <a:endParaRPr lang="en-US" altLang="zh-CN" sz="1200" kern="1200" dirty="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184118127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200" dirty="0">
                <a:solidFill>
                  <a:srgbClr val="0000FF"/>
                </a:solidFill>
                <a:cs typeface="Times New Roman" panose="02020603050405020304" pitchFamily="18" charset="0"/>
              </a:rPr>
              <a:t>Nov</a:t>
            </a:r>
            <a:r>
              <a:rPr lang="en-US" altLang="en-US" sz="3200" dirty="0">
                <a:solidFill>
                  <a:srgbClr val="0000FF"/>
                </a:solidFill>
                <a:cs typeface="Times New Roman" panose="02020603050405020304" pitchFamily="18" charset="0"/>
              </a:rPr>
              <a:t> </a:t>
            </a:r>
            <a:r>
              <a:rPr lang="en-US" altLang="en-US" sz="3200" dirty="0" smtClean="0">
                <a:solidFill>
                  <a:srgbClr val="0000FF"/>
                </a:solidFill>
                <a:cs typeface="Times New Roman" panose="02020603050405020304" pitchFamily="18" charset="0"/>
              </a:rPr>
              <a:t>15 </a:t>
            </a:r>
            <a:r>
              <a:rPr lang="en-US" altLang="en-US" sz="3200" dirty="0">
                <a:solidFill>
                  <a:srgbClr val="0000FF"/>
                </a:solidFill>
                <a:cs typeface="Times New Roman" panose="02020603050405020304" pitchFamily="18" charset="0"/>
              </a:rPr>
              <a:t>(AM </a:t>
            </a:r>
            <a:r>
              <a:rPr lang="en-US" altLang="en-US" sz="3200" dirty="0" smtClean="0">
                <a:solidFill>
                  <a:srgbClr val="0000FF"/>
                </a:solidFill>
                <a:cs typeface="Times New Roman" panose="02020603050405020304" pitchFamily="18" charset="0"/>
              </a:rPr>
              <a:t>2)</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zh-CN" sz="1400" dirty="0" err="1"/>
              <a:t>TGbf</a:t>
            </a:r>
            <a:r>
              <a:rPr lang="en-US" altLang="zh-CN" sz="1400" dirty="0"/>
              <a:t> Timeline</a:t>
            </a:r>
          </a:p>
          <a:p>
            <a:pPr algn="just"/>
            <a:r>
              <a:rPr lang="en-US" altLang="en-US" sz="1400" dirty="0"/>
              <a:t>Call for contribution</a:t>
            </a:r>
          </a:p>
          <a:p>
            <a:pPr algn="just"/>
            <a:r>
              <a:rPr lang="en-US" altLang="en-US" sz="1400" dirty="0"/>
              <a:t>Teleconference Times</a:t>
            </a:r>
          </a:p>
          <a:p>
            <a:pPr algn="just"/>
            <a:r>
              <a:rPr lang="en-US" altLang="en-US" sz="1400" dirty="0"/>
              <a:t>Presentation of submissions</a:t>
            </a:r>
          </a:p>
          <a:p>
            <a:pPr algn="just"/>
            <a:r>
              <a:rPr lang="en-US" altLang="en-US" sz="1400" dirty="0">
                <a:solidFill>
                  <a:srgbClr val="0000FF"/>
                </a:solidFill>
              </a:rPr>
              <a:t>Guidance for Mix mode </a:t>
            </a:r>
            <a:r>
              <a:rPr lang="en-US" altLang="zh-CN" sz="1400" dirty="0" smtClean="0">
                <a:solidFill>
                  <a:srgbClr val="0000FF"/>
                </a:solidFill>
              </a:rPr>
              <a:t>November </a:t>
            </a:r>
            <a:r>
              <a:rPr lang="en-US" altLang="en-US" sz="1400" dirty="0" smtClean="0">
                <a:solidFill>
                  <a:srgbClr val="0000FF"/>
                </a:solidFill>
              </a:rPr>
              <a:t>Plenary</a:t>
            </a:r>
            <a:endParaRPr lang="en-US" altLang="en-US" sz="1400" dirty="0">
              <a:solidFill>
                <a:srgbClr val="0000FF"/>
              </a:solidFill>
            </a:endParaRPr>
          </a:p>
          <a:p>
            <a:pPr algn="just"/>
            <a:r>
              <a:rPr lang="en-US" altLang="zh-CN" sz="1400" dirty="0"/>
              <a:t>Motion </a:t>
            </a:r>
            <a:r>
              <a:rPr lang="en-US" altLang="zh-CN" sz="1400" dirty="0" smtClean="0"/>
              <a:t>(</a:t>
            </a:r>
            <a:r>
              <a:rPr lang="en-US" altLang="zh-CN" sz="1400" dirty="0" smtClean="0">
                <a:solidFill>
                  <a:srgbClr val="0000FF"/>
                </a:solidFill>
              </a:rPr>
              <a:t>465-480</a:t>
            </a:r>
            <a:r>
              <a:rPr lang="en-US" altLang="zh-CN" sz="1400" dirty="0" smtClean="0"/>
              <a:t>)</a:t>
            </a:r>
            <a:endParaRPr lang="en-US" altLang="en-US" sz="1400" dirty="0"/>
          </a:p>
          <a:p>
            <a:pPr algn="just"/>
            <a:endParaRPr lang="en-US" altLang="en-US" sz="1400" dirty="0" smtClean="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a:t>?</a:t>
            </a:r>
          </a:p>
          <a:p>
            <a:pPr marL="342900" lvl="1" indent="-342900" algn="just">
              <a:buFontTx/>
              <a:buChar char="•"/>
            </a:pPr>
            <a:r>
              <a:rPr lang="en-US" altLang="en-US" sz="1400" b="1" dirty="0">
                <a:solidFill>
                  <a:srgbClr val="0000FF"/>
                </a:solidFill>
              </a:rPr>
              <a:t>Recess</a:t>
            </a:r>
          </a:p>
          <a:p>
            <a:pPr marL="0" lvl="1" indent="0" algn="just">
              <a:buNone/>
            </a:pPr>
            <a:endParaRPr lang="en-US" altLang="en-US" sz="1400" b="1" dirty="0"/>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6" name="表格 10"/>
          <p:cNvGraphicFramePr>
            <a:graphicFrameLocks noGrp="1"/>
          </p:cNvGraphicFramePr>
          <p:nvPr>
            <p:extLst>
              <p:ext uri="{D42A27DB-BD31-4B8C-83A1-F6EECF244321}">
                <p14:modId xmlns:p14="http://schemas.microsoft.com/office/powerpoint/2010/main" val="2556323086"/>
              </p:ext>
            </p:extLst>
          </p:nvPr>
        </p:nvGraphicFramePr>
        <p:xfrm>
          <a:off x="3429000" y="1600200"/>
          <a:ext cx="8305801" cy="3015832"/>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xmlns="" val="20000"/>
                    </a:ext>
                  </a:extLst>
                </a:gridCol>
                <a:gridCol w="2009945">
                  <a:extLst>
                    <a:ext uri="{9D8B030D-6E8A-4147-A177-3AD203B41FA5}">
                      <a16:colId xmlns:a16="http://schemas.microsoft.com/office/drawing/2014/main" xmlns="" val="20001"/>
                    </a:ext>
                  </a:extLst>
                </a:gridCol>
                <a:gridCol w="4123023">
                  <a:extLst>
                    <a:ext uri="{9D8B030D-6E8A-4147-A177-3AD203B41FA5}">
                      <a16:colId xmlns:a16="http://schemas.microsoft.com/office/drawing/2014/main" xmlns="" val="20002"/>
                    </a:ext>
                  </a:extLst>
                </a:gridCol>
                <a:gridCol w="1434095">
                  <a:extLst>
                    <a:ext uri="{9D8B030D-6E8A-4147-A177-3AD203B41FA5}">
                      <a16:colId xmlns:a16="http://schemas.microsoft.com/office/drawing/2014/main" xmlns=""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a:solidFill>
                            <a:srgbClr val="FF0000"/>
                          </a:solidFill>
                        </a:rPr>
                        <a:t>CR</a:t>
                      </a:r>
                      <a:r>
                        <a:rPr lang="en-US" altLang="zh-CN" sz="1200" dirty="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xmlns=""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00FF"/>
                          </a:solidFill>
                          <a:latin typeface="+mn-lt"/>
                          <a:ea typeface="+mn-ea"/>
                          <a:cs typeface="+mn-cs"/>
                        </a:rPr>
                        <a:t>23/1879</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00FF"/>
                          </a:solidFill>
                          <a:latin typeface="+mn-lt"/>
                          <a:ea typeface="+mn-ea"/>
                          <a:cs typeface="+mn-cs"/>
                        </a:rPr>
                        <a:t>Dongguk Lim (LG Electronics)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00FF"/>
                          </a:solidFill>
                          <a:latin typeface="+mn-lt"/>
                          <a:ea typeface="+mn-ea"/>
                          <a:cs typeface="+mn-cs"/>
                        </a:rPr>
                        <a:t>LB276 CR for SR2SI Sounding Trigger frame</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00FF"/>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23/1949</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Cheng Chen (Intel)</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Resolutions for Comments Related to 320 MHz Sensing in LB276</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a:t>
                      </a:r>
                      <a:r>
                        <a:rPr lang="en-US" altLang="zh-CN" sz="1200" kern="1200" dirty="0" err="1" smtClean="0">
                          <a:solidFill>
                            <a:srgbClr val="0000FF"/>
                          </a:solidFill>
                          <a:latin typeface="+mn-lt"/>
                          <a:ea typeface="+mn-ea"/>
                          <a:cs typeface="+mn-cs"/>
                        </a:rPr>
                        <a:t>mins</a:t>
                      </a:r>
                      <a:endParaRPr lang="en-US" altLang="zh-CN" sz="1200" kern="1200" dirty="0">
                        <a:solidFill>
                          <a:srgbClr val="0000FF"/>
                        </a:solidFill>
                        <a:latin typeface="+mn-lt"/>
                        <a:ea typeface="+mn-ea"/>
                        <a:cs typeface="+mn-cs"/>
                      </a:endParaRPr>
                    </a:p>
                  </a:txBody>
                  <a:tcPr marL="36000" marR="36000" marT="17901" marB="17901" anchor="ctr"/>
                </a:tc>
                <a:extLst>
                  <a:ext uri="{0D108BD9-81ED-4DB2-BD59-A6C34878D82A}">
                    <a16:rowId xmlns:a16="http://schemas.microsoft.com/office/drawing/2014/main" xmlns="" val="10018"/>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23/1989</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Cheng Chen (Intel)</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Resolutions for CID 3298 and 3318</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a:t>
                      </a:r>
                      <a:r>
                        <a:rPr lang="en-US" altLang="zh-CN" sz="1200" kern="1200" dirty="0" err="1" smtClean="0">
                          <a:solidFill>
                            <a:srgbClr val="0000FF"/>
                          </a:solidFill>
                          <a:latin typeface="+mn-lt"/>
                          <a:ea typeface="+mn-ea"/>
                          <a:cs typeface="+mn-cs"/>
                        </a:rPr>
                        <a:t>mins</a:t>
                      </a:r>
                      <a:endParaRPr lang="en-US" altLang="zh-CN" sz="1200" kern="1200" dirty="0">
                        <a:solidFill>
                          <a:srgbClr val="0000FF"/>
                        </a:solidFill>
                        <a:latin typeface="+mn-lt"/>
                        <a:ea typeface="+mn-ea"/>
                        <a:cs typeface="+mn-cs"/>
                      </a:endParaRPr>
                    </a:p>
                  </a:txBody>
                  <a:tcPr marL="36000" marR="36000" marT="17901" marB="17901" anchor="ctr"/>
                </a:tc>
                <a:extLst>
                  <a:ext uri="{0D108BD9-81ED-4DB2-BD59-A6C34878D82A}">
                    <a16:rowId xmlns:a16="http://schemas.microsoft.com/office/drawing/2014/main" xmlns="" val="10019"/>
                  </a:ext>
                </a:extLst>
              </a:tr>
              <a:tr h="89561">
                <a:tc>
                  <a:txBody>
                    <a:bodyPr/>
                    <a:lstStyle/>
                    <a:p>
                      <a:pPr>
                        <a:spcAft>
                          <a:spcPts val="0"/>
                        </a:spcAft>
                      </a:pPr>
                      <a:r>
                        <a:rPr lang="en-US" sz="1200" kern="1200" dirty="0">
                          <a:solidFill>
                            <a:schemeClr val="tx1"/>
                          </a:solidFill>
                          <a:latin typeface="+mn-lt"/>
                          <a:ea typeface="+mn-ea"/>
                          <a:cs typeface="+mn-cs"/>
                        </a:rPr>
                        <a:t>23/2070</a:t>
                      </a:r>
                      <a:endParaRPr lang="zh-CN" sz="1200" kern="1200" dirty="0">
                        <a:solidFill>
                          <a:schemeClr val="tx1"/>
                        </a:solidFill>
                        <a:latin typeface="+mn-lt"/>
                        <a:ea typeface="+mn-ea"/>
                        <a:cs typeface="+mn-cs"/>
                      </a:endParaRPr>
                    </a:p>
                  </a:txBody>
                  <a:tcPr marL="36195" marR="36195" marT="17780" marB="17780" anchor="ctr"/>
                </a:tc>
                <a:tc>
                  <a:txBody>
                    <a:bodyPr/>
                    <a:lstStyle/>
                    <a:p>
                      <a:pPr>
                        <a:spcAft>
                          <a:spcPts val="0"/>
                        </a:spcAft>
                      </a:pPr>
                      <a:r>
                        <a:rPr lang="en-US" sz="1200" kern="1200" dirty="0">
                          <a:solidFill>
                            <a:schemeClr val="tx1"/>
                          </a:solidFill>
                          <a:latin typeface="+mn-lt"/>
                          <a:ea typeface="+mn-ea"/>
                          <a:cs typeface="+mn-cs"/>
                        </a:rPr>
                        <a:t>Dong Wei (NXP)</a:t>
                      </a:r>
                      <a:endParaRPr lang="zh-CN" sz="1200" kern="1200" dirty="0">
                        <a:solidFill>
                          <a:schemeClr val="tx1"/>
                        </a:solidFill>
                        <a:latin typeface="+mn-lt"/>
                        <a:ea typeface="+mn-ea"/>
                        <a:cs typeface="+mn-cs"/>
                      </a:endParaRPr>
                    </a:p>
                  </a:txBody>
                  <a:tcPr marL="36195" marR="36195" marT="17780" marB="17780" anchor="ctr"/>
                </a:tc>
                <a:tc>
                  <a:txBody>
                    <a:bodyPr/>
                    <a:lstStyle/>
                    <a:p>
                      <a:pPr>
                        <a:spcAft>
                          <a:spcPts val="0"/>
                        </a:spcAft>
                      </a:pPr>
                      <a:r>
                        <a:rPr lang="en-US" sz="1200" kern="1200" dirty="0">
                          <a:solidFill>
                            <a:schemeClr val="tx1"/>
                          </a:solidFill>
                          <a:latin typeface="+mn-lt"/>
                          <a:ea typeface="+mn-ea"/>
                          <a:cs typeface="+mn-cs"/>
                        </a:rPr>
                        <a:t>LB276 CR for CID 3338</a:t>
                      </a:r>
                      <a:endParaRPr lang="zh-CN" sz="1200" kern="1200" dirty="0">
                        <a:solidFill>
                          <a:schemeClr val="tx1"/>
                        </a:solidFill>
                        <a:latin typeface="+mn-lt"/>
                        <a:ea typeface="+mn-ea"/>
                        <a:cs typeface="+mn-cs"/>
                      </a:endParaRPr>
                    </a:p>
                  </a:txBody>
                  <a:tcPr marL="36195" marR="36195" marT="17780" marB="17780" anchor="ctr"/>
                </a:tc>
                <a:tc>
                  <a:txBody>
                    <a:bodyPr/>
                    <a:lstStyle/>
                    <a:p>
                      <a:pPr>
                        <a:spcAft>
                          <a:spcPts val="0"/>
                        </a:spcAft>
                      </a:pPr>
                      <a:r>
                        <a:rPr lang="en-US" sz="1200" kern="1200" dirty="0">
                          <a:solidFill>
                            <a:schemeClr val="tx1"/>
                          </a:solidFill>
                          <a:latin typeface="+mn-lt"/>
                          <a:ea typeface="+mn-ea"/>
                          <a:cs typeface="+mn-cs"/>
                        </a:rPr>
                        <a:t>20 </a:t>
                      </a:r>
                      <a:r>
                        <a:rPr lang="en-US" sz="1200" kern="1200" dirty="0" err="1">
                          <a:solidFill>
                            <a:schemeClr val="tx1"/>
                          </a:solidFill>
                          <a:latin typeface="+mn-lt"/>
                          <a:ea typeface="+mn-ea"/>
                          <a:cs typeface="+mn-cs"/>
                        </a:rPr>
                        <a:t>mins</a:t>
                      </a:r>
                      <a:endParaRPr lang="zh-CN" sz="1200" kern="1200" dirty="0">
                        <a:solidFill>
                          <a:schemeClr val="tx1"/>
                        </a:solidFill>
                        <a:latin typeface="+mn-lt"/>
                        <a:ea typeface="+mn-ea"/>
                        <a:cs typeface="+mn-cs"/>
                      </a:endParaRPr>
                    </a:p>
                  </a:txBody>
                  <a:tcPr marL="36195" marR="36195" marT="17780" marB="17780" anchor="ctr"/>
                </a:tc>
              </a:tr>
              <a:tr h="89561">
                <a:tc>
                  <a:txBody>
                    <a:bodyPr/>
                    <a:lstStyle/>
                    <a:p>
                      <a:pPr>
                        <a:spcAft>
                          <a:spcPts val="0"/>
                        </a:spcAft>
                      </a:pPr>
                      <a:r>
                        <a:rPr lang="en-US" sz="1200" kern="1200" dirty="0">
                          <a:solidFill>
                            <a:schemeClr val="tx1"/>
                          </a:solidFill>
                          <a:latin typeface="+mn-lt"/>
                          <a:ea typeface="+mn-ea"/>
                          <a:cs typeface="+mn-cs"/>
                        </a:rPr>
                        <a:t>23/2093</a:t>
                      </a:r>
                      <a:endParaRPr lang="zh-CN" sz="1200" kern="1200" dirty="0">
                        <a:solidFill>
                          <a:schemeClr val="tx1"/>
                        </a:solidFill>
                        <a:latin typeface="+mn-lt"/>
                        <a:ea typeface="+mn-ea"/>
                        <a:cs typeface="+mn-cs"/>
                      </a:endParaRPr>
                    </a:p>
                  </a:txBody>
                  <a:tcPr marL="36195" marR="36195" marT="17780" marB="17780" anchor="ctr"/>
                </a:tc>
                <a:tc>
                  <a:txBody>
                    <a:bodyPr/>
                    <a:lstStyle/>
                    <a:p>
                      <a:pPr>
                        <a:spcAft>
                          <a:spcPts val="0"/>
                        </a:spcAft>
                      </a:pPr>
                      <a:r>
                        <a:rPr lang="en-US" sz="1200" kern="1200" dirty="0">
                          <a:solidFill>
                            <a:schemeClr val="tx1"/>
                          </a:solidFill>
                          <a:latin typeface="+mn-lt"/>
                          <a:ea typeface="+mn-ea"/>
                          <a:cs typeface="+mn-cs"/>
                        </a:rPr>
                        <a:t>Dong Wei (NXP)</a:t>
                      </a:r>
                      <a:endParaRPr lang="zh-CN" sz="1200" kern="1200" dirty="0">
                        <a:solidFill>
                          <a:schemeClr val="tx1"/>
                        </a:solidFill>
                        <a:latin typeface="+mn-lt"/>
                        <a:ea typeface="+mn-ea"/>
                        <a:cs typeface="+mn-cs"/>
                      </a:endParaRPr>
                    </a:p>
                  </a:txBody>
                  <a:tcPr marL="36195" marR="36195" marT="17780" marB="17780" anchor="ctr"/>
                </a:tc>
                <a:tc>
                  <a:txBody>
                    <a:bodyPr/>
                    <a:lstStyle/>
                    <a:p>
                      <a:pPr>
                        <a:spcAft>
                          <a:spcPts val="0"/>
                        </a:spcAft>
                      </a:pPr>
                      <a:r>
                        <a:rPr lang="en-US" sz="1200" kern="1200" dirty="0">
                          <a:solidFill>
                            <a:schemeClr val="tx1"/>
                          </a:solidFill>
                          <a:latin typeface="+mn-lt"/>
                          <a:ea typeface="+mn-ea"/>
                          <a:cs typeface="+mn-cs"/>
                        </a:rPr>
                        <a:t>LB276 CR on capability of sensing measurement reporting</a:t>
                      </a:r>
                      <a:endParaRPr lang="zh-CN" sz="1200" kern="1200" dirty="0">
                        <a:solidFill>
                          <a:schemeClr val="tx1"/>
                        </a:solidFill>
                        <a:latin typeface="+mn-lt"/>
                        <a:ea typeface="+mn-ea"/>
                        <a:cs typeface="+mn-cs"/>
                      </a:endParaRPr>
                    </a:p>
                  </a:txBody>
                  <a:tcPr marL="36195" marR="36195" marT="17780" marB="17780" anchor="ctr"/>
                </a:tc>
                <a:tc>
                  <a:txBody>
                    <a:bodyPr/>
                    <a:lstStyle/>
                    <a:p>
                      <a:pPr>
                        <a:spcAft>
                          <a:spcPts val="0"/>
                        </a:spcAft>
                      </a:pPr>
                      <a:r>
                        <a:rPr lang="en-US" sz="1200" kern="1200" dirty="0">
                          <a:solidFill>
                            <a:schemeClr val="tx1"/>
                          </a:solidFill>
                          <a:latin typeface="+mn-lt"/>
                          <a:ea typeface="+mn-ea"/>
                          <a:cs typeface="+mn-cs"/>
                        </a:rPr>
                        <a:t>20 </a:t>
                      </a:r>
                      <a:r>
                        <a:rPr lang="en-US" sz="1200" kern="1200" dirty="0" err="1">
                          <a:solidFill>
                            <a:schemeClr val="tx1"/>
                          </a:solidFill>
                          <a:latin typeface="+mn-lt"/>
                          <a:ea typeface="+mn-ea"/>
                          <a:cs typeface="+mn-cs"/>
                        </a:rPr>
                        <a:t>mins</a:t>
                      </a:r>
                      <a:endParaRPr lang="zh-CN" sz="1200" kern="1200" dirty="0">
                        <a:solidFill>
                          <a:schemeClr val="tx1"/>
                        </a:solidFill>
                        <a:latin typeface="+mn-lt"/>
                        <a:ea typeface="+mn-ea"/>
                        <a:cs typeface="+mn-cs"/>
                      </a:endParaRPr>
                    </a:p>
                  </a:txBody>
                  <a:tcPr marL="36195" marR="36195" marT="17780" marB="17780"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23/2025</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Yan Xin (Huawei)</a:t>
                      </a:r>
                      <a:endParaRPr lang="en-US" altLang="zh-CN"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parallel coordinated </a:t>
                      </a:r>
                      <a:r>
                        <a:rPr lang="en-US" altLang="zh-CN" sz="1200" kern="1200" dirty="0" err="1" smtClean="0">
                          <a:solidFill>
                            <a:srgbClr val="0000FF"/>
                          </a:solidFill>
                          <a:latin typeface="+mn-lt"/>
                          <a:ea typeface="+mn-ea"/>
                          <a:cs typeface="+mn-cs"/>
                        </a:rPr>
                        <a:t>monostatic</a:t>
                      </a:r>
                      <a:r>
                        <a:rPr lang="en-US" altLang="zh-CN" sz="1200" kern="1200" dirty="0" smtClean="0">
                          <a:solidFill>
                            <a:srgbClr val="0000FF"/>
                          </a:solidFill>
                          <a:latin typeface="+mn-lt"/>
                          <a:ea typeface="+mn-ea"/>
                          <a:cs typeface="+mn-cs"/>
                        </a:rPr>
                        <a:t> </a:t>
                      </a:r>
                      <a:r>
                        <a:rPr lang="en-US" altLang="zh-CN" sz="1200" kern="1200" dirty="0" err="1" smtClean="0">
                          <a:solidFill>
                            <a:srgbClr val="0000FF"/>
                          </a:solidFill>
                          <a:latin typeface="+mn-lt"/>
                          <a:ea typeface="+mn-ea"/>
                          <a:cs typeface="+mn-cs"/>
                        </a:rPr>
                        <a:t>dmg</a:t>
                      </a:r>
                      <a:r>
                        <a:rPr lang="en-US" altLang="zh-CN" sz="1200" kern="1200" dirty="0" smtClean="0">
                          <a:solidFill>
                            <a:srgbClr val="0000FF"/>
                          </a:solidFill>
                          <a:latin typeface="+mn-lt"/>
                          <a:ea typeface="+mn-ea"/>
                          <a:cs typeface="+mn-cs"/>
                        </a:rPr>
                        <a:t> sensing over multiple channels</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a:t>
                      </a:r>
                      <a:r>
                        <a:rPr lang="en-US" altLang="zh-CN" sz="1200" kern="1200" dirty="0" err="1" smtClean="0">
                          <a:solidFill>
                            <a:srgbClr val="0000FF"/>
                          </a:solidFill>
                          <a:latin typeface="+mn-lt"/>
                          <a:ea typeface="+mn-ea"/>
                          <a:cs typeface="+mn-cs"/>
                        </a:rPr>
                        <a:t>mins</a:t>
                      </a:r>
                      <a:endParaRPr lang="en-US" altLang="zh-CN" sz="1200" kern="1200" dirty="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23/2008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Yan Xin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LB276 CRs for DMG sensing part 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algn="l">
                        <a:spcAft>
                          <a:spcPts val="0"/>
                        </a:spcAft>
                      </a:pPr>
                      <a:r>
                        <a:rPr lang="en-GB" sz="1200" kern="1200" dirty="0">
                          <a:solidFill>
                            <a:schemeClr val="tx1"/>
                          </a:solidFill>
                          <a:latin typeface="+mn-lt"/>
                          <a:ea typeface="+mn-ea"/>
                          <a:cs typeface="+mn-cs"/>
                        </a:rPr>
                        <a:t>23/2082</a:t>
                      </a:r>
                      <a:endParaRPr lang="zh-CN" sz="1200" kern="1200" dirty="0">
                        <a:solidFill>
                          <a:schemeClr val="tx1"/>
                        </a:solidFill>
                        <a:latin typeface="+mn-lt"/>
                        <a:ea typeface="+mn-ea"/>
                        <a:cs typeface="+mn-cs"/>
                      </a:endParaRPr>
                    </a:p>
                  </a:txBody>
                  <a:tcPr marL="36195" marR="36195" marT="17780" marB="17780" anchor="ctr"/>
                </a:tc>
                <a:tc>
                  <a:txBody>
                    <a:bodyPr/>
                    <a:lstStyle/>
                    <a:p>
                      <a:pPr algn="l">
                        <a:spcAft>
                          <a:spcPts val="0"/>
                        </a:spcAft>
                      </a:pPr>
                      <a:r>
                        <a:rPr lang="en-GB" sz="1200" kern="1200" dirty="0" err="1">
                          <a:solidFill>
                            <a:schemeClr val="tx1"/>
                          </a:solidFill>
                          <a:latin typeface="+mn-lt"/>
                          <a:ea typeface="+mn-ea"/>
                          <a:cs typeface="+mn-cs"/>
                        </a:rPr>
                        <a:t>Benedikt</a:t>
                      </a:r>
                      <a:r>
                        <a:rPr lang="en-GB" sz="1200" kern="1200" dirty="0">
                          <a:solidFill>
                            <a:schemeClr val="tx1"/>
                          </a:solidFill>
                          <a:latin typeface="+mn-lt"/>
                          <a:ea typeface="+mn-ea"/>
                          <a:cs typeface="+mn-cs"/>
                        </a:rPr>
                        <a:t> </a:t>
                      </a:r>
                      <a:r>
                        <a:rPr lang="en-GB" sz="1200" kern="1200" dirty="0" err="1">
                          <a:solidFill>
                            <a:schemeClr val="tx1"/>
                          </a:solidFill>
                          <a:latin typeface="+mn-lt"/>
                          <a:ea typeface="+mn-ea"/>
                          <a:cs typeface="+mn-cs"/>
                        </a:rPr>
                        <a:t>Schweizer</a:t>
                      </a:r>
                      <a:r>
                        <a:rPr lang="en-GB" sz="1200" kern="1200" dirty="0">
                          <a:solidFill>
                            <a:schemeClr val="tx1"/>
                          </a:solidFill>
                          <a:latin typeface="+mn-lt"/>
                          <a:ea typeface="+mn-ea"/>
                          <a:cs typeface="+mn-cs"/>
                        </a:rPr>
                        <a:t> (Apple)</a:t>
                      </a:r>
                      <a:endParaRPr lang="zh-CN" sz="1200" kern="1200" dirty="0">
                        <a:solidFill>
                          <a:schemeClr val="tx1"/>
                        </a:solidFill>
                        <a:latin typeface="+mn-lt"/>
                        <a:ea typeface="+mn-ea"/>
                        <a:cs typeface="+mn-cs"/>
                      </a:endParaRPr>
                    </a:p>
                  </a:txBody>
                  <a:tcPr marL="36195" marR="36195" marT="17780" marB="17780" anchor="ctr"/>
                </a:tc>
                <a:tc>
                  <a:txBody>
                    <a:bodyPr/>
                    <a:lstStyle/>
                    <a:p>
                      <a:pPr algn="l">
                        <a:spcAft>
                          <a:spcPts val="0"/>
                        </a:spcAft>
                      </a:pPr>
                      <a:r>
                        <a:rPr lang="en-US" sz="1200" kern="1200" dirty="0">
                          <a:solidFill>
                            <a:schemeClr val="tx1"/>
                          </a:solidFill>
                          <a:latin typeface="+mn-lt"/>
                          <a:ea typeface="+mn-ea"/>
                          <a:cs typeface="+mn-cs"/>
                        </a:rPr>
                        <a:t>LB276 CR for Mandatory SBP CIDs</a:t>
                      </a:r>
                      <a:endParaRPr lang="zh-CN" sz="1200" kern="1200" dirty="0">
                        <a:solidFill>
                          <a:schemeClr val="tx1"/>
                        </a:solidFill>
                        <a:latin typeface="+mn-lt"/>
                        <a:ea typeface="+mn-ea"/>
                        <a:cs typeface="+mn-cs"/>
                      </a:endParaRPr>
                    </a:p>
                  </a:txBody>
                  <a:tcPr marL="36195" marR="36195" marT="17780" marB="17780" anchor="ctr"/>
                </a:tc>
                <a:tc>
                  <a:txBody>
                    <a:bodyPr/>
                    <a:lstStyle/>
                    <a:p>
                      <a:pPr algn="l">
                        <a:spcAft>
                          <a:spcPts val="0"/>
                        </a:spcAft>
                      </a:pPr>
                      <a:r>
                        <a:rPr lang="en-GB" sz="1200" kern="1200" dirty="0">
                          <a:solidFill>
                            <a:schemeClr val="tx1"/>
                          </a:solidFill>
                          <a:latin typeface="+mn-lt"/>
                          <a:ea typeface="+mn-ea"/>
                          <a:cs typeface="+mn-cs"/>
                        </a:rPr>
                        <a:t>30 </a:t>
                      </a:r>
                      <a:r>
                        <a:rPr lang="en-GB" sz="1200" kern="1200" dirty="0" err="1">
                          <a:solidFill>
                            <a:schemeClr val="tx1"/>
                          </a:solidFill>
                          <a:latin typeface="+mn-lt"/>
                          <a:ea typeface="+mn-ea"/>
                          <a:cs typeface="+mn-cs"/>
                        </a:rPr>
                        <a:t>mins</a:t>
                      </a:r>
                      <a:endParaRPr lang="zh-CN" sz="1200" kern="1200" dirty="0">
                        <a:solidFill>
                          <a:schemeClr val="tx1"/>
                        </a:solidFill>
                        <a:latin typeface="+mn-lt"/>
                        <a:ea typeface="+mn-ea"/>
                        <a:cs typeface="+mn-cs"/>
                      </a:endParaRPr>
                    </a:p>
                  </a:txBody>
                  <a:tcPr marL="36195" marR="36195" marT="17780" marB="17780"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r>
              <a:tr h="6821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326732757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200" dirty="0">
                <a:solidFill>
                  <a:srgbClr val="0000FF"/>
                </a:solidFill>
                <a:cs typeface="Times New Roman" panose="02020603050405020304" pitchFamily="18" charset="0"/>
              </a:rPr>
              <a:t>Nov</a:t>
            </a:r>
            <a:r>
              <a:rPr lang="en-US" altLang="en-US" sz="3200" dirty="0">
                <a:solidFill>
                  <a:srgbClr val="0000FF"/>
                </a:solidFill>
                <a:cs typeface="Times New Roman" panose="02020603050405020304" pitchFamily="18" charset="0"/>
              </a:rPr>
              <a:t> </a:t>
            </a:r>
            <a:r>
              <a:rPr lang="en-US" altLang="en-US" sz="3200" dirty="0" smtClean="0">
                <a:solidFill>
                  <a:srgbClr val="0000FF"/>
                </a:solidFill>
                <a:cs typeface="Times New Roman" panose="02020603050405020304" pitchFamily="18" charset="0"/>
              </a:rPr>
              <a:t>16 </a:t>
            </a:r>
            <a:r>
              <a:rPr lang="en-US" altLang="en-US" sz="3200" dirty="0">
                <a:solidFill>
                  <a:srgbClr val="0000FF"/>
                </a:solidFill>
                <a:cs typeface="Times New Roman" panose="02020603050405020304" pitchFamily="18" charset="0"/>
              </a:rPr>
              <a:t>(AM </a:t>
            </a:r>
            <a:r>
              <a:rPr lang="en-US" altLang="en-US" sz="3200" dirty="0" smtClean="0">
                <a:solidFill>
                  <a:srgbClr val="0000FF"/>
                </a:solidFill>
                <a:cs typeface="Times New Roman" panose="02020603050405020304" pitchFamily="18" charset="0"/>
              </a:rPr>
              <a:t>1)</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zh-CN" sz="1400" dirty="0" err="1"/>
              <a:t>TGbf</a:t>
            </a:r>
            <a:r>
              <a:rPr lang="en-US" altLang="zh-CN" sz="1400" dirty="0"/>
              <a:t> Timeline</a:t>
            </a:r>
          </a:p>
          <a:p>
            <a:pPr algn="just"/>
            <a:r>
              <a:rPr lang="en-US" altLang="en-US" sz="1400" dirty="0"/>
              <a:t>Call for contribution</a:t>
            </a:r>
          </a:p>
          <a:p>
            <a:pPr algn="just"/>
            <a:r>
              <a:rPr lang="en-US" altLang="en-US" sz="1400" dirty="0"/>
              <a:t>Teleconference Times</a:t>
            </a:r>
          </a:p>
          <a:p>
            <a:pPr algn="just"/>
            <a:r>
              <a:rPr lang="en-US" altLang="en-US" sz="1400" dirty="0"/>
              <a:t>Presentation of submissions</a:t>
            </a:r>
          </a:p>
          <a:p>
            <a:pPr algn="just"/>
            <a:r>
              <a:rPr lang="en-US" altLang="en-US" sz="1400" dirty="0">
                <a:solidFill>
                  <a:srgbClr val="0000FF"/>
                </a:solidFill>
              </a:rPr>
              <a:t>Guidance for Mix mode </a:t>
            </a:r>
            <a:r>
              <a:rPr lang="en-US" altLang="zh-CN" sz="1400" dirty="0" smtClean="0">
                <a:solidFill>
                  <a:srgbClr val="0000FF"/>
                </a:solidFill>
              </a:rPr>
              <a:t>November </a:t>
            </a:r>
            <a:r>
              <a:rPr lang="en-US" altLang="en-US" sz="1400" dirty="0" smtClean="0">
                <a:solidFill>
                  <a:srgbClr val="0000FF"/>
                </a:solidFill>
              </a:rPr>
              <a:t>Plenary</a:t>
            </a:r>
            <a:endParaRPr lang="en-US" altLang="en-US" sz="1400" dirty="0">
              <a:solidFill>
                <a:srgbClr val="0000FF"/>
              </a:solidFill>
            </a:endParaRPr>
          </a:p>
          <a:p>
            <a:pPr algn="just"/>
            <a:endParaRPr lang="en-US" altLang="en-US" sz="1400" dirty="0" smtClean="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a:t>?</a:t>
            </a:r>
          </a:p>
          <a:p>
            <a:pPr marL="342900" lvl="1" indent="-342900" algn="just">
              <a:buFontTx/>
              <a:buChar char="•"/>
            </a:pPr>
            <a:r>
              <a:rPr lang="en-US" altLang="en-US" sz="1400" b="1" dirty="0">
                <a:solidFill>
                  <a:srgbClr val="0000FF"/>
                </a:solidFill>
              </a:rPr>
              <a:t>Recess</a:t>
            </a:r>
          </a:p>
          <a:p>
            <a:pPr marL="0" lvl="1" indent="0" algn="just">
              <a:buNone/>
            </a:pPr>
            <a:endParaRPr lang="en-US" altLang="en-US" sz="1400" b="1" dirty="0"/>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6" name="表格 10"/>
          <p:cNvGraphicFramePr>
            <a:graphicFrameLocks noGrp="1"/>
          </p:cNvGraphicFramePr>
          <p:nvPr>
            <p:extLst>
              <p:ext uri="{D42A27DB-BD31-4B8C-83A1-F6EECF244321}">
                <p14:modId xmlns:p14="http://schemas.microsoft.com/office/powerpoint/2010/main" val="503073018"/>
              </p:ext>
            </p:extLst>
          </p:nvPr>
        </p:nvGraphicFramePr>
        <p:xfrm>
          <a:off x="3429000" y="1600200"/>
          <a:ext cx="8305801" cy="3671152"/>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xmlns="" val="20000"/>
                    </a:ext>
                  </a:extLst>
                </a:gridCol>
                <a:gridCol w="2009945">
                  <a:extLst>
                    <a:ext uri="{9D8B030D-6E8A-4147-A177-3AD203B41FA5}">
                      <a16:colId xmlns:a16="http://schemas.microsoft.com/office/drawing/2014/main" xmlns="" val="20001"/>
                    </a:ext>
                  </a:extLst>
                </a:gridCol>
                <a:gridCol w="4123023">
                  <a:extLst>
                    <a:ext uri="{9D8B030D-6E8A-4147-A177-3AD203B41FA5}">
                      <a16:colId xmlns:a16="http://schemas.microsoft.com/office/drawing/2014/main" xmlns="" val="20002"/>
                    </a:ext>
                  </a:extLst>
                </a:gridCol>
                <a:gridCol w="1434095">
                  <a:extLst>
                    <a:ext uri="{9D8B030D-6E8A-4147-A177-3AD203B41FA5}">
                      <a16:colId xmlns:a16="http://schemas.microsoft.com/office/drawing/2014/main" xmlns=""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a:solidFill>
                            <a:srgbClr val="FF0000"/>
                          </a:solidFill>
                        </a:rPr>
                        <a:t>CR</a:t>
                      </a:r>
                      <a:r>
                        <a:rPr lang="en-US" altLang="zh-CN" sz="1200" dirty="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xmlns=""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23/1879</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Dongguk Lim (LG Electronics)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LB276 CR for SR2SI Sounding Trigger frame</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23/1949</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Cheng Chen (Intel)</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Resolutions for Comments Related to 320 MHz Sensing in LB276</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a:t>
                      </a:r>
                      <a:r>
                        <a:rPr lang="en-US" altLang="zh-CN" sz="1200" kern="1200" dirty="0" err="1" smtClean="0">
                          <a:solidFill>
                            <a:srgbClr val="00B050"/>
                          </a:solidFill>
                          <a:latin typeface="+mn-lt"/>
                          <a:ea typeface="+mn-ea"/>
                          <a:cs typeface="+mn-cs"/>
                        </a:rPr>
                        <a:t>mins</a:t>
                      </a:r>
                      <a:endParaRPr lang="en-US" altLang="zh-CN" sz="1200" kern="1200" dirty="0">
                        <a:solidFill>
                          <a:srgbClr val="00B050"/>
                        </a:solidFill>
                        <a:latin typeface="+mn-lt"/>
                        <a:ea typeface="+mn-ea"/>
                        <a:cs typeface="+mn-cs"/>
                      </a:endParaRPr>
                    </a:p>
                  </a:txBody>
                  <a:tcPr marL="36000" marR="36000" marT="17901" marB="17901" anchor="ctr"/>
                </a:tc>
                <a:extLst>
                  <a:ext uri="{0D108BD9-81ED-4DB2-BD59-A6C34878D82A}">
                    <a16:rowId xmlns:a16="http://schemas.microsoft.com/office/drawing/2014/main" xmlns="" val="10018"/>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23/1989</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Cheng Chen (Intel)</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Resolutions for CID 3298 and 3318</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a:t>
                      </a:r>
                      <a:r>
                        <a:rPr lang="en-US" altLang="zh-CN" sz="1200" kern="1200" dirty="0" err="1" smtClean="0">
                          <a:solidFill>
                            <a:srgbClr val="00B050"/>
                          </a:solidFill>
                          <a:latin typeface="+mn-lt"/>
                          <a:ea typeface="+mn-ea"/>
                          <a:cs typeface="+mn-cs"/>
                        </a:rPr>
                        <a:t>mins</a:t>
                      </a:r>
                      <a:endParaRPr lang="en-US" altLang="zh-CN" sz="1200" kern="1200" dirty="0">
                        <a:solidFill>
                          <a:srgbClr val="00B050"/>
                        </a:solidFill>
                        <a:latin typeface="+mn-lt"/>
                        <a:ea typeface="+mn-ea"/>
                        <a:cs typeface="+mn-cs"/>
                      </a:endParaRPr>
                    </a:p>
                  </a:txBody>
                  <a:tcPr marL="36000" marR="36000" marT="17901" marB="17901" anchor="ctr"/>
                </a:tc>
                <a:extLst>
                  <a:ext uri="{0D108BD9-81ED-4DB2-BD59-A6C34878D82A}">
                    <a16:rowId xmlns:a16="http://schemas.microsoft.com/office/drawing/2014/main" xmlns="" val="10019"/>
                  </a:ext>
                </a:extLst>
              </a:tr>
              <a:tr h="89561">
                <a:tc>
                  <a:txBody>
                    <a:bodyPr/>
                    <a:lstStyle/>
                    <a:p>
                      <a:pPr>
                        <a:spcAft>
                          <a:spcPts val="0"/>
                        </a:spcAft>
                      </a:pPr>
                      <a:r>
                        <a:rPr lang="en-US" sz="1200" kern="1200" dirty="0">
                          <a:solidFill>
                            <a:srgbClr val="00B050"/>
                          </a:solidFill>
                          <a:latin typeface="+mn-lt"/>
                          <a:ea typeface="+mn-ea"/>
                          <a:cs typeface="+mn-cs"/>
                        </a:rPr>
                        <a:t>23/2070</a:t>
                      </a:r>
                      <a:endParaRPr lang="zh-CN"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B050"/>
                          </a:solidFill>
                          <a:latin typeface="+mn-lt"/>
                          <a:ea typeface="+mn-ea"/>
                          <a:cs typeface="+mn-cs"/>
                        </a:rPr>
                        <a:t>Dong Wei (NXP)</a:t>
                      </a:r>
                      <a:endParaRPr lang="zh-CN"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B050"/>
                          </a:solidFill>
                          <a:latin typeface="+mn-lt"/>
                          <a:ea typeface="+mn-ea"/>
                          <a:cs typeface="+mn-cs"/>
                        </a:rPr>
                        <a:t>LB276 CR for CID 3338</a:t>
                      </a:r>
                      <a:endParaRPr lang="zh-CN"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B050"/>
                          </a:solidFill>
                          <a:latin typeface="+mn-lt"/>
                          <a:ea typeface="+mn-ea"/>
                          <a:cs typeface="+mn-cs"/>
                        </a:rPr>
                        <a:t>20 </a:t>
                      </a:r>
                      <a:r>
                        <a:rPr lang="en-US" sz="1200" kern="1200" dirty="0" err="1">
                          <a:solidFill>
                            <a:srgbClr val="00B050"/>
                          </a:solidFill>
                          <a:latin typeface="+mn-lt"/>
                          <a:ea typeface="+mn-ea"/>
                          <a:cs typeface="+mn-cs"/>
                        </a:rPr>
                        <a:t>mins</a:t>
                      </a:r>
                      <a:endParaRPr lang="zh-CN" sz="1200" kern="1200" dirty="0">
                        <a:solidFill>
                          <a:srgbClr val="00B050"/>
                        </a:solidFill>
                        <a:latin typeface="+mn-lt"/>
                        <a:ea typeface="+mn-ea"/>
                        <a:cs typeface="+mn-cs"/>
                      </a:endParaRPr>
                    </a:p>
                  </a:txBody>
                  <a:tcPr marL="36195" marR="36195" marT="17780" marB="17780" anchor="ctr"/>
                </a:tc>
              </a:tr>
              <a:tr h="89561">
                <a:tc>
                  <a:txBody>
                    <a:bodyPr/>
                    <a:lstStyle/>
                    <a:p>
                      <a:pPr>
                        <a:spcAft>
                          <a:spcPts val="0"/>
                        </a:spcAft>
                      </a:pPr>
                      <a:r>
                        <a:rPr lang="en-US" sz="1200" kern="1200" dirty="0">
                          <a:solidFill>
                            <a:srgbClr val="00B050"/>
                          </a:solidFill>
                          <a:latin typeface="+mn-lt"/>
                          <a:ea typeface="+mn-ea"/>
                          <a:cs typeface="+mn-cs"/>
                        </a:rPr>
                        <a:t>23/2093</a:t>
                      </a:r>
                      <a:endParaRPr lang="zh-CN"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B050"/>
                          </a:solidFill>
                          <a:latin typeface="+mn-lt"/>
                          <a:ea typeface="+mn-ea"/>
                          <a:cs typeface="+mn-cs"/>
                        </a:rPr>
                        <a:t>Dong Wei (NXP)</a:t>
                      </a:r>
                      <a:endParaRPr lang="zh-CN"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B050"/>
                          </a:solidFill>
                          <a:latin typeface="+mn-lt"/>
                          <a:ea typeface="+mn-ea"/>
                          <a:cs typeface="+mn-cs"/>
                        </a:rPr>
                        <a:t>LB276 CR on capability of sensing measurement reporting</a:t>
                      </a:r>
                      <a:endParaRPr lang="zh-CN"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B050"/>
                          </a:solidFill>
                          <a:latin typeface="+mn-lt"/>
                          <a:ea typeface="+mn-ea"/>
                          <a:cs typeface="+mn-cs"/>
                        </a:rPr>
                        <a:t>20 </a:t>
                      </a:r>
                      <a:r>
                        <a:rPr lang="en-US" sz="1200" kern="1200" dirty="0" err="1">
                          <a:solidFill>
                            <a:srgbClr val="00B050"/>
                          </a:solidFill>
                          <a:latin typeface="+mn-lt"/>
                          <a:ea typeface="+mn-ea"/>
                          <a:cs typeface="+mn-cs"/>
                        </a:rPr>
                        <a:t>mins</a:t>
                      </a:r>
                      <a:endParaRPr lang="zh-CN" sz="1200" kern="1200" dirty="0">
                        <a:solidFill>
                          <a:srgbClr val="00B050"/>
                        </a:solidFill>
                        <a:latin typeface="+mn-lt"/>
                        <a:ea typeface="+mn-ea"/>
                        <a:cs typeface="+mn-cs"/>
                      </a:endParaRPr>
                    </a:p>
                  </a:txBody>
                  <a:tcPr marL="36195" marR="36195" marT="17780" marB="17780"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23/2025</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Yan Xin (Huawei)</a:t>
                      </a:r>
                      <a:endParaRPr lang="en-US" altLang="zh-CN"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parallel coordinated </a:t>
                      </a:r>
                      <a:r>
                        <a:rPr lang="en-US" altLang="zh-CN" sz="1200" kern="1200" dirty="0" err="1" smtClean="0">
                          <a:solidFill>
                            <a:srgbClr val="00B050"/>
                          </a:solidFill>
                          <a:latin typeface="+mn-lt"/>
                          <a:ea typeface="+mn-ea"/>
                          <a:cs typeface="+mn-cs"/>
                        </a:rPr>
                        <a:t>monostatic</a:t>
                      </a:r>
                      <a:r>
                        <a:rPr lang="en-US" altLang="zh-CN" sz="1200" kern="1200" dirty="0" smtClean="0">
                          <a:solidFill>
                            <a:srgbClr val="00B050"/>
                          </a:solidFill>
                          <a:latin typeface="+mn-lt"/>
                          <a:ea typeface="+mn-ea"/>
                          <a:cs typeface="+mn-cs"/>
                        </a:rPr>
                        <a:t> </a:t>
                      </a:r>
                      <a:r>
                        <a:rPr lang="en-US" altLang="zh-CN" sz="1200" kern="1200" dirty="0" err="1" smtClean="0">
                          <a:solidFill>
                            <a:srgbClr val="00B050"/>
                          </a:solidFill>
                          <a:latin typeface="+mn-lt"/>
                          <a:ea typeface="+mn-ea"/>
                          <a:cs typeface="+mn-cs"/>
                        </a:rPr>
                        <a:t>dmg</a:t>
                      </a:r>
                      <a:r>
                        <a:rPr lang="en-US" altLang="zh-CN" sz="1200" kern="1200" dirty="0" smtClean="0">
                          <a:solidFill>
                            <a:srgbClr val="00B050"/>
                          </a:solidFill>
                          <a:latin typeface="+mn-lt"/>
                          <a:ea typeface="+mn-ea"/>
                          <a:cs typeface="+mn-cs"/>
                        </a:rPr>
                        <a:t> sensing over multiple channels</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a:t>
                      </a:r>
                      <a:r>
                        <a:rPr lang="en-US" altLang="zh-CN" sz="1200" kern="1200" dirty="0" err="1" smtClean="0">
                          <a:solidFill>
                            <a:srgbClr val="00B050"/>
                          </a:solidFill>
                          <a:latin typeface="+mn-lt"/>
                          <a:ea typeface="+mn-ea"/>
                          <a:cs typeface="+mn-cs"/>
                        </a:rPr>
                        <a:t>mins</a:t>
                      </a:r>
                      <a:endParaRPr lang="en-US" altLang="zh-CN" sz="1200" kern="1200" dirty="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23/2008</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Yan Xin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LB276 CRs for DMG sensing part 3</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a:t>
                      </a:r>
                      <a:r>
                        <a:rPr lang="en-US" altLang="zh-CN" sz="1200" kern="1200" dirty="0" err="1" smtClean="0">
                          <a:solidFill>
                            <a:srgbClr val="00B050"/>
                          </a:solidFill>
                          <a:latin typeface="+mn-lt"/>
                          <a:ea typeface="+mn-ea"/>
                          <a:cs typeface="+mn-cs"/>
                        </a:rPr>
                        <a:t>mins</a:t>
                      </a:r>
                      <a:endParaRPr lang="en-US" altLang="zh-CN" sz="1200" kern="1200" dirty="0">
                        <a:solidFill>
                          <a:srgbClr val="00B050"/>
                        </a:solidFill>
                        <a:latin typeface="+mn-lt"/>
                        <a:ea typeface="+mn-ea"/>
                        <a:cs typeface="+mn-cs"/>
                      </a:endParaRPr>
                    </a:p>
                  </a:txBody>
                  <a:tcPr marL="36000" marR="36000" marT="17901" marB="17901" anchor="ctr"/>
                </a:tc>
              </a:tr>
              <a:tr h="89561">
                <a:tc>
                  <a:txBody>
                    <a:bodyPr/>
                    <a:lstStyle/>
                    <a:p>
                      <a:pPr algn="l">
                        <a:spcAft>
                          <a:spcPts val="0"/>
                        </a:spcAft>
                      </a:pPr>
                      <a:r>
                        <a:rPr lang="en-GB" sz="1200" kern="1200" dirty="0">
                          <a:solidFill>
                            <a:srgbClr val="00B050"/>
                          </a:solidFill>
                          <a:latin typeface="+mn-lt"/>
                          <a:ea typeface="+mn-ea"/>
                          <a:cs typeface="+mn-cs"/>
                        </a:rPr>
                        <a:t>23/2082</a:t>
                      </a:r>
                      <a:endParaRPr lang="zh-CN" sz="1200" kern="1200" dirty="0">
                        <a:solidFill>
                          <a:srgbClr val="00B050"/>
                        </a:solidFill>
                        <a:latin typeface="+mn-lt"/>
                        <a:ea typeface="+mn-ea"/>
                        <a:cs typeface="+mn-cs"/>
                      </a:endParaRPr>
                    </a:p>
                  </a:txBody>
                  <a:tcPr marL="36195" marR="36195" marT="17780" marB="17780" anchor="ctr"/>
                </a:tc>
                <a:tc>
                  <a:txBody>
                    <a:bodyPr/>
                    <a:lstStyle/>
                    <a:p>
                      <a:pPr algn="l">
                        <a:spcAft>
                          <a:spcPts val="0"/>
                        </a:spcAft>
                      </a:pPr>
                      <a:r>
                        <a:rPr lang="en-GB" sz="1200" kern="1200" dirty="0" err="1">
                          <a:solidFill>
                            <a:srgbClr val="00B050"/>
                          </a:solidFill>
                          <a:latin typeface="+mn-lt"/>
                          <a:ea typeface="+mn-ea"/>
                          <a:cs typeface="+mn-cs"/>
                        </a:rPr>
                        <a:t>Benedikt</a:t>
                      </a:r>
                      <a:r>
                        <a:rPr lang="en-GB" sz="1200" kern="1200" dirty="0">
                          <a:solidFill>
                            <a:srgbClr val="00B050"/>
                          </a:solidFill>
                          <a:latin typeface="+mn-lt"/>
                          <a:ea typeface="+mn-ea"/>
                          <a:cs typeface="+mn-cs"/>
                        </a:rPr>
                        <a:t> </a:t>
                      </a:r>
                      <a:r>
                        <a:rPr lang="en-GB" sz="1200" kern="1200" dirty="0" err="1">
                          <a:solidFill>
                            <a:srgbClr val="00B050"/>
                          </a:solidFill>
                          <a:latin typeface="+mn-lt"/>
                          <a:ea typeface="+mn-ea"/>
                          <a:cs typeface="+mn-cs"/>
                        </a:rPr>
                        <a:t>Schweizer</a:t>
                      </a:r>
                      <a:r>
                        <a:rPr lang="en-GB" sz="1200" kern="1200" dirty="0">
                          <a:solidFill>
                            <a:srgbClr val="00B050"/>
                          </a:solidFill>
                          <a:latin typeface="+mn-lt"/>
                          <a:ea typeface="+mn-ea"/>
                          <a:cs typeface="+mn-cs"/>
                        </a:rPr>
                        <a:t> (Apple)</a:t>
                      </a:r>
                      <a:endParaRPr lang="zh-CN" sz="1200" kern="1200" dirty="0">
                        <a:solidFill>
                          <a:srgbClr val="00B050"/>
                        </a:solidFill>
                        <a:latin typeface="+mn-lt"/>
                        <a:ea typeface="+mn-ea"/>
                        <a:cs typeface="+mn-cs"/>
                      </a:endParaRPr>
                    </a:p>
                  </a:txBody>
                  <a:tcPr marL="36195" marR="36195" marT="17780" marB="17780" anchor="ctr"/>
                </a:tc>
                <a:tc>
                  <a:txBody>
                    <a:bodyPr/>
                    <a:lstStyle/>
                    <a:p>
                      <a:pPr algn="l">
                        <a:spcAft>
                          <a:spcPts val="0"/>
                        </a:spcAft>
                      </a:pPr>
                      <a:r>
                        <a:rPr lang="en-US" sz="1200" kern="1200" dirty="0">
                          <a:solidFill>
                            <a:srgbClr val="00B050"/>
                          </a:solidFill>
                          <a:latin typeface="+mn-lt"/>
                          <a:ea typeface="+mn-ea"/>
                          <a:cs typeface="+mn-cs"/>
                        </a:rPr>
                        <a:t>LB276 CR for Mandatory SBP CIDs</a:t>
                      </a:r>
                      <a:endParaRPr lang="zh-CN" sz="1200" kern="1200" dirty="0">
                        <a:solidFill>
                          <a:srgbClr val="00B050"/>
                        </a:solidFill>
                        <a:latin typeface="+mn-lt"/>
                        <a:ea typeface="+mn-ea"/>
                        <a:cs typeface="+mn-cs"/>
                      </a:endParaRPr>
                    </a:p>
                  </a:txBody>
                  <a:tcPr marL="36195" marR="36195" marT="17780" marB="17780" anchor="ctr"/>
                </a:tc>
                <a:tc>
                  <a:txBody>
                    <a:bodyPr/>
                    <a:lstStyle/>
                    <a:p>
                      <a:pPr algn="l">
                        <a:spcAft>
                          <a:spcPts val="0"/>
                        </a:spcAft>
                      </a:pPr>
                      <a:r>
                        <a:rPr lang="en-GB" sz="1200" kern="1200" dirty="0">
                          <a:solidFill>
                            <a:srgbClr val="00B050"/>
                          </a:solidFill>
                          <a:latin typeface="+mn-lt"/>
                          <a:ea typeface="+mn-ea"/>
                          <a:cs typeface="+mn-cs"/>
                        </a:rPr>
                        <a:t>30 </a:t>
                      </a:r>
                      <a:r>
                        <a:rPr lang="en-GB" sz="1200" kern="1200" dirty="0" err="1">
                          <a:solidFill>
                            <a:srgbClr val="00B050"/>
                          </a:solidFill>
                          <a:latin typeface="+mn-lt"/>
                          <a:ea typeface="+mn-ea"/>
                          <a:cs typeface="+mn-cs"/>
                        </a:rPr>
                        <a:t>mins</a:t>
                      </a:r>
                      <a:endParaRPr lang="zh-CN" sz="1200" kern="1200" dirty="0">
                        <a:solidFill>
                          <a:srgbClr val="00B050"/>
                        </a:solidFill>
                        <a:latin typeface="+mn-lt"/>
                        <a:ea typeface="+mn-ea"/>
                        <a:cs typeface="+mn-cs"/>
                      </a:endParaRPr>
                    </a:p>
                  </a:txBody>
                  <a:tcPr marL="36195" marR="36195" marT="17780" marB="17780" anchor="ctr"/>
                </a:tc>
              </a:tr>
              <a:tr h="89561">
                <a:tc>
                  <a:txBody>
                    <a:bodyPr/>
                    <a:lstStyle/>
                    <a:p>
                      <a:pPr algn="l">
                        <a:spcAft>
                          <a:spcPts val="0"/>
                        </a:spcAft>
                      </a:pPr>
                      <a:r>
                        <a:rPr lang="en-GB" sz="1200" kern="1200" dirty="0">
                          <a:solidFill>
                            <a:srgbClr val="0000FF"/>
                          </a:solidFill>
                          <a:latin typeface="+mn-lt"/>
                          <a:ea typeface="+mn-ea"/>
                          <a:cs typeface="+mn-cs"/>
                        </a:rPr>
                        <a:t>23/1826</a:t>
                      </a:r>
                      <a:endParaRPr lang="zh-CN" sz="1200" kern="1200" dirty="0">
                        <a:solidFill>
                          <a:srgbClr val="0000FF"/>
                        </a:solidFill>
                        <a:latin typeface="+mn-lt"/>
                        <a:ea typeface="+mn-ea"/>
                        <a:cs typeface="+mn-cs"/>
                      </a:endParaRPr>
                    </a:p>
                  </a:txBody>
                  <a:tcPr marL="36195" marR="36195" marT="17780" marB="17780" anchor="ctr"/>
                </a:tc>
                <a:tc>
                  <a:txBody>
                    <a:bodyPr/>
                    <a:lstStyle/>
                    <a:p>
                      <a:pPr algn="l">
                        <a:spcAft>
                          <a:spcPts val="0"/>
                        </a:spcAft>
                      </a:pPr>
                      <a:r>
                        <a:rPr lang="en-GB" sz="1200" kern="1200">
                          <a:solidFill>
                            <a:srgbClr val="0000FF"/>
                          </a:solidFill>
                          <a:latin typeface="+mn-lt"/>
                          <a:ea typeface="+mn-ea"/>
                          <a:cs typeface="+mn-cs"/>
                        </a:rPr>
                        <a:t>Mahmoud Kamel (InterDigital)</a:t>
                      </a:r>
                      <a:endParaRPr lang="zh-CN" sz="1200" kern="1200">
                        <a:solidFill>
                          <a:srgbClr val="0000FF"/>
                        </a:solidFill>
                        <a:latin typeface="+mn-lt"/>
                        <a:ea typeface="+mn-ea"/>
                        <a:cs typeface="+mn-cs"/>
                      </a:endParaRPr>
                    </a:p>
                  </a:txBody>
                  <a:tcPr marL="36195" marR="36195" marT="17780" marB="17780" anchor="ctr"/>
                </a:tc>
                <a:tc>
                  <a:txBody>
                    <a:bodyPr/>
                    <a:lstStyle/>
                    <a:p>
                      <a:pPr algn="l">
                        <a:spcAft>
                          <a:spcPts val="0"/>
                        </a:spcAft>
                      </a:pPr>
                      <a:r>
                        <a:rPr lang="en-US" sz="1200" kern="1200">
                          <a:solidFill>
                            <a:srgbClr val="0000FF"/>
                          </a:solidFill>
                          <a:latin typeface="+mn-lt"/>
                          <a:ea typeface="+mn-ea"/>
                          <a:cs typeface="+mn-cs"/>
                        </a:rPr>
                        <a:t>LB 276 CR for CIDs 3395 and 3303</a:t>
                      </a:r>
                      <a:endParaRPr lang="zh-CN" sz="1200" kern="1200">
                        <a:solidFill>
                          <a:srgbClr val="0000FF"/>
                        </a:solidFill>
                        <a:latin typeface="+mn-lt"/>
                        <a:ea typeface="+mn-ea"/>
                        <a:cs typeface="+mn-cs"/>
                      </a:endParaRPr>
                    </a:p>
                  </a:txBody>
                  <a:tcPr marL="36195" marR="36195" marT="17780" marB="17780" anchor="ctr"/>
                </a:tc>
                <a:tc>
                  <a:txBody>
                    <a:bodyPr/>
                    <a:lstStyle/>
                    <a:p>
                      <a:pPr algn="l">
                        <a:spcAft>
                          <a:spcPts val="0"/>
                        </a:spcAft>
                      </a:pPr>
                      <a:r>
                        <a:rPr lang="en-GB" sz="1200" kern="1200" dirty="0">
                          <a:solidFill>
                            <a:srgbClr val="0000FF"/>
                          </a:solidFill>
                          <a:latin typeface="+mn-lt"/>
                          <a:ea typeface="+mn-ea"/>
                          <a:cs typeface="+mn-cs"/>
                        </a:rPr>
                        <a:t>20 </a:t>
                      </a:r>
                      <a:r>
                        <a:rPr lang="en-GB" sz="1200" kern="1200" dirty="0" err="1">
                          <a:solidFill>
                            <a:srgbClr val="0000FF"/>
                          </a:solidFill>
                          <a:latin typeface="+mn-lt"/>
                          <a:ea typeface="+mn-ea"/>
                          <a:cs typeface="+mn-cs"/>
                        </a:rPr>
                        <a:t>mins</a:t>
                      </a:r>
                      <a:endParaRPr lang="zh-CN" sz="1200" kern="1200" dirty="0">
                        <a:solidFill>
                          <a:srgbClr val="0000FF"/>
                        </a:solidFill>
                        <a:latin typeface="+mn-lt"/>
                        <a:ea typeface="+mn-ea"/>
                        <a:cs typeface="+mn-cs"/>
                      </a:endParaRPr>
                    </a:p>
                  </a:txBody>
                  <a:tcPr marL="36195" marR="36195" marT="17780" marB="17780" anchor="ctr"/>
                </a:tc>
              </a:tr>
              <a:tr h="68212">
                <a:tc>
                  <a:txBody>
                    <a:bodyPr/>
                    <a:lstStyle/>
                    <a:p>
                      <a:pPr algn="l">
                        <a:spcAft>
                          <a:spcPts val="0"/>
                        </a:spcAft>
                      </a:pPr>
                      <a:r>
                        <a:rPr lang="en-GB" sz="1200" kern="1200" dirty="0">
                          <a:solidFill>
                            <a:srgbClr val="00B050"/>
                          </a:solidFill>
                          <a:latin typeface="+mn-lt"/>
                          <a:ea typeface="+mn-ea"/>
                          <a:cs typeface="+mn-cs"/>
                        </a:rPr>
                        <a:t>23/2101</a:t>
                      </a:r>
                      <a:endParaRPr lang="zh-CN" sz="1200" kern="1200" dirty="0">
                        <a:solidFill>
                          <a:srgbClr val="00B050"/>
                        </a:solidFill>
                        <a:latin typeface="+mn-lt"/>
                        <a:ea typeface="+mn-ea"/>
                        <a:cs typeface="+mn-cs"/>
                      </a:endParaRPr>
                    </a:p>
                  </a:txBody>
                  <a:tcPr marL="36195" marR="36195" marT="17780" marB="17780" anchor="ctr"/>
                </a:tc>
                <a:tc>
                  <a:txBody>
                    <a:bodyPr/>
                    <a:lstStyle/>
                    <a:p>
                      <a:pPr algn="l">
                        <a:spcAft>
                          <a:spcPts val="0"/>
                        </a:spcAft>
                      </a:pPr>
                      <a:r>
                        <a:rPr lang="en-GB" sz="1200" kern="1200">
                          <a:solidFill>
                            <a:srgbClr val="00B050"/>
                          </a:solidFill>
                          <a:latin typeface="+mn-lt"/>
                          <a:ea typeface="+mn-ea"/>
                          <a:cs typeface="+mn-cs"/>
                        </a:rPr>
                        <a:t>Naren (Huawei)</a:t>
                      </a:r>
                      <a:endParaRPr lang="zh-CN" sz="1200" kern="1200">
                        <a:solidFill>
                          <a:srgbClr val="00B050"/>
                        </a:solidFill>
                        <a:latin typeface="+mn-lt"/>
                        <a:ea typeface="+mn-ea"/>
                        <a:cs typeface="+mn-cs"/>
                      </a:endParaRPr>
                    </a:p>
                  </a:txBody>
                  <a:tcPr marL="36195" marR="36195" marT="17780" marB="17780" anchor="ctr"/>
                </a:tc>
                <a:tc>
                  <a:txBody>
                    <a:bodyPr/>
                    <a:lstStyle/>
                    <a:p>
                      <a:pPr algn="l">
                        <a:spcAft>
                          <a:spcPts val="0"/>
                        </a:spcAft>
                      </a:pPr>
                      <a:r>
                        <a:rPr lang="en-GB" sz="1200" kern="1200">
                          <a:solidFill>
                            <a:srgbClr val="00B050"/>
                          </a:solidFill>
                          <a:latin typeface="+mn-lt"/>
                          <a:ea typeface="+mn-ea"/>
                          <a:cs typeface="+mn-cs"/>
                        </a:rPr>
                        <a:t>LB276 resolutions on remaining comments</a:t>
                      </a:r>
                      <a:endParaRPr lang="zh-CN" sz="1200" kern="1200">
                        <a:solidFill>
                          <a:srgbClr val="00B050"/>
                        </a:solidFill>
                        <a:latin typeface="+mn-lt"/>
                        <a:ea typeface="+mn-ea"/>
                        <a:cs typeface="+mn-cs"/>
                      </a:endParaRPr>
                    </a:p>
                  </a:txBody>
                  <a:tcPr marL="36195" marR="36195" marT="17780" marB="17780" anchor="ctr"/>
                </a:tc>
                <a:tc>
                  <a:txBody>
                    <a:bodyPr/>
                    <a:lstStyle/>
                    <a:p>
                      <a:pPr algn="l">
                        <a:spcAft>
                          <a:spcPts val="0"/>
                        </a:spcAft>
                      </a:pPr>
                      <a:r>
                        <a:rPr lang="en-GB" sz="1200" kern="1200" dirty="0">
                          <a:solidFill>
                            <a:srgbClr val="00B050"/>
                          </a:solidFill>
                          <a:latin typeface="+mn-lt"/>
                          <a:ea typeface="+mn-ea"/>
                          <a:cs typeface="+mn-cs"/>
                        </a:rPr>
                        <a:t>20 </a:t>
                      </a:r>
                      <a:r>
                        <a:rPr lang="en-GB" sz="1200" kern="1200" dirty="0" err="1">
                          <a:solidFill>
                            <a:srgbClr val="00B050"/>
                          </a:solidFill>
                          <a:latin typeface="+mn-lt"/>
                          <a:ea typeface="+mn-ea"/>
                          <a:cs typeface="+mn-cs"/>
                        </a:rPr>
                        <a:t>mins</a:t>
                      </a:r>
                      <a:endParaRPr lang="zh-CN" sz="1200" kern="1200" dirty="0">
                        <a:solidFill>
                          <a:srgbClr val="00B050"/>
                        </a:solidFill>
                        <a:latin typeface="+mn-lt"/>
                        <a:ea typeface="+mn-ea"/>
                        <a:cs typeface="+mn-cs"/>
                      </a:endParaRPr>
                    </a:p>
                  </a:txBody>
                  <a:tcPr marL="36195" marR="36195" marT="17780" marB="17780" anchor="ctr"/>
                </a:tc>
              </a:tr>
              <a:tr h="89561">
                <a:tc>
                  <a:txBody>
                    <a:bodyPr/>
                    <a:lstStyle/>
                    <a:p>
                      <a:pPr>
                        <a:spcAft>
                          <a:spcPts val="0"/>
                        </a:spcAft>
                      </a:pPr>
                      <a:r>
                        <a:rPr lang="en-US" sz="1200" kern="1200" dirty="0">
                          <a:solidFill>
                            <a:srgbClr val="00B050"/>
                          </a:solidFill>
                          <a:latin typeface="+mn-lt"/>
                          <a:ea typeface="+mn-ea"/>
                          <a:cs typeface="+mn-cs"/>
                        </a:rPr>
                        <a:t>23/2096</a:t>
                      </a:r>
                      <a:endParaRPr lang="zh-CN"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B050"/>
                          </a:solidFill>
                          <a:latin typeface="+mn-lt"/>
                          <a:ea typeface="+mn-ea"/>
                          <a:cs typeface="+mn-cs"/>
                        </a:rPr>
                        <a:t>Dong Wei (NXP)</a:t>
                      </a:r>
                      <a:endParaRPr lang="zh-CN"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B050"/>
                          </a:solidFill>
                          <a:latin typeface="+mn-lt"/>
                          <a:ea typeface="+mn-ea"/>
                          <a:cs typeface="+mn-cs"/>
                        </a:rPr>
                        <a:t>LB276 CR for CID 3178</a:t>
                      </a:r>
                      <a:endParaRPr lang="zh-CN"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B050"/>
                          </a:solidFill>
                          <a:latin typeface="+mn-lt"/>
                          <a:ea typeface="+mn-ea"/>
                          <a:cs typeface="+mn-cs"/>
                        </a:rPr>
                        <a:t>10 </a:t>
                      </a:r>
                      <a:r>
                        <a:rPr lang="en-US" sz="1200" kern="1200" dirty="0" err="1">
                          <a:solidFill>
                            <a:srgbClr val="00B050"/>
                          </a:solidFill>
                          <a:latin typeface="+mn-lt"/>
                          <a:ea typeface="+mn-ea"/>
                          <a:cs typeface="+mn-cs"/>
                        </a:rPr>
                        <a:t>mins</a:t>
                      </a:r>
                      <a:endParaRPr lang="zh-CN" sz="1200" kern="1200" dirty="0">
                        <a:solidFill>
                          <a:srgbClr val="00B050"/>
                        </a:solidFill>
                        <a:latin typeface="+mn-lt"/>
                        <a:ea typeface="+mn-ea"/>
                        <a:cs typeface="+mn-cs"/>
                      </a:endParaRPr>
                    </a:p>
                  </a:txBody>
                  <a:tcPr marL="36195" marR="36195" marT="17780" marB="17780"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136865995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en-US" sz="3200" dirty="0">
                <a:solidFill>
                  <a:schemeClr val="tx2"/>
                </a:solidFill>
              </a:rPr>
              <a:t>Agenda items on </a:t>
            </a:r>
            <a:r>
              <a:rPr lang="en-US" altLang="zh-CN" sz="3200" dirty="0">
                <a:solidFill>
                  <a:srgbClr val="0000FF"/>
                </a:solidFill>
                <a:cs typeface="Times New Roman" panose="02020603050405020304" pitchFamily="18" charset="0"/>
              </a:rPr>
              <a:t>Nov 16 </a:t>
            </a:r>
            <a:r>
              <a:rPr lang="en-US" altLang="en-US" sz="3200" dirty="0">
                <a:solidFill>
                  <a:srgbClr val="0000FF"/>
                </a:solidFill>
                <a:cs typeface="Times New Roman" panose="02020603050405020304" pitchFamily="18" charset="0"/>
              </a:rPr>
              <a:t>(PM </a:t>
            </a:r>
            <a:r>
              <a:rPr lang="en-US" altLang="en-US" sz="3200" dirty="0" smtClean="0">
                <a:solidFill>
                  <a:srgbClr val="0000FF"/>
                </a:solidFill>
                <a:cs typeface="Times New Roman" panose="02020603050405020304" pitchFamily="18" charset="0"/>
              </a:rPr>
              <a:t>1)</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Times</a:t>
            </a:r>
          </a:p>
          <a:p>
            <a:pPr algn="just"/>
            <a:r>
              <a:rPr lang="en-US" altLang="en-US" sz="1600" dirty="0"/>
              <a:t>Presentation of submissions</a:t>
            </a:r>
          </a:p>
          <a:p>
            <a:pPr algn="just"/>
            <a:r>
              <a:rPr lang="en-US" altLang="en-US" sz="1600" dirty="0">
                <a:solidFill>
                  <a:srgbClr val="0000FF"/>
                </a:solidFill>
              </a:rPr>
              <a:t>Guidance for Mix mode July Plenary</a:t>
            </a:r>
          </a:p>
          <a:p>
            <a:pPr algn="just"/>
            <a:r>
              <a:rPr lang="en-US" altLang="zh-CN" sz="1600" dirty="0"/>
              <a:t>Motion </a:t>
            </a:r>
            <a:r>
              <a:rPr lang="en-US" altLang="zh-CN" sz="1600" dirty="0" smtClean="0"/>
              <a:t>(</a:t>
            </a:r>
            <a:r>
              <a:rPr lang="en-US" altLang="zh-CN" sz="1600" dirty="0" smtClean="0">
                <a:solidFill>
                  <a:srgbClr val="0000FF"/>
                </a:solidFill>
              </a:rPr>
              <a:t>481 </a:t>
            </a:r>
            <a:r>
              <a:rPr lang="en-US" altLang="zh-CN" sz="1600">
                <a:solidFill>
                  <a:srgbClr val="0000FF"/>
                </a:solidFill>
              </a:rPr>
              <a:t>- </a:t>
            </a:r>
            <a:r>
              <a:rPr lang="en-US" altLang="zh-CN" sz="1600" smtClean="0">
                <a:solidFill>
                  <a:srgbClr val="0000FF"/>
                </a:solidFill>
              </a:rPr>
              <a:t>492</a:t>
            </a:r>
            <a:r>
              <a:rPr lang="en-US" altLang="zh-CN" sz="1600" smtClean="0"/>
              <a:t>)</a:t>
            </a:r>
            <a:endParaRPr lang="en-US" altLang="en-US" sz="1600" dirty="0"/>
          </a:p>
          <a:p>
            <a:pPr algn="just"/>
            <a:r>
              <a:rPr lang="en-US" altLang="en-US" sz="1600" dirty="0">
                <a:solidFill>
                  <a:srgbClr val="0000FF"/>
                </a:solidFill>
              </a:rPr>
              <a:t>TG Motion: </a:t>
            </a:r>
            <a:r>
              <a:rPr lang="en-US" altLang="en-US" sz="1600" dirty="0" err="1">
                <a:solidFill>
                  <a:srgbClr val="0000FF"/>
                </a:solidFill>
              </a:rPr>
              <a:t>TGbf</a:t>
            </a:r>
            <a:r>
              <a:rPr lang="en-US" altLang="en-US" sz="1600" dirty="0">
                <a:solidFill>
                  <a:srgbClr val="0000FF"/>
                </a:solidFill>
              </a:rPr>
              <a:t> re-circulation letter ballot</a:t>
            </a:r>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5" name="表格 10"/>
          <p:cNvGraphicFramePr>
            <a:graphicFrameLocks noGrp="1"/>
          </p:cNvGraphicFramePr>
          <p:nvPr>
            <p:extLst>
              <p:ext uri="{D42A27DB-BD31-4B8C-83A1-F6EECF244321}">
                <p14:modId xmlns:p14="http://schemas.microsoft.com/office/powerpoint/2010/main" val="311387671"/>
              </p:ext>
            </p:extLst>
          </p:nvPr>
        </p:nvGraphicFramePr>
        <p:xfrm>
          <a:off x="3429000" y="1600200"/>
          <a:ext cx="8305801" cy="1556420"/>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xmlns="" val="20000"/>
                    </a:ext>
                  </a:extLst>
                </a:gridCol>
                <a:gridCol w="2009945">
                  <a:extLst>
                    <a:ext uri="{9D8B030D-6E8A-4147-A177-3AD203B41FA5}">
                      <a16:colId xmlns:a16="http://schemas.microsoft.com/office/drawing/2014/main" xmlns="" val="20001"/>
                    </a:ext>
                  </a:extLst>
                </a:gridCol>
                <a:gridCol w="4123023">
                  <a:extLst>
                    <a:ext uri="{9D8B030D-6E8A-4147-A177-3AD203B41FA5}">
                      <a16:colId xmlns:a16="http://schemas.microsoft.com/office/drawing/2014/main" xmlns="" val="20002"/>
                    </a:ext>
                  </a:extLst>
                </a:gridCol>
                <a:gridCol w="1434095">
                  <a:extLst>
                    <a:ext uri="{9D8B030D-6E8A-4147-A177-3AD203B41FA5}">
                      <a16:colId xmlns:a16="http://schemas.microsoft.com/office/drawing/2014/main" xmlns=""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a:solidFill>
                            <a:srgbClr val="FF0000"/>
                          </a:solidFill>
                        </a:rPr>
                        <a:t>CR</a:t>
                      </a:r>
                      <a:r>
                        <a:rPr lang="en-US" altLang="zh-CN" sz="1200" dirty="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xmlns="" val="10000"/>
                  </a:ext>
                </a:extLst>
              </a:tr>
              <a:tr h="89561">
                <a:tc>
                  <a:txBody>
                    <a:bodyPr/>
                    <a:lstStyle/>
                    <a:p>
                      <a:pPr algn="l">
                        <a:spcAft>
                          <a:spcPts val="0"/>
                        </a:spcAft>
                      </a:pPr>
                      <a:r>
                        <a:rPr lang="en-GB" sz="1200" kern="1200" dirty="0">
                          <a:solidFill>
                            <a:srgbClr val="0000FF"/>
                          </a:solidFill>
                          <a:latin typeface="+mn-lt"/>
                          <a:ea typeface="+mn-ea"/>
                          <a:cs typeface="+mn-cs"/>
                        </a:rPr>
                        <a:t>23/1826</a:t>
                      </a:r>
                      <a:endParaRPr lang="zh-CN" sz="1200" kern="1200" dirty="0">
                        <a:solidFill>
                          <a:srgbClr val="0000FF"/>
                        </a:solidFill>
                        <a:latin typeface="+mn-lt"/>
                        <a:ea typeface="+mn-ea"/>
                        <a:cs typeface="+mn-cs"/>
                      </a:endParaRPr>
                    </a:p>
                  </a:txBody>
                  <a:tcPr marL="36195" marR="36195" marT="17780" marB="17780" anchor="ctr"/>
                </a:tc>
                <a:tc>
                  <a:txBody>
                    <a:bodyPr/>
                    <a:lstStyle/>
                    <a:p>
                      <a:pPr algn="l">
                        <a:spcAft>
                          <a:spcPts val="0"/>
                        </a:spcAft>
                      </a:pPr>
                      <a:r>
                        <a:rPr lang="en-GB" sz="1200" kern="1200">
                          <a:solidFill>
                            <a:srgbClr val="0000FF"/>
                          </a:solidFill>
                          <a:latin typeface="+mn-lt"/>
                          <a:ea typeface="+mn-ea"/>
                          <a:cs typeface="+mn-cs"/>
                        </a:rPr>
                        <a:t>Mahmoud Kamel (InterDigital)</a:t>
                      </a:r>
                      <a:endParaRPr lang="zh-CN" sz="1200" kern="1200">
                        <a:solidFill>
                          <a:srgbClr val="0000FF"/>
                        </a:solidFill>
                        <a:latin typeface="+mn-lt"/>
                        <a:ea typeface="+mn-ea"/>
                        <a:cs typeface="+mn-cs"/>
                      </a:endParaRPr>
                    </a:p>
                  </a:txBody>
                  <a:tcPr marL="36195" marR="36195" marT="17780" marB="17780" anchor="ctr"/>
                </a:tc>
                <a:tc>
                  <a:txBody>
                    <a:bodyPr/>
                    <a:lstStyle/>
                    <a:p>
                      <a:pPr algn="l">
                        <a:spcAft>
                          <a:spcPts val="0"/>
                        </a:spcAft>
                      </a:pPr>
                      <a:r>
                        <a:rPr lang="en-US" sz="1200" kern="1200">
                          <a:solidFill>
                            <a:srgbClr val="0000FF"/>
                          </a:solidFill>
                          <a:latin typeface="+mn-lt"/>
                          <a:ea typeface="+mn-ea"/>
                          <a:cs typeface="+mn-cs"/>
                        </a:rPr>
                        <a:t>LB 276 CR for CIDs 3395 and 3303</a:t>
                      </a:r>
                      <a:endParaRPr lang="zh-CN" sz="1200" kern="1200">
                        <a:solidFill>
                          <a:srgbClr val="0000FF"/>
                        </a:solidFill>
                        <a:latin typeface="+mn-lt"/>
                        <a:ea typeface="+mn-ea"/>
                        <a:cs typeface="+mn-cs"/>
                      </a:endParaRPr>
                    </a:p>
                  </a:txBody>
                  <a:tcPr marL="36195" marR="36195" marT="17780" marB="17780" anchor="ctr"/>
                </a:tc>
                <a:tc>
                  <a:txBody>
                    <a:bodyPr/>
                    <a:lstStyle/>
                    <a:p>
                      <a:pPr algn="l">
                        <a:spcAft>
                          <a:spcPts val="0"/>
                        </a:spcAft>
                      </a:pPr>
                      <a:r>
                        <a:rPr lang="en-GB" sz="1200" kern="1200" dirty="0">
                          <a:solidFill>
                            <a:srgbClr val="0000FF"/>
                          </a:solidFill>
                          <a:latin typeface="+mn-lt"/>
                          <a:ea typeface="+mn-ea"/>
                          <a:cs typeface="+mn-cs"/>
                        </a:rPr>
                        <a:t>20 </a:t>
                      </a:r>
                      <a:r>
                        <a:rPr lang="en-GB" sz="1200" kern="1200" dirty="0" err="1">
                          <a:solidFill>
                            <a:srgbClr val="0000FF"/>
                          </a:solidFill>
                          <a:latin typeface="+mn-lt"/>
                          <a:ea typeface="+mn-ea"/>
                          <a:cs typeface="+mn-cs"/>
                        </a:rPr>
                        <a:t>mins</a:t>
                      </a:r>
                      <a:endParaRPr lang="zh-CN" sz="1200" kern="1200" dirty="0">
                        <a:solidFill>
                          <a:srgbClr val="0000FF"/>
                        </a:solidFill>
                        <a:latin typeface="+mn-lt"/>
                        <a:ea typeface="+mn-ea"/>
                        <a:cs typeface="+mn-cs"/>
                      </a:endParaRPr>
                    </a:p>
                  </a:txBody>
                  <a:tcPr marL="36195" marR="36195" marT="17780" marB="17780" anchor="ctr"/>
                </a:tc>
                <a:extLst>
                  <a:ext uri="{0D108BD9-81ED-4DB2-BD59-A6C34878D82A}">
                    <a16:rowId xmlns:a16="http://schemas.microsoft.com/office/drawing/2014/main" xmlns="" val="10009"/>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sz="1200" kern="1200" dirty="0">
                        <a:solidFill>
                          <a:schemeClr val="tx1"/>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sz="1200" kern="1200" dirty="0">
                        <a:solidFill>
                          <a:schemeClr val="tx1"/>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sz="1200" kern="1200">
                        <a:solidFill>
                          <a:schemeClr val="tx1"/>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sz="1200" kern="1200" dirty="0">
                        <a:solidFill>
                          <a:schemeClr val="tx1"/>
                        </a:solidFill>
                        <a:latin typeface="+mn-lt"/>
                        <a:ea typeface="+mn-ea"/>
                        <a:cs typeface="+mn-cs"/>
                      </a:endParaRPr>
                    </a:p>
                  </a:txBody>
                  <a:tcPr marL="36195" marR="36195" marT="17780" marB="17780" anchor="ctr"/>
                </a:tc>
                <a:extLst>
                  <a:ext uri="{0D108BD9-81ED-4DB2-BD59-A6C34878D82A}">
                    <a16:rowId xmlns:a16="http://schemas.microsoft.com/office/drawing/2014/main" xmlns="" val="1001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sz="1200" kern="1200">
                        <a:solidFill>
                          <a:schemeClr val="tx1"/>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sz="1200" kern="1200" dirty="0">
                        <a:solidFill>
                          <a:schemeClr val="tx1"/>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sz="1200" kern="1200" dirty="0">
                        <a:solidFill>
                          <a:schemeClr val="tx1"/>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sz="1200" kern="1200" dirty="0">
                        <a:solidFill>
                          <a:schemeClr val="tx1"/>
                        </a:solidFill>
                        <a:latin typeface="+mn-lt"/>
                        <a:ea typeface="+mn-ea"/>
                        <a:cs typeface="+mn-cs"/>
                      </a:endParaRPr>
                    </a:p>
                  </a:txBody>
                  <a:tcPr marL="36195" marR="36195" marT="17780" marB="17780" anchor="ctr"/>
                </a:tc>
                <a:extLst>
                  <a:ext uri="{0D108BD9-81ED-4DB2-BD59-A6C34878D82A}">
                    <a16:rowId xmlns:a16="http://schemas.microsoft.com/office/drawing/2014/main" xmlns="" val="10011"/>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sz="1200" kern="1200">
                        <a:solidFill>
                          <a:schemeClr val="tx1"/>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sz="1200" kern="1200">
                        <a:solidFill>
                          <a:schemeClr val="tx1"/>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sz="1200" kern="1200" dirty="0">
                        <a:solidFill>
                          <a:schemeClr val="tx1"/>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sz="1200" kern="1200" dirty="0">
                        <a:solidFill>
                          <a:schemeClr val="tx1"/>
                        </a:solidFill>
                        <a:latin typeface="+mn-lt"/>
                        <a:ea typeface="+mn-ea"/>
                        <a:cs typeface="+mn-cs"/>
                      </a:endParaRPr>
                    </a:p>
                  </a:txBody>
                  <a:tcPr marL="36195" marR="36195" marT="17780" marB="17780" anchor="ctr"/>
                </a:tc>
                <a:extLst>
                  <a:ext uri="{0D108BD9-81ED-4DB2-BD59-A6C34878D82A}">
                    <a16:rowId xmlns:a16="http://schemas.microsoft.com/office/drawing/2014/main" xmlns="" val="10012"/>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13"/>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14"/>
                  </a:ext>
                </a:extLst>
              </a:tr>
            </a:tbl>
          </a:graphicData>
        </a:graphic>
      </p:graphicFrame>
    </p:spTree>
    <p:extLst>
      <p:ext uri="{BB962C8B-B14F-4D97-AF65-F5344CB8AC3E}">
        <p14:creationId xmlns:p14="http://schemas.microsoft.com/office/powerpoint/2010/main" val="203526196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a:solidFill>
                  <a:schemeClr val="tx2"/>
                </a:solidFill>
              </a:rPr>
              <a:t>TGbf</a:t>
            </a:r>
            <a:r>
              <a:rPr lang="en-US" altLang="en-US" sz="2800" dirty="0">
                <a:solidFill>
                  <a:schemeClr val="tx2"/>
                </a:solidFill>
              </a:rPr>
              <a:t> meeting minutes</a:t>
            </a:r>
          </a:p>
        </p:txBody>
      </p:sp>
      <p:sp>
        <p:nvSpPr>
          <p:cNvPr id="19460" name="Rectangle 3"/>
          <p:cNvSpPr txBox="1">
            <a:spLocks noChangeArrowheads="1"/>
          </p:cNvSpPr>
          <p:nvPr/>
        </p:nvSpPr>
        <p:spPr bwMode="auto">
          <a:xfrm>
            <a:off x="533400" y="1447800"/>
            <a:ext cx="11430000"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000" dirty="0"/>
              <a:t>Move to approve </a:t>
            </a:r>
            <a:r>
              <a:rPr lang="en-US" altLang="zh-CN" sz="2000" dirty="0" err="1"/>
              <a:t>TGbf</a:t>
            </a:r>
            <a:r>
              <a:rPr lang="en-US" altLang="zh-CN" sz="2000" dirty="0"/>
              <a:t> minutes of meetings and teleconferences from </a:t>
            </a:r>
            <a:r>
              <a:rPr lang="en-US" altLang="zh-CN" sz="2000" dirty="0" smtClean="0">
                <a:solidFill>
                  <a:srgbClr val="0000FF"/>
                </a:solidFill>
              </a:rPr>
              <a:t>September </a:t>
            </a:r>
            <a:r>
              <a:rPr lang="en-US" altLang="zh-CN" sz="2000" dirty="0" smtClean="0"/>
              <a:t>2023 </a:t>
            </a:r>
            <a:r>
              <a:rPr lang="en-US" altLang="zh-CN" sz="2000" dirty="0"/>
              <a:t>meeting to today:</a:t>
            </a:r>
          </a:p>
          <a:p>
            <a:pPr lvl="1" algn="just">
              <a:buFont typeface="Arial" panose="020B0604020202020204" pitchFamily="34" charset="0"/>
              <a:buChar char="•"/>
            </a:pPr>
            <a:r>
              <a:rPr lang="en-US" altLang="zh-CN" sz="1600" dirty="0"/>
              <a:t>September Interim: </a:t>
            </a:r>
          </a:p>
          <a:p>
            <a:pPr marL="457200" lvl="1" indent="0" algn="just">
              <a:buNone/>
            </a:pPr>
            <a:r>
              <a:rPr lang="en-US" altLang="zh-CN" sz="1600" dirty="0"/>
              <a:t>	 </a:t>
            </a:r>
            <a:r>
              <a:rPr lang="en-US" altLang="zh-CN" sz="1600" dirty="0">
                <a:hlinkClick r:id="rId3"/>
              </a:rPr>
              <a:t>https://mentor.ieee.org/802.11/dcn/23/11-23-1641-00-00bf-ieee-802-11bf-september-2023-interim-meeting-minutes.docx</a:t>
            </a:r>
            <a:endParaRPr lang="en-US" altLang="zh-CN" sz="1600" dirty="0"/>
          </a:p>
          <a:p>
            <a:pPr marL="457200" lvl="1" indent="0" algn="just">
              <a:buNone/>
            </a:pPr>
            <a:endParaRPr lang="en-US" altLang="zh-CN" sz="1600" dirty="0"/>
          </a:p>
          <a:p>
            <a:pPr marL="457200" lvl="1" indent="0" algn="just">
              <a:buNone/>
            </a:pPr>
            <a:endParaRPr lang="en-US" altLang="zh-CN" sz="1600" dirty="0"/>
          </a:p>
          <a:p>
            <a:pPr lvl="1" algn="just">
              <a:buFont typeface="Arial" panose="020B0604020202020204" pitchFamily="34" charset="0"/>
              <a:buChar char="•"/>
            </a:pPr>
            <a:r>
              <a:rPr lang="en-US" altLang="zh-CN" sz="1600" dirty="0"/>
              <a:t>Teleconferences September - November: </a:t>
            </a:r>
          </a:p>
          <a:p>
            <a:pPr marL="457200" lvl="1" indent="0" algn="just">
              <a:buNone/>
            </a:pPr>
            <a:r>
              <a:rPr lang="en-US" altLang="zh-CN" sz="1600" dirty="0"/>
              <a:t>	 </a:t>
            </a:r>
            <a:r>
              <a:rPr lang="en-US" altLang="zh-CN" sz="1600" dirty="0">
                <a:hlinkClick r:id="rId4"/>
              </a:rPr>
              <a:t>https://mentor.ieee.org/802.11/dcn/23/11-23-1663-12-00bf-ieee-802-11bf-teleconference-minutes-september-november-2023.docx</a:t>
            </a:r>
            <a:endParaRPr lang="en-US" altLang="zh-CN" sz="1600" dirty="0"/>
          </a:p>
          <a:p>
            <a:pPr marL="457200" lvl="1" indent="0" algn="just">
              <a:buNone/>
            </a:pPr>
            <a:endParaRPr lang="en-US" altLang="zh-CN" sz="1600" dirty="0"/>
          </a:p>
          <a:p>
            <a:pPr marL="457200" lvl="1" indent="0" algn="just">
              <a:buNone/>
            </a:pPr>
            <a:endParaRPr lang="en-US" altLang="zh-CN" sz="1600" dirty="0"/>
          </a:p>
          <a:p>
            <a:pPr algn="just"/>
            <a:r>
              <a:rPr lang="en-US" altLang="zh-CN" sz="2000" dirty="0"/>
              <a:t>Move: Leif Wilhelmsson 	</a:t>
            </a:r>
            <a:r>
              <a:rPr lang="en-US" altLang="zh-CN" sz="2000" dirty="0" smtClean="0"/>
              <a:t>Second: Sang </a:t>
            </a:r>
            <a:r>
              <a:rPr lang="en-US" altLang="zh-CN" sz="2000" dirty="0"/>
              <a:t>Kim</a:t>
            </a:r>
          </a:p>
          <a:p>
            <a:pPr algn="just"/>
            <a:endParaRPr lang="en-US" altLang="zh-CN" sz="2000" dirty="0"/>
          </a:p>
          <a:p>
            <a:pPr algn="just"/>
            <a:r>
              <a:rPr lang="en-US" altLang="zh-CN" sz="2000" dirty="0"/>
              <a:t>Result: </a:t>
            </a:r>
            <a:r>
              <a:rPr lang="en-US" altLang="zh-CN" sz="2000" dirty="0">
                <a:highlight>
                  <a:srgbClr val="00FF00"/>
                </a:highlight>
              </a:rPr>
              <a:t>Approved by unanimous </a:t>
            </a:r>
            <a:r>
              <a:rPr lang="en-US" altLang="zh-CN" sz="2000" dirty="0" smtClean="0">
                <a:highlight>
                  <a:srgbClr val="00FF00"/>
                </a:highlight>
              </a:rPr>
              <a:t>consent</a:t>
            </a:r>
            <a:endParaRPr lang="zh-CN" altLang="en-US" sz="2000" dirty="0"/>
          </a:p>
          <a:p>
            <a:pPr algn="just"/>
            <a:endParaRPr lang="zh-CN" altLang="en-US" sz="2000" dirty="0"/>
          </a:p>
          <a:p>
            <a:pPr algn="just"/>
            <a:endParaRPr lang="zh-CN" altLang="en-US" sz="2000" dirty="0"/>
          </a:p>
          <a:p>
            <a:pPr algn="just"/>
            <a:endParaRPr lang="zh-CN" altLang="en-US" sz="2000" dirty="0"/>
          </a:p>
        </p:txBody>
      </p:sp>
    </p:spTree>
    <p:extLst>
      <p:ext uri="{BB962C8B-B14F-4D97-AF65-F5344CB8AC3E}">
        <p14:creationId xmlns:p14="http://schemas.microsoft.com/office/powerpoint/2010/main" val="375497175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0218" y="853201"/>
            <a:ext cx="4645181" cy="457199"/>
          </a:xfrm>
        </p:spPr>
        <p:txBody>
          <a:bodyPr/>
          <a:lstStyle/>
          <a:p>
            <a:r>
              <a:rPr lang="en-US" altLang="zh-CN" sz="2400" dirty="0" err="1">
                <a:solidFill>
                  <a:schemeClr val="tx1"/>
                </a:solidFill>
              </a:rPr>
              <a:t>TGbf</a:t>
            </a:r>
            <a:r>
              <a:rPr lang="en-US" altLang="zh-CN" sz="2400" dirty="0">
                <a:solidFill>
                  <a:schemeClr val="tx1"/>
                </a:solidFill>
              </a:rPr>
              <a:t> Timeline (Updated)</a:t>
            </a:r>
          </a:p>
        </p:txBody>
      </p:sp>
      <p:sp>
        <p:nvSpPr>
          <p:cNvPr id="8" name="Rectangle 3"/>
          <p:cNvSpPr txBox="1">
            <a:spLocks noChangeArrowheads="1"/>
          </p:cNvSpPr>
          <p:nvPr/>
        </p:nvSpPr>
        <p:spPr bwMode="auto">
          <a:xfrm>
            <a:off x="457201" y="1485900"/>
            <a:ext cx="6047581" cy="491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61925" lvl="1" indent="-233363" algn="just" defTabSz="685800" eaLnBrk="1" fontAlgn="auto" hangingPunct="1">
              <a:spcBef>
                <a:spcPts val="200"/>
              </a:spcBef>
              <a:spcAft>
                <a:spcPts val="600"/>
              </a:spcAft>
              <a:defRPr/>
            </a:pPr>
            <a:r>
              <a:rPr lang="en-US" altLang="zh-CN" sz="1600" kern="0" dirty="0">
                <a:solidFill>
                  <a:srgbClr val="00B050"/>
                </a:solidFill>
              </a:rPr>
              <a:t>PAR approved		Sep 2020</a:t>
            </a:r>
          </a:p>
          <a:p>
            <a:pPr marL="161925" lvl="1" indent="-233363" algn="just" defTabSz="685800" eaLnBrk="1" fontAlgn="auto" hangingPunct="1">
              <a:spcBef>
                <a:spcPts val="200"/>
              </a:spcBef>
              <a:spcAft>
                <a:spcPts val="600"/>
              </a:spcAft>
              <a:defRPr/>
            </a:pPr>
            <a:r>
              <a:rPr lang="en-US" altLang="zh-CN" sz="1600" kern="0" dirty="0">
                <a:solidFill>
                  <a:srgbClr val="00B050"/>
                </a:solidFill>
              </a:rPr>
              <a:t>First TG meeting		Oct 2020</a:t>
            </a:r>
          </a:p>
          <a:p>
            <a:pPr marL="161925" lvl="1" indent="-233363" algn="just" defTabSz="685800" eaLnBrk="1" fontAlgn="auto" hangingPunct="1">
              <a:spcBef>
                <a:spcPts val="200"/>
              </a:spcBef>
              <a:spcAft>
                <a:spcPts val="600"/>
              </a:spcAft>
              <a:defRPr/>
            </a:pPr>
            <a:r>
              <a:rPr lang="en-US" altLang="zh-CN" sz="1600" kern="0" dirty="0">
                <a:solidFill>
                  <a:srgbClr val="00B050"/>
                </a:solidFill>
              </a:rPr>
              <a:t>Comment Collection (D0.1)	</a:t>
            </a:r>
            <a:r>
              <a:rPr lang="en-US" altLang="zh-CN" sz="1600" i="1" strike="sngStrike" kern="0" dirty="0">
                <a:solidFill>
                  <a:schemeClr val="bg1">
                    <a:lumMod val="50000"/>
                  </a:schemeClr>
                </a:solidFill>
              </a:rPr>
              <a:t>Jan 2022</a:t>
            </a:r>
            <a:r>
              <a:rPr lang="en-US" altLang="zh-CN" sz="1600" i="1" strike="sngStrike" kern="0" dirty="0">
                <a:solidFill>
                  <a:schemeClr val="bg1">
                    <a:lumMod val="50000"/>
                  </a:schemeClr>
                </a:solidFill>
                <a:sym typeface="Wingdings" panose="05000000000000000000" pitchFamily="2" charset="2"/>
              </a:rPr>
              <a:t>Mar 2022</a:t>
            </a:r>
            <a:r>
              <a:rPr lang="en-US" altLang="zh-CN" sz="1600" i="1" kern="0" dirty="0">
                <a:solidFill>
                  <a:schemeClr val="bg1">
                    <a:lumMod val="50000"/>
                  </a:schemeClr>
                </a:solidFill>
                <a:sym typeface="Wingdings" panose="05000000000000000000" pitchFamily="2" charset="2"/>
              </a:rPr>
              <a:t> </a:t>
            </a:r>
          </a:p>
          <a:p>
            <a:pPr marL="0" lvl="1" indent="0" algn="just" defTabSz="685800" eaLnBrk="1" fontAlgn="auto" hangingPunct="1">
              <a:spcBef>
                <a:spcPts val="200"/>
              </a:spcBef>
              <a:spcAft>
                <a:spcPts val="600"/>
              </a:spcAft>
              <a:buNone/>
              <a:defRPr/>
            </a:pPr>
            <a:r>
              <a:rPr lang="en-US" altLang="zh-CN" sz="1600" i="1" kern="0" dirty="0">
                <a:solidFill>
                  <a:schemeClr val="bg1">
                    <a:lumMod val="50000"/>
                  </a:schemeClr>
                </a:solidFill>
                <a:sym typeface="Wingdings" panose="05000000000000000000" pitchFamily="2" charset="2"/>
              </a:rPr>
              <a:t>				</a:t>
            </a:r>
            <a:r>
              <a:rPr lang="en-US" altLang="zh-CN" sz="1600" i="1" kern="0" dirty="0">
                <a:solidFill>
                  <a:srgbClr val="00B050"/>
                </a:solidFill>
                <a:sym typeface="Wingdings" panose="05000000000000000000" pitchFamily="2" charset="2"/>
              </a:rPr>
              <a:t> April 2022</a:t>
            </a:r>
            <a:endParaRPr lang="en-US" altLang="zh-CN" sz="1600" i="1" kern="0" dirty="0">
              <a:solidFill>
                <a:srgbClr val="00B050"/>
              </a:solidFill>
            </a:endParaRPr>
          </a:p>
          <a:p>
            <a:pPr marL="268288" lvl="1" indent="-268288" algn="just" defTabSz="685800" eaLnBrk="1" fontAlgn="auto" hangingPunct="1">
              <a:spcBef>
                <a:spcPts val="200"/>
              </a:spcBef>
              <a:spcAft>
                <a:spcPts val="600"/>
              </a:spcAft>
              <a:buFont typeface="Times New Roman" panose="02020603050405020304" pitchFamily="18" charset="0"/>
              <a:buChar char="–"/>
              <a:defRPr/>
            </a:pPr>
            <a:r>
              <a:rPr lang="en-US" altLang="zh-CN" sz="1600" kern="0" dirty="0">
                <a:solidFill>
                  <a:srgbClr val="00B050"/>
                </a:solidFill>
              </a:rPr>
              <a:t>Initial Letter Ballot (D1.0)</a:t>
            </a:r>
            <a:r>
              <a:rPr lang="en-US" altLang="zh-CN" sz="1600" kern="0" dirty="0">
                <a:solidFill>
                  <a:srgbClr val="FF0000"/>
                </a:solidFill>
              </a:rPr>
              <a:t>	</a:t>
            </a:r>
            <a:r>
              <a:rPr lang="en-US" altLang="zh-CN" sz="1600" i="1" strike="sngStrike" kern="0" dirty="0">
                <a:solidFill>
                  <a:schemeClr val="bg1">
                    <a:lumMod val="50000"/>
                  </a:schemeClr>
                </a:solidFill>
              </a:rPr>
              <a:t>Jul 2022</a:t>
            </a:r>
            <a:r>
              <a:rPr lang="en-US" altLang="zh-CN" sz="1600" i="1" strike="sngStrike" kern="0" dirty="0">
                <a:solidFill>
                  <a:schemeClr val="bg1">
                    <a:lumMod val="50000"/>
                  </a:schemeClr>
                </a:solidFill>
                <a:sym typeface="Wingdings" panose="05000000000000000000" pitchFamily="2" charset="2"/>
              </a:rPr>
              <a:t> Sep</a:t>
            </a:r>
            <a:r>
              <a:rPr lang="en-US" altLang="zh-CN" sz="1600" i="1" strike="sngStrike" kern="0" dirty="0">
                <a:solidFill>
                  <a:schemeClr val="bg1">
                    <a:lumMod val="50000"/>
                  </a:schemeClr>
                </a:solidFill>
              </a:rPr>
              <a:t> 2022</a:t>
            </a:r>
            <a:r>
              <a:rPr lang="en-US" altLang="zh-CN" sz="1600" i="1" strike="sngStrike" kern="0" dirty="0">
                <a:solidFill>
                  <a:schemeClr val="bg1">
                    <a:lumMod val="50000"/>
                  </a:schemeClr>
                </a:solidFill>
                <a:sym typeface="Wingdings" panose="05000000000000000000" pitchFamily="2" charset="2"/>
              </a:rPr>
              <a:t> Nov</a:t>
            </a:r>
            <a:r>
              <a:rPr lang="en-US" altLang="zh-CN" sz="1600" i="1" strike="sngStrike" kern="0" dirty="0">
                <a:solidFill>
                  <a:schemeClr val="bg1">
                    <a:lumMod val="50000"/>
                  </a:schemeClr>
                </a:solidFill>
              </a:rPr>
              <a:t> 2022</a:t>
            </a:r>
            <a:r>
              <a:rPr lang="en-US" altLang="zh-CN" sz="1600" i="1" kern="0" dirty="0">
                <a:solidFill>
                  <a:srgbClr val="FF0000"/>
                </a:solidFill>
              </a:rPr>
              <a:t>	</a:t>
            </a:r>
          </a:p>
          <a:p>
            <a:pPr marL="0" lvl="1" indent="0" algn="just" defTabSz="685800" eaLnBrk="1" fontAlgn="auto" hangingPunct="1">
              <a:spcBef>
                <a:spcPts val="200"/>
              </a:spcBef>
              <a:spcAft>
                <a:spcPts val="600"/>
              </a:spcAft>
              <a:buNone/>
              <a:defRPr/>
            </a:pPr>
            <a:r>
              <a:rPr lang="en-US" altLang="zh-CN" sz="1600" i="1" kern="0" dirty="0">
                <a:solidFill>
                  <a:srgbClr val="FF0000"/>
                </a:solidFill>
                <a:sym typeface="Wingdings" panose="05000000000000000000" pitchFamily="2" charset="2"/>
              </a:rPr>
              <a:t>				</a:t>
            </a:r>
            <a:r>
              <a:rPr lang="en-US" altLang="zh-CN" sz="1600" i="1" kern="0" dirty="0">
                <a:solidFill>
                  <a:srgbClr val="00B050"/>
                </a:solidFill>
                <a:sym typeface="Wingdings" panose="05000000000000000000" pitchFamily="2" charset="2"/>
              </a:rPr>
              <a:t> Jan </a:t>
            </a:r>
            <a:r>
              <a:rPr lang="en-US" altLang="zh-CN" sz="1600" i="1" kern="0" dirty="0">
                <a:solidFill>
                  <a:srgbClr val="00B050"/>
                </a:solidFill>
              </a:rPr>
              <a:t>2023</a:t>
            </a:r>
          </a:p>
          <a:p>
            <a:pPr marL="268288" lvl="1" indent="-268288" algn="just" defTabSz="685800" eaLnBrk="1" fontAlgn="auto" hangingPunct="1">
              <a:spcBef>
                <a:spcPts val="200"/>
              </a:spcBef>
              <a:spcAft>
                <a:spcPts val="600"/>
              </a:spcAft>
              <a:buFont typeface="Times New Roman" panose="02020603050405020304" pitchFamily="18" charset="0"/>
              <a:buChar char="–"/>
              <a:defRPr/>
            </a:pPr>
            <a:r>
              <a:rPr lang="en-US" altLang="zh-CN" sz="1600" kern="0" dirty="0">
                <a:solidFill>
                  <a:srgbClr val="00B050"/>
                </a:solidFill>
              </a:rPr>
              <a:t>Recirculation LB (D2.0)	</a:t>
            </a:r>
            <a:r>
              <a:rPr lang="en-US" altLang="zh-CN" sz="1600" i="1" strike="sngStrike" kern="0" dirty="0">
                <a:solidFill>
                  <a:schemeClr val="bg1">
                    <a:lumMod val="50000"/>
                  </a:schemeClr>
                </a:solidFill>
              </a:rPr>
              <a:t>Jan 2023</a:t>
            </a:r>
            <a:r>
              <a:rPr lang="en-US" altLang="zh-CN" sz="1600" i="1" strike="sngStrike" kern="0" dirty="0">
                <a:solidFill>
                  <a:schemeClr val="bg1">
                    <a:lumMod val="50000"/>
                  </a:schemeClr>
                </a:solidFill>
                <a:sym typeface="Wingdings" panose="05000000000000000000" pitchFamily="2" charset="2"/>
              </a:rPr>
              <a:t>  Mar 2023</a:t>
            </a:r>
            <a:r>
              <a:rPr lang="en-US" altLang="zh-CN" sz="1600" i="1" kern="0" dirty="0">
                <a:solidFill>
                  <a:srgbClr val="00B050"/>
                </a:solidFill>
                <a:sym typeface="Wingdings" panose="05000000000000000000" pitchFamily="2" charset="2"/>
              </a:rPr>
              <a:t> </a:t>
            </a:r>
          </a:p>
          <a:p>
            <a:pPr marL="0" lvl="1" indent="0" algn="just" defTabSz="685800" eaLnBrk="1" fontAlgn="auto" hangingPunct="1">
              <a:spcBef>
                <a:spcPts val="200"/>
              </a:spcBef>
              <a:spcAft>
                <a:spcPts val="600"/>
              </a:spcAft>
              <a:buNone/>
              <a:defRPr/>
            </a:pPr>
            <a:r>
              <a:rPr lang="en-US" altLang="zh-CN" sz="1600" i="1" kern="0" dirty="0">
                <a:solidFill>
                  <a:srgbClr val="00B050"/>
                </a:solidFill>
                <a:sym typeface="Wingdings" panose="05000000000000000000" pitchFamily="2" charset="2"/>
              </a:rPr>
              <a:t>				</a:t>
            </a:r>
            <a:r>
              <a:rPr lang="en-US" altLang="zh-CN" sz="1600" kern="0" dirty="0">
                <a:solidFill>
                  <a:srgbClr val="00B050"/>
                </a:solidFill>
              </a:rPr>
              <a:t> July 2023</a:t>
            </a:r>
          </a:p>
          <a:p>
            <a:pPr marL="212725" lvl="1" indent="-212725" algn="just" defTabSz="685800" eaLnBrk="1" fontAlgn="auto" hangingPunct="1">
              <a:spcBef>
                <a:spcPts val="200"/>
              </a:spcBef>
              <a:spcAft>
                <a:spcPts val="600"/>
              </a:spcAft>
              <a:buFont typeface="Wingdings" panose="05000000000000000000" pitchFamily="2" charset="2"/>
              <a:buChar char="Ø"/>
              <a:defRPr/>
            </a:pPr>
            <a:r>
              <a:rPr lang="en-US" altLang="zh-CN" sz="1600" kern="0" dirty="0">
                <a:solidFill>
                  <a:srgbClr val="FF0000"/>
                </a:solidFill>
              </a:rPr>
              <a:t>Recirculation LB (D3.0)	</a:t>
            </a:r>
            <a:r>
              <a:rPr lang="en-US" altLang="zh-CN" sz="1600" i="1" strike="sngStrike" kern="0" dirty="0">
                <a:solidFill>
                  <a:schemeClr val="bg1">
                    <a:lumMod val="50000"/>
                  </a:schemeClr>
                </a:solidFill>
              </a:rPr>
              <a:t>May 2023</a:t>
            </a:r>
            <a:r>
              <a:rPr lang="en-US" altLang="zh-CN" sz="1600" i="1" strike="sngStrike" kern="0" dirty="0">
                <a:solidFill>
                  <a:schemeClr val="bg1">
                    <a:lumMod val="50000"/>
                  </a:schemeClr>
                </a:solidFill>
                <a:sym typeface="Wingdings" panose="05000000000000000000" pitchFamily="2" charset="2"/>
              </a:rPr>
              <a:t> </a:t>
            </a:r>
            <a:r>
              <a:rPr lang="en-US" altLang="zh-CN" sz="1600" kern="0" dirty="0">
                <a:solidFill>
                  <a:srgbClr val="FF0000"/>
                </a:solidFill>
              </a:rPr>
              <a:t> Nov 2023</a:t>
            </a:r>
          </a:p>
          <a:p>
            <a:pPr marL="161925" lvl="1" indent="-233363" algn="just" defTabSz="685800" eaLnBrk="1" fontAlgn="auto" hangingPunct="1">
              <a:spcBef>
                <a:spcPts val="200"/>
              </a:spcBef>
              <a:spcAft>
                <a:spcPts val="600"/>
              </a:spcAft>
              <a:defRPr/>
            </a:pPr>
            <a:r>
              <a:rPr lang="en-US" altLang="zh-CN" sz="1600" kern="0" dirty="0"/>
              <a:t>Recirculation LB (D4.0)	</a:t>
            </a:r>
            <a:r>
              <a:rPr lang="en-US" altLang="zh-CN" sz="1600" i="1" strike="sngStrike" dirty="0">
                <a:solidFill>
                  <a:srgbClr val="7F7F7F"/>
                </a:solidFill>
                <a:ea typeface="宋体" panose="02010600030101010101" pitchFamily="2" charset="-122"/>
              </a:rPr>
              <a:t>July 2023 </a:t>
            </a:r>
            <a:r>
              <a:rPr lang="en-US" altLang="zh-CN" sz="1600" i="1" dirty="0">
                <a:latin typeface="Wingdings" panose="05000000000000000000" pitchFamily="2" charset="2"/>
                <a:ea typeface="宋体" panose="02010600030101010101" pitchFamily="2" charset="-122"/>
                <a:cs typeface="Calibri" panose="020F0502020204030204" pitchFamily="34" charset="0"/>
              </a:rPr>
              <a:t>à</a:t>
            </a:r>
            <a:r>
              <a:rPr lang="en-US" altLang="zh-CN" sz="1600" i="1" dirty="0">
                <a:ea typeface="宋体" panose="02010600030101010101" pitchFamily="2" charset="-122"/>
              </a:rPr>
              <a:t> Jan 2024</a:t>
            </a:r>
            <a:r>
              <a:rPr lang="en-US" altLang="zh-CN" sz="16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600" i="1" dirty="0">
                <a:solidFill>
                  <a:srgbClr val="00B0F0"/>
                </a:solidFill>
                <a:ea typeface="宋体" panose="02010600030101010101" pitchFamily="2" charset="-122"/>
              </a:rPr>
              <a:t> Mar 2024</a:t>
            </a:r>
            <a:endParaRPr lang="en-US" altLang="zh-CN" sz="1600" i="1" kern="0" dirty="0"/>
          </a:p>
          <a:p>
            <a:pPr marL="161925" lvl="1" indent="-233363" algn="just" defTabSz="685800" eaLnBrk="1" fontAlgn="auto" hangingPunct="1">
              <a:spcBef>
                <a:spcPts val="200"/>
              </a:spcBef>
              <a:spcAft>
                <a:spcPts val="600"/>
              </a:spcAft>
              <a:defRPr/>
            </a:pPr>
            <a:r>
              <a:rPr lang="en-US" altLang="zh-CN" sz="1600" kern="0" dirty="0"/>
              <a:t>Initial SA Ballot (D4.0)	</a:t>
            </a:r>
            <a:r>
              <a:rPr lang="en-US" altLang="zh-CN" sz="1600" i="1" strike="sngStrike" dirty="0">
                <a:solidFill>
                  <a:srgbClr val="7F7F7F"/>
                </a:solidFill>
                <a:ea typeface="宋体" panose="02010600030101010101" pitchFamily="2" charset="-122"/>
              </a:rPr>
              <a:t>Sep 2023 </a:t>
            </a:r>
            <a:r>
              <a:rPr lang="en-US" altLang="zh-CN" sz="1600" i="1" dirty="0">
                <a:latin typeface="Wingdings" panose="05000000000000000000" pitchFamily="2" charset="2"/>
                <a:ea typeface="宋体" panose="02010600030101010101" pitchFamily="2" charset="-122"/>
                <a:cs typeface="Calibri" panose="020F0502020204030204" pitchFamily="34" charset="0"/>
              </a:rPr>
              <a:t>à</a:t>
            </a:r>
            <a:r>
              <a:rPr lang="en-US" altLang="zh-CN" sz="1600" i="1" dirty="0">
                <a:ea typeface="宋体" panose="02010600030101010101" pitchFamily="2" charset="-122"/>
              </a:rPr>
              <a:t> Mar 2024</a:t>
            </a:r>
            <a:r>
              <a:rPr lang="en-US" altLang="zh-CN" sz="16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600" i="1" dirty="0">
                <a:solidFill>
                  <a:srgbClr val="00B0F0"/>
                </a:solidFill>
                <a:ea typeface="宋体" panose="02010600030101010101" pitchFamily="2" charset="-122"/>
              </a:rPr>
              <a:t> May 2024</a:t>
            </a:r>
            <a:endParaRPr lang="en-US" altLang="zh-CN" sz="1600" kern="0" dirty="0"/>
          </a:p>
          <a:p>
            <a:pPr marL="161925" lvl="1" indent="-233363" algn="just" defTabSz="685800" eaLnBrk="1" fontAlgn="auto" hangingPunct="1">
              <a:spcBef>
                <a:spcPts val="200"/>
              </a:spcBef>
              <a:spcAft>
                <a:spcPts val="600"/>
              </a:spcAft>
              <a:defRPr/>
            </a:pPr>
            <a:r>
              <a:rPr lang="en-US" altLang="zh-CN" sz="1600" kern="0" dirty="0"/>
              <a:t>Final 802.11 WG approval	</a:t>
            </a:r>
            <a:r>
              <a:rPr lang="en-US" altLang="zh-CN" sz="1600" i="1" strike="sngStrike" dirty="0">
                <a:solidFill>
                  <a:srgbClr val="7F7F7F"/>
                </a:solidFill>
                <a:ea typeface="宋体" panose="02010600030101010101" pitchFamily="2" charset="-122"/>
              </a:rPr>
              <a:t>July 2024</a:t>
            </a:r>
            <a:r>
              <a:rPr lang="en-US" altLang="zh-CN" sz="1600" i="1" dirty="0">
                <a:latin typeface="Wingdings" panose="05000000000000000000" pitchFamily="2" charset="2"/>
                <a:ea typeface="宋体" panose="02010600030101010101" pitchFamily="2" charset="-122"/>
                <a:cs typeface="Calibri" panose="020F0502020204030204" pitchFamily="34" charset="0"/>
              </a:rPr>
              <a:t>à</a:t>
            </a:r>
            <a:r>
              <a:rPr lang="en-US" altLang="zh-CN" sz="1600" i="1" dirty="0">
                <a:ea typeface="宋体" panose="02010600030101010101" pitchFamily="2" charset="-122"/>
              </a:rPr>
              <a:t> Jan 2025</a:t>
            </a:r>
            <a:r>
              <a:rPr lang="en-US" altLang="zh-CN" sz="16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600" i="1" dirty="0">
                <a:solidFill>
                  <a:srgbClr val="00B0F0"/>
                </a:solidFill>
                <a:ea typeface="宋体" panose="02010600030101010101" pitchFamily="2" charset="-122"/>
              </a:rPr>
              <a:t> Mar 2025</a:t>
            </a:r>
            <a:endParaRPr lang="en-US" altLang="zh-CN" sz="1600" i="1" kern="0" dirty="0"/>
          </a:p>
          <a:p>
            <a:pPr marL="161925" lvl="1" indent="-233363" algn="just" defTabSz="685800" eaLnBrk="1" fontAlgn="auto" hangingPunct="1">
              <a:spcBef>
                <a:spcPts val="200"/>
              </a:spcBef>
              <a:spcAft>
                <a:spcPts val="600"/>
              </a:spcAft>
              <a:defRPr/>
            </a:pPr>
            <a:r>
              <a:rPr lang="en-US" altLang="zh-CN" sz="1600" kern="0" dirty="0"/>
              <a:t>802 EC approval		</a:t>
            </a:r>
            <a:r>
              <a:rPr lang="en-US" altLang="zh-CN" sz="1600" i="1" strike="sngStrike" dirty="0">
                <a:solidFill>
                  <a:srgbClr val="7F7F7F"/>
                </a:solidFill>
                <a:ea typeface="宋体" panose="02010600030101010101" pitchFamily="2" charset="-122"/>
              </a:rPr>
              <a:t>July 2024</a:t>
            </a:r>
            <a:r>
              <a:rPr lang="en-US" altLang="zh-CN" sz="1600" i="1" dirty="0">
                <a:latin typeface="Wingdings" panose="05000000000000000000" pitchFamily="2" charset="2"/>
                <a:ea typeface="宋体" panose="02010600030101010101" pitchFamily="2" charset="-122"/>
                <a:cs typeface="Calibri" panose="020F0502020204030204" pitchFamily="34" charset="0"/>
              </a:rPr>
              <a:t>à</a:t>
            </a:r>
            <a:r>
              <a:rPr lang="en-US" altLang="zh-CN" sz="1600" i="1" dirty="0">
                <a:ea typeface="宋体" panose="02010600030101010101" pitchFamily="2" charset="-122"/>
              </a:rPr>
              <a:t> Jan 2025</a:t>
            </a:r>
            <a:r>
              <a:rPr lang="en-US" altLang="zh-CN" sz="16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600" i="1" dirty="0">
                <a:solidFill>
                  <a:srgbClr val="00B0F0"/>
                </a:solidFill>
                <a:ea typeface="宋体" panose="02010600030101010101" pitchFamily="2" charset="-122"/>
              </a:rPr>
              <a:t> Mar 2025</a:t>
            </a:r>
            <a:endParaRPr lang="en-US" altLang="zh-CN" sz="1600" i="1" kern="0" dirty="0"/>
          </a:p>
          <a:p>
            <a:pPr marL="161925" lvl="1" indent="-233363" algn="just" defTabSz="685800" eaLnBrk="1" fontAlgn="auto" hangingPunct="1">
              <a:spcBef>
                <a:spcPts val="200"/>
              </a:spcBef>
              <a:spcAft>
                <a:spcPts val="600"/>
              </a:spcAft>
              <a:defRPr/>
            </a:pPr>
            <a:r>
              <a:rPr lang="en-US" altLang="zh-CN" sz="1600" kern="0" dirty="0" err="1"/>
              <a:t>RevCom</a:t>
            </a:r>
            <a:r>
              <a:rPr lang="en-US" altLang="zh-CN" sz="1600" kern="0" dirty="0"/>
              <a:t> and SASB approval	</a:t>
            </a:r>
            <a:r>
              <a:rPr lang="en-US" altLang="zh-CN" sz="1600" i="1" strike="sngStrike" dirty="0">
                <a:solidFill>
                  <a:srgbClr val="7F7F7F"/>
                </a:solidFill>
                <a:ea typeface="宋体" panose="02010600030101010101" pitchFamily="2" charset="-122"/>
              </a:rPr>
              <a:t>Sep 2024</a:t>
            </a:r>
            <a:r>
              <a:rPr lang="en-US" altLang="zh-CN" sz="1600" i="1" dirty="0">
                <a:latin typeface="Wingdings" panose="05000000000000000000" pitchFamily="2" charset="2"/>
                <a:ea typeface="宋体" panose="02010600030101010101" pitchFamily="2" charset="-122"/>
                <a:cs typeface="Calibri" panose="020F0502020204030204" pitchFamily="34" charset="0"/>
              </a:rPr>
              <a:t>à</a:t>
            </a:r>
            <a:r>
              <a:rPr lang="en-US" altLang="zh-CN" sz="1600" i="1" dirty="0">
                <a:ea typeface="宋体" panose="02010600030101010101" pitchFamily="2" charset="-122"/>
              </a:rPr>
              <a:t> Mar 2025</a:t>
            </a:r>
            <a:r>
              <a:rPr lang="en-US" altLang="zh-CN" sz="16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600" i="1" dirty="0">
                <a:solidFill>
                  <a:srgbClr val="00B0F0"/>
                </a:solidFill>
                <a:ea typeface="宋体" panose="02010600030101010101" pitchFamily="2" charset="-122"/>
              </a:rPr>
              <a:t> May 2025</a:t>
            </a:r>
            <a:endParaRPr lang="en-US" altLang="zh-CN" sz="1600" kern="0" dirty="0"/>
          </a:p>
        </p:txBody>
      </p:sp>
      <p:sp>
        <p:nvSpPr>
          <p:cNvPr id="9" name="Rectangle 2"/>
          <p:cNvSpPr txBox="1">
            <a:spLocks noChangeArrowheads="1"/>
          </p:cNvSpPr>
          <p:nvPr/>
        </p:nvSpPr>
        <p:spPr bwMode="auto">
          <a:xfrm>
            <a:off x="6504782" y="861167"/>
            <a:ext cx="5534818" cy="4112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defTabSz="685800" eaLnBrk="1" fontAlgn="auto" hangingPunct="1">
              <a:spcAft>
                <a:spcPts val="0"/>
              </a:spcAft>
              <a:buNone/>
              <a:defRPr/>
            </a:pPr>
            <a:r>
              <a:rPr lang="en-US" altLang="zh-CN" kern="0" dirty="0">
                <a:solidFill>
                  <a:srgbClr val="000000"/>
                </a:solidFill>
              </a:rPr>
              <a:t>Timeline (Comment resolution for D2.0)</a:t>
            </a:r>
          </a:p>
        </p:txBody>
      </p:sp>
      <p:sp>
        <p:nvSpPr>
          <p:cNvPr id="10" name="Rectangle 3"/>
          <p:cNvSpPr txBox="1">
            <a:spLocks noChangeArrowheads="1"/>
          </p:cNvSpPr>
          <p:nvPr/>
        </p:nvSpPr>
        <p:spPr bwMode="auto">
          <a:xfrm>
            <a:off x="7003256" y="1600200"/>
            <a:ext cx="4960144"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algn="just">
              <a:buFont typeface="Times New Roman" pitchFamily="16" charset="0"/>
              <a:buChar char="•"/>
            </a:pPr>
            <a:r>
              <a:rPr lang="en-US" altLang="zh-CN" sz="1600" kern="0" dirty="0">
                <a:solidFill>
                  <a:schemeClr val="bg1">
                    <a:lumMod val="50000"/>
                  </a:schemeClr>
                </a:solidFill>
                <a:latin typeface="Times New Roman"/>
              </a:rPr>
              <a:t>July 14, 2023</a:t>
            </a:r>
          </a:p>
          <a:p>
            <a:pPr lvl="1" algn="just">
              <a:buFont typeface="微软雅黑" panose="020B0503020204020204" pitchFamily="34" charset="-122"/>
              <a:buChar char="–"/>
            </a:pPr>
            <a:r>
              <a:rPr lang="en-US" altLang="zh-CN" sz="1400" kern="0" dirty="0">
                <a:solidFill>
                  <a:schemeClr val="bg1">
                    <a:lumMod val="50000"/>
                  </a:schemeClr>
                </a:solidFill>
                <a:latin typeface="Times New Roman"/>
              </a:rPr>
              <a:t>802.11 Working group Motion passes</a:t>
            </a:r>
            <a:r>
              <a:rPr lang="zh-CN" altLang="en-US" sz="1400" kern="0" dirty="0">
                <a:solidFill>
                  <a:schemeClr val="bg1">
                    <a:lumMod val="50000"/>
                  </a:schemeClr>
                </a:solidFill>
                <a:latin typeface="Times New Roman"/>
              </a:rPr>
              <a:t>：</a:t>
            </a:r>
            <a:r>
              <a:rPr lang="en-US" altLang="zh-CN" sz="1400" kern="0" dirty="0">
                <a:solidFill>
                  <a:schemeClr val="bg1">
                    <a:lumMod val="50000"/>
                  </a:schemeClr>
                </a:solidFill>
                <a:latin typeface="Times New Roman"/>
              </a:rPr>
              <a:t>802.11bf (WLAN Sensing) Draft 2.0 and Re-circulation Letter Ballot</a:t>
            </a:r>
          </a:p>
          <a:p>
            <a:pPr algn="just">
              <a:buFont typeface="Times New Roman" pitchFamily="16" charset="0"/>
              <a:buChar char="•"/>
            </a:pPr>
            <a:endParaRPr lang="en-US" altLang="zh-CN" sz="1600" kern="0" dirty="0">
              <a:solidFill>
                <a:schemeClr val="bg1">
                  <a:lumMod val="50000"/>
                </a:schemeClr>
              </a:solidFill>
              <a:latin typeface="Times New Roman"/>
            </a:endParaRPr>
          </a:p>
          <a:p>
            <a:pPr algn="just">
              <a:buFont typeface="Times New Roman" pitchFamily="16" charset="0"/>
              <a:buChar char="•"/>
            </a:pPr>
            <a:r>
              <a:rPr lang="en-US" altLang="zh-CN" sz="1600" kern="0" dirty="0">
                <a:solidFill>
                  <a:schemeClr val="bg1">
                    <a:lumMod val="50000"/>
                  </a:schemeClr>
                </a:solidFill>
                <a:latin typeface="Times New Roman"/>
              </a:rPr>
              <a:t>Wed July 26, 2023 at 23:59 Eastern Time USA (11:59 PM)</a:t>
            </a:r>
          </a:p>
          <a:p>
            <a:pPr lvl="1" algn="just">
              <a:buFont typeface="微软雅黑" panose="020B0503020204020204" pitchFamily="34" charset="-122"/>
              <a:buChar char="–"/>
            </a:pPr>
            <a:r>
              <a:rPr lang="en-US" altLang="zh-CN" sz="1400" kern="0" dirty="0">
                <a:solidFill>
                  <a:schemeClr val="bg1">
                    <a:lumMod val="50000"/>
                  </a:schemeClr>
                </a:solidFill>
                <a:latin typeface="Times New Roman"/>
              </a:rPr>
              <a:t>Initial LB start for D2.0</a:t>
            </a:r>
          </a:p>
          <a:p>
            <a:pPr lvl="1" algn="just">
              <a:buFont typeface="Times New Roman" pitchFamily="16" charset="0"/>
              <a:buChar char="•"/>
            </a:pPr>
            <a:endParaRPr lang="en-US" altLang="zh-CN" sz="1200" kern="0" dirty="0">
              <a:solidFill>
                <a:schemeClr val="bg1">
                  <a:lumMod val="50000"/>
                </a:schemeClr>
              </a:solidFill>
              <a:latin typeface="Times New Roman"/>
            </a:endParaRPr>
          </a:p>
          <a:p>
            <a:pPr algn="just">
              <a:buFont typeface="Times New Roman" pitchFamily="16" charset="0"/>
              <a:buChar char="•"/>
            </a:pPr>
            <a:r>
              <a:rPr lang="en-US" altLang="zh-CN" sz="1600" kern="0" dirty="0">
                <a:solidFill>
                  <a:schemeClr val="bg1">
                    <a:lumMod val="50000"/>
                  </a:schemeClr>
                </a:solidFill>
                <a:latin typeface="Times New Roman"/>
              </a:rPr>
              <a:t>Sun August 20, 2023 at 23:59 Eastern Time USA (11:59 PM)</a:t>
            </a:r>
          </a:p>
          <a:p>
            <a:pPr lvl="1" algn="just">
              <a:buFont typeface="微软雅黑" panose="020B0503020204020204" pitchFamily="34" charset="-122"/>
              <a:buChar char="–"/>
            </a:pPr>
            <a:r>
              <a:rPr lang="en-US" altLang="zh-CN" sz="1400" kern="0" dirty="0">
                <a:solidFill>
                  <a:schemeClr val="bg1">
                    <a:lumMod val="50000"/>
                  </a:schemeClr>
                </a:solidFill>
                <a:latin typeface="Times New Roman"/>
              </a:rPr>
              <a:t>Initial LB end for D2.0</a:t>
            </a:r>
          </a:p>
          <a:p>
            <a:pPr lvl="1" algn="just">
              <a:buFont typeface="微软雅黑" panose="020B0503020204020204" pitchFamily="34" charset="-122"/>
              <a:buChar char="–"/>
            </a:pPr>
            <a:r>
              <a:rPr lang="en-US" altLang="zh-CN" sz="1400" kern="0" dirty="0">
                <a:solidFill>
                  <a:schemeClr val="bg1">
                    <a:lumMod val="50000"/>
                  </a:schemeClr>
                </a:solidFill>
                <a:latin typeface="Times New Roman"/>
              </a:rPr>
              <a:t>Assign the comments</a:t>
            </a:r>
          </a:p>
          <a:p>
            <a:pPr lvl="0" algn="just">
              <a:buFont typeface="Times New Roman" pitchFamily="16" charset="0"/>
              <a:buChar char="•"/>
            </a:pPr>
            <a:endParaRPr lang="en-US" altLang="zh-CN" sz="1600" kern="0" dirty="0">
              <a:solidFill>
                <a:srgbClr val="000000"/>
              </a:solidFill>
              <a:latin typeface="Times New Roman"/>
            </a:endParaRPr>
          </a:p>
          <a:p>
            <a:pPr lvl="0" algn="just">
              <a:buFont typeface="Times New Roman" pitchFamily="16" charset="0"/>
              <a:buChar char="•"/>
            </a:pPr>
            <a:endParaRPr lang="en-US" altLang="zh-CN" sz="1600" kern="0" dirty="0">
              <a:solidFill>
                <a:srgbClr val="000000"/>
              </a:solidFill>
              <a:latin typeface="Times New Roman"/>
            </a:endParaRPr>
          </a:p>
          <a:p>
            <a:pPr lvl="0" algn="just">
              <a:buFont typeface="Times New Roman" pitchFamily="16" charset="0"/>
              <a:buChar char="•"/>
            </a:pPr>
            <a:endParaRPr lang="en-US" altLang="zh-CN" sz="1600" kern="0" dirty="0">
              <a:solidFill>
                <a:srgbClr val="000000"/>
              </a:solidFill>
              <a:latin typeface="Times New Roman"/>
            </a:endParaRPr>
          </a:p>
          <a:p>
            <a:pPr lvl="0" algn="just">
              <a:buFont typeface="Times New Roman" pitchFamily="16" charset="0"/>
              <a:buChar char="•"/>
            </a:pPr>
            <a:r>
              <a:rPr lang="en-US" altLang="zh-CN" sz="1600" kern="0" dirty="0">
                <a:solidFill>
                  <a:srgbClr val="000000"/>
                </a:solidFill>
                <a:latin typeface="Times New Roman"/>
              </a:rPr>
              <a:t>Target for </a:t>
            </a:r>
            <a:r>
              <a:rPr lang="en-US" altLang="zh-CN" sz="1600" kern="0" dirty="0">
                <a:solidFill>
                  <a:srgbClr val="FF0000"/>
                </a:solidFill>
              </a:rPr>
              <a:t>Recirculation LB (D3.0) </a:t>
            </a:r>
            <a:r>
              <a:rPr lang="en-US" altLang="zh-CN" sz="1600" kern="0" dirty="0"/>
              <a:t>in</a:t>
            </a:r>
            <a:r>
              <a:rPr lang="en-US" altLang="zh-CN" sz="1600" kern="0" dirty="0">
                <a:solidFill>
                  <a:srgbClr val="FF0000"/>
                </a:solidFill>
              </a:rPr>
              <a:t> </a:t>
            </a:r>
            <a:r>
              <a:rPr lang="en-US" altLang="zh-CN" sz="1600" kern="0" dirty="0">
                <a:solidFill>
                  <a:srgbClr val="FF0000"/>
                </a:solidFill>
                <a:latin typeface="Times New Roman"/>
              </a:rPr>
              <a:t>November</a:t>
            </a:r>
            <a:r>
              <a:rPr lang="en-US" altLang="zh-CN" sz="1600" kern="0" dirty="0">
                <a:solidFill>
                  <a:srgbClr val="000000"/>
                </a:solidFill>
                <a:latin typeface="Times New Roman"/>
              </a:rPr>
              <a:t> Plenary</a:t>
            </a:r>
            <a:endParaRPr lang="en-US" altLang="zh-CN" sz="1600" b="1" kern="0" dirty="0">
              <a:solidFill>
                <a:srgbClr val="000000"/>
              </a:solidFill>
              <a:latin typeface="Times New Roman"/>
            </a:endParaRPr>
          </a:p>
        </p:txBody>
      </p:sp>
      <p:sp>
        <p:nvSpPr>
          <p:cNvPr id="4" name="左大括号 3"/>
          <p:cNvSpPr/>
          <p:nvPr/>
        </p:nvSpPr>
        <p:spPr bwMode="auto">
          <a:xfrm>
            <a:off x="6650038" y="1600200"/>
            <a:ext cx="207962" cy="4572000"/>
          </a:xfrm>
          <a:prstGeom prst="leftBrace">
            <a:avLst>
              <a:gd name="adj1" fmla="val 8333"/>
              <a:gd name="adj2" fmla="val 61563"/>
            </a:avLst>
          </a:prstGeom>
          <a:noFill/>
          <a:ln w="349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zh-CN" altLang="en-US" sz="1800">
              <a:solidFill>
                <a:schemeClr val="bg1"/>
              </a:solidFill>
              <a:latin typeface="Times New Roman" pitchFamily="16" charset="0"/>
              <a:ea typeface="MS Gothic" charset="-128"/>
            </a:endParaRPr>
          </a:p>
        </p:txBody>
      </p:sp>
    </p:spTree>
    <p:extLst>
      <p:ext uri="{BB962C8B-B14F-4D97-AF65-F5344CB8AC3E}">
        <p14:creationId xmlns:p14="http://schemas.microsoft.com/office/powerpoint/2010/main" val="326266408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le 3">
            <a:extLst>
              <a:ext uri="{FF2B5EF4-FFF2-40B4-BE49-F238E27FC236}">
                <a16:creationId xmlns="" xmlns:a16="http://schemas.microsoft.com/office/drawing/2014/main" id="{D3A401B1-3B79-4E81-ACC5-FFDBF21ED21B}"/>
              </a:ext>
            </a:extLst>
          </p:cNvPr>
          <p:cNvSpPr txBox="1">
            <a:spLocks/>
          </p:cNvSpPr>
          <p:nvPr/>
        </p:nvSpPr>
        <p:spPr>
          <a:xfrm>
            <a:off x="838200" y="365125"/>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CA" sz="3600" b="1" i="0" u="none" strike="noStrike" kern="1200" cap="none" spc="0" normalizeH="0" baseline="0" noProof="0" dirty="0" err="1" smtClean="0">
                <a:ln>
                  <a:noFill/>
                </a:ln>
                <a:solidFill>
                  <a:sysClr val="windowText" lastClr="000000"/>
                </a:solidFill>
                <a:effectLst/>
                <a:uLnTx/>
                <a:uFillTx/>
                <a:latin typeface="Calibri Light" panose="020F0302020204030204"/>
                <a:ea typeface="+mj-ea"/>
                <a:cs typeface="+mj-cs"/>
              </a:rPr>
              <a:t>TGbf</a:t>
            </a:r>
            <a:r>
              <a:rPr kumimoji="0" lang="en-CA" sz="3600" b="1" i="0" u="none" strike="noStrike" kern="1200" cap="none" spc="0" normalizeH="0" baseline="0" noProof="0" dirty="0" smtClean="0">
                <a:ln>
                  <a:noFill/>
                </a:ln>
                <a:solidFill>
                  <a:sysClr val="windowText" lastClr="000000"/>
                </a:solidFill>
                <a:effectLst/>
                <a:uLnTx/>
                <a:uFillTx/>
                <a:latin typeface="Calibri Light" panose="020F0302020204030204"/>
                <a:ea typeface="+mj-ea"/>
                <a:cs typeface="+mj-cs"/>
              </a:rPr>
              <a:t> timeline discussion</a:t>
            </a:r>
            <a:endParaRPr kumimoji="0" lang="en-CA" sz="3600" b="1" i="0" u="none" strike="noStrike" kern="1200" cap="none" spc="0" normalizeH="0" baseline="0" noProof="0" dirty="0">
              <a:ln>
                <a:noFill/>
              </a:ln>
              <a:solidFill>
                <a:sysClr val="windowText" lastClr="000000"/>
              </a:solidFill>
              <a:effectLst/>
              <a:uLnTx/>
              <a:uFillTx/>
              <a:latin typeface="Calibri Light" panose="020F0302020204030204"/>
              <a:ea typeface="+mj-ea"/>
              <a:cs typeface="+mj-cs"/>
            </a:endParaRPr>
          </a:p>
        </p:txBody>
      </p:sp>
      <p:sp>
        <p:nvSpPr>
          <p:cNvPr id="15" name="Content Placeholder 4">
            <a:extLst>
              <a:ext uri="{FF2B5EF4-FFF2-40B4-BE49-F238E27FC236}">
                <a16:creationId xmlns="" xmlns:a16="http://schemas.microsoft.com/office/drawing/2014/main" id="{BD84292F-2C4B-4B8D-ADA5-E1BE6A14EEEB}"/>
              </a:ext>
            </a:extLst>
          </p:cNvPr>
          <p:cNvSpPr txBox="1">
            <a:spLocks/>
          </p:cNvSpPr>
          <p:nvPr/>
        </p:nvSpPr>
        <p:spPr>
          <a:xfrm>
            <a:off x="838200" y="1451811"/>
            <a:ext cx="5791200" cy="4725152"/>
          </a:xfrm>
          <a:prstGeom prst="rect">
            <a:avLst/>
          </a:prstGeom>
        </p:spPr>
        <p:txBody>
          <a:bodyPr vert="horz" lIns="91440" tIns="45720" rIns="91440" bIns="45720" rtlCol="0">
            <a:normAutofit fontScale="5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smtClean="0">
                <a:ln>
                  <a:noFill/>
                </a:ln>
                <a:solidFill>
                  <a:srgbClr val="00B050"/>
                </a:solidFill>
                <a:effectLst/>
                <a:uLnTx/>
                <a:uFillTx/>
                <a:latin typeface="Calibri" panose="020F0502020204030204"/>
                <a:ea typeface="+mn-ea"/>
                <a:cs typeface="+mn-cs"/>
              </a:rPr>
              <a:t>PAR approved                           			Sep 2020</a:t>
            </a:r>
            <a:endParaRPr kumimoji="0" lang="en-CA" sz="2800" b="0" i="0" u="none" strike="noStrike" kern="1200" cap="none" spc="0" normalizeH="0" baseline="0" noProof="0" dirty="0" smtClean="0">
              <a:ln>
                <a:noFill/>
              </a:ln>
              <a:solidFill>
                <a:srgbClr val="00B050"/>
              </a:solidFill>
              <a:effectLst/>
              <a:uLnTx/>
              <a:uFillTx/>
              <a:latin typeface="Calibri" panose="020F0502020204030204"/>
              <a:ea typeface="+mn-ea"/>
              <a:cs typeface="+mn-cs"/>
            </a:endParaRP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smtClean="0">
                <a:ln>
                  <a:noFill/>
                </a:ln>
                <a:solidFill>
                  <a:srgbClr val="00B050"/>
                </a:solidFill>
                <a:effectLst/>
                <a:uLnTx/>
                <a:uFillTx/>
                <a:latin typeface="Calibri" panose="020F0502020204030204"/>
                <a:ea typeface="+mn-ea"/>
                <a:cs typeface="+mn-cs"/>
              </a:rPr>
              <a:t>First TG meeting                      			Oct 2020</a:t>
            </a:r>
            <a:endParaRPr kumimoji="0" lang="en-CA" sz="2800" b="0" i="0" u="none" strike="noStrike" kern="1200" cap="none" spc="0" normalizeH="0" baseline="0" noProof="0" dirty="0" smtClean="0">
              <a:ln>
                <a:noFill/>
              </a:ln>
              <a:solidFill>
                <a:srgbClr val="00B050"/>
              </a:solidFill>
              <a:effectLst/>
              <a:uLnTx/>
              <a:uFillTx/>
              <a:latin typeface="Calibri" panose="020F0502020204030204"/>
              <a:ea typeface="+mn-ea"/>
              <a:cs typeface="+mn-cs"/>
            </a:endParaRP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smtClean="0">
                <a:ln>
                  <a:noFill/>
                </a:ln>
                <a:solidFill>
                  <a:srgbClr val="00B050"/>
                </a:solidFill>
                <a:effectLst/>
                <a:uLnTx/>
                <a:uFillTx/>
                <a:latin typeface="Calibri" panose="020F0502020204030204"/>
                <a:ea typeface="+mn-ea"/>
                <a:cs typeface="+mn-cs"/>
              </a:rPr>
              <a:t>Comment Collection (D0.1)    			April 2022</a:t>
            </a:r>
            <a:endParaRPr kumimoji="0" lang="en-CA" sz="2800" b="0" i="0" u="none" strike="noStrike" kern="1200" cap="none" spc="0" normalizeH="0" baseline="0" noProof="0" dirty="0" smtClean="0">
              <a:ln>
                <a:noFill/>
              </a:ln>
              <a:solidFill>
                <a:srgbClr val="00B050"/>
              </a:solidFill>
              <a:effectLst/>
              <a:uLnTx/>
              <a:uFillTx/>
              <a:latin typeface="Calibri" panose="020F0502020204030204"/>
              <a:ea typeface="+mn-ea"/>
              <a:cs typeface="+mn-cs"/>
            </a:endParaRP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smtClean="0">
                <a:ln>
                  <a:noFill/>
                </a:ln>
                <a:solidFill>
                  <a:srgbClr val="00B050"/>
                </a:solidFill>
                <a:effectLst/>
                <a:uLnTx/>
                <a:uFillTx/>
                <a:latin typeface="Calibri" panose="020F0502020204030204"/>
                <a:ea typeface="+mn-ea"/>
                <a:cs typeface="+mn-cs"/>
              </a:rPr>
              <a:t>Initial Letter Ballot (D1.0)        			Jan 2023</a:t>
            </a:r>
            <a:endParaRPr kumimoji="0" lang="en-CA" sz="2800" b="0" i="0" u="none" strike="noStrike" kern="1200" cap="none" spc="0" normalizeH="0" baseline="0" noProof="0" dirty="0" smtClean="0">
              <a:ln>
                <a:noFill/>
              </a:ln>
              <a:solidFill>
                <a:srgbClr val="00B050"/>
              </a:solidFill>
              <a:effectLst/>
              <a:uLnTx/>
              <a:uFillTx/>
              <a:latin typeface="Calibri" panose="020F0502020204030204"/>
              <a:ea typeface="+mn-ea"/>
              <a:cs typeface="+mn-cs"/>
            </a:endParaRP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smtClean="0">
                <a:ln>
                  <a:noFill/>
                </a:ln>
                <a:solidFill>
                  <a:srgbClr val="00B050"/>
                </a:solidFill>
                <a:effectLst/>
                <a:uLnTx/>
                <a:uFillTx/>
                <a:latin typeface="Calibri" panose="020F0502020204030204"/>
                <a:ea typeface="+mn-ea"/>
                <a:cs typeface="+mn-cs"/>
              </a:rPr>
              <a:t>Recirculation LB (D2.0)            			July 2023</a:t>
            </a:r>
            <a:endParaRPr kumimoji="0" lang="en-CA" sz="2800" b="0" i="0" u="none" strike="noStrike" kern="1200" cap="none" spc="0" normalizeH="0" baseline="0" noProof="0" dirty="0" smtClean="0">
              <a:ln>
                <a:noFill/>
              </a:ln>
              <a:solidFill>
                <a:srgbClr val="00B050"/>
              </a:solidFill>
              <a:effectLst/>
              <a:uLnTx/>
              <a:uFillTx/>
              <a:latin typeface="Calibri" panose="020F0502020204030204"/>
              <a:ea typeface="+mn-ea"/>
              <a:cs typeface="+mn-cs"/>
            </a:endParaRP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smtClean="0">
                <a:ln>
                  <a:noFill/>
                </a:ln>
                <a:solidFill>
                  <a:sysClr val="windowText" lastClr="000000"/>
                </a:solidFill>
                <a:effectLst/>
                <a:uLnTx/>
                <a:uFillTx/>
                <a:latin typeface="Calibri" panose="020F0502020204030204"/>
                <a:ea typeface="+mn-ea"/>
                <a:cs typeface="+mn-cs"/>
              </a:rPr>
              <a:t>Recirculation LB (D3.0)            			Nov 2023</a:t>
            </a:r>
            <a:endParaRPr kumimoji="0" lang="en-CA" sz="2800" b="0" i="0" u="none" strike="noStrike" kern="1200" cap="none" spc="0" normalizeH="0" baseline="0" noProof="0" dirty="0" smtClean="0">
              <a:ln>
                <a:noFill/>
              </a:ln>
              <a:solidFill>
                <a:sysClr val="windowText" lastClr="000000"/>
              </a:solidFill>
              <a:effectLst/>
              <a:uLnTx/>
              <a:uFillTx/>
              <a:latin typeface="Calibri" panose="020F0502020204030204"/>
              <a:ea typeface="+mn-ea"/>
              <a:cs typeface="+mn-cs"/>
            </a:endParaRP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smtClean="0">
                <a:ln>
                  <a:noFill/>
                </a:ln>
                <a:solidFill>
                  <a:sysClr val="windowText" lastClr="000000"/>
                </a:solidFill>
                <a:effectLst/>
                <a:uLnTx/>
                <a:uFillTx/>
                <a:latin typeface="Calibri" panose="020F0502020204030204"/>
                <a:ea typeface="+mn-ea"/>
                <a:cs typeface="+mn-cs"/>
              </a:rPr>
              <a:t>Conditional EC Approval – SA Ballot		Mar 2024</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altLang="zh-CN" sz="2800" b="0" i="0" u="none" strike="noStrike" kern="1200" cap="none" spc="0" normalizeH="0" baseline="0" noProof="0" dirty="0" smtClean="0">
                <a:ln>
                  <a:noFill/>
                </a:ln>
                <a:solidFill>
                  <a:sysClr val="windowText" lastClr="000000"/>
                </a:solidFill>
                <a:effectLst/>
                <a:uLnTx/>
                <a:uFillTx/>
                <a:latin typeface="Calibri" panose="020F0502020204030204"/>
                <a:ea typeface="等线" panose="02010600030101010101" pitchFamily="2" charset="-122"/>
                <a:cs typeface="+mn-cs"/>
              </a:rPr>
              <a:t>Recirculation LB (D4.0)     	      		Apr 2024</a:t>
            </a:r>
            <a:endParaRPr kumimoji="0" lang="en-CA" altLang="zh-CN" sz="2800" b="0" i="0" u="none" strike="noStrike" kern="1200" cap="none" spc="0" normalizeH="0" baseline="0" noProof="0" dirty="0" smtClean="0">
              <a:ln>
                <a:noFill/>
              </a:ln>
              <a:solidFill>
                <a:sysClr val="windowText" lastClr="000000"/>
              </a:solidFill>
              <a:effectLst/>
              <a:uLnTx/>
              <a:uFillTx/>
              <a:latin typeface="Calibri" panose="020F0502020204030204"/>
              <a:ea typeface="等线" panose="02010600030101010101" pitchFamily="2" charset="-122"/>
              <a:cs typeface="+mn-cs"/>
            </a:endParaRP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smtClean="0">
                <a:ln>
                  <a:noFill/>
                </a:ln>
                <a:solidFill>
                  <a:sysClr val="windowText" lastClr="000000"/>
                </a:solidFill>
                <a:effectLst/>
                <a:uLnTx/>
                <a:uFillTx/>
                <a:latin typeface="Calibri" panose="020F0502020204030204"/>
                <a:ea typeface="+mn-ea"/>
                <a:cs typeface="+mn-cs"/>
              </a:rPr>
              <a:t>SA  Ballot pool formation      			Apr 2024</a:t>
            </a:r>
            <a:endParaRPr kumimoji="0" lang="en-CA" sz="2800" b="0" i="0" u="none" strike="noStrike" kern="1200" cap="none" spc="0" normalizeH="0" baseline="0" noProof="0" dirty="0" smtClean="0">
              <a:ln>
                <a:noFill/>
              </a:ln>
              <a:solidFill>
                <a:sysClr val="windowText" lastClr="000000"/>
              </a:solidFill>
              <a:effectLst/>
              <a:uLnTx/>
              <a:uFillTx/>
              <a:latin typeface="Calibri" panose="020F0502020204030204"/>
              <a:ea typeface="+mn-ea"/>
              <a:cs typeface="+mn-cs"/>
            </a:endParaRP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smtClean="0">
                <a:ln>
                  <a:noFill/>
                </a:ln>
                <a:solidFill>
                  <a:sysClr val="windowText" lastClr="000000"/>
                </a:solidFill>
                <a:effectLst/>
                <a:uLnTx/>
                <a:uFillTx/>
                <a:latin typeface="Calibri" panose="020F0502020204030204"/>
                <a:ea typeface="+mn-ea"/>
                <a:cs typeface="+mn-cs"/>
              </a:rPr>
              <a:t>Initial SA Ballot (D4.0)             			May 2024</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smtClean="0">
                <a:ln>
                  <a:noFill/>
                </a:ln>
                <a:solidFill>
                  <a:sysClr val="windowText" lastClr="000000"/>
                </a:solidFill>
                <a:effectLst/>
                <a:uLnTx/>
                <a:uFillTx/>
                <a:latin typeface="Calibri" panose="020F0502020204030204"/>
                <a:ea typeface="+mn-ea"/>
                <a:cs typeface="+mn-cs"/>
              </a:rPr>
              <a:t>1</a:t>
            </a:r>
            <a:r>
              <a:rPr kumimoji="0" lang="en-US" sz="2800" b="0" i="0" u="none" strike="noStrike" kern="1200" cap="none" spc="0" normalizeH="0" baseline="30000" noProof="0" dirty="0" smtClean="0">
                <a:ln>
                  <a:noFill/>
                </a:ln>
                <a:solidFill>
                  <a:sysClr val="windowText" lastClr="000000"/>
                </a:solidFill>
                <a:effectLst/>
                <a:uLnTx/>
                <a:uFillTx/>
                <a:latin typeface="Calibri" panose="020F0502020204030204"/>
                <a:ea typeface="+mn-ea"/>
                <a:cs typeface="+mn-cs"/>
              </a:rPr>
              <a:t>st</a:t>
            </a:r>
            <a:r>
              <a:rPr kumimoji="0" lang="en-US" sz="2800" b="0" i="0" u="none" strike="noStrike" kern="1200" cap="none" spc="0" normalizeH="0" baseline="0" noProof="0" dirty="0" smtClean="0">
                <a:ln>
                  <a:noFill/>
                </a:ln>
                <a:solidFill>
                  <a:sysClr val="windowText" lastClr="000000"/>
                </a:solidFill>
                <a:effectLst/>
                <a:uLnTx/>
                <a:uFillTx/>
                <a:latin typeface="Calibri" panose="020F0502020204030204"/>
                <a:ea typeface="+mn-ea"/>
                <a:cs typeface="+mn-cs"/>
              </a:rPr>
              <a:t> SA Ballot Recirculation (D5.0)			Sep 2024</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CA" sz="2800" b="0" i="0" u="none" strike="noStrike" kern="1200" cap="none" spc="0" normalizeH="0" baseline="0" noProof="0" dirty="0" smtClean="0">
                <a:ln>
                  <a:noFill/>
                </a:ln>
                <a:solidFill>
                  <a:sysClr val="windowText" lastClr="000000"/>
                </a:solidFill>
                <a:effectLst/>
                <a:uLnTx/>
                <a:uFillTx/>
                <a:latin typeface="Calibri" panose="020F0502020204030204"/>
                <a:ea typeface="+mn-ea"/>
                <a:cs typeface="+mn-cs"/>
              </a:rPr>
              <a:t>2</a:t>
            </a:r>
            <a:r>
              <a:rPr kumimoji="0" lang="en-CA" sz="2800" b="0" i="0" u="none" strike="noStrike" kern="1200" cap="none" spc="0" normalizeH="0" baseline="30000" noProof="0" dirty="0" smtClean="0">
                <a:ln>
                  <a:noFill/>
                </a:ln>
                <a:solidFill>
                  <a:sysClr val="windowText" lastClr="000000"/>
                </a:solidFill>
                <a:effectLst/>
                <a:uLnTx/>
                <a:uFillTx/>
                <a:latin typeface="Calibri" panose="020F0502020204030204"/>
                <a:ea typeface="+mn-ea"/>
                <a:cs typeface="+mn-cs"/>
              </a:rPr>
              <a:t>nd</a:t>
            </a:r>
            <a:r>
              <a:rPr kumimoji="0" lang="en-CA" sz="2800" b="0" i="0" u="none" strike="noStrike" kern="1200" cap="none" spc="0" normalizeH="0" baseline="0" noProof="0" dirty="0" smtClean="0">
                <a:ln>
                  <a:noFill/>
                </a:ln>
                <a:solidFill>
                  <a:sysClr val="windowText" lastClr="000000"/>
                </a:solidFill>
                <a:effectLst/>
                <a:uLnTx/>
                <a:uFillTx/>
                <a:latin typeface="Calibri" panose="020F0502020204030204"/>
                <a:ea typeface="+mn-ea"/>
                <a:cs typeface="+mn-cs"/>
              </a:rPr>
              <a:t> SA Ballot Recirculation (D6.0)		Jan  2025</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CA" sz="2800" b="0" i="0" u="none" strike="noStrike" kern="1200" cap="none" spc="0" normalizeH="0" baseline="0" noProof="0" dirty="0" smtClean="0">
                <a:ln>
                  <a:noFill/>
                </a:ln>
                <a:solidFill>
                  <a:sysClr val="windowText" lastClr="000000"/>
                </a:solidFill>
                <a:effectLst/>
                <a:uLnTx/>
                <a:uFillTx/>
                <a:latin typeface="Calibri" panose="020F0502020204030204"/>
                <a:ea typeface="+mn-ea"/>
                <a:cs typeface="+mn-cs"/>
              </a:rPr>
              <a:t>3</a:t>
            </a:r>
            <a:r>
              <a:rPr kumimoji="0" lang="en-CA" sz="2800" b="0" i="0" u="none" strike="noStrike" kern="1200" cap="none" spc="0" normalizeH="0" baseline="30000" noProof="0" dirty="0" smtClean="0">
                <a:ln>
                  <a:noFill/>
                </a:ln>
                <a:solidFill>
                  <a:sysClr val="windowText" lastClr="000000"/>
                </a:solidFill>
                <a:effectLst/>
                <a:uLnTx/>
                <a:uFillTx/>
                <a:latin typeface="Calibri" panose="020F0502020204030204"/>
                <a:ea typeface="+mn-ea"/>
                <a:cs typeface="+mn-cs"/>
              </a:rPr>
              <a:t>rd</a:t>
            </a:r>
            <a:r>
              <a:rPr kumimoji="0" lang="en-CA" sz="2800" b="0" i="0" u="none" strike="noStrike" kern="1200" cap="none" spc="0" normalizeH="0" baseline="0" noProof="0" dirty="0" smtClean="0">
                <a:ln>
                  <a:noFill/>
                </a:ln>
                <a:solidFill>
                  <a:sysClr val="windowText" lastClr="000000"/>
                </a:solidFill>
                <a:effectLst/>
                <a:uLnTx/>
                <a:uFillTx/>
                <a:latin typeface="Calibri" panose="020F0502020204030204"/>
                <a:ea typeface="+mn-ea"/>
                <a:cs typeface="+mn-cs"/>
              </a:rPr>
              <a:t> SA Ballot Recirculation (D7.0)			Mar 2025</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CA" sz="2800" b="0" i="0" u="none" strike="noStrike" kern="1200" cap="none" spc="0" normalizeH="0" baseline="0" noProof="0" dirty="0" smtClean="0">
                <a:ln>
                  <a:noFill/>
                </a:ln>
                <a:solidFill>
                  <a:sysClr val="windowText" lastClr="000000"/>
                </a:solidFill>
                <a:effectLst/>
                <a:uLnTx/>
                <a:uFillTx/>
                <a:latin typeface="Calibri" panose="020F0502020204030204"/>
                <a:ea typeface="+mn-ea"/>
                <a:cs typeface="+mn-cs"/>
              </a:rPr>
              <a:t> </a:t>
            </a:r>
            <a:r>
              <a:rPr kumimoji="0" lang="en-US" sz="2800" b="0" i="0" u="none" strike="noStrike" kern="1200" cap="none" spc="0" normalizeH="0" baseline="0" noProof="0" dirty="0" smtClean="0">
                <a:ln>
                  <a:noFill/>
                </a:ln>
                <a:solidFill>
                  <a:sysClr val="windowText" lastClr="000000"/>
                </a:solidFill>
                <a:effectLst/>
                <a:uLnTx/>
                <a:uFillTx/>
                <a:latin typeface="Calibri" panose="020F0502020204030204"/>
                <a:ea typeface="+mn-ea"/>
                <a:cs typeface="+mn-cs"/>
              </a:rPr>
              <a:t>Final 802.11 WG approval        			Mar 2025</a:t>
            </a:r>
            <a:endParaRPr kumimoji="0" lang="en-CA" sz="2800" b="0" i="0" u="none" strike="noStrike" kern="1200" cap="none" spc="0" normalizeH="0" baseline="0" noProof="0" dirty="0" smtClean="0">
              <a:ln>
                <a:noFill/>
              </a:ln>
              <a:solidFill>
                <a:sysClr val="windowText" lastClr="000000"/>
              </a:solidFill>
              <a:effectLst/>
              <a:uLnTx/>
              <a:uFillTx/>
              <a:latin typeface="Calibri" panose="020F0502020204030204"/>
              <a:ea typeface="+mn-ea"/>
              <a:cs typeface="+mn-cs"/>
            </a:endParaRP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smtClean="0">
                <a:ln>
                  <a:noFill/>
                </a:ln>
                <a:solidFill>
                  <a:sysClr val="windowText" lastClr="000000"/>
                </a:solidFill>
                <a:effectLst/>
                <a:uLnTx/>
                <a:uFillTx/>
                <a:latin typeface="Calibri" panose="020F0502020204030204"/>
                <a:ea typeface="+mn-ea"/>
                <a:cs typeface="+mn-cs"/>
              </a:rPr>
              <a:t>802 EC approval                      			Mar 2025</a:t>
            </a:r>
            <a:endParaRPr kumimoji="0" lang="en-CA" sz="2800" b="0" i="0" u="none" strike="noStrike" kern="1200" cap="none" spc="0" normalizeH="0" baseline="0" noProof="0" dirty="0" smtClean="0">
              <a:ln>
                <a:noFill/>
              </a:ln>
              <a:solidFill>
                <a:sysClr val="windowText" lastClr="000000"/>
              </a:solidFill>
              <a:effectLst/>
              <a:uLnTx/>
              <a:uFillTx/>
              <a:latin typeface="Calibri" panose="020F0502020204030204"/>
              <a:ea typeface="+mn-ea"/>
              <a:cs typeface="+mn-cs"/>
            </a:endParaRP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err="1" smtClean="0">
                <a:ln>
                  <a:noFill/>
                </a:ln>
                <a:solidFill>
                  <a:sysClr val="windowText" lastClr="000000"/>
                </a:solidFill>
                <a:effectLst/>
                <a:uLnTx/>
                <a:uFillTx/>
                <a:latin typeface="Calibri" panose="020F0502020204030204"/>
                <a:ea typeface="+mn-ea"/>
                <a:cs typeface="+mn-cs"/>
              </a:rPr>
              <a:t>RevCom</a:t>
            </a:r>
            <a:r>
              <a:rPr kumimoji="0" lang="en-US" sz="2800" b="0" i="0" u="none" strike="noStrike" kern="1200" cap="none" spc="0" normalizeH="0" baseline="0" noProof="0" dirty="0" smtClean="0">
                <a:ln>
                  <a:noFill/>
                </a:ln>
                <a:solidFill>
                  <a:sysClr val="windowText" lastClr="000000"/>
                </a:solidFill>
                <a:effectLst/>
                <a:uLnTx/>
                <a:uFillTx/>
                <a:latin typeface="Calibri" panose="020F0502020204030204"/>
                <a:ea typeface="+mn-ea"/>
                <a:cs typeface="+mn-cs"/>
              </a:rPr>
              <a:t> and SASB approval  			Jun 2025</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CA" sz="2800" b="0" i="0" u="none" strike="noStrike" kern="1200" cap="none" spc="0" normalizeH="0" baseline="0" noProof="0" dirty="0" smtClean="0">
              <a:ln>
                <a:noFill/>
              </a:ln>
              <a:solidFill>
                <a:sysClr val="windowText" lastClr="000000"/>
              </a:solidFill>
              <a:effectLst/>
              <a:uLnTx/>
              <a:uFillTx/>
              <a:latin typeface="Calibri" panose="020F0502020204030204"/>
              <a:ea typeface="+mn-ea"/>
              <a:cs typeface="+mn-cs"/>
            </a:endParaRP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en-CA" sz="2800" b="0" i="0" u="none" strike="noStrike" kern="1200" cap="none" spc="0" normalizeH="0" baseline="0" noProof="0" dirty="0">
              <a:ln>
                <a:noFill/>
              </a:ln>
              <a:solidFill>
                <a:sysClr val="windowText" lastClr="000000"/>
              </a:solidFill>
              <a:effectLst/>
              <a:uLnTx/>
              <a:uFillTx/>
              <a:latin typeface="Calibri" panose="020F0502020204030204"/>
              <a:ea typeface="+mn-ea"/>
              <a:cs typeface="+mn-cs"/>
            </a:endParaRPr>
          </a:p>
        </p:txBody>
      </p:sp>
      <p:sp>
        <p:nvSpPr>
          <p:cNvPr id="16" name="Content Placeholder 4">
            <a:extLst>
              <a:ext uri="{FF2B5EF4-FFF2-40B4-BE49-F238E27FC236}">
                <a16:creationId xmlns="" xmlns:a16="http://schemas.microsoft.com/office/drawing/2014/main" id="{BD84292F-2C4B-4B8D-ADA5-E1BE6A14EEEB}"/>
              </a:ext>
            </a:extLst>
          </p:cNvPr>
          <p:cNvSpPr txBox="1">
            <a:spLocks/>
          </p:cNvSpPr>
          <p:nvPr/>
        </p:nvSpPr>
        <p:spPr>
          <a:xfrm>
            <a:off x="6360387" y="2700165"/>
            <a:ext cx="4776536" cy="878304"/>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fontAlgn="auto">
              <a:lnSpc>
                <a:spcPct val="100000"/>
              </a:lnSpc>
              <a:spcBef>
                <a:spcPts val="0"/>
              </a:spcBef>
              <a:spcAft>
                <a:spcPts val="0"/>
              </a:spcAft>
            </a:pPr>
            <a:r>
              <a:rPr lang="en-US" sz="1400" dirty="0" smtClean="0">
                <a:solidFill>
                  <a:prstClr val="black"/>
                </a:solidFill>
                <a:latin typeface="Calibri" panose="020F0502020204030204"/>
              </a:rPr>
              <a:t>PAR modification approved by the WG	Nov 2023</a:t>
            </a:r>
            <a:endParaRPr lang="en-CA" sz="1400" dirty="0" smtClean="0">
              <a:solidFill>
                <a:prstClr val="black"/>
              </a:solidFill>
              <a:latin typeface="Calibri" panose="020F0502020204030204"/>
            </a:endParaRPr>
          </a:p>
          <a:p>
            <a:pPr fontAlgn="auto">
              <a:lnSpc>
                <a:spcPct val="100000"/>
              </a:lnSpc>
              <a:spcBef>
                <a:spcPts val="0"/>
              </a:spcBef>
              <a:spcAft>
                <a:spcPts val="0"/>
              </a:spcAft>
            </a:pPr>
            <a:r>
              <a:rPr lang="en-US" sz="1400" dirty="0" smtClean="0">
                <a:solidFill>
                  <a:prstClr val="black"/>
                </a:solidFill>
                <a:latin typeface="Calibri" panose="020F0502020204030204"/>
              </a:rPr>
              <a:t>802EC approval 		</a:t>
            </a:r>
            <a:r>
              <a:rPr lang="en-US" altLang="zh-CN" sz="1400" dirty="0">
                <a:solidFill>
                  <a:prstClr val="black"/>
                </a:solidFill>
                <a:latin typeface="Calibri" panose="020F0502020204030204"/>
                <a:ea typeface="等线" panose="02010600030101010101" pitchFamily="2" charset="-122"/>
              </a:rPr>
              <a:t>	</a:t>
            </a:r>
            <a:r>
              <a:rPr lang="en-US" altLang="zh-CN" sz="1400" dirty="0" smtClean="0">
                <a:solidFill>
                  <a:prstClr val="black"/>
                </a:solidFill>
                <a:latin typeface="Calibri" panose="020F0502020204030204"/>
                <a:ea typeface="等线" panose="02010600030101010101" pitchFamily="2" charset="-122"/>
              </a:rPr>
              <a:t>Mar </a:t>
            </a:r>
            <a:r>
              <a:rPr lang="en-US" altLang="zh-CN" sz="1400" dirty="0">
                <a:solidFill>
                  <a:prstClr val="black"/>
                </a:solidFill>
                <a:latin typeface="Calibri" panose="020F0502020204030204"/>
                <a:ea typeface="等线" panose="02010600030101010101" pitchFamily="2" charset="-122"/>
              </a:rPr>
              <a:t>2024</a:t>
            </a:r>
            <a:endParaRPr lang="en-US" sz="1400" dirty="0" smtClean="0">
              <a:solidFill>
                <a:prstClr val="black"/>
              </a:solidFill>
              <a:latin typeface="Calibri" panose="020F0502020204030204"/>
            </a:endParaRPr>
          </a:p>
          <a:p>
            <a:pPr fontAlgn="auto">
              <a:lnSpc>
                <a:spcPct val="100000"/>
              </a:lnSpc>
              <a:spcBef>
                <a:spcPts val="0"/>
              </a:spcBef>
              <a:spcAft>
                <a:spcPts val="0"/>
              </a:spcAft>
            </a:pPr>
            <a:r>
              <a:rPr lang="en-US" sz="1400" dirty="0" err="1" smtClean="0">
                <a:solidFill>
                  <a:prstClr val="black"/>
                </a:solidFill>
                <a:latin typeface="Calibri" panose="020F0502020204030204"/>
              </a:rPr>
              <a:t>NesCom</a:t>
            </a:r>
            <a:r>
              <a:rPr lang="en-US" sz="1400" dirty="0" smtClean="0">
                <a:solidFill>
                  <a:prstClr val="black"/>
                </a:solidFill>
                <a:latin typeface="Calibri" panose="020F0502020204030204"/>
              </a:rPr>
              <a:t>/SASB approval</a:t>
            </a:r>
            <a:r>
              <a:rPr lang="en-US" altLang="zh-CN" sz="1400" dirty="0">
                <a:solidFill>
                  <a:prstClr val="black"/>
                </a:solidFill>
                <a:latin typeface="Calibri" panose="020F0502020204030204"/>
                <a:ea typeface="等线" panose="02010600030101010101" pitchFamily="2" charset="-122"/>
              </a:rPr>
              <a:t>		</a:t>
            </a:r>
            <a:r>
              <a:rPr lang="en-US" altLang="zh-CN" sz="1400" dirty="0" smtClean="0">
                <a:solidFill>
                  <a:prstClr val="black"/>
                </a:solidFill>
                <a:latin typeface="Calibri" panose="020F0502020204030204"/>
                <a:ea typeface="等线" panose="02010600030101010101" pitchFamily="2" charset="-122"/>
              </a:rPr>
              <a:t>Mar </a:t>
            </a:r>
            <a:r>
              <a:rPr lang="en-US" altLang="zh-CN" sz="1400" dirty="0">
                <a:solidFill>
                  <a:prstClr val="black"/>
                </a:solidFill>
                <a:latin typeface="Calibri" panose="020F0502020204030204"/>
                <a:ea typeface="等线" panose="02010600030101010101" pitchFamily="2" charset="-122"/>
              </a:rPr>
              <a:t>2024</a:t>
            </a:r>
            <a:endParaRPr lang="en-US" sz="1400" dirty="0" smtClean="0">
              <a:solidFill>
                <a:prstClr val="black"/>
              </a:solidFill>
              <a:latin typeface="Calibri" panose="020F0502020204030204"/>
            </a:endParaRPr>
          </a:p>
          <a:p>
            <a:pPr fontAlgn="auto">
              <a:lnSpc>
                <a:spcPct val="100000"/>
              </a:lnSpc>
              <a:spcBef>
                <a:spcPts val="0"/>
              </a:spcBef>
              <a:spcAft>
                <a:spcPts val="0"/>
              </a:spcAft>
            </a:pPr>
            <a:endParaRPr lang="en-US" sz="1400" dirty="0" smtClean="0">
              <a:solidFill>
                <a:prstClr val="black"/>
              </a:solidFill>
              <a:latin typeface="Calibri" panose="020F0502020204030204"/>
            </a:endParaRPr>
          </a:p>
          <a:p>
            <a:pPr fontAlgn="auto">
              <a:lnSpc>
                <a:spcPct val="100000"/>
              </a:lnSpc>
              <a:spcBef>
                <a:spcPts val="0"/>
              </a:spcBef>
              <a:spcAft>
                <a:spcPts val="0"/>
              </a:spcAft>
            </a:pPr>
            <a:endParaRPr lang="en-US" sz="1400" dirty="0">
              <a:solidFill>
                <a:prstClr val="black"/>
              </a:solidFill>
              <a:latin typeface="Calibri" panose="020F0502020204030204"/>
            </a:endParaRPr>
          </a:p>
        </p:txBody>
      </p:sp>
      <p:sp>
        <p:nvSpPr>
          <p:cNvPr id="17" name="左大括号 16"/>
          <p:cNvSpPr/>
          <p:nvPr/>
        </p:nvSpPr>
        <p:spPr bwMode="auto">
          <a:xfrm>
            <a:off x="6172200" y="2743200"/>
            <a:ext cx="328864" cy="609600"/>
          </a:xfrm>
          <a:prstGeom prst="leftBrace">
            <a:avLst>
              <a:gd name="adj1" fmla="val 8333"/>
              <a:gd name="adj2" fmla="val 61563"/>
            </a:avLst>
          </a:prstGeom>
          <a:noFill/>
          <a:ln w="349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zh-CN" altLang="en-US" sz="1800">
              <a:solidFill>
                <a:schemeClr val="bg1"/>
              </a:solidFill>
              <a:latin typeface="Times New Roman" pitchFamily="16" charset="0"/>
              <a:ea typeface="MS Gothic" charset="-128"/>
            </a:endParaRPr>
          </a:p>
        </p:txBody>
      </p:sp>
    </p:spTree>
    <p:extLst>
      <p:ext uri="{BB962C8B-B14F-4D97-AF65-F5344CB8AC3E}">
        <p14:creationId xmlns:p14="http://schemas.microsoft.com/office/powerpoint/2010/main" val="19913823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SP for Timeline change</a:t>
            </a: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800" dirty="0"/>
              <a:t>Do you agree to change the timeline as showing below</a:t>
            </a:r>
            <a:r>
              <a:rPr lang="en-US" altLang="zh-CN" sz="2400" dirty="0"/>
              <a:t>?</a:t>
            </a:r>
          </a:p>
          <a:p>
            <a:pPr marL="625475" lvl="1" indent="-233363" algn="just" defTabSz="685800" eaLnBrk="1" fontAlgn="auto" hangingPunct="1">
              <a:spcBef>
                <a:spcPts val="200"/>
              </a:spcBef>
              <a:spcAft>
                <a:spcPts val="600"/>
              </a:spcAft>
              <a:defRPr/>
            </a:pPr>
            <a:r>
              <a:rPr lang="en-US" altLang="zh-CN" sz="1600" kern="0" dirty="0"/>
              <a:t>Recirculation LB (D4.0)		</a:t>
            </a:r>
            <a:r>
              <a:rPr lang="en-US" altLang="zh-CN" sz="1600" i="1" strike="sngStrike" dirty="0">
                <a:solidFill>
                  <a:srgbClr val="7F7F7F"/>
                </a:solidFill>
                <a:ea typeface="宋体" panose="02010600030101010101" pitchFamily="2" charset="-122"/>
              </a:rPr>
              <a:t>July 2023 </a:t>
            </a:r>
            <a:r>
              <a:rPr lang="en-US" altLang="zh-CN" sz="1600" i="1" dirty="0">
                <a:latin typeface="Wingdings" panose="05000000000000000000" pitchFamily="2" charset="2"/>
                <a:ea typeface="宋体" panose="02010600030101010101" pitchFamily="2" charset="-122"/>
                <a:cs typeface="Calibri" panose="020F0502020204030204" pitchFamily="34" charset="0"/>
              </a:rPr>
              <a:t>à</a:t>
            </a:r>
            <a:r>
              <a:rPr lang="en-US" altLang="zh-CN" sz="1600" i="1" dirty="0">
                <a:ea typeface="宋体" panose="02010600030101010101" pitchFamily="2" charset="-122"/>
              </a:rPr>
              <a:t> Jan 2024</a:t>
            </a:r>
            <a:r>
              <a:rPr lang="en-US" altLang="zh-CN" sz="16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600" i="1" dirty="0">
                <a:solidFill>
                  <a:srgbClr val="00B0F0"/>
                </a:solidFill>
                <a:ea typeface="宋体" panose="02010600030101010101" pitchFamily="2" charset="-122"/>
              </a:rPr>
              <a:t> Mar 2024</a:t>
            </a:r>
            <a:endParaRPr lang="en-US" altLang="zh-CN" sz="1600" i="1" kern="0" dirty="0"/>
          </a:p>
          <a:p>
            <a:pPr marL="625475" lvl="1" indent="-233363" algn="just" defTabSz="685800" eaLnBrk="1" fontAlgn="auto" hangingPunct="1">
              <a:spcBef>
                <a:spcPts val="200"/>
              </a:spcBef>
              <a:spcAft>
                <a:spcPts val="600"/>
              </a:spcAft>
              <a:defRPr/>
            </a:pPr>
            <a:r>
              <a:rPr lang="en-US" altLang="zh-CN" sz="1600" kern="0" dirty="0"/>
              <a:t>Initial SA Ballot (D4.0)		</a:t>
            </a:r>
            <a:r>
              <a:rPr lang="en-US" altLang="zh-CN" sz="1600" i="1" strike="sngStrike" dirty="0">
                <a:solidFill>
                  <a:srgbClr val="7F7F7F"/>
                </a:solidFill>
                <a:ea typeface="宋体" panose="02010600030101010101" pitchFamily="2" charset="-122"/>
              </a:rPr>
              <a:t>Sep 2023 </a:t>
            </a:r>
            <a:r>
              <a:rPr lang="en-US" altLang="zh-CN" sz="1600" i="1" dirty="0">
                <a:latin typeface="Wingdings" panose="05000000000000000000" pitchFamily="2" charset="2"/>
                <a:ea typeface="宋体" panose="02010600030101010101" pitchFamily="2" charset="-122"/>
                <a:cs typeface="Calibri" panose="020F0502020204030204" pitchFamily="34" charset="0"/>
              </a:rPr>
              <a:t>à</a:t>
            </a:r>
            <a:r>
              <a:rPr lang="en-US" altLang="zh-CN" sz="1600" i="1" dirty="0">
                <a:ea typeface="宋体" panose="02010600030101010101" pitchFamily="2" charset="-122"/>
              </a:rPr>
              <a:t> Mar 2024</a:t>
            </a:r>
            <a:r>
              <a:rPr lang="en-US" altLang="zh-CN" sz="16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600" i="1" dirty="0">
                <a:solidFill>
                  <a:srgbClr val="00B0F0"/>
                </a:solidFill>
                <a:ea typeface="宋体" panose="02010600030101010101" pitchFamily="2" charset="-122"/>
              </a:rPr>
              <a:t> May 2024</a:t>
            </a:r>
            <a:endParaRPr lang="en-US" altLang="zh-CN" sz="1600" kern="0" dirty="0"/>
          </a:p>
          <a:p>
            <a:pPr marL="625475" lvl="1" indent="-233363" algn="just" defTabSz="685800" eaLnBrk="1" fontAlgn="auto" hangingPunct="1">
              <a:spcBef>
                <a:spcPts val="200"/>
              </a:spcBef>
              <a:spcAft>
                <a:spcPts val="600"/>
              </a:spcAft>
              <a:defRPr/>
            </a:pPr>
            <a:r>
              <a:rPr lang="en-US" altLang="zh-CN" sz="1600" kern="0" dirty="0"/>
              <a:t>Final 802.11 WG approval	</a:t>
            </a:r>
            <a:r>
              <a:rPr lang="en-US" altLang="zh-CN" sz="1600" i="1" strike="sngStrike" dirty="0">
                <a:solidFill>
                  <a:srgbClr val="7F7F7F"/>
                </a:solidFill>
                <a:ea typeface="宋体" panose="02010600030101010101" pitchFamily="2" charset="-122"/>
              </a:rPr>
              <a:t>July 2024</a:t>
            </a:r>
            <a:r>
              <a:rPr lang="en-US" altLang="zh-CN" sz="1600" i="1" dirty="0">
                <a:latin typeface="Wingdings" panose="05000000000000000000" pitchFamily="2" charset="2"/>
                <a:ea typeface="宋体" panose="02010600030101010101" pitchFamily="2" charset="-122"/>
                <a:cs typeface="Calibri" panose="020F0502020204030204" pitchFamily="34" charset="0"/>
              </a:rPr>
              <a:t>à</a:t>
            </a:r>
            <a:r>
              <a:rPr lang="en-US" altLang="zh-CN" sz="1600" i="1" dirty="0">
                <a:ea typeface="宋体" panose="02010600030101010101" pitchFamily="2" charset="-122"/>
              </a:rPr>
              <a:t> Jan 2025</a:t>
            </a:r>
            <a:r>
              <a:rPr lang="en-US" altLang="zh-CN" sz="16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600" i="1" dirty="0">
                <a:solidFill>
                  <a:srgbClr val="00B0F0"/>
                </a:solidFill>
                <a:ea typeface="宋体" panose="02010600030101010101" pitchFamily="2" charset="-122"/>
              </a:rPr>
              <a:t> Mar 2025</a:t>
            </a:r>
            <a:endParaRPr lang="en-US" altLang="zh-CN" sz="1600" i="1" kern="0" dirty="0"/>
          </a:p>
          <a:p>
            <a:pPr marL="625475" lvl="1" indent="-233363" algn="just" defTabSz="685800" eaLnBrk="1" fontAlgn="auto" hangingPunct="1">
              <a:spcBef>
                <a:spcPts val="200"/>
              </a:spcBef>
              <a:spcAft>
                <a:spcPts val="600"/>
              </a:spcAft>
              <a:defRPr/>
            </a:pPr>
            <a:r>
              <a:rPr lang="en-US" altLang="zh-CN" sz="1600" kern="0" dirty="0"/>
              <a:t>802 EC approval			</a:t>
            </a:r>
            <a:r>
              <a:rPr lang="en-US" altLang="zh-CN" sz="1600" i="1" strike="sngStrike" dirty="0">
                <a:solidFill>
                  <a:srgbClr val="7F7F7F"/>
                </a:solidFill>
                <a:ea typeface="宋体" panose="02010600030101010101" pitchFamily="2" charset="-122"/>
              </a:rPr>
              <a:t>July 2024</a:t>
            </a:r>
            <a:r>
              <a:rPr lang="en-US" altLang="zh-CN" sz="1600" i="1" dirty="0">
                <a:latin typeface="Wingdings" panose="05000000000000000000" pitchFamily="2" charset="2"/>
                <a:ea typeface="宋体" panose="02010600030101010101" pitchFamily="2" charset="-122"/>
                <a:cs typeface="Calibri" panose="020F0502020204030204" pitchFamily="34" charset="0"/>
              </a:rPr>
              <a:t>à</a:t>
            </a:r>
            <a:r>
              <a:rPr lang="en-US" altLang="zh-CN" sz="1600" i="1" dirty="0">
                <a:ea typeface="宋体" panose="02010600030101010101" pitchFamily="2" charset="-122"/>
              </a:rPr>
              <a:t> Jan 2025</a:t>
            </a:r>
            <a:r>
              <a:rPr lang="en-US" altLang="zh-CN" sz="16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600" i="1" dirty="0">
                <a:solidFill>
                  <a:srgbClr val="00B0F0"/>
                </a:solidFill>
                <a:ea typeface="宋体" panose="02010600030101010101" pitchFamily="2" charset="-122"/>
              </a:rPr>
              <a:t> Mar 2025</a:t>
            </a:r>
            <a:endParaRPr lang="en-US" altLang="zh-CN" sz="1600" i="1" kern="0" dirty="0"/>
          </a:p>
          <a:p>
            <a:pPr marL="625475" lvl="1" indent="-233363" algn="just" defTabSz="685800" eaLnBrk="1" fontAlgn="auto" hangingPunct="1">
              <a:spcBef>
                <a:spcPts val="200"/>
              </a:spcBef>
              <a:spcAft>
                <a:spcPts val="600"/>
              </a:spcAft>
              <a:defRPr/>
            </a:pPr>
            <a:r>
              <a:rPr lang="en-US" altLang="zh-CN" sz="1600" kern="0" dirty="0" err="1"/>
              <a:t>RevCom</a:t>
            </a:r>
            <a:r>
              <a:rPr lang="en-US" altLang="zh-CN" sz="1600" kern="0" dirty="0"/>
              <a:t> and SASB approval	</a:t>
            </a:r>
            <a:r>
              <a:rPr lang="en-US" altLang="zh-CN" sz="1600" i="1" strike="sngStrike" dirty="0">
                <a:solidFill>
                  <a:srgbClr val="7F7F7F"/>
                </a:solidFill>
                <a:ea typeface="宋体" panose="02010600030101010101" pitchFamily="2" charset="-122"/>
              </a:rPr>
              <a:t>Sep 2024</a:t>
            </a:r>
            <a:r>
              <a:rPr lang="en-US" altLang="zh-CN" sz="1600" i="1" dirty="0">
                <a:latin typeface="Wingdings" panose="05000000000000000000" pitchFamily="2" charset="2"/>
                <a:ea typeface="宋体" panose="02010600030101010101" pitchFamily="2" charset="-122"/>
                <a:cs typeface="Calibri" panose="020F0502020204030204" pitchFamily="34" charset="0"/>
              </a:rPr>
              <a:t>à</a:t>
            </a:r>
            <a:r>
              <a:rPr lang="en-US" altLang="zh-CN" sz="1600" i="1" dirty="0">
                <a:ea typeface="宋体" panose="02010600030101010101" pitchFamily="2" charset="-122"/>
              </a:rPr>
              <a:t> Mar 2025</a:t>
            </a:r>
            <a:r>
              <a:rPr lang="en-US" altLang="zh-CN" sz="16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600" i="1" dirty="0">
                <a:solidFill>
                  <a:srgbClr val="00B0F0"/>
                </a:solidFill>
                <a:ea typeface="宋体" panose="02010600030101010101" pitchFamily="2" charset="-122"/>
              </a:rPr>
              <a:t> May 2025</a:t>
            </a:r>
            <a:endParaRPr lang="en-US" altLang="zh-CN" dirty="0"/>
          </a:p>
          <a:p>
            <a:pPr lvl="1" algn="just"/>
            <a:endParaRPr lang="en-US" altLang="zh-CN" dirty="0"/>
          </a:p>
          <a:p>
            <a:pPr lvl="1" algn="just"/>
            <a:r>
              <a:rPr lang="en-US" altLang="zh-CN" dirty="0"/>
              <a:t>SP Result:</a:t>
            </a:r>
            <a:endParaRPr lang="en-US" altLang="zh-CN" dirty="0">
              <a:solidFill>
                <a:srgbClr val="00B050"/>
              </a:solidFill>
            </a:endParaRPr>
          </a:p>
          <a:p>
            <a:pPr marL="457200" lvl="1" indent="0" algn="just">
              <a:buNone/>
            </a:pPr>
            <a:endParaRPr lang="en-US" altLang="zh-CN" sz="2400" dirty="0"/>
          </a:p>
          <a:p>
            <a:pPr marL="457200" lvl="1" indent="0" algn="just">
              <a:buNone/>
            </a:pPr>
            <a:endParaRPr lang="en-US" altLang="zh-CN" sz="2400" dirty="0"/>
          </a:p>
          <a:p>
            <a:pPr lvl="1" algn="just"/>
            <a:endParaRPr lang="en-US" altLang="zh-CN" sz="2400" dirty="0"/>
          </a:p>
        </p:txBody>
      </p:sp>
    </p:spTree>
    <p:extLst>
      <p:ext uri="{BB962C8B-B14F-4D97-AF65-F5344CB8AC3E}">
        <p14:creationId xmlns:p14="http://schemas.microsoft.com/office/powerpoint/2010/main" val="382170472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Call for contribution </a:t>
            </a: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800" dirty="0"/>
              <a:t>Call for submissions for the following topics</a:t>
            </a:r>
          </a:p>
          <a:p>
            <a:pPr lvl="1" algn="just"/>
            <a:r>
              <a:rPr lang="en-US" altLang="zh-CN" sz="2400" dirty="0"/>
              <a:t>Technology and standardization gaps to support WLAN sensing</a:t>
            </a:r>
          </a:p>
          <a:p>
            <a:pPr lvl="1" algn="just"/>
            <a:r>
              <a:rPr lang="en-US" altLang="zh-CN" sz="2400" dirty="0">
                <a:solidFill>
                  <a:srgbClr val="FF0000"/>
                </a:solidFill>
              </a:rPr>
              <a:t>Proposed Draft Text, comment resolution </a:t>
            </a:r>
          </a:p>
          <a:p>
            <a:pPr lvl="1" algn="just"/>
            <a:r>
              <a:rPr lang="en-US" altLang="zh-CN" sz="2400" dirty="0"/>
              <a:t>Other?</a:t>
            </a:r>
          </a:p>
        </p:txBody>
      </p:sp>
    </p:spTree>
    <p:extLst>
      <p:ext uri="{BB962C8B-B14F-4D97-AF65-F5344CB8AC3E}">
        <p14:creationId xmlns:p14="http://schemas.microsoft.com/office/powerpoint/2010/main" val="409841528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0" y="533400"/>
            <a:ext cx="1219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F2F meeting</a:t>
            </a:r>
            <a:endParaRPr lang="en-US" altLang="en-US" b="0" dirty="0">
              <a:solidFill>
                <a:schemeClr val="tx2"/>
              </a:solidFill>
            </a:endParaRPr>
          </a:p>
        </p:txBody>
      </p:sp>
      <p:sp>
        <p:nvSpPr>
          <p:cNvPr id="7" name="Rectangle 3"/>
          <p:cNvSpPr txBox="1">
            <a:spLocks noChangeArrowheads="1"/>
          </p:cNvSpPr>
          <p:nvPr/>
        </p:nvSpPr>
        <p:spPr bwMode="auto">
          <a:xfrm>
            <a:off x="457200" y="1371600"/>
            <a:ext cx="65532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600"/>
              </a:spcAft>
              <a:buClr>
                <a:srgbClr val="000000"/>
              </a:buClr>
              <a:buFont typeface="Arial" panose="020B0604020202020204" pitchFamily="34" charset="0"/>
              <a:buChar char="•"/>
              <a:defRPr/>
            </a:pPr>
            <a:r>
              <a:rPr lang="en-US" altLang="zh-CN" b="1" dirty="0"/>
              <a:t>November Plenary 2023 (Nov 12-17), </a:t>
            </a:r>
            <a:r>
              <a:rPr lang="en-US" altLang="zh-CN" b="1" dirty="0">
                <a:solidFill>
                  <a:srgbClr val="FF0000"/>
                </a:solidFill>
                <a:cs typeface="Times New Roman" panose="02020603050405020304" pitchFamily="18" charset="0"/>
              </a:rPr>
              <a:t>Confirmed: </a:t>
            </a:r>
          </a:p>
        </p:txBody>
      </p:sp>
      <p:graphicFrame>
        <p:nvGraphicFramePr>
          <p:cNvPr id="8" name="表格 7"/>
          <p:cNvGraphicFramePr>
            <a:graphicFrameLocks noGrp="1"/>
          </p:cNvGraphicFramePr>
          <p:nvPr>
            <p:extLst/>
          </p:nvPr>
        </p:nvGraphicFramePr>
        <p:xfrm>
          <a:off x="907860" y="4572000"/>
          <a:ext cx="7016940" cy="1676398"/>
        </p:xfrm>
        <a:graphic>
          <a:graphicData uri="http://schemas.openxmlformats.org/drawingml/2006/table">
            <a:tbl>
              <a:tblPr firstRow="1" firstCol="1" bandRow="1"/>
              <a:tblGrid>
                <a:gridCol w="768540">
                  <a:extLst>
                    <a:ext uri="{9D8B030D-6E8A-4147-A177-3AD203B41FA5}">
                      <a16:colId xmlns:a16="http://schemas.microsoft.com/office/drawing/2014/main" xmlns="" val="20000"/>
                    </a:ext>
                  </a:extLst>
                </a:gridCol>
                <a:gridCol w="907862">
                  <a:extLst>
                    <a:ext uri="{9D8B030D-6E8A-4147-A177-3AD203B41FA5}">
                      <a16:colId xmlns:a16="http://schemas.microsoft.com/office/drawing/2014/main" xmlns="" val="20001"/>
                    </a:ext>
                  </a:extLst>
                </a:gridCol>
                <a:gridCol w="1073338">
                  <a:extLst>
                    <a:ext uri="{9D8B030D-6E8A-4147-A177-3AD203B41FA5}">
                      <a16:colId xmlns:a16="http://schemas.microsoft.com/office/drawing/2014/main" xmlns="" val="20002"/>
                    </a:ext>
                  </a:extLst>
                </a:gridCol>
                <a:gridCol w="1295400">
                  <a:extLst>
                    <a:ext uri="{9D8B030D-6E8A-4147-A177-3AD203B41FA5}">
                      <a16:colId xmlns:a16="http://schemas.microsoft.com/office/drawing/2014/main" xmlns="" val="20003"/>
                    </a:ext>
                  </a:extLst>
                </a:gridCol>
                <a:gridCol w="984062">
                  <a:extLst>
                    <a:ext uri="{9D8B030D-6E8A-4147-A177-3AD203B41FA5}">
                      <a16:colId xmlns:a16="http://schemas.microsoft.com/office/drawing/2014/main" xmlns="" val="20004"/>
                    </a:ext>
                  </a:extLst>
                </a:gridCol>
                <a:gridCol w="990600">
                  <a:extLst>
                    <a:ext uri="{9D8B030D-6E8A-4147-A177-3AD203B41FA5}">
                      <a16:colId xmlns:a16="http://schemas.microsoft.com/office/drawing/2014/main" xmlns="" val="20005"/>
                    </a:ext>
                  </a:extLst>
                </a:gridCol>
                <a:gridCol w="997138">
                  <a:extLst>
                    <a:ext uri="{9D8B030D-6E8A-4147-A177-3AD203B41FA5}">
                      <a16:colId xmlns:a16="http://schemas.microsoft.com/office/drawing/2014/main" xmlns="" val="20006"/>
                    </a:ext>
                  </a:extLst>
                </a:gridCol>
              </a:tblGrid>
              <a:tr h="296231">
                <a:tc>
                  <a:txBody>
                    <a:bodyPr/>
                    <a:lstStyle/>
                    <a:p>
                      <a:pPr marL="0" algn="ctr" defTabSz="914400" rtl="0" eaLnBrk="1" latinLnBrk="0" hangingPunct="1">
                        <a:spcAft>
                          <a:spcPts val="600"/>
                        </a:spcAft>
                      </a:pPr>
                      <a:r>
                        <a:rPr lang="en-US" sz="1600" b="1" kern="1200" dirty="0">
                          <a:solidFill>
                            <a:schemeClr val="tx1"/>
                          </a:solidFill>
                          <a:effectLst/>
                          <a:latin typeface="Calibri" panose="020F0502020204030204" pitchFamily="34" charset="0"/>
                          <a:ea typeface="宋体" panose="02010600030101010101" pitchFamily="2" charset="-122"/>
                          <a:cs typeface="+mn-cs"/>
                        </a:rPr>
                        <a:t> </a:t>
                      </a:r>
                      <a:endParaRPr lang="zh-CN" sz="16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altLang="zh-CN" sz="1200" b="1" kern="1200" dirty="0">
                          <a:solidFill>
                            <a:schemeClr val="tx1"/>
                          </a:solidFill>
                          <a:effectLst/>
                          <a:latin typeface="Calibri" panose="020F0502020204030204" pitchFamily="34" charset="0"/>
                          <a:ea typeface="宋体" panose="02010600030101010101" pitchFamily="2" charset="-122"/>
                          <a:cs typeface="+mn-cs"/>
                        </a:rPr>
                        <a:t>Hawaii</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Beijing</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a:solidFill>
                            <a:schemeClr val="tx1"/>
                          </a:solidFill>
                          <a:effectLst/>
                          <a:latin typeface="Calibri" panose="020F0502020204030204" pitchFamily="34" charset="0"/>
                          <a:ea typeface="宋体" panose="02010600030101010101" pitchFamily="2" charset="-122"/>
                          <a:cs typeface="+mn-cs"/>
                        </a:rPr>
                        <a:t>Central Europe</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a:solidFill>
                            <a:schemeClr val="tx1"/>
                          </a:solidFill>
                          <a:effectLst/>
                          <a:latin typeface="Calibri" panose="020F0502020204030204" pitchFamily="34" charset="0"/>
                          <a:ea typeface="宋体" panose="02010600030101010101" pitchFamily="2" charset="-122"/>
                          <a:cs typeface="+mn-cs"/>
                        </a:rPr>
                        <a:t>Israel</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Eastern</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Pacific</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xmlns="" val="10000"/>
                  </a:ext>
                </a:extLst>
              </a:tr>
              <a:tr h="222173">
                <a:tc>
                  <a:txBody>
                    <a:bodyPr/>
                    <a:lstStyle/>
                    <a:p>
                      <a:pPr>
                        <a:spcAft>
                          <a:spcPts val="600"/>
                        </a:spcAft>
                      </a:pPr>
                      <a:r>
                        <a:rPr lang="en-US" sz="1200" b="1" dirty="0">
                          <a:solidFill>
                            <a:srgbClr val="00B050"/>
                          </a:solidFill>
                          <a:effectLst/>
                          <a:latin typeface="Calibri" panose="020F0502020204030204" pitchFamily="34" charset="0"/>
                          <a:ea typeface="宋体" panose="02010600030101010101" pitchFamily="2" charset="-122"/>
                        </a:rPr>
                        <a:t>AM1</a:t>
                      </a:r>
                      <a:endParaRPr lang="zh-CN" sz="1200" b="1"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08:00-10:00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02:00-04:00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19:00-21:00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20:00-22:00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13:00-15:00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10:00-12:00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222173">
                <a:tc>
                  <a:txBody>
                    <a:bodyPr/>
                    <a:lstStyle/>
                    <a:p>
                      <a:pPr>
                        <a:spcAft>
                          <a:spcPts val="600"/>
                        </a:spcAft>
                      </a:pPr>
                      <a:r>
                        <a:rPr lang="en-US" sz="1200" b="1" dirty="0">
                          <a:solidFill>
                            <a:srgbClr val="00B0F0"/>
                          </a:solidFill>
                          <a:effectLst/>
                          <a:latin typeface="Calibri" panose="020F0502020204030204" pitchFamily="34" charset="0"/>
                          <a:ea typeface="宋体" panose="02010600030101010101" pitchFamily="2" charset="-122"/>
                        </a:rPr>
                        <a:t>AM2</a:t>
                      </a:r>
                      <a:endParaRPr lang="zh-CN" sz="1200" b="1"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10:30-12:30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04:30-06:30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21:30-23:30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22:30-00:30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15:30-17:30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12:30-14:30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134651">
                <a:tc>
                  <a:txBody>
                    <a:bodyPr/>
                    <a:lstStyle/>
                    <a:p>
                      <a:pPr>
                        <a:spcAft>
                          <a:spcPts val="600"/>
                        </a:spcAft>
                      </a:pPr>
                      <a:r>
                        <a:rPr lang="en-US" sz="800" b="1" dirty="0">
                          <a:solidFill>
                            <a:srgbClr val="1F497D"/>
                          </a:solidFill>
                          <a:effectLst/>
                          <a:latin typeface="Calibri" panose="020F0502020204030204" pitchFamily="34" charset="0"/>
                          <a:ea typeface="宋体" panose="02010600030101010101" pitchFamily="2" charset="-122"/>
                        </a:rPr>
                        <a:t> </a:t>
                      </a:r>
                      <a:endParaRPr lang="zh-CN" sz="800" b="1"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endParaRPr lang="zh-CN" sz="8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222173">
                <a:tc>
                  <a:txBody>
                    <a:bodyPr/>
                    <a:lstStyle/>
                    <a:p>
                      <a:pPr>
                        <a:spcAft>
                          <a:spcPts val="600"/>
                        </a:spcAft>
                      </a:pPr>
                      <a:r>
                        <a:rPr lang="en-US" sz="1200" b="1" dirty="0">
                          <a:solidFill>
                            <a:srgbClr val="7030A0"/>
                          </a:solidFill>
                          <a:effectLst/>
                          <a:latin typeface="Calibri" panose="020F0502020204030204" pitchFamily="34" charset="0"/>
                          <a:ea typeface="宋体" panose="02010600030101010101" pitchFamily="2" charset="-122"/>
                        </a:rPr>
                        <a:t>PM1</a:t>
                      </a:r>
                      <a:endParaRPr lang="zh-CN" sz="1200" b="1"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7030A0"/>
                          </a:solidFill>
                          <a:effectLst/>
                          <a:latin typeface="Calibri" panose="020F0502020204030204" pitchFamily="34" charset="0"/>
                          <a:ea typeface="宋体" panose="02010600030101010101" pitchFamily="2" charset="-122"/>
                        </a:rPr>
                        <a:t>13:30-15:30</a:t>
                      </a:r>
                      <a:endParaRPr lang="zh-CN" sz="105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07:30-09:30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00:30-02:30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01:30-03:30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18:30-20:30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15:30-17:30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r h="222173">
                <a:tc>
                  <a:txBody>
                    <a:bodyPr/>
                    <a:lstStyle/>
                    <a:p>
                      <a:pPr marL="0" algn="l" defTabSz="914400" rtl="0" eaLnBrk="1" latinLnBrk="0" hangingPunct="1">
                        <a:spcAft>
                          <a:spcPts val="600"/>
                        </a:spcAft>
                      </a:pPr>
                      <a:r>
                        <a:rPr lang="en-US" sz="1200" b="1" kern="1200" dirty="0">
                          <a:solidFill>
                            <a:srgbClr val="1F497D"/>
                          </a:solidFill>
                          <a:effectLst/>
                          <a:latin typeface="Calibri" panose="020F0502020204030204" pitchFamily="34" charset="0"/>
                          <a:ea typeface="宋体" panose="02010600030101010101" pitchFamily="2" charset="-122"/>
                          <a:cs typeface="+mn-cs"/>
                        </a:rPr>
                        <a:t>PM2</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16:00-18:00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10:00-12:00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03:00-05:00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04:00-06:00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21:00-23:00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18:00-20:00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5"/>
                  </a:ext>
                </a:extLst>
              </a:tr>
              <a:tr h="134651">
                <a:tc>
                  <a:txBody>
                    <a:bodyPr/>
                    <a:lstStyle/>
                    <a:p>
                      <a:pPr marL="0" algn="l" defTabSz="914400" rtl="0" eaLnBrk="1" latinLnBrk="0" hangingPunct="1">
                        <a:spcAft>
                          <a:spcPts val="600"/>
                        </a:spcAft>
                      </a:pPr>
                      <a:r>
                        <a:rPr lang="en-US" sz="800" b="1" kern="1200" dirty="0">
                          <a:solidFill>
                            <a:srgbClr val="1F497D"/>
                          </a:solidFill>
                          <a:effectLst/>
                          <a:latin typeface="Calibri" panose="020F0502020204030204" pitchFamily="34" charset="0"/>
                          <a:ea typeface="宋体" panose="02010600030101010101" pitchFamily="2" charset="-122"/>
                          <a:cs typeface="+mn-cs"/>
                        </a:rPr>
                        <a:t> </a:t>
                      </a:r>
                      <a:endParaRPr lang="zh-CN" sz="8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endParaRPr lang="zh-CN" sz="8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6"/>
                  </a:ext>
                </a:extLst>
              </a:tr>
              <a:tr h="222173">
                <a:tc>
                  <a:txBody>
                    <a:bodyPr/>
                    <a:lstStyle/>
                    <a:p>
                      <a:pPr marL="0" algn="l" defTabSz="914400" rtl="0" eaLnBrk="1" latinLnBrk="0" hangingPunct="1">
                        <a:spcAft>
                          <a:spcPts val="600"/>
                        </a:spcAft>
                      </a:pPr>
                      <a:r>
                        <a:rPr lang="en-US" sz="1200" b="1" kern="1200" dirty="0">
                          <a:solidFill>
                            <a:srgbClr val="1F497D"/>
                          </a:solidFill>
                          <a:effectLst/>
                          <a:latin typeface="Calibri" panose="020F0502020204030204" pitchFamily="34" charset="0"/>
                          <a:ea typeface="宋体" panose="02010600030101010101" pitchFamily="2" charset="-122"/>
                          <a:cs typeface="+mn-cs"/>
                        </a:rPr>
                        <a:t>EVE</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914400" rtl="0" eaLnBrk="1" latinLnBrk="0" hangingPunct="1">
                        <a:spcAft>
                          <a:spcPts val="600"/>
                        </a:spcAft>
                      </a:pPr>
                      <a:r>
                        <a:rPr lang="en-US" sz="1050" kern="1200" dirty="0">
                          <a:solidFill>
                            <a:srgbClr val="385D8B"/>
                          </a:solidFill>
                          <a:effectLst/>
                          <a:latin typeface="Calibri" panose="020F0502020204030204" pitchFamily="34" charset="0"/>
                          <a:ea typeface="宋体" panose="02010600030101010101" pitchFamily="2" charset="-122"/>
                          <a:cs typeface="+mn-cs"/>
                        </a:rPr>
                        <a:t>19:30-21:30</a:t>
                      </a:r>
                      <a:endParaRPr lang="zh-CN" sz="1050" kern="1200" dirty="0">
                        <a:solidFill>
                          <a:srgbClr val="385D8B"/>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13:30-15:30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06:30-08:30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07:30-09:30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00:30-02:30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21:30-23:30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7"/>
                  </a:ext>
                </a:extLst>
              </a:tr>
            </a:tbl>
          </a:graphicData>
        </a:graphic>
      </p:graphicFrame>
      <p:sp>
        <p:nvSpPr>
          <p:cNvPr id="2" name="矩形 1">
            <a:extLst>
              <a:ext uri="{FF2B5EF4-FFF2-40B4-BE49-F238E27FC236}">
                <a16:creationId xmlns:a16="http://schemas.microsoft.com/office/drawing/2014/main" xmlns="" id="{58FF7B02-5BE2-44E0-B2CE-1F5FF2F26879}"/>
              </a:ext>
            </a:extLst>
          </p:cNvPr>
          <p:cNvSpPr/>
          <p:nvPr/>
        </p:nvSpPr>
        <p:spPr>
          <a:xfrm>
            <a:off x="8070090" y="4724400"/>
            <a:ext cx="3797500" cy="600164"/>
          </a:xfrm>
          <a:prstGeom prst="rect">
            <a:avLst/>
          </a:prstGeom>
          <a:solidFill>
            <a:schemeClr val="bg1"/>
          </a:solidFill>
        </p:spPr>
        <p:txBody>
          <a:bodyPr wrap="square">
            <a:spAutoFit/>
          </a:bodyPr>
          <a:lstStyle/>
          <a:p>
            <a:pPr marL="171450" indent="-171450">
              <a:spcBef>
                <a:spcPts val="0"/>
              </a:spcBef>
              <a:buFont typeface="Arial" panose="020B0604020202020204" pitchFamily="34" charset="0"/>
              <a:buChar char="•"/>
            </a:pPr>
            <a:r>
              <a:rPr lang="en-US" altLang="zh-CN" sz="1100" b="1" dirty="0"/>
              <a:t>5 Nov 2023 - </a:t>
            </a:r>
            <a:r>
              <a:rPr lang="en-US" altLang="zh-CN" sz="1100" b="1" dirty="0">
                <a:solidFill>
                  <a:srgbClr val="FF0000"/>
                </a:solidFill>
              </a:rPr>
              <a:t>Daylight Saving Time ends</a:t>
            </a:r>
          </a:p>
          <a:p>
            <a:pPr marL="171450" indent="-171450">
              <a:spcBef>
                <a:spcPts val="0"/>
              </a:spcBef>
              <a:buFont typeface="Arial" panose="020B0604020202020204" pitchFamily="34" charset="0"/>
              <a:buChar char="•"/>
            </a:pPr>
            <a:r>
              <a:rPr lang="en-US" altLang="zh-CN" sz="1100" dirty="0"/>
              <a:t>Sunday, 5 Nov 2023, 02:00:00 clocks are set </a:t>
            </a:r>
            <a:r>
              <a:rPr lang="en-US" altLang="zh-CN" sz="1100" b="1" dirty="0"/>
              <a:t>back</a:t>
            </a:r>
            <a:r>
              <a:rPr lang="en-US" altLang="zh-CN" sz="1100" dirty="0"/>
              <a:t> 1 hour to</a:t>
            </a:r>
            <a:br>
              <a:rPr lang="en-US" altLang="zh-CN" sz="1100" dirty="0"/>
            </a:br>
            <a:r>
              <a:rPr lang="en-US" altLang="zh-CN" sz="1100" dirty="0"/>
              <a:t>Sunday, 5 Nov 2023, 01:00:00 local daylight time instead.</a:t>
            </a:r>
          </a:p>
        </p:txBody>
      </p:sp>
      <p:sp>
        <p:nvSpPr>
          <p:cNvPr id="4" name="矩形 3">
            <a:extLst>
              <a:ext uri="{FF2B5EF4-FFF2-40B4-BE49-F238E27FC236}">
                <a16:creationId xmlns:a16="http://schemas.microsoft.com/office/drawing/2014/main" xmlns="" id="{B3E5154D-77E5-43B4-914D-22E74CC824AD}"/>
              </a:ext>
            </a:extLst>
          </p:cNvPr>
          <p:cNvSpPr/>
          <p:nvPr/>
        </p:nvSpPr>
        <p:spPr>
          <a:xfrm>
            <a:off x="8070090" y="5411904"/>
            <a:ext cx="4121910" cy="1038746"/>
          </a:xfrm>
          <a:prstGeom prst="rect">
            <a:avLst/>
          </a:prstGeom>
        </p:spPr>
        <p:txBody>
          <a:bodyPr wrap="square">
            <a:spAutoFit/>
          </a:bodyPr>
          <a:lstStyle/>
          <a:p>
            <a:pPr marL="0" lvl="1" algn="just">
              <a:spcAft>
                <a:spcPts val="300"/>
              </a:spcAft>
              <a:buClr>
                <a:srgbClr val="000000"/>
              </a:buClr>
              <a:defRPr/>
            </a:pPr>
            <a:r>
              <a:rPr lang="en-US" altLang="zh-CN" sz="900" dirty="0">
                <a:cs typeface="Times New Roman" panose="02020603050405020304" pitchFamily="18" charset="0"/>
              </a:rPr>
              <a:t>** Note: </a:t>
            </a:r>
          </a:p>
          <a:p>
            <a:pPr marL="228600" lvl="1" indent="-228600" algn="just">
              <a:spcAft>
                <a:spcPts val="300"/>
              </a:spcAft>
              <a:buClr>
                <a:srgbClr val="000000"/>
              </a:buClr>
              <a:buFont typeface="+mj-lt"/>
              <a:buAutoNum type="arabicPeriod"/>
              <a:defRPr/>
            </a:pPr>
            <a:r>
              <a:rPr lang="en-US" altLang="zh-CN" sz="900" dirty="0">
                <a:cs typeface="Times New Roman" panose="02020603050405020304" pitchFamily="18" charset="0"/>
              </a:rPr>
              <a:t>When conflict with CAC, the call may be changed. </a:t>
            </a:r>
          </a:p>
          <a:p>
            <a:pPr marL="0" lvl="1" algn="just">
              <a:spcAft>
                <a:spcPts val="300"/>
              </a:spcAft>
              <a:buClr>
                <a:srgbClr val="000000"/>
              </a:buClr>
              <a:defRPr/>
            </a:pPr>
            <a:r>
              <a:rPr lang="en-US" altLang="zh-CN" sz="900" dirty="0">
                <a:cs typeface="Times New Roman" panose="02020603050405020304" pitchFamily="18" charset="0"/>
              </a:rPr>
              <a:t>        (Sept 2023 – Nov 2023 CAC calls: </a:t>
            </a:r>
            <a:r>
              <a:rPr lang="en-US" altLang="zh-CN" sz="900" dirty="0">
                <a:solidFill>
                  <a:srgbClr val="0000FF"/>
                </a:solidFill>
                <a:cs typeface="Times New Roman" panose="02020603050405020304" pitchFamily="18" charset="0"/>
              </a:rPr>
              <a:t>Oct 9, Oct 30</a:t>
            </a:r>
            <a:r>
              <a:rPr lang="en-US" altLang="zh-CN" sz="900" dirty="0">
                <a:cs typeface="Times New Roman" panose="02020603050405020304" pitchFamily="18" charset="0"/>
              </a:rPr>
              <a:t>)</a:t>
            </a:r>
          </a:p>
          <a:p>
            <a:pPr marL="228600" lvl="1" indent="-228600" algn="just">
              <a:spcAft>
                <a:spcPts val="300"/>
              </a:spcAft>
              <a:buClr>
                <a:srgbClr val="000000"/>
              </a:buClr>
              <a:buFont typeface="+mj-lt"/>
              <a:buAutoNum type="arabicPeriod" startAt="2"/>
              <a:defRPr/>
            </a:pPr>
            <a:r>
              <a:rPr lang="en-US" altLang="zh-CN" sz="900" dirty="0">
                <a:cs typeface="MS PGothic" charset="0"/>
              </a:rPr>
              <a:t>Thursday </a:t>
            </a:r>
            <a:r>
              <a:rPr lang="en-US" altLang="zh-CN" sz="900" dirty="0">
                <a:solidFill>
                  <a:srgbClr val="00B0F0"/>
                </a:solidFill>
                <a:cs typeface="Times New Roman" panose="02020603050405020304" pitchFamily="18" charset="0"/>
              </a:rPr>
              <a:t>23:00 - 01:00am ET </a:t>
            </a:r>
            <a:r>
              <a:rPr lang="en-US" altLang="zh-CN" sz="900" dirty="0">
                <a:cs typeface="MS PGothic" charset="0"/>
              </a:rPr>
              <a:t>(Thursday 20</a:t>
            </a:r>
            <a:r>
              <a:rPr lang="zh-CN" altLang="en-US" sz="900" dirty="0">
                <a:cs typeface="MS PGothic" charset="0"/>
              </a:rPr>
              <a:t>：</a:t>
            </a:r>
            <a:r>
              <a:rPr lang="en-US" altLang="zh-CN" sz="900" dirty="0">
                <a:cs typeface="MS PGothic" charset="0"/>
              </a:rPr>
              <a:t>00  – 22:00 PT, Friday 11am-13:00 in China, Friday 6am-8am in Israel, Friday 5am – 7am in Central Europe), and </a:t>
            </a:r>
            <a:r>
              <a:rPr lang="en-US" altLang="zh-CN" sz="900" dirty="0">
                <a:solidFill>
                  <a:srgbClr val="0000FF"/>
                </a:solidFill>
                <a:cs typeface="MS PGothic" charset="0"/>
              </a:rPr>
              <a:t>Sang Kim </a:t>
            </a:r>
            <a:r>
              <a:rPr lang="en-US" altLang="zh-CN" sz="900" dirty="0">
                <a:cs typeface="MS PGothic" charset="0"/>
              </a:rPr>
              <a:t>will help to take the minutes for these slots.</a:t>
            </a:r>
            <a:endParaRPr lang="zh-CN" altLang="en-US" sz="900" dirty="0"/>
          </a:p>
        </p:txBody>
      </p:sp>
      <p:graphicFrame>
        <p:nvGraphicFramePr>
          <p:cNvPr id="9" name="Table 6">
            <a:extLst>
              <a:ext uri="{FF2B5EF4-FFF2-40B4-BE49-F238E27FC236}">
                <a16:creationId xmlns:a16="http://schemas.microsoft.com/office/drawing/2014/main" xmlns="" id="{013B73C4-BB88-9383-2DC0-42D8D70F37FE}"/>
              </a:ext>
            </a:extLst>
          </p:cNvPr>
          <p:cNvGraphicFramePr>
            <a:graphicFrameLocks noGrp="1"/>
          </p:cNvGraphicFramePr>
          <p:nvPr>
            <p:extLst>
              <p:ext uri="{D42A27DB-BD31-4B8C-83A1-F6EECF244321}">
                <p14:modId xmlns:p14="http://schemas.microsoft.com/office/powerpoint/2010/main" val="2500299777"/>
              </p:ext>
            </p:extLst>
          </p:nvPr>
        </p:nvGraphicFramePr>
        <p:xfrm>
          <a:off x="907861" y="2069655"/>
          <a:ext cx="7016939" cy="2197545"/>
        </p:xfrm>
        <a:graphic>
          <a:graphicData uri="http://schemas.openxmlformats.org/drawingml/2006/table">
            <a:tbl>
              <a:tblPr firstRow="1" bandRow="1">
                <a:tableStyleId>{5940675A-B579-460E-94D1-54222C63F5DA}</a:tableStyleId>
              </a:tblPr>
              <a:tblGrid>
                <a:gridCol w="768539">
                  <a:extLst>
                    <a:ext uri="{9D8B030D-6E8A-4147-A177-3AD203B41FA5}">
                      <a16:colId xmlns:a16="http://schemas.microsoft.com/office/drawing/2014/main" xmlns="" val="20000"/>
                    </a:ext>
                  </a:extLst>
                </a:gridCol>
                <a:gridCol w="1622871">
                  <a:extLst>
                    <a:ext uri="{9D8B030D-6E8A-4147-A177-3AD203B41FA5}">
                      <a16:colId xmlns:a16="http://schemas.microsoft.com/office/drawing/2014/main" xmlns="" val="20001"/>
                    </a:ext>
                  </a:extLst>
                </a:gridCol>
                <a:gridCol w="1541843">
                  <a:extLst>
                    <a:ext uri="{9D8B030D-6E8A-4147-A177-3AD203B41FA5}">
                      <a16:colId xmlns:a16="http://schemas.microsoft.com/office/drawing/2014/main" xmlns="" val="20002"/>
                    </a:ext>
                  </a:extLst>
                </a:gridCol>
                <a:gridCol w="1541843">
                  <a:extLst>
                    <a:ext uri="{9D8B030D-6E8A-4147-A177-3AD203B41FA5}">
                      <a16:colId xmlns:a16="http://schemas.microsoft.com/office/drawing/2014/main" xmlns="" val="20004"/>
                    </a:ext>
                  </a:extLst>
                </a:gridCol>
                <a:gridCol w="1541843">
                  <a:extLst>
                    <a:ext uri="{9D8B030D-6E8A-4147-A177-3AD203B41FA5}">
                      <a16:colId xmlns:a16="http://schemas.microsoft.com/office/drawing/2014/main" xmlns="" val="20006"/>
                    </a:ext>
                  </a:extLst>
                </a:gridCol>
              </a:tblGrid>
              <a:tr h="210711">
                <a:tc>
                  <a:txBody>
                    <a:bodyPr/>
                    <a:lstStyle/>
                    <a:p>
                      <a:pPr algn="ctr"/>
                      <a:endParaRPr lang="en-US" b="1" dirty="0"/>
                    </a:p>
                  </a:txBody>
                  <a:tcPr>
                    <a:solidFill>
                      <a:schemeClr val="bg1">
                        <a:lumMod val="85000"/>
                      </a:schemeClr>
                    </a:solidFill>
                  </a:tcPr>
                </a:tc>
                <a:tc>
                  <a:txBody>
                    <a:bodyPr/>
                    <a:lstStyle/>
                    <a:p>
                      <a:pPr algn="ctr"/>
                      <a:r>
                        <a:rPr lang="en-US" b="1" dirty="0"/>
                        <a:t>Monday</a:t>
                      </a:r>
                    </a:p>
                  </a:txBody>
                  <a:tcPr>
                    <a:solidFill>
                      <a:schemeClr val="bg1">
                        <a:lumMod val="85000"/>
                      </a:schemeClr>
                    </a:solidFill>
                  </a:tcPr>
                </a:tc>
                <a:tc>
                  <a:txBody>
                    <a:bodyPr/>
                    <a:lstStyle/>
                    <a:p>
                      <a:pPr algn="ctr"/>
                      <a:r>
                        <a:rPr lang="en-US" b="1" dirty="0"/>
                        <a:t>Tuesday</a:t>
                      </a:r>
                    </a:p>
                  </a:txBody>
                  <a:tcPr>
                    <a:solidFill>
                      <a:schemeClr val="bg1">
                        <a:lumMod val="85000"/>
                      </a:schemeClr>
                    </a:solidFill>
                  </a:tcPr>
                </a:tc>
                <a:tc>
                  <a:txBody>
                    <a:bodyPr/>
                    <a:lstStyle/>
                    <a:p>
                      <a:pPr algn="ctr"/>
                      <a:r>
                        <a:rPr lang="en-US" b="1" dirty="0"/>
                        <a:t>Wednesday</a:t>
                      </a:r>
                    </a:p>
                  </a:txBody>
                  <a:tcPr>
                    <a:solidFill>
                      <a:schemeClr val="bg1">
                        <a:lumMod val="85000"/>
                      </a:schemeClr>
                    </a:solidFill>
                  </a:tcPr>
                </a:tc>
                <a:tc>
                  <a:txBody>
                    <a:bodyPr/>
                    <a:lstStyle/>
                    <a:p>
                      <a:pPr algn="ctr"/>
                      <a:r>
                        <a:rPr lang="en-US" b="1" dirty="0"/>
                        <a:t>Thursday</a:t>
                      </a:r>
                    </a:p>
                  </a:txBody>
                  <a:tcPr>
                    <a:solidFill>
                      <a:schemeClr val="bg1">
                        <a:lumMod val="85000"/>
                      </a:schemeClr>
                    </a:solidFill>
                  </a:tcPr>
                </a:tc>
                <a:extLst>
                  <a:ext uri="{0D108BD9-81ED-4DB2-BD59-A6C34878D82A}">
                    <a16:rowId xmlns:a16="http://schemas.microsoft.com/office/drawing/2014/main" xmlns="" val="10000"/>
                  </a:ext>
                </a:extLst>
              </a:tr>
              <a:tr h="312409">
                <a:tc>
                  <a:txBody>
                    <a:bodyPr/>
                    <a:lstStyle/>
                    <a:p>
                      <a:pPr algn="ctr"/>
                      <a:r>
                        <a:rPr lang="en-US" b="1" dirty="0"/>
                        <a:t>AM 1</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err="1">
                          <a:solidFill>
                            <a:schemeClr val="tx1"/>
                          </a:solidFill>
                        </a:rPr>
                        <a:t>TGbf</a:t>
                      </a:r>
                      <a:endParaRPr lang="en-US" sz="1800" b="0" dirty="0">
                        <a:solidFill>
                          <a:schemeClr val="tx1"/>
                        </a:solidFill>
                      </a:endParaRPr>
                    </a:p>
                  </a:txBody>
                  <a:tcPr/>
                </a:tc>
                <a:extLst>
                  <a:ext uri="{0D108BD9-81ED-4DB2-BD59-A6C34878D82A}">
                    <a16:rowId xmlns:a16="http://schemas.microsoft.com/office/drawing/2014/main" xmlns="" val="10001"/>
                  </a:ext>
                </a:extLst>
              </a:tr>
              <a:tr h="210711">
                <a:tc>
                  <a:txBody>
                    <a:bodyPr/>
                    <a:lstStyle/>
                    <a:p>
                      <a:pPr algn="ctr"/>
                      <a:r>
                        <a:rPr lang="en-US" b="1" dirty="0"/>
                        <a:t>AM 2</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bg1">
                              <a:lumMod val="50000"/>
                            </a:schemeClr>
                          </a:solidFill>
                        </a:rPr>
                        <a:t>Opening</a:t>
                      </a:r>
                    </a:p>
                  </a:txBody>
                  <a:tcPr/>
                </a:tc>
                <a:tc>
                  <a:txBody>
                    <a:bodyPr/>
                    <a:lstStyle/>
                    <a:p>
                      <a:pPr algn="ctr"/>
                      <a:r>
                        <a:rPr lang="en-US" sz="1800" b="0" dirty="0" err="1">
                          <a:solidFill>
                            <a:schemeClr val="tx1"/>
                          </a:solidFill>
                        </a:rPr>
                        <a:t>TGbf</a:t>
                      </a:r>
                      <a:endParaRPr lang="en-US" sz="1800" b="0" dirty="0">
                        <a:solidFill>
                          <a:schemeClr val="tx1"/>
                        </a:solidFill>
                      </a:endParaRPr>
                    </a:p>
                  </a:txBody>
                  <a:tcPr/>
                </a:tc>
                <a:tc>
                  <a:txBody>
                    <a:bodyPr/>
                    <a:lstStyle/>
                    <a:p>
                      <a:pPr algn="ctr"/>
                      <a:r>
                        <a:rPr lang="en-US" sz="1800" b="0" dirty="0" err="1">
                          <a:solidFill>
                            <a:schemeClr val="tx1"/>
                          </a:solidFill>
                        </a:rPr>
                        <a:t>TGbf</a:t>
                      </a:r>
                      <a:endParaRPr lang="en-US" sz="1800" b="0" dirty="0">
                        <a:solidFill>
                          <a:schemeClr val="tx1"/>
                        </a:solidFill>
                      </a:endParaRPr>
                    </a:p>
                  </a:txBody>
                  <a:tcPr/>
                </a:tc>
                <a:tc>
                  <a:txBody>
                    <a:bodyPr/>
                    <a:lstStyle/>
                    <a:p>
                      <a:pPr algn="ctr"/>
                      <a:endParaRPr lang="en-US" b="0" dirty="0">
                        <a:solidFill>
                          <a:schemeClr val="tx1"/>
                        </a:solidFill>
                      </a:endParaRPr>
                    </a:p>
                  </a:txBody>
                  <a:tcPr/>
                </a:tc>
                <a:extLst>
                  <a:ext uri="{0D108BD9-81ED-4DB2-BD59-A6C34878D82A}">
                    <a16:rowId xmlns:a16="http://schemas.microsoft.com/office/drawing/2014/main" xmlns="" val="10002"/>
                  </a:ext>
                </a:extLst>
              </a:tr>
              <a:tr h="368745">
                <a:tc>
                  <a:txBody>
                    <a:bodyPr/>
                    <a:lstStyle/>
                    <a:p>
                      <a:pPr algn="ctr"/>
                      <a:r>
                        <a:rPr lang="en-US" b="1" dirty="0"/>
                        <a:t>PM 1</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algn="ctr"/>
                      <a:r>
                        <a:rPr lang="en-US" sz="1800" b="0" dirty="0">
                          <a:solidFill>
                            <a:schemeClr val="bg1">
                              <a:lumMod val="50000"/>
                            </a:schemeClr>
                          </a:solidFill>
                        </a:rPr>
                        <a:t>Mid week</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err="1">
                          <a:solidFill>
                            <a:schemeClr val="tx1"/>
                          </a:solidFill>
                        </a:rPr>
                        <a:t>TGbf</a:t>
                      </a:r>
                      <a:endParaRPr lang="en-US" sz="1800" b="0" dirty="0">
                        <a:solidFill>
                          <a:schemeClr val="tx1"/>
                        </a:solidFill>
                      </a:endParaRPr>
                    </a:p>
                  </a:txBody>
                  <a:tcPr/>
                </a:tc>
                <a:extLst>
                  <a:ext uri="{0D108BD9-81ED-4DB2-BD59-A6C34878D82A}">
                    <a16:rowId xmlns:a16="http://schemas.microsoft.com/office/drawing/2014/main" xmlns="" val="10003"/>
                  </a:ext>
                </a:extLst>
              </a:tr>
              <a:tr h="210711">
                <a:tc>
                  <a:txBody>
                    <a:bodyPr/>
                    <a:lstStyle/>
                    <a:p>
                      <a:pPr algn="ctr"/>
                      <a:r>
                        <a:rPr lang="en-US" b="1" dirty="0"/>
                        <a:t>PM</a:t>
                      </a:r>
                      <a:r>
                        <a:rPr lang="en-US" b="1" baseline="0" dirty="0"/>
                        <a:t> 2</a:t>
                      </a:r>
                      <a:endParaRPr lang="en-US" b="1" dirty="0"/>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extLst>
                  <a:ext uri="{0D108BD9-81ED-4DB2-BD59-A6C34878D82A}">
                    <a16:rowId xmlns:a16="http://schemas.microsoft.com/office/drawing/2014/main" xmlns="" val="10004"/>
                  </a:ext>
                </a:extLst>
              </a:tr>
              <a:tr h="210711">
                <a:tc>
                  <a:txBody>
                    <a:bodyPr/>
                    <a:lstStyle/>
                    <a:p>
                      <a:pPr algn="ctr"/>
                      <a:r>
                        <a:rPr lang="en-US" b="1" dirty="0"/>
                        <a:t>EVE</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solidFill>
                          <a:schemeClr val="tx1"/>
                        </a:solidFill>
                      </a:endParaRPr>
                    </a:p>
                  </a:txBody>
                  <a:tcPr/>
                </a:tc>
                <a:extLst>
                  <a:ext uri="{0D108BD9-81ED-4DB2-BD59-A6C34878D82A}">
                    <a16:rowId xmlns:a16="http://schemas.microsoft.com/office/drawing/2014/main" xmlns="" val="10005"/>
                  </a:ext>
                </a:extLst>
              </a:tr>
            </a:tbl>
          </a:graphicData>
        </a:graphic>
      </p:graphicFrame>
    </p:spTree>
    <p:extLst>
      <p:ext uri="{BB962C8B-B14F-4D97-AF65-F5344CB8AC3E}">
        <p14:creationId xmlns:p14="http://schemas.microsoft.com/office/powerpoint/2010/main" val="346412448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a:t>    This presentation contains the IEEE 802.11 Task Group bf agenda items for the teleconference calls on </a:t>
            </a:r>
          </a:p>
          <a:p>
            <a:pPr lvl="1"/>
            <a:endParaRPr lang="en-US" altLang="en-US" dirty="0"/>
          </a:p>
          <a:p>
            <a:pPr lvl="1"/>
            <a:endParaRPr lang="en-US" altLang="en-US" dirty="0"/>
          </a:p>
        </p:txBody>
      </p:sp>
      <p:sp>
        <p:nvSpPr>
          <p:cNvPr id="717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graphicFrame>
        <p:nvGraphicFramePr>
          <p:cNvPr id="4" name="Table 6">
            <a:extLst>
              <a:ext uri="{FF2B5EF4-FFF2-40B4-BE49-F238E27FC236}">
                <a16:creationId xmlns:a16="http://schemas.microsoft.com/office/drawing/2014/main" xmlns="" id="{91FFB4F7-5618-4A09-9A34-9156E3E5BB25}"/>
              </a:ext>
            </a:extLst>
          </p:cNvPr>
          <p:cNvGraphicFramePr>
            <a:graphicFrameLocks noGrp="1"/>
          </p:cNvGraphicFramePr>
          <p:nvPr>
            <p:extLst>
              <p:ext uri="{D42A27DB-BD31-4B8C-83A1-F6EECF244321}">
                <p14:modId xmlns:p14="http://schemas.microsoft.com/office/powerpoint/2010/main" val="4060548124"/>
              </p:ext>
            </p:extLst>
          </p:nvPr>
        </p:nvGraphicFramePr>
        <p:xfrm>
          <a:off x="914400" y="2743200"/>
          <a:ext cx="7016939" cy="2197545"/>
        </p:xfrm>
        <a:graphic>
          <a:graphicData uri="http://schemas.openxmlformats.org/drawingml/2006/table">
            <a:tbl>
              <a:tblPr firstRow="1" bandRow="1">
                <a:tableStyleId>{5940675A-B579-460E-94D1-54222C63F5DA}</a:tableStyleId>
              </a:tblPr>
              <a:tblGrid>
                <a:gridCol w="768539">
                  <a:extLst>
                    <a:ext uri="{9D8B030D-6E8A-4147-A177-3AD203B41FA5}">
                      <a16:colId xmlns:a16="http://schemas.microsoft.com/office/drawing/2014/main" xmlns="" val="20000"/>
                    </a:ext>
                  </a:extLst>
                </a:gridCol>
                <a:gridCol w="1622871">
                  <a:extLst>
                    <a:ext uri="{9D8B030D-6E8A-4147-A177-3AD203B41FA5}">
                      <a16:colId xmlns:a16="http://schemas.microsoft.com/office/drawing/2014/main" xmlns="" val="20001"/>
                    </a:ext>
                  </a:extLst>
                </a:gridCol>
                <a:gridCol w="1541843">
                  <a:extLst>
                    <a:ext uri="{9D8B030D-6E8A-4147-A177-3AD203B41FA5}">
                      <a16:colId xmlns:a16="http://schemas.microsoft.com/office/drawing/2014/main" xmlns="" val="20002"/>
                    </a:ext>
                  </a:extLst>
                </a:gridCol>
                <a:gridCol w="1541843">
                  <a:extLst>
                    <a:ext uri="{9D8B030D-6E8A-4147-A177-3AD203B41FA5}">
                      <a16:colId xmlns:a16="http://schemas.microsoft.com/office/drawing/2014/main" xmlns="" val="20004"/>
                    </a:ext>
                  </a:extLst>
                </a:gridCol>
                <a:gridCol w="1541843">
                  <a:extLst>
                    <a:ext uri="{9D8B030D-6E8A-4147-A177-3AD203B41FA5}">
                      <a16:colId xmlns:a16="http://schemas.microsoft.com/office/drawing/2014/main" xmlns="" val="20006"/>
                    </a:ext>
                  </a:extLst>
                </a:gridCol>
              </a:tblGrid>
              <a:tr h="210711">
                <a:tc>
                  <a:txBody>
                    <a:bodyPr/>
                    <a:lstStyle/>
                    <a:p>
                      <a:pPr algn="ctr"/>
                      <a:endParaRPr lang="en-US" b="1" dirty="0"/>
                    </a:p>
                  </a:txBody>
                  <a:tcPr>
                    <a:solidFill>
                      <a:schemeClr val="bg1">
                        <a:lumMod val="85000"/>
                      </a:schemeClr>
                    </a:solidFill>
                  </a:tcPr>
                </a:tc>
                <a:tc>
                  <a:txBody>
                    <a:bodyPr/>
                    <a:lstStyle/>
                    <a:p>
                      <a:pPr algn="ctr"/>
                      <a:r>
                        <a:rPr lang="en-US" b="1" dirty="0"/>
                        <a:t>Monday</a:t>
                      </a:r>
                    </a:p>
                  </a:txBody>
                  <a:tcPr>
                    <a:solidFill>
                      <a:schemeClr val="bg1">
                        <a:lumMod val="85000"/>
                      </a:schemeClr>
                    </a:solidFill>
                  </a:tcPr>
                </a:tc>
                <a:tc>
                  <a:txBody>
                    <a:bodyPr/>
                    <a:lstStyle/>
                    <a:p>
                      <a:pPr algn="ctr"/>
                      <a:r>
                        <a:rPr lang="en-US" b="1" dirty="0"/>
                        <a:t>Tuesday</a:t>
                      </a:r>
                    </a:p>
                  </a:txBody>
                  <a:tcPr>
                    <a:solidFill>
                      <a:schemeClr val="bg1">
                        <a:lumMod val="85000"/>
                      </a:schemeClr>
                    </a:solidFill>
                  </a:tcPr>
                </a:tc>
                <a:tc>
                  <a:txBody>
                    <a:bodyPr/>
                    <a:lstStyle/>
                    <a:p>
                      <a:pPr algn="ctr"/>
                      <a:r>
                        <a:rPr lang="en-US" b="1" dirty="0"/>
                        <a:t>Wednesday</a:t>
                      </a:r>
                    </a:p>
                  </a:txBody>
                  <a:tcPr>
                    <a:solidFill>
                      <a:schemeClr val="bg1">
                        <a:lumMod val="85000"/>
                      </a:schemeClr>
                    </a:solidFill>
                  </a:tcPr>
                </a:tc>
                <a:tc>
                  <a:txBody>
                    <a:bodyPr/>
                    <a:lstStyle/>
                    <a:p>
                      <a:pPr algn="ctr"/>
                      <a:r>
                        <a:rPr lang="en-US" b="1" dirty="0"/>
                        <a:t>Thursday</a:t>
                      </a:r>
                    </a:p>
                  </a:txBody>
                  <a:tcPr>
                    <a:solidFill>
                      <a:schemeClr val="bg1">
                        <a:lumMod val="85000"/>
                      </a:schemeClr>
                    </a:solidFill>
                  </a:tcPr>
                </a:tc>
                <a:extLst>
                  <a:ext uri="{0D108BD9-81ED-4DB2-BD59-A6C34878D82A}">
                    <a16:rowId xmlns:a16="http://schemas.microsoft.com/office/drawing/2014/main" xmlns="" val="10000"/>
                  </a:ext>
                </a:extLst>
              </a:tr>
              <a:tr h="312409">
                <a:tc>
                  <a:txBody>
                    <a:bodyPr/>
                    <a:lstStyle/>
                    <a:p>
                      <a:pPr algn="ctr"/>
                      <a:r>
                        <a:rPr lang="en-US" b="1" dirty="0"/>
                        <a:t>AM 1</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err="1">
                          <a:solidFill>
                            <a:schemeClr val="tx1"/>
                          </a:solidFill>
                        </a:rPr>
                        <a:t>TGbf</a:t>
                      </a:r>
                      <a:endParaRPr lang="en-US" sz="1800" b="0" dirty="0">
                        <a:solidFill>
                          <a:schemeClr val="tx1"/>
                        </a:solidFill>
                      </a:endParaRPr>
                    </a:p>
                  </a:txBody>
                  <a:tcPr/>
                </a:tc>
                <a:extLst>
                  <a:ext uri="{0D108BD9-81ED-4DB2-BD59-A6C34878D82A}">
                    <a16:rowId xmlns:a16="http://schemas.microsoft.com/office/drawing/2014/main" xmlns="" val="10001"/>
                  </a:ext>
                </a:extLst>
              </a:tr>
              <a:tr h="210711">
                <a:tc>
                  <a:txBody>
                    <a:bodyPr/>
                    <a:lstStyle/>
                    <a:p>
                      <a:pPr algn="ctr"/>
                      <a:r>
                        <a:rPr lang="en-US" b="1" dirty="0"/>
                        <a:t>AM 2</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bg1">
                              <a:lumMod val="50000"/>
                            </a:schemeClr>
                          </a:solidFill>
                        </a:rPr>
                        <a:t>Opening</a:t>
                      </a:r>
                    </a:p>
                  </a:txBody>
                  <a:tcPr/>
                </a:tc>
                <a:tc>
                  <a:txBody>
                    <a:bodyPr/>
                    <a:lstStyle/>
                    <a:p>
                      <a:pPr algn="ctr"/>
                      <a:r>
                        <a:rPr lang="en-US" sz="1800" b="0" dirty="0" err="1">
                          <a:solidFill>
                            <a:schemeClr val="tx1"/>
                          </a:solidFill>
                        </a:rPr>
                        <a:t>TGbf</a:t>
                      </a:r>
                      <a:endParaRPr lang="en-US" sz="1800" b="0" dirty="0">
                        <a:solidFill>
                          <a:schemeClr val="tx1"/>
                        </a:solidFill>
                      </a:endParaRPr>
                    </a:p>
                  </a:txBody>
                  <a:tcPr/>
                </a:tc>
                <a:tc>
                  <a:txBody>
                    <a:bodyPr/>
                    <a:lstStyle/>
                    <a:p>
                      <a:pPr algn="ctr"/>
                      <a:r>
                        <a:rPr lang="en-US" sz="1800" b="0" dirty="0" err="1">
                          <a:solidFill>
                            <a:schemeClr val="tx1"/>
                          </a:solidFill>
                        </a:rPr>
                        <a:t>TGbf</a:t>
                      </a:r>
                      <a:endParaRPr lang="en-US" sz="1800" b="0" dirty="0">
                        <a:solidFill>
                          <a:schemeClr val="tx1"/>
                        </a:solidFill>
                      </a:endParaRPr>
                    </a:p>
                  </a:txBody>
                  <a:tcPr/>
                </a:tc>
                <a:tc>
                  <a:txBody>
                    <a:bodyPr/>
                    <a:lstStyle/>
                    <a:p>
                      <a:pPr algn="ctr"/>
                      <a:endParaRPr lang="en-US" b="0" dirty="0">
                        <a:solidFill>
                          <a:schemeClr val="tx1"/>
                        </a:solidFill>
                      </a:endParaRPr>
                    </a:p>
                  </a:txBody>
                  <a:tcPr/>
                </a:tc>
                <a:extLst>
                  <a:ext uri="{0D108BD9-81ED-4DB2-BD59-A6C34878D82A}">
                    <a16:rowId xmlns:a16="http://schemas.microsoft.com/office/drawing/2014/main" xmlns="" val="10002"/>
                  </a:ext>
                </a:extLst>
              </a:tr>
              <a:tr h="368745">
                <a:tc>
                  <a:txBody>
                    <a:bodyPr/>
                    <a:lstStyle/>
                    <a:p>
                      <a:pPr algn="ctr"/>
                      <a:r>
                        <a:rPr lang="en-US" b="1" dirty="0"/>
                        <a:t>PM 1</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algn="ctr"/>
                      <a:r>
                        <a:rPr lang="en-US" sz="1800" b="0" dirty="0">
                          <a:solidFill>
                            <a:schemeClr val="bg1">
                              <a:lumMod val="50000"/>
                            </a:schemeClr>
                          </a:solidFill>
                        </a:rPr>
                        <a:t>Mid week</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err="1">
                          <a:solidFill>
                            <a:schemeClr val="tx1"/>
                          </a:solidFill>
                        </a:rPr>
                        <a:t>TGbf</a:t>
                      </a:r>
                      <a:endParaRPr lang="en-US" sz="1800" b="0" dirty="0">
                        <a:solidFill>
                          <a:schemeClr val="tx1"/>
                        </a:solidFill>
                      </a:endParaRPr>
                    </a:p>
                  </a:txBody>
                  <a:tcPr/>
                </a:tc>
                <a:extLst>
                  <a:ext uri="{0D108BD9-81ED-4DB2-BD59-A6C34878D82A}">
                    <a16:rowId xmlns:a16="http://schemas.microsoft.com/office/drawing/2014/main" xmlns="" val="10003"/>
                  </a:ext>
                </a:extLst>
              </a:tr>
              <a:tr h="210711">
                <a:tc>
                  <a:txBody>
                    <a:bodyPr/>
                    <a:lstStyle/>
                    <a:p>
                      <a:pPr algn="ctr"/>
                      <a:r>
                        <a:rPr lang="en-US" b="1" dirty="0"/>
                        <a:t>PM</a:t>
                      </a:r>
                      <a:r>
                        <a:rPr lang="en-US" b="1" baseline="0" dirty="0"/>
                        <a:t> 2</a:t>
                      </a:r>
                      <a:endParaRPr lang="en-US" b="1" dirty="0"/>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extLst>
                  <a:ext uri="{0D108BD9-81ED-4DB2-BD59-A6C34878D82A}">
                    <a16:rowId xmlns:a16="http://schemas.microsoft.com/office/drawing/2014/main" xmlns="" val="10004"/>
                  </a:ext>
                </a:extLst>
              </a:tr>
              <a:tr h="210711">
                <a:tc>
                  <a:txBody>
                    <a:bodyPr/>
                    <a:lstStyle/>
                    <a:p>
                      <a:pPr algn="ctr"/>
                      <a:r>
                        <a:rPr lang="en-US" b="1" dirty="0"/>
                        <a:t>EVE</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solidFill>
                          <a:schemeClr val="tx1"/>
                        </a:solidFill>
                      </a:endParaRPr>
                    </a:p>
                  </a:txBody>
                  <a:tcPr/>
                </a:tc>
                <a:extLst>
                  <a:ext uri="{0D108BD9-81ED-4DB2-BD59-A6C34878D82A}">
                    <a16:rowId xmlns:a16="http://schemas.microsoft.com/office/drawing/2014/main" xmlns="" val="10005"/>
                  </a:ext>
                </a:extLst>
              </a:tr>
            </a:tbl>
          </a:graphicData>
        </a:graphic>
      </p:graphicFrame>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0" y="533400"/>
            <a:ext cx="1219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 </a:t>
            </a:r>
            <a:r>
              <a:rPr lang="en-US" altLang="zh-CN" b="0" dirty="0"/>
              <a:t>(plan after November Plenary)</a:t>
            </a:r>
            <a:endParaRPr lang="en-US" altLang="en-US" b="0" dirty="0">
              <a:solidFill>
                <a:schemeClr val="tx2"/>
              </a:solidFill>
            </a:endParaRPr>
          </a:p>
        </p:txBody>
      </p:sp>
      <p:sp>
        <p:nvSpPr>
          <p:cNvPr id="6" name="Rectangle 3"/>
          <p:cNvSpPr txBox="1">
            <a:spLocks noChangeArrowheads="1"/>
          </p:cNvSpPr>
          <p:nvPr/>
        </p:nvSpPr>
        <p:spPr bwMode="auto">
          <a:xfrm>
            <a:off x="157348" y="1143000"/>
            <a:ext cx="7005452" cy="52605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300"/>
              </a:spcAft>
              <a:buClr>
                <a:srgbClr val="000000"/>
              </a:buClr>
              <a:buFont typeface="Arial" panose="020B0604020202020204" pitchFamily="34" charset="0"/>
              <a:buChar char="•"/>
              <a:defRPr/>
            </a:pPr>
            <a:r>
              <a:rPr lang="en-US" altLang="zh-CN" b="1" dirty="0">
                <a:solidFill>
                  <a:srgbClr val="FF0000"/>
                </a:solidFill>
                <a:cs typeface="Times New Roman" panose="02020603050405020304" pitchFamily="18" charset="0"/>
              </a:rPr>
              <a:t>Confirmed:</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Dec 	12	(Tuesday)	9</a:t>
            </a:r>
            <a:r>
              <a:rPr lang="zh-CN" altLang="en-US" sz="1800" b="1" dirty="0">
                <a:cs typeface="Times New Roman" panose="02020603050405020304" pitchFamily="18" charset="0"/>
              </a:rPr>
              <a:t>：</a:t>
            </a:r>
            <a:r>
              <a:rPr lang="en-US" altLang="zh-CN" sz="1800" b="1" dirty="0">
                <a:cs typeface="Times New Roman" panose="02020603050405020304" pitchFamily="18" charset="0"/>
              </a:rPr>
              <a:t>00 - 11:00 ET </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Dec 	21	(Thursday)	22</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00 - 00:00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Jan 	  4	(Thursday)	22</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00 - 00:00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Jan 	  8	(Monday)	9</a:t>
            </a:r>
            <a:r>
              <a:rPr lang="zh-CN" altLang="en-US" sz="1800" b="1" dirty="0">
                <a:cs typeface="Times New Roman" panose="02020603050405020304" pitchFamily="18" charset="0"/>
              </a:rPr>
              <a:t>：</a:t>
            </a:r>
            <a:r>
              <a:rPr lang="en-US" altLang="zh-CN" sz="1800" b="1" dirty="0">
                <a:cs typeface="Times New Roman" panose="02020603050405020304" pitchFamily="18" charset="0"/>
              </a:rPr>
              <a:t>00 - 11:00 ET </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Jan 	  9	(Tuesday)	9</a:t>
            </a:r>
            <a:r>
              <a:rPr lang="zh-CN" altLang="en-US" sz="1800" b="1" dirty="0">
                <a:cs typeface="Times New Roman" panose="02020603050405020304" pitchFamily="18" charset="0"/>
              </a:rPr>
              <a:t>：</a:t>
            </a:r>
            <a:r>
              <a:rPr lang="en-US" altLang="zh-CN" sz="1800" b="1" dirty="0">
                <a:cs typeface="Times New Roman" panose="02020603050405020304" pitchFamily="18" charset="0"/>
              </a:rPr>
              <a:t>00 - 11:00 ET </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cs typeface="Times New Roman" panose="02020603050405020304" pitchFamily="18" charset="0"/>
            </a:endParaRPr>
          </a:p>
        </p:txBody>
      </p:sp>
      <p:sp>
        <p:nvSpPr>
          <p:cNvPr id="2" name="矩形 1">
            <a:extLst>
              <a:ext uri="{FF2B5EF4-FFF2-40B4-BE49-F238E27FC236}">
                <a16:creationId xmlns:a16="http://schemas.microsoft.com/office/drawing/2014/main" xmlns="" id="{58FF7B02-5BE2-44E0-B2CE-1F5FF2F26879}"/>
              </a:ext>
            </a:extLst>
          </p:cNvPr>
          <p:cNvSpPr/>
          <p:nvPr/>
        </p:nvSpPr>
        <p:spPr>
          <a:xfrm>
            <a:off x="7010400" y="4648200"/>
            <a:ext cx="3797500" cy="600164"/>
          </a:xfrm>
          <a:prstGeom prst="rect">
            <a:avLst/>
          </a:prstGeom>
          <a:solidFill>
            <a:schemeClr val="bg1"/>
          </a:solidFill>
        </p:spPr>
        <p:txBody>
          <a:bodyPr wrap="square">
            <a:spAutoFit/>
          </a:bodyPr>
          <a:lstStyle/>
          <a:p>
            <a:pPr marL="171450" indent="-171450">
              <a:spcBef>
                <a:spcPts val="0"/>
              </a:spcBef>
              <a:buFont typeface="Arial" panose="020B0604020202020204" pitchFamily="34" charset="0"/>
              <a:buChar char="•"/>
            </a:pPr>
            <a:r>
              <a:rPr lang="en-US" altLang="zh-CN" sz="1100" b="1" dirty="0"/>
              <a:t>5 Nov 2023 - </a:t>
            </a:r>
            <a:r>
              <a:rPr lang="en-US" altLang="zh-CN" sz="1100" b="1" dirty="0">
                <a:solidFill>
                  <a:srgbClr val="FF0000"/>
                </a:solidFill>
              </a:rPr>
              <a:t>Daylight Saving Time ends</a:t>
            </a:r>
          </a:p>
          <a:p>
            <a:pPr marL="171450" indent="-171450">
              <a:spcBef>
                <a:spcPts val="0"/>
              </a:spcBef>
              <a:buFont typeface="Arial" panose="020B0604020202020204" pitchFamily="34" charset="0"/>
              <a:buChar char="•"/>
            </a:pPr>
            <a:r>
              <a:rPr lang="en-US" altLang="zh-CN" sz="1100" dirty="0"/>
              <a:t>Sunday, 5 Nov 2023, 02:00:00 clocks are set </a:t>
            </a:r>
            <a:r>
              <a:rPr lang="en-US" altLang="zh-CN" sz="1100" b="1" dirty="0"/>
              <a:t>back</a:t>
            </a:r>
            <a:r>
              <a:rPr lang="en-US" altLang="zh-CN" sz="1100" dirty="0"/>
              <a:t> 1 hour to</a:t>
            </a:r>
            <a:br>
              <a:rPr lang="en-US" altLang="zh-CN" sz="1100" dirty="0"/>
            </a:br>
            <a:r>
              <a:rPr lang="en-US" altLang="zh-CN" sz="1100" dirty="0"/>
              <a:t>Sunday, 5 Nov 2023, 01:00:00 local daylight time instead.</a:t>
            </a:r>
          </a:p>
        </p:txBody>
      </p:sp>
      <p:sp>
        <p:nvSpPr>
          <p:cNvPr id="4" name="矩形 3">
            <a:extLst>
              <a:ext uri="{FF2B5EF4-FFF2-40B4-BE49-F238E27FC236}">
                <a16:creationId xmlns:a16="http://schemas.microsoft.com/office/drawing/2014/main" xmlns="" id="{B3E5154D-77E5-43B4-914D-22E74CC824AD}"/>
              </a:ext>
            </a:extLst>
          </p:cNvPr>
          <p:cNvSpPr/>
          <p:nvPr/>
        </p:nvSpPr>
        <p:spPr>
          <a:xfrm>
            <a:off x="7010400" y="5295458"/>
            <a:ext cx="4121910" cy="1038746"/>
          </a:xfrm>
          <a:prstGeom prst="rect">
            <a:avLst/>
          </a:prstGeom>
        </p:spPr>
        <p:txBody>
          <a:bodyPr wrap="square">
            <a:spAutoFit/>
          </a:bodyPr>
          <a:lstStyle/>
          <a:p>
            <a:pPr marL="0" lvl="1" algn="just">
              <a:spcAft>
                <a:spcPts val="300"/>
              </a:spcAft>
              <a:buClr>
                <a:srgbClr val="000000"/>
              </a:buClr>
              <a:defRPr/>
            </a:pPr>
            <a:r>
              <a:rPr lang="en-US" altLang="zh-CN" sz="900" dirty="0">
                <a:cs typeface="Times New Roman" panose="02020603050405020304" pitchFamily="18" charset="0"/>
              </a:rPr>
              <a:t>** Note: </a:t>
            </a:r>
          </a:p>
          <a:p>
            <a:pPr marL="228600" lvl="1" indent="-228600" algn="just">
              <a:spcAft>
                <a:spcPts val="300"/>
              </a:spcAft>
              <a:buClr>
                <a:srgbClr val="000000"/>
              </a:buClr>
              <a:buFont typeface="+mj-lt"/>
              <a:buAutoNum type="arabicPeriod"/>
              <a:defRPr/>
            </a:pPr>
            <a:r>
              <a:rPr lang="en-US" altLang="zh-CN" sz="900" dirty="0">
                <a:cs typeface="Times New Roman" panose="02020603050405020304" pitchFamily="18" charset="0"/>
              </a:rPr>
              <a:t>When conflict with CAC, the call may be changed. </a:t>
            </a:r>
          </a:p>
          <a:p>
            <a:pPr marL="0" lvl="1" algn="just">
              <a:spcAft>
                <a:spcPts val="300"/>
              </a:spcAft>
              <a:buClr>
                <a:srgbClr val="000000"/>
              </a:buClr>
              <a:defRPr/>
            </a:pPr>
            <a:r>
              <a:rPr lang="en-US" altLang="zh-CN" sz="900" dirty="0">
                <a:cs typeface="Times New Roman" panose="02020603050405020304" pitchFamily="18" charset="0"/>
              </a:rPr>
              <a:t>        (Sept 2023 – Nov 2023 CAC calls: </a:t>
            </a:r>
            <a:r>
              <a:rPr lang="en-US" altLang="zh-CN" sz="900" dirty="0">
                <a:solidFill>
                  <a:srgbClr val="0000FF"/>
                </a:solidFill>
                <a:cs typeface="Times New Roman" panose="02020603050405020304" pitchFamily="18" charset="0"/>
              </a:rPr>
              <a:t>Oct 9, Oct 30</a:t>
            </a:r>
            <a:r>
              <a:rPr lang="en-US" altLang="zh-CN" sz="900" dirty="0">
                <a:cs typeface="Times New Roman" panose="02020603050405020304" pitchFamily="18" charset="0"/>
              </a:rPr>
              <a:t>)</a:t>
            </a:r>
          </a:p>
          <a:p>
            <a:pPr marL="228600" lvl="1" indent="-228600" algn="just">
              <a:spcAft>
                <a:spcPts val="300"/>
              </a:spcAft>
              <a:buClr>
                <a:srgbClr val="000000"/>
              </a:buClr>
              <a:buFont typeface="+mj-lt"/>
              <a:buAutoNum type="arabicPeriod" startAt="2"/>
              <a:defRPr/>
            </a:pPr>
            <a:r>
              <a:rPr lang="en-US" altLang="zh-CN" sz="900" strike="sngStrike" dirty="0">
                <a:cs typeface="MS PGothic" charset="0"/>
              </a:rPr>
              <a:t>Thursday </a:t>
            </a:r>
            <a:r>
              <a:rPr lang="en-US" altLang="zh-CN" sz="900" strike="sngStrike" dirty="0">
                <a:solidFill>
                  <a:srgbClr val="00B0F0"/>
                </a:solidFill>
                <a:cs typeface="Times New Roman" panose="02020603050405020304" pitchFamily="18" charset="0"/>
              </a:rPr>
              <a:t>23:00 - 01:00am ET </a:t>
            </a:r>
            <a:r>
              <a:rPr lang="en-US" altLang="zh-CN" sz="900" strike="sngStrike" dirty="0">
                <a:cs typeface="MS PGothic" charset="0"/>
              </a:rPr>
              <a:t>(Thursday 20</a:t>
            </a:r>
            <a:r>
              <a:rPr lang="zh-CN" altLang="en-US" sz="900" strike="sngStrike" dirty="0">
                <a:cs typeface="MS PGothic" charset="0"/>
              </a:rPr>
              <a:t>：</a:t>
            </a:r>
            <a:r>
              <a:rPr lang="en-US" altLang="zh-CN" sz="900" strike="sngStrike" dirty="0">
                <a:cs typeface="MS PGothic" charset="0"/>
              </a:rPr>
              <a:t>00  – 22:00 PT, Friday 11am-13:00 in China, Friday 6am-8am in Israel, Friday 5am – 7am in Central Europe), and </a:t>
            </a:r>
            <a:r>
              <a:rPr lang="en-US" altLang="zh-CN" sz="900" strike="sngStrike" dirty="0">
                <a:solidFill>
                  <a:srgbClr val="0000FF"/>
                </a:solidFill>
                <a:cs typeface="MS PGothic" charset="0"/>
              </a:rPr>
              <a:t>Sang Kim </a:t>
            </a:r>
            <a:r>
              <a:rPr lang="en-US" altLang="zh-CN" sz="900" strike="sngStrike" dirty="0">
                <a:cs typeface="MS PGothic" charset="0"/>
              </a:rPr>
              <a:t>will help to take the minutes for these slots.</a:t>
            </a:r>
            <a:endParaRPr lang="zh-CN" altLang="en-US" sz="900" strike="sngStrike" dirty="0"/>
          </a:p>
        </p:txBody>
      </p:sp>
    </p:spTree>
    <p:extLst>
      <p:ext uri="{BB962C8B-B14F-4D97-AF65-F5344CB8AC3E}">
        <p14:creationId xmlns:p14="http://schemas.microsoft.com/office/powerpoint/2010/main" val="9319978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0" y="533400"/>
            <a:ext cx="1219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F2F meeting</a:t>
            </a:r>
            <a:endParaRPr lang="en-US" altLang="en-US" b="0" dirty="0">
              <a:solidFill>
                <a:schemeClr val="tx2"/>
              </a:solidFill>
            </a:endParaRPr>
          </a:p>
        </p:txBody>
      </p:sp>
      <p:sp>
        <p:nvSpPr>
          <p:cNvPr id="7" name="Rectangle 3"/>
          <p:cNvSpPr txBox="1">
            <a:spLocks noChangeArrowheads="1"/>
          </p:cNvSpPr>
          <p:nvPr/>
        </p:nvSpPr>
        <p:spPr bwMode="auto">
          <a:xfrm>
            <a:off x="457200" y="1371600"/>
            <a:ext cx="65532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600"/>
              </a:spcAft>
              <a:buClr>
                <a:srgbClr val="000000"/>
              </a:buClr>
              <a:buFont typeface="Arial" panose="020B0604020202020204" pitchFamily="34" charset="0"/>
              <a:buChar char="•"/>
              <a:defRPr/>
            </a:pPr>
            <a:r>
              <a:rPr lang="en-US" altLang="zh-CN" b="1" dirty="0"/>
              <a:t>January Interim </a:t>
            </a:r>
            <a:r>
              <a:rPr lang="en-US" altLang="zh-CN" b="1" dirty="0" smtClean="0"/>
              <a:t>2024, </a:t>
            </a:r>
            <a:r>
              <a:rPr lang="en-US" altLang="zh-CN" b="1" dirty="0">
                <a:solidFill>
                  <a:srgbClr val="FF0000"/>
                </a:solidFill>
                <a:cs typeface="Times New Roman" panose="02020603050405020304" pitchFamily="18" charset="0"/>
              </a:rPr>
              <a:t>To be Confirmed: </a:t>
            </a:r>
          </a:p>
        </p:txBody>
      </p:sp>
      <p:graphicFrame>
        <p:nvGraphicFramePr>
          <p:cNvPr id="8" name="表格 7"/>
          <p:cNvGraphicFramePr>
            <a:graphicFrameLocks noGrp="1"/>
          </p:cNvGraphicFramePr>
          <p:nvPr>
            <p:extLst/>
          </p:nvPr>
        </p:nvGraphicFramePr>
        <p:xfrm>
          <a:off x="907860" y="4572000"/>
          <a:ext cx="7016940" cy="1676398"/>
        </p:xfrm>
        <a:graphic>
          <a:graphicData uri="http://schemas.openxmlformats.org/drawingml/2006/table">
            <a:tbl>
              <a:tblPr firstRow="1" firstCol="1" bandRow="1"/>
              <a:tblGrid>
                <a:gridCol w="768540">
                  <a:extLst>
                    <a:ext uri="{9D8B030D-6E8A-4147-A177-3AD203B41FA5}">
                      <a16:colId xmlns:a16="http://schemas.microsoft.com/office/drawing/2014/main" xmlns="" val="20000"/>
                    </a:ext>
                  </a:extLst>
                </a:gridCol>
                <a:gridCol w="907862">
                  <a:extLst>
                    <a:ext uri="{9D8B030D-6E8A-4147-A177-3AD203B41FA5}">
                      <a16:colId xmlns:a16="http://schemas.microsoft.com/office/drawing/2014/main" xmlns="" val="20001"/>
                    </a:ext>
                  </a:extLst>
                </a:gridCol>
                <a:gridCol w="1073338">
                  <a:extLst>
                    <a:ext uri="{9D8B030D-6E8A-4147-A177-3AD203B41FA5}">
                      <a16:colId xmlns:a16="http://schemas.microsoft.com/office/drawing/2014/main" xmlns="" val="20002"/>
                    </a:ext>
                  </a:extLst>
                </a:gridCol>
                <a:gridCol w="1295400">
                  <a:extLst>
                    <a:ext uri="{9D8B030D-6E8A-4147-A177-3AD203B41FA5}">
                      <a16:colId xmlns:a16="http://schemas.microsoft.com/office/drawing/2014/main" xmlns="" val="20003"/>
                    </a:ext>
                  </a:extLst>
                </a:gridCol>
                <a:gridCol w="984062">
                  <a:extLst>
                    <a:ext uri="{9D8B030D-6E8A-4147-A177-3AD203B41FA5}">
                      <a16:colId xmlns:a16="http://schemas.microsoft.com/office/drawing/2014/main" xmlns="" val="20004"/>
                    </a:ext>
                  </a:extLst>
                </a:gridCol>
                <a:gridCol w="990600">
                  <a:extLst>
                    <a:ext uri="{9D8B030D-6E8A-4147-A177-3AD203B41FA5}">
                      <a16:colId xmlns:a16="http://schemas.microsoft.com/office/drawing/2014/main" xmlns="" val="20005"/>
                    </a:ext>
                  </a:extLst>
                </a:gridCol>
                <a:gridCol w="997138">
                  <a:extLst>
                    <a:ext uri="{9D8B030D-6E8A-4147-A177-3AD203B41FA5}">
                      <a16:colId xmlns:a16="http://schemas.microsoft.com/office/drawing/2014/main" xmlns="" val="20006"/>
                    </a:ext>
                  </a:extLst>
                </a:gridCol>
              </a:tblGrid>
              <a:tr h="296231">
                <a:tc>
                  <a:txBody>
                    <a:bodyPr/>
                    <a:lstStyle/>
                    <a:p>
                      <a:pPr marL="0" algn="ctr" defTabSz="914400" rtl="0" eaLnBrk="1" latinLnBrk="0" hangingPunct="1">
                        <a:spcAft>
                          <a:spcPts val="600"/>
                        </a:spcAft>
                      </a:pPr>
                      <a:r>
                        <a:rPr lang="en-US" sz="1600" b="1" kern="1200" dirty="0">
                          <a:solidFill>
                            <a:schemeClr val="tx1"/>
                          </a:solidFill>
                          <a:effectLst/>
                          <a:latin typeface="Calibri" panose="020F0502020204030204" pitchFamily="34" charset="0"/>
                          <a:ea typeface="宋体" panose="02010600030101010101" pitchFamily="2" charset="-122"/>
                          <a:cs typeface="+mn-cs"/>
                        </a:rPr>
                        <a:t> </a:t>
                      </a:r>
                      <a:endParaRPr lang="zh-CN" sz="16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altLang="zh-CN" sz="1200" b="1" kern="1200" dirty="0">
                          <a:solidFill>
                            <a:schemeClr val="tx1"/>
                          </a:solidFill>
                          <a:effectLst/>
                          <a:highlight>
                            <a:srgbClr val="FFFF00"/>
                          </a:highlight>
                          <a:latin typeface="Calibri" panose="020F0502020204030204" pitchFamily="34" charset="0"/>
                          <a:ea typeface="宋体" panose="02010600030101010101" pitchFamily="2" charset="-122"/>
                          <a:cs typeface="+mn-cs"/>
                        </a:rPr>
                        <a:t>Panama</a:t>
                      </a:r>
                      <a:endParaRPr lang="zh-CN" sz="1200" b="1" kern="1200" dirty="0">
                        <a:solidFill>
                          <a:schemeClr val="tx1"/>
                        </a:solidFill>
                        <a:effectLst/>
                        <a:highlight>
                          <a:srgbClr val="FFFF00"/>
                        </a:highligh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Beijing</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a:solidFill>
                            <a:schemeClr val="tx1"/>
                          </a:solidFill>
                          <a:effectLst/>
                          <a:latin typeface="Calibri" panose="020F0502020204030204" pitchFamily="34" charset="0"/>
                          <a:ea typeface="宋体" panose="02010600030101010101" pitchFamily="2" charset="-122"/>
                          <a:cs typeface="+mn-cs"/>
                        </a:rPr>
                        <a:t>Central Europe</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a:solidFill>
                            <a:schemeClr val="tx1"/>
                          </a:solidFill>
                          <a:effectLst/>
                          <a:latin typeface="Calibri" panose="020F0502020204030204" pitchFamily="34" charset="0"/>
                          <a:ea typeface="宋体" panose="02010600030101010101" pitchFamily="2" charset="-122"/>
                          <a:cs typeface="+mn-cs"/>
                        </a:rPr>
                        <a:t>Israel</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Eastern</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Pacific</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xmlns="" val="10000"/>
                  </a:ext>
                </a:extLst>
              </a:tr>
              <a:tr h="222173">
                <a:tc>
                  <a:txBody>
                    <a:bodyPr/>
                    <a:lstStyle/>
                    <a:p>
                      <a:pPr>
                        <a:spcAft>
                          <a:spcPts val="600"/>
                        </a:spcAft>
                      </a:pPr>
                      <a:r>
                        <a:rPr lang="en-US" sz="1200" b="1" dirty="0">
                          <a:solidFill>
                            <a:srgbClr val="00B050"/>
                          </a:solidFill>
                          <a:effectLst/>
                          <a:latin typeface="Calibri" panose="020F0502020204030204" pitchFamily="34" charset="0"/>
                          <a:ea typeface="宋体" panose="02010600030101010101" pitchFamily="2" charset="-122"/>
                        </a:rPr>
                        <a:t>AM1</a:t>
                      </a:r>
                      <a:endParaRPr lang="zh-CN" sz="1200" b="1"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08:00-10:00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21:00-23:00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14:00-16:00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15:00-17:00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08:00-10:00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05:00-07:00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222173">
                <a:tc>
                  <a:txBody>
                    <a:bodyPr/>
                    <a:lstStyle/>
                    <a:p>
                      <a:pPr>
                        <a:spcAft>
                          <a:spcPts val="600"/>
                        </a:spcAft>
                      </a:pPr>
                      <a:r>
                        <a:rPr lang="en-US" sz="1200" b="1" dirty="0">
                          <a:solidFill>
                            <a:srgbClr val="00B0F0"/>
                          </a:solidFill>
                          <a:effectLst/>
                          <a:latin typeface="Calibri" panose="020F0502020204030204" pitchFamily="34" charset="0"/>
                          <a:ea typeface="宋体" panose="02010600030101010101" pitchFamily="2" charset="-122"/>
                        </a:rPr>
                        <a:t>AM2</a:t>
                      </a:r>
                      <a:endParaRPr lang="zh-CN" sz="1200" b="1"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10:30-12:30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23:30-01:30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16:30-18:30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17:30-19:30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10:30-12:30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07:30-09:30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134651">
                <a:tc>
                  <a:txBody>
                    <a:bodyPr/>
                    <a:lstStyle/>
                    <a:p>
                      <a:pPr>
                        <a:spcAft>
                          <a:spcPts val="600"/>
                        </a:spcAft>
                      </a:pPr>
                      <a:r>
                        <a:rPr lang="en-US" sz="800" b="1" dirty="0">
                          <a:solidFill>
                            <a:srgbClr val="1F497D"/>
                          </a:solidFill>
                          <a:effectLst/>
                          <a:latin typeface="Calibri" panose="020F0502020204030204" pitchFamily="34" charset="0"/>
                          <a:ea typeface="宋体" panose="02010600030101010101" pitchFamily="2" charset="-122"/>
                        </a:rPr>
                        <a:t> </a:t>
                      </a:r>
                      <a:endParaRPr lang="zh-CN" sz="800" b="1"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endParaRPr lang="zh-CN" sz="8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222173">
                <a:tc>
                  <a:txBody>
                    <a:bodyPr/>
                    <a:lstStyle/>
                    <a:p>
                      <a:pPr>
                        <a:spcAft>
                          <a:spcPts val="600"/>
                        </a:spcAft>
                      </a:pPr>
                      <a:r>
                        <a:rPr lang="en-US" sz="1200" b="1" dirty="0">
                          <a:solidFill>
                            <a:srgbClr val="7030A0"/>
                          </a:solidFill>
                          <a:effectLst/>
                          <a:latin typeface="Calibri" panose="020F0502020204030204" pitchFamily="34" charset="0"/>
                          <a:ea typeface="宋体" panose="02010600030101010101" pitchFamily="2" charset="-122"/>
                        </a:rPr>
                        <a:t>PM1</a:t>
                      </a:r>
                      <a:endParaRPr lang="zh-CN" sz="1200" b="1"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7030A0"/>
                          </a:solidFill>
                          <a:effectLst/>
                          <a:latin typeface="Calibri" panose="020F0502020204030204" pitchFamily="34" charset="0"/>
                          <a:ea typeface="宋体" panose="02010600030101010101" pitchFamily="2" charset="-122"/>
                        </a:rPr>
                        <a:t>13:30-15:30</a:t>
                      </a:r>
                      <a:endParaRPr lang="zh-CN" sz="105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02:30-04:30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19:30-21:30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20:30-22:30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7030A0"/>
                          </a:solidFill>
                          <a:effectLst/>
                          <a:latin typeface="Calibri" panose="020F0502020204030204" pitchFamily="34" charset="0"/>
                          <a:ea typeface="宋体" panose="02010600030101010101" pitchFamily="2" charset="-122"/>
                        </a:rPr>
                        <a:t>13:30-15:30</a:t>
                      </a:r>
                      <a:endParaRPr lang="zh-CN" sz="105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10:30-12:30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r h="222173">
                <a:tc>
                  <a:txBody>
                    <a:bodyPr/>
                    <a:lstStyle/>
                    <a:p>
                      <a:pPr marL="0" algn="l" defTabSz="914400" rtl="0" eaLnBrk="1" latinLnBrk="0" hangingPunct="1">
                        <a:spcAft>
                          <a:spcPts val="600"/>
                        </a:spcAft>
                      </a:pPr>
                      <a:r>
                        <a:rPr lang="en-US" sz="1200" b="1" kern="1200" dirty="0">
                          <a:solidFill>
                            <a:srgbClr val="1F497D"/>
                          </a:solidFill>
                          <a:effectLst/>
                          <a:latin typeface="Calibri" panose="020F0502020204030204" pitchFamily="34" charset="0"/>
                          <a:ea typeface="宋体" panose="02010600030101010101" pitchFamily="2" charset="-122"/>
                          <a:cs typeface="+mn-cs"/>
                        </a:rPr>
                        <a:t>PM2</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16:00-18:00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05:00-07:00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22:00-00:00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23:00-01:00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16:00-18:00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13:00-15:00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5"/>
                  </a:ext>
                </a:extLst>
              </a:tr>
              <a:tr h="134651">
                <a:tc>
                  <a:txBody>
                    <a:bodyPr/>
                    <a:lstStyle/>
                    <a:p>
                      <a:pPr marL="0" algn="l" defTabSz="914400" rtl="0" eaLnBrk="1" latinLnBrk="0" hangingPunct="1">
                        <a:spcAft>
                          <a:spcPts val="600"/>
                        </a:spcAft>
                      </a:pPr>
                      <a:r>
                        <a:rPr lang="en-US" sz="800" b="1" kern="1200" dirty="0">
                          <a:solidFill>
                            <a:srgbClr val="1F497D"/>
                          </a:solidFill>
                          <a:effectLst/>
                          <a:latin typeface="Calibri" panose="020F0502020204030204" pitchFamily="34" charset="0"/>
                          <a:ea typeface="宋体" panose="02010600030101010101" pitchFamily="2" charset="-122"/>
                          <a:cs typeface="+mn-cs"/>
                        </a:rPr>
                        <a:t> </a:t>
                      </a:r>
                      <a:endParaRPr lang="zh-CN" sz="8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endParaRPr lang="zh-CN" sz="8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6"/>
                  </a:ext>
                </a:extLst>
              </a:tr>
              <a:tr h="222173">
                <a:tc>
                  <a:txBody>
                    <a:bodyPr/>
                    <a:lstStyle/>
                    <a:p>
                      <a:pPr marL="0" algn="l" defTabSz="914400" rtl="0" eaLnBrk="1" latinLnBrk="0" hangingPunct="1">
                        <a:spcAft>
                          <a:spcPts val="600"/>
                        </a:spcAft>
                      </a:pPr>
                      <a:r>
                        <a:rPr lang="en-US" sz="1200" b="1" kern="1200" dirty="0">
                          <a:solidFill>
                            <a:srgbClr val="1F497D"/>
                          </a:solidFill>
                          <a:effectLst/>
                          <a:latin typeface="Calibri" panose="020F0502020204030204" pitchFamily="34" charset="0"/>
                          <a:ea typeface="宋体" panose="02010600030101010101" pitchFamily="2" charset="-122"/>
                          <a:cs typeface="+mn-cs"/>
                        </a:rPr>
                        <a:t>EVE</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914400" rtl="0" eaLnBrk="1" latinLnBrk="0" hangingPunct="1">
                        <a:spcAft>
                          <a:spcPts val="600"/>
                        </a:spcAft>
                      </a:pPr>
                      <a:r>
                        <a:rPr lang="en-US" sz="1050" kern="1200" dirty="0">
                          <a:solidFill>
                            <a:srgbClr val="385D8B"/>
                          </a:solidFill>
                          <a:effectLst/>
                          <a:latin typeface="Calibri" panose="020F0502020204030204" pitchFamily="34" charset="0"/>
                          <a:ea typeface="宋体" panose="02010600030101010101" pitchFamily="2" charset="-122"/>
                          <a:cs typeface="+mn-cs"/>
                        </a:rPr>
                        <a:t>19:30-21:30</a:t>
                      </a:r>
                      <a:endParaRPr lang="zh-CN" sz="1050" kern="1200" dirty="0">
                        <a:solidFill>
                          <a:srgbClr val="385D8B"/>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08:30-10:30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01:30-03:30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02:30-04:30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385D8B"/>
                          </a:solidFill>
                          <a:effectLst/>
                          <a:latin typeface="Calibri" panose="020F0502020204030204" pitchFamily="34" charset="0"/>
                          <a:ea typeface="宋体" panose="02010600030101010101" pitchFamily="2" charset="-122"/>
                          <a:cs typeface="+mn-cs"/>
                        </a:rPr>
                        <a:t>19:30-21:30</a:t>
                      </a:r>
                      <a:endParaRPr lang="zh-CN" sz="1050" kern="1200" dirty="0">
                        <a:solidFill>
                          <a:srgbClr val="385D8B"/>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16:30-18:30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7"/>
                  </a:ext>
                </a:extLst>
              </a:tr>
            </a:tbl>
          </a:graphicData>
        </a:graphic>
      </p:graphicFrame>
      <p:sp>
        <p:nvSpPr>
          <p:cNvPr id="2" name="矩形 1">
            <a:extLst>
              <a:ext uri="{FF2B5EF4-FFF2-40B4-BE49-F238E27FC236}">
                <a16:creationId xmlns:a16="http://schemas.microsoft.com/office/drawing/2014/main" xmlns="" id="{58FF7B02-5BE2-44E0-B2CE-1F5FF2F26879}"/>
              </a:ext>
            </a:extLst>
          </p:cNvPr>
          <p:cNvSpPr/>
          <p:nvPr/>
        </p:nvSpPr>
        <p:spPr>
          <a:xfrm>
            <a:off x="8070090" y="4724400"/>
            <a:ext cx="3797500" cy="600164"/>
          </a:xfrm>
          <a:prstGeom prst="rect">
            <a:avLst/>
          </a:prstGeom>
          <a:solidFill>
            <a:schemeClr val="bg1"/>
          </a:solidFill>
        </p:spPr>
        <p:txBody>
          <a:bodyPr wrap="square">
            <a:spAutoFit/>
          </a:bodyPr>
          <a:lstStyle/>
          <a:p>
            <a:pPr marL="171450" indent="-171450">
              <a:spcBef>
                <a:spcPts val="0"/>
              </a:spcBef>
              <a:buFont typeface="Arial" panose="020B0604020202020204" pitchFamily="34" charset="0"/>
              <a:buChar char="•"/>
            </a:pPr>
            <a:r>
              <a:rPr lang="en-US" altLang="zh-CN" sz="1100" b="1" dirty="0"/>
              <a:t>5 Nov 2023 - </a:t>
            </a:r>
            <a:r>
              <a:rPr lang="en-US" altLang="zh-CN" sz="1100" b="1" dirty="0">
                <a:solidFill>
                  <a:srgbClr val="FF0000"/>
                </a:solidFill>
              </a:rPr>
              <a:t>Daylight Saving Time ends</a:t>
            </a:r>
          </a:p>
          <a:p>
            <a:pPr marL="171450" indent="-171450">
              <a:spcBef>
                <a:spcPts val="0"/>
              </a:spcBef>
              <a:buFont typeface="Arial" panose="020B0604020202020204" pitchFamily="34" charset="0"/>
              <a:buChar char="•"/>
            </a:pPr>
            <a:r>
              <a:rPr lang="en-US" altLang="zh-CN" sz="1100" dirty="0"/>
              <a:t>Sunday, 5 Nov 2023, 02:00:00 clocks are set </a:t>
            </a:r>
            <a:r>
              <a:rPr lang="en-US" altLang="zh-CN" sz="1100" b="1" dirty="0"/>
              <a:t>back</a:t>
            </a:r>
            <a:r>
              <a:rPr lang="en-US" altLang="zh-CN" sz="1100" dirty="0"/>
              <a:t> 1 hour to</a:t>
            </a:r>
            <a:br>
              <a:rPr lang="en-US" altLang="zh-CN" sz="1100" dirty="0"/>
            </a:br>
            <a:r>
              <a:rPr lang="en-US" altLang="zh-CN" sz="1100" dirty="0"/>
              <a:t>Sunday, 5 Nov 2023, 01:00:00 local daylight time instead.</a:t>
            </a:r>
          </a:p>
        </p:txBody>
      </p:sp>
      <p:sp>
        <p:nvSpPr>
          <p:cNvPr id="4" name="矩形 3">
            <a:extLst>
              <a:ext uri="{FF2B5EF4-FFF2-40B4-BE49-F238E27FC236}">
                <a16:creationId xmlns:a16="http://schemas.microsoft.com/office/drawing/2014/main" xmlns="" id="{B3E5154D-77E5-43B4-914D-22E74CC824AD}"/>
              </a:ext>
            </a:extLst>
          </p:cNvPr>
          <p:cNvSpPr/>
          <p:nvPr/>
        </p:nvSpPr>
        <p:spPr>
          <a:xfrm>
            <a:off x="8070090" y="5411904"/>
            <a:ext cx="4121910" cy="1038746"/>
          </a:xfrm>
          <a:prstGeom prst="rect">
            <a:avLst/>
          </a:prstGeom>
        </p:spPr>
        <p:txBody>
          <a:bodyPr wrap="square">
            <a:spAutoFit/>
          </a:bodyPr>
          <a:lstStyle/>
          <a:p>
            <a:pPr marL="0" lvl="1" algn="just">
              <a:spcAft>
                <a:spcPts val="300"/>
              </a:spcAft>
              <a:buClr>
                <a:srgbClr val="000000"/>
              </a:buClr>
              <a:defRPr/>
            </a:pPr>
            <a:r>
              <a:rPr lang="en-US" altLang="zh-CN" sz="900" dirty="0">
                <a:cs typeface="Times New Roman" panose="02020603050405020304" pitchFamily="18" charset="0"/>
              </a:rPr>
              <a:t>** Note: </a:t>
            </a:r>
          </a:p>
          <a:p>
            <a:pPr marL="228600" lvl="1" indent="-228600" algn="just">
              <a:spcAft>
                <a:spcPts val="300"/>
              </a:spcAft>
              <a:buClr>
                <a:srgbClr val="000000"/>
              </a:buClr>
              <a:buFont typeface="+mj-lt"/>
              <a:buAutoNum type="arabicPeriod"/>
              <a:defRPr/>
            </a:pPr>
            <a:r>
              <a:rPr lang="en-US" altLang="zh-CN" sz="900" dirty="0">
                <a:cs typeface="Times New Roman" panose="02020603050405020304" pitchFamily="18" charset="0"/>
              </a:rPr>
              <a:t>When conflict with CAC, the call may be changed. </a:t>
            </a:r>
          </a:p>
          <a:p>
            <a:pPr marL="0" lvl="1" algn="just">
              <a:spcAft>
                <a:spcPts val="300"/>
              </a:spcAft>
              <a:buClr>
                <a:srgbClr val="000000"/>
              </a:buClr>
              <a:defRPr/>
            </a:pPr>
            <a:r>
              <a:rPr lang="en-US" altLang="zh-CN" sz="900" dirty="0">
                <a:cs typeface="Times New Roman" panose="02020603050405020304" pitchFamily="18" charset="0"/>
              </a:rPr>
              <a:t>        (Sept 2023 – Nov 2023 CAC calls: </a:t>
            </a:r>
            <a:r>
              <a:rPr lang="en-US" altLang="zh-CN" sz="900" dirty="0">
                <a:solidFill>
                  <a:srgbClr val="0000FF"/>
                </a:solidFill>
                <a:cs typeface="Times New Roman" panose="02020603050405020304" pitchFamily="18" charset="0"/>
              </a:rPr>
              <a:t>Oct 9, Oct 30</a:t>
            </a:r>
            <a:r>
              <a:rPr lang="en-US" altLang="zh-CN" sz="900" dirty="0">
                <a:cs typeface="Times New Roman" panose="02020603050405020304" pitchFamily="18" charset="0"/>
              </a:rPr>
              <a:t>)</a:t>
            </a:r>
          </a:p>
          <a:p>
            <a:pPr marL="228600" lvl="1" indent="-228600" algn="just">
              <a:spcAft>
                <a:spcPts val="300"/>
              </a:spcAft>
              <a:buClr>
                <a:srgbClr val="000000"/>
              </a:buClr>
              <a:buFont typeface="+mj-lt"/>
              <a:buAutoNum type="arabicPeriod" startAt="2"/>
              <a:defRPr/>
            </a:pPr>
            <a:r>
              <a:rPr lang="en-US" altLang="zh-CN" sz="900" dirty="0">
                <a:cs typeface="MS PGothic" charset="0"/>
              </a:rPr>
              <a:t>Thursday </a:t>
            </a:r>
            <a:r>
              <a:rPr lang="en-US" altLang="zh-CN" sz="900" dirty="0">
                <a:solidFill>
                  <a:srgbClr val="00B0F0"/>
                </a:solidFill>
                <a:cs typeface="Times New Roman" panose="02020603050405020304" pitchFamily="18" charset="0"/>
              </a:rPr>
              <a:t>23:00 - 01:00am ET </a:t>
            </a:r>
            <a:r>
              <a:rPr lang="en-US" altLang="zh-CN" sz="900" dirty="0">
                <a:cs typeface="MS PGothic" charset="0"/>
              </a:rPr>
              <a:t>(Thursday 20</a:t>
            </a:r>
            <a:r>
              <a:rPr lang="zh-CN" altLang="en-US" sz="900" dirty="0">
                <a:cs typeface="MS PGothic" charset="0"/>
              </a:rPr>
              <a:t>：</a:t>
            </a:r>
            <a:r>
              <a:rPr lang="en-US" altLang="zh-CN" sz="900" dirty="0">
                <a:cs typeface="MS PGothic" charset="0"/>
              </a:rPr>
              <a:t>00  – 22:00 PT, Friday 11am-13:00 in China, Friday 6am-8am in Israel, Friday 5am – 7am in Central Europe), and </a:t>
            </a:r>
            <a:r>
              <a:rPr lang="en-US" altLang="zh-CN" sz="900" dirty="0">
                <a:solidFill>
                  <a:srgbClr val="0000FF"/>
                </a:solidFill>
                <a:cs typeface="MS PGothic" charset="0"/>
              </a:rPr>
              <a:t>Sang Kim </a:t>
            </a:r>
            <a:r>
              <a:rPr lang="en-US" altLang="zh-CN" sz="900" dirty="0">
                <a:cs typeface="MS PGothic" charset="0"/>
              </a:rPr>
              <a:t>will help to take the minutes for these slots.</a:t>
            </a:r>
            <a:endParaRPr lang="zh-CN" altLang="en-US" sz="900" dirty="0"/>
          </a:p>
        </p:txBody>
      </p:sp>
      <p:graphicFrame>
        <p:nvGraphicFramePr>
          <p:cNvPr id="9" name="Table 6">
            <a:extLst>
              <a:ext uri="{FF2B5EF4-FFF2-40B4-BE49-F238E27FC236}">
                <a16:creationId xmlns:a16="http://schemas.microsoft.com/office/drawing/2014/main" xmlns="" id="{013B73C4-BB88-9383-2DC0-42D8D70F37FE}"/>
              </a:ext>
            </a:extLst>
          </p:cNvPr>
          <p:cNvGraphicFramePr>
            <a:graphicFrameLocks noGrp="1"/>
          </p:cNvGraphicFramePr>
          <p:nvPr>
            <p:extLst/>
          </p:nvPr>
        </p:nvGraphicFramePr>
        <p:xfrm>
          <a:off x="907861" y="2069655"/>
          <a:ext cx="7016939" cy="2197545"/>
        </p:xfrm>
        <a:graphic>
          <a:graphicData uri="http://schemas.openxmlformats.org/drawingml/2006/table">
            <a:tbl>
              <a:tblPr firstRow="1" bandRow="1">
                <a:tableStyleId>{5940675A-B579-460E-94D1-54222C63F5DA}</a:tableStyleId>
              </a:tblPr>
              <a:tblGrid>
                <a:gridCol w="768539">
                  <a:extLst>
                    <a:ext uri="{9D8B030D-6E8A-4147-A177-3AD203B41FA5}">
                      <a16:colId xmlns:a16="http://schemas.microsoft.com/office/drawing/2014/main" xmlns="" val="20000"/>
                    </a:ext>
                  </a:extLst>
                </a:gridCol>
                <a:gridCol w="1622871">
                  <a:extLst>
                    <a:ext uri="{9D8B030D-6E8A-4147-A177-3AD203B41FA5}">
                      <a16:colId xmlns:a16="http://schemas.microsoft.com/office/drawing/2014/main" xmlns="" val="20001"/>
                    </a:ext>
                  </a:extLst>
                </a:gridCol>
                <a:gridCol w="1541843">
                  <a:extLst>
                    <a:ext uri="{9D8B030D-6E8A-4147-A177-3AD203B41FA5}">
                      <a16:colId xmlns:a16="http://schemas.microsoft.com/office/drawing/2014/main" xmlns="" val="20002"/>
                    </a:ext>
                  </a:extLst>
                </a:gridCol>
                <a:gridCol w="1541843">
                  <a:extLst>
                    <a:ext uri="{9D8B030D-6E8A-4147-A177-3AD203B41FA5}">
                      <a16:colId xmlns:a16="http://schemas.microsoft.com/office/drawing/2014/main" xmlns="" val="20004"/>
                    </a:ext>
                  </a:extLst>
                </a:gridCol>
                <a:gridCol w="1541843">
                  <a:extLst>
                    <a:ext uri="{9D8B030D-6E8A-4147-A177-3AD203B41FA5}">
                      <a16:colId xmlns:a16="http://schemas.microsoft.com/office/drawing/2014/main" xmlns="" val="20006"/>
                    </a:ext>
                  </a:extLst>
                </a:gridCol>
              </a:tblGrid>
              <a:tr h="210711">
                <a:tc>
                  <a:txBody>
                    <a:bodyPr/>
                    <a:lstStyle/>
                    <a:p>
                      <a:pPr algn="ctr"/>
                      <a:endParaRPr lang="en-US" b="1" dirty="0"/>
                    </a:p>
                  </a:txBody>
                  <a:tcPr>
                    <a:solidFill>
                      <a:schemeClr val="bg1">
                        <a:lumMod val="85000"/>
                      </a:schemeClr>
                    </a:solidFill>
                  </a:tcPr>
                </a:tc>
                <a:tc>
                  <a:txBody>
                    <a:bodyPr/>
                    <a:lstStyle/>
                    <a:p>
                      <a:pPr algn="ctr"/>
                      <a:r>
                        <a:rPr lang="en-US" b="1" dirty="0"/>
                        <a:t>Monday</a:t>
                      </a:r>
                    </a:p>
                  </a:txBody>
                  <a:tcPr>
                    <a:solidFill>
                      <a:schemeClr val="bg1">
                        <a:lumMod val="85000"/>
                      </a:schemeClr>
                    </a:solidFill>
                  </a:tcPr>
                </a:tc>
                <a:tc>
                  <a:txBody>
                    <a:bodyPr/>
                    <a:lstStyle/>
                    <a:p>
                      <a:pPr algn="ctr"/>
                      <a:r>
                        <a:rPr lang="en-US" b="1" dirty="0"/>
                        <a:t>Tuesday</a:t>
                      </a:r>
                    </a:p>
                  </a:txBody>
                  <a:tcPr>
                    <a:solidFill>
                      <a:schemeClr val="bg1">
                        <a:lumMod val="85000"/>
                      </a:schemeClr>
                    </a:solidFill>
                  </a:tcPr>
                </a:tc>
                <a:tc>
                  <a:txBody>
                    <a:bodyPr/>
                    <a:lstStyle/>
                    <a:p>
                      <a:pPr algn="ctr"/>
                      <a:r>
                        <a:rPr lang="en-US" b="1" dirty="0"/>
                        <a:t>Wednesday</a:t>
                      </a:r>
                    </a:p>
                  </a:txBody>
                  <a:tcPr>
                    <a:solidFill>
                      <a:schemeClr val="bg1">
                        <a:lumMod val="85000"/>
                      </a:schemeClr>
                    </a:solidFill>
                  </a:tcPr>
                </a:tc>
                <a:tc>
                  <a:txBody>
                    <a:bodyPr/>
                    <a:lstStyle/>
                    <a:p>
                      <a:pPr algn="ctr"/>
                      <a:r>
                        <a:rPr lang="en-US" b="1" dirty="0"/>
                        <a:t>Thursday</a:t>
                      </a:r>
                    </a:p>
                  </a:txBody>
                  <a:tcPr>
                    <a:solidFill>
                      <a:schemeClr val="bg1">
                        <a:lumMod val="85000"/>
                      </a:schemeClr>
                    </a:solidFill>
                  </a:tcPr>
                </a:tc>
                <a:extLst>
                  <a:ext uri="{0D108BD9-81ED-4DB2-BD59-A6C34878D82A}">
                    <a16:rowId xmlns:a16="http://schemas.microsoft.com/office/drawing/2014/main" xmlns="" val="10000"/>
                  </a:ext>
                </a:extLst>
              </a:tr>
              <a:tr h="312409">
                <a:tc>
                  <a:txBody>
                    <a:bodyPr/>
                    <a:lstStyle/>
                    <a:p>
                      <a:pPr algn="ctr"/>
                      <a:r>
                        <a:rPr lang="en-US" b="1" dirty="0"/>
                        <a:t>AM 1</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xmlns="" val="10001"/>
                  </a:ext>
                </a:extLst>
              </a:tr>
              <a:tr h="210711">
                <a:tc>
                  <a:txBody>
                    <a:bodyPr/>
                    <a:lstStyle/>
                    <a:p>
                      <a:pPr algn="ctr"/>
                      <a:r>
                        <a:rPr lang="en-US" b="1" dirty="0"/>
                        <a:t>AM 2</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bg1">
                              <a:lumMod val="50000"/>
                            </a:schemeClr>
                          </a:solidFill>
                        </a:rPr>
                        <a:t>Opening</a:t>
                      </a:r>
                    </a:p>
                  </a:txBody>
                  <a:tcPr/>
                </a:tc>
                <a:tc>
                  <a:txBody>
                    <a:bodyPr/>
                    <a:lstStyle/>
                    <a:p>
                      <a:pPr algn="ctr"/>
                      <a:r>
                        <a:rPr lang="en-US" sz="1800" b="0" dirty="0" err="1">
                          <a:solidFill>
                            <a:schemeClr val="tx1"/>
                          </a:solidFill>
                        </a:rPr>
                        <a:t>TGbf</a:t>
                      </a:r>
                      <a:endParaRPr lang="en-US" sz="1800" b="0" dirty="0">
                        <a:solidFill>
                          <a:schemeClr val="tx1"/>
                        </a:solidFill>
                      </a:endParaRPr>
                    </a:p>
                  </a:txBody>
                  <a:tcPr/>
                </a:tc>
                <a:tc>
                  <a:txBody>
                    <a:bodyPr/>
                    <a:lstStyle/>
                    <a:p>
                      <a:pPr algn="ctr"/>
                      <a:r>
                        <a:rPr lang="en-US" sz="1800" b="0" dirty="0" err="1">
                          <a:solidFill>
                            <a:schemeClr val="tx1"/>
                          </a:solidFill>
                        </a:rPr>
                        <a:t>TGbf</a:t>
                      </a: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extLst>
                  <a:ext uri="{0D108BD9-81ED-4DB2-BD59-A6C34878D82A}">
                    <a16:rowId xmlns:a16="http://schemas.microsoft.com/office/drawing/2014/main" xmlns="" val="10002"/>
                  </a:ext>
                </a:extLst>
              </a:tr>
              <a:tr h="368745">
                <a:tc>
                  <a:txBody>
                    <a:bodyPr/>
                    <a:lstStyle/>
                    <a:p>
                      <a:pPr algn="ctr"/>
                      <a:r>
                        <a:rPr lang="en-US" b="1" dirty="0"/>
                        <a:t>PM 1</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algn="ctr"/>
                      <a:r>
                        <a:rPr lang="en-US" sz="1800" b="0" dirty="0">
                          <a:solidFill>
                            <a:schemeClr val="bg1">
                              <a:lumMod val="50000"/>
                            </a:schemeClr>
                          </a:solidFill>
                        </a:rPr>
                        <a:t>Mid week</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xmlns="" val="10003"/>
                  </a:ext>
                </a:extLst>
              </a:tr>
              <a:tr h="210711">
                <a:tc>
                  <a:txBody>
                    <a:bodyPr/>
                    <a:lstStyle/>
                    <a:p>
                      <a:pPr algn="ctr"/>
                      <a:r>
                        <a:rPr lang="en-US" b="1" dirty="0"/>
                        <a:t>PM</a:t>
                      </a:r>
                      <a:r>
                        <a:rPr lang="en-US" b="1" baseline="0" dirty="0"/>
                        <a:t> 2</a:t>
                      </a:r>
                      <a:endParaRPr lang="en-US" b="1" dirty="0"/>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rgbClr val="FF0000"/>
                        </a:solidFill>
                      </a:endParaRPr>
                    </a:p>
                  </a:txBody>
                  <a:tcPr/>
                </a:tc>
                <a:extLst>
                  <a:ext uri="{0D108BD9-81ED-4DB2-BD59-A6C34878D82A}">
                    <a16:rowId xmlns:a16="http://schemas.microsoft.com/office/drawing/2014/main" xmlns="" val="10004"/>
                  </a:ext>
                </a:extLst>
              </a:tr>
              <a:tr h="210711">
                <a:tc>
                  <a:txBody>
                    <a:bodyPr/>
                    <a:lstStyle/>
                    <a:p>
                      <a:pPr algn="ctr"/>
                      <a:r>
                        <a:rPr lang="en-US" b="1" dirty="0"/>
                        <a:t>EVE</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solidFill>
                          <a:schemeClr val="tx1"/>
                        </a:solidFill>
                      </a:endParaRPr>
                    </a:p>
                  </a:txBody>
                  <a:tcPr/>
                </a:tc>
                <a:extLst>
                  <a:ext uri="{0D108BD9-81ED-4DB2-BD59-A6C34878D82A}">
                    <a16:rowId xmlns:a16="http://schemas.microsoft.com/office/drawing/2014/main" xmlns="" val="10005"/>
                  </a:ext>
                </a:extLst>
              </a:tr>
            </a:tbl>
          </a:graphicData>
        </a:graphic>
      </p:graphicFrame>
    </p:spTree>
    <p:extLst>
      <p:ext uri="{BB962C8B-B14F-4D97-AF65-F5344CB8AC3E}">
        <p14:creationId xmlns:p14="http://schemas.microsoft.com/office/powerpoint/2010/main" val="160110538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838200"/>
            <a:ext cx="112776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3200" dirty="0"/>
              <a:t>Guidance for Mix mode </a:t>
            </a:r>
            <a:r>
              <a:rPr lang="en-US" altLang="zh-CN" sz="3200" dirty="0">
                <a:solidFill>
                  <a:srgbClr val="0000FF"/>
                </a:solidFill>
              </a:rPr>
              <a:t>November </a:t>
            </a:r>
            <a:r>
              <a:rPr lang="en-US" altLang="zh-CN" sz="3200" dirty="0" smtClean="0">
                <a:solidFill>
                  <a:srgbClr val="0000FF"/>
                </a:solidFill>
              </a:rPr>
              <a:t>Plenary</a:t>
            </a:r>
            <a:endParaRPr lang="en-US" altLang="zh-CN" sz="3200" dirty="0"/>
          </a:p>
        </p:txBody>
      </p:sp>
      <p:sp>
        <p:nvSpPr>
          <p:cNvPr id="5" name="Rectangle 3"/>
          <p:cNvSpPr txBox="1">
            <a:spLocks noChangeArrowheads="1"/>
          </p:cNvSpPr>
          <p:nvPr/>
        </p:nvSpPr>
        <p:spPr bwMode="auto">
          <a:xfrm>
            <a:off x="457200" y="1295400"/>
            <a:ext cx="115062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800" kern="0" dirty="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r>
              <a:rPr lang="en-US" altLang="zh-CN" sz="1800" b="1" kern="0" dirty="0">
                <a:latin typeface="Arial" panose="020B0604020202020204" pitchFamily="34" charset="0"/>
                <a:cs typeface="Arial" panose="020B0604020202020204" pitchFamily="34" charset="0"/>
              </a:rPr>
              <a:t>Host</a:t>
            </a:r>
          </a:p>
          <a:p>
            <a:pPr lvl="1" algn="just">
              <a:buFont typeface="Arial" panose="020B0604020202020204" pitchFamily="34" charset="0"/>
              <a:buChar char="–"/>
              <a:defRPr/>
            </a:pPr>
            <a:r>
              <a:rPr lang="en-US" altLang="zh-CN" sz="1400" dirty="0">
                <a:latin typeface="Arial" panose="020B0604020202020204" pitchFamily="34" charset="0"/>
                <a:cs typeface="Arial" panose="020B0604020202020204" pitchFamily="34" charset="0"/>
              </a:rPr>
              <a:t>Chair (Tony) will </a:t>
            </a:r>
            <a:r>
              <a:rPr lang="en-US" altLang="zh-CN" sz="1400" dirty="0">
                <a:solidFill>
                  <a:srgbClr val="0000FF"/>
                </a:solidFill>
                <a:latin typeface="Arial" panose="020B0604020202020204" pitchFamily="34" charset="0"/>
                <a:cs typeface="Arial" panose="020B0604020202020204" pitchFamily="34" charset="0"/>
              </a:rPr>
              <a:t>host</a:t>
            </a:r>
            <a:r>
              <a:rPr lang="en-US" altLang="zh-CN" sz="1400" dirty="0">
                <a:latin typeface="Arial" panose="020B0604020202020204" pitchFamily="34" charset="0"/>
                <a:cs typeface="Arial" panose="020B0604020202020204" pitchFamily="34" charset="0"/>
              </a:rPr>
              <a:t> the meeting </a:t>
            </a:r>
            <a:r>
              <a:rPr lang="en-US" altLang="zh-CN" sz="1400" dirty="0">
                <a:solidFill>
                  <a:srgbClr val="0000FF"/>
                </a:solidFill>
                <a:latin typeface="Arial" panose="020B0604020202020204" pitchFamily="34" charset="0"/>
                <a:cs typeface="Arial" panose="020B0604020202020204" pitchFamily="34" charset="0"/>
              </a:rPr>
              <a:t>in-person</a:t>
            </a:r>
          </a:p>
          <a:p>
            <a:pPr lvl="1" algn="just">
              <a:buFont typeface="Arial" panose="020B0604020202020204" pitchFamily="34" charset="0"/>
              <a:buChar char="–"/>
              <a:defRPr/>
            </a:pPr>
            <a:r>
              <a:rPr lang="en-US" altLang="zh-CN" sz="1400" dirty="0">
                <a:latin typeface="Arial" panose="020B0604020202020204" pitchFamily="34" charset="0"/>
                <a:cs typeface="Arial" panose="020B0604020202020204" pitchFamily="34" charset="0"/>
              </a:rPr>
              <a:t>One Vice chair will handle the </a:t>
            </a:r>
            <a:r>
              <a:rPr lang="en-US" altLang="zh-CN" sz="1400" dirty="0">
                <a:solidFill>
                  <a:srgbClr val="0000FF"/>
                </a:solidFill>
                <a:latin typeface="Arial" panose="020B0604020202020204" pitchFamily="34" charset="0"/>
                <a:cs typeface="Arial" panose="020B0604020202020204" pitchFamily="34" charset="0"/>
              </a:rPr>
              <a:t>audio/video</a:t>
            </a:r>
            <a:r>
              <a:rPr lang="en-US" altLang="zh-CN" sz="1400" dirty="0">
                <a:latin typeface="Arial" panose="020B0604020202020204" pitchFamily="34" charset="0"/>
                <a:cs typeface="Arial" panose="020B0604020202020204" pitchFamily="34" charset="0"/>
              </a:rPr>
              <a:t>, the other Vice chair will keep </a:t>
            </a:r>
            <a:r>
              <a:rPr lang="en-US" altLang="zh-CN" sz="1400" dirty="0">
                <a:solidFill>
                  <a:srgbClr val="0000FF"/>
                </a:solidFill>
                <a:latin typeface="Arial" panose="020B0604020202020204" pitchFamily="34" charset="0"/>
                <a:cs typeface="Arial" panose="020B0604020202020204" pitchFamily="34" charset="0"/>
              </a:rPr>
              <a:t>things in order</a:t>
            </a:r>
            <a:r>
              <a:rPr lang="en-US" altLang="zh-CN" sz="1400" dirty="0">
                <a:latin typeface="Arial" panose="020B0604020202020204" pitchFamily="34" charset="0"/>
                <a:cs typeface="Arial" panose="020B0604020202020204" pitchFamily="34" charset="0"/>
              </a:rPr>
              <a:t>, e.g., the queue</a:t>
            </a:r>
          </a:p>
          <a:p>
            <a:pPr lvl="2" algn="just">
              <a:buSzPct val="50000"/>
              <a:buFont typeface="Wingdings" panose="05000000000000000000" pitchFamily="2" charset="2"/>
              <a:buChar char="n"/>
              <a:defRPr/>
            </a:pPr>
            <a:r>
              <a:rPr lang="en-US" altLang="zh-CN" dirty="0">
                <a:latin typeface="Arial" panose="020B0604020202020204" pitchFamily="34" charset="0"/>
                <a:cs typeface="Arial" panose="020B0604020202020204" pitchFamily="34" charset="0"/>
              </a:rPr>
              <a:t>Suggest to go to the meeting room to </a:t>
            </a:r>
            <a:r>
              <a:rPr lang="en-US" altLang="zh-CN" dirty="0">
                <a:solidFill>
                  <a:srgbClr val="0000FF"/>
                </a:solidFill>
                <a:latin typeface="Arial" panose="020B0604020202020204" pitchFamily="34" charset="0"/>
                <a:cs typeface="Arial" panose="020B0604020202020204" pitchFamily="34" charset="0"/>
              </a:rPr>
              <a:t>test</a:t>
            </a:r>
            <a:r>
              <a:rPr lang="en-US" altLang="zh-CN" dirty="0">
                <a:latin typeface="Arial" panose="020B0604020202020204" pitchFamily="34" charset="0"/>
                <a:cs typeface="Arial" panose="020B0604020202020204" pitchFamily="34" charset="0"/>
              </a:rPr>
              <a:t> all the things (e.g., audio, confirm the computer and connection to projector), before the first session, e.g., Sunday night.</a:t>
            </a:r>
          </a:p>
          <a:p>
            <a:pPr lvl="1" algn="just">
              <a:buFont typeface="Arial" panose="020B0604020202020204" pitchFamily="34" charset="0"/>
              <a:buChar char="–"/>
              <a:defRPr/>
            </a:pPr>
            <a:r>
              <a:rPr lang="en-US" altLang="zh-CN" sz="1400" dirty="0">
                <a:latin typeface="Arial" panose="020B0604020202020204" pitchFamily="34" charset="0"/>
                <a:cs typeface="Arial" panose="020B0604020202020204" pitchFamily="34" charset="0"/>
              </a:rPr>
              <a:t>Secretary (Leif) could focus on the </a:t>
            </a:r>
            <a:r>
              <a:rPr lang="en-US" altLang="zh-CN" sz="1400" dirty="0">
                <a:solidFill>
                  <a:srgbClr val="0000FF"/>
                </a:solidFill>
                <a:latin typeface="Arial" panose="020B0604020202020204" pitchFamily="34" charset="0"/>
                <a:cs typeface="Arial" panose="020B0604020202020204" pitchFamily="34" charset="0"/>
              </a:rPr>
              <a:t>minutes</a:t>
            </a:r>
          </a:p>
          <a:p>
            <a:pPr lvl="1" algn="just">
              <a:buFont typeface="Arial" panose="020B0604020202020204" pitchFamily="34" charset="0"/>
              <a:buChar char="–"/>
              <a:defRPr/>
            </a:pPr>
            <a:r>
              <a:rPr lang="en-US" altLang="zh-CN" sz="1400" dirty="0">
                <a:latin typeface="Arial" panose="020B0604020202020204" pitchFamily="34" charset="0"/>
                <a:cs typeface="Arial" panose="020B0604020202020204" pitchFamily="34" charset="0"/>
              </a:rPr>
              <a:t>Editor (Claudio) could focus on keeping track of </a:t>
            </a:r>
            <a:r>
              <a:rPr lang="en-US" altLang="zh-CN" sz="1400" dirty="0">
                <a:solidFill>
                  <a:srgbClr val="0000FF"/>
                </a:solidFill>
                <a:latin typeface="Arial" panose="020B0604020202020204" pitchFamily="34" charset="0"/>
                <a:cs typeface="Arial" panose="020B0604020202020204" pitchFamily="34" charset="0"/>
              </a:rPr>
              <a:t>CID</a:t>
            </a:r>
          </a:p>
          <a:p>
            <a:pPr lvl="1" algn="just">
              <a:buFont typeface="Arial" panose="020B0604020202020204" pitchFamily="34" charset="0"/>
              <a:buChar char="–"/>
              <a:defRPr/>
            </a:pPr>
            <a:endParaRPr lang="en-US" altLang="zh-CN" sz="1400" dirty="0">
              <a:solidFill>
                <a:srgbClr val="0000FF"/>
              </a:solidFill>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r>
              <a:rPr lang="en-US" altLang="zh-CN" sz="1800" b="1" kern="0" dirty="0">
                <a:latin typeface="Arial" panose="020B0604020202020204" pitchFamily="34" charset="0"/>
                <a:cs typeface="Arial" panose="020B0604020202020204" pitchFamily="34" charset="0"/>
              </a:rPr>
              <a:t>Participant</a:t>
            </a:r>
          </a:p>
          <a:p>
            <a:pPr lvl="1" algn="just">
              <a:buFont typeface="Arial" panose="020B0604020202020204" pitchFamily="34" charset="0"/>
              <a:buChar char="–"/>
              <a:defRPr/>
            </a:pPr>
            <a:r>
              <a:rPr lang="en-US" altLang="zh-CN" sz="1400" b="1" dirty="0">
                <a:latin typeface="Arial" panose="020B0604020202020204" pitchFamily="34" charset="0"/>
                <a:cs typeface="Arial" panose="020B0604020202020204" pitchFamily="34" charset="0"/>
              </a:rPr>
              <a:t>Join</a:t>
            </a:r>
            <a:r>
              <a:rPr lang="en-US" altLang="zh-CN" sz="1400" dirty="0">
                <a:latin typeface="Arial" panose="020B0604020202020204" pitchFamily="34" charset="0"/>
                <a:cs typeface="Arial" panose="020B0604020202020204" pitchFamily="34" charset="0"/>
              </a:rPr>
              <a:t>: All the “</a:t>
            </a:r>
            <a:r>
              <a:rPr lang="en-US" altLang="zh-CN" sz="1400" dirty="0">
                <a:solidFill>
                  <a:srgbClr val="0000FF"/>
                </a:solidFill>
                <a:latin typeface="Arial" panose="020B0604020202020204" pitchFamily="34" charset="0"/>
                <a:cs typeface="Arial" panose="020B0604020202020204" pitchFamily="34" charset="0"/>
              </a:rPr>
              <a:t>in person</a:t>
            </a:r>
            <a:r>
              <a:rPr lang="en-US" altLang="zh-CN" sz="1400" dirty="0">
                <a:latin typeface="Arial" panose="020B0604020202020204" pitchFamily="34" charset="0"/>
                <a:cs typeface="Arial" panose="020B0604020202020204" pitchFamily="34" charset="0"/>
              </a:rPr>
              <a:t>” member shall select “</a:t>
            </a:r>
            <a:r>
              <a:rPr lang="en-US" altLang="zh-CN" sz="1400" dirty="0">
                <a:solidFill>
                  <a:srgbClr val="0000FF"/>
                </a:solidFill>
                <a:latin typeface="Arial" panose="020B0604020202020204" pitchFamily="34" charset="0"/>
                <a:cs typeface="Arial" panose="020B0604020202020204" pitchFamily="34" charset="0"/>
              </a:rPr>
              <a:t>no audio</a:t>
            </a:r>
            <a:r>
              <a:rPr lang="en-US" altLang="zh-CN" sz="1400" dirty="0">
                <a:latin typeface="Arial" panose="020B0604020202020204" pitchFamily="34" charset="0"/>
                <a:cs typeface="Arial" panose="020B0604020202020204" pitchFamily="34" charset="0"/>
              </a:rPr>
              <a:t>” option on joining </a:t>
            </a:r>
            <a:r>
              <a:rPr lang="en-US" altLang="zh-CN" sz="1400" dirty="0" err="1">
                <a:latin typeface="Arial" panose="020B0604020202020204" pitchFamily="34" charset="0"/>
                <a:cs typeface="Arial" panose="020B0604020202020204" pitchFamily="34" charset="0"/>
              </a:rPr>
              <a:t>Webex</a:t>
            </a:r>
            <a:r>
              <a:rPr lang="en-US" altLang="zh-CN" sz="1400" dirty="0">
                <a:latin typeface="Arial" panose="020B0604020202020204" pitchFamily="34" charset="0"/>
                <a:cs typeface="Arial" panose="020B0604020202020204" pitchFamily="34" charset="0"/>
              </a:rPr>
              <a:t>, in order to avoid audio problems (feedback)</a:t>
            </a:r>
          </a:p>
          <a:p>
            <a:pPr lvl="1" algn="just">
              <a:buFont typeface="Arial" panose="020B0604020202020204" pitchFamily="34" charset="0"/>
              <a:buChar char="–"/>
              <a:defRPr/>
            </a:pPr>
            <a:r>
              <a:rPr lang="en-US" altLang="zh-CN" sz="1400" b="1" dirty="0">
                <a:latin typeface="Arial" panose="020B0604020202020204" pitchFamily="34" charset="0"/>
                <a:cs typeface="Arial" panose="020B0604020202020204" pitchFamily="34" charset="0"/>
              </a:rPr>
              <a:t>Queue</a:t>
            </a:r>
            <a:r>
              <a:rPr lang="en-US" altLang="zh-CN" sz="1400" dirty="0">
                <a:latin typeface="Arial" panose="020B0604020202020204" pitchFamily="34" charset="0"/>
                <a:cs typeface="Arial" panose="020B0604020202020204" pitchFamily="34" charset="0"/>
              </a:rPr>
              <a:t>: All “</a:t>
            </a:r>
            <a:r>
              <a:rPr lang="en-US" altLang="zh-CN" sz="1400" dirty="0">
                <a:solidFill>
                  <a:srgbClr val="0000FF"/>
                </a:solidFill>
                <a:latin typeface="Arial" panose="020B0604020202020204" pitchFamily="34" charset="0"/>
                <a:cs typeface="Arial" panose="020B0604020202020204" pitchFamily="34" charset="0"/>
              </a:rPr>
              <a:t>Queue</a:t>
            </a:r>
            <a:r>
              <a:rPr lang="en-US" altLang="zh-CN" sz="1400" dirty="0">
                <a:latin typeface="Arial" panose="020B0604020202020204" pitchFamily="34" charset="0"/>
                <a:cs typeface="Arial" panose="020B0604020202020204" pitchFamily="34" charset="0"/>
              </a:rPr>
              <a:t>” should be requested </a:t>
            </a:r>
            <a:r>
              <a:rPr lang="en-US" altLang="zh-CN" sz="1400" dirty="0">
                <a:solidFill>
                  <a:srgbClr val="0000FF"/>
                </a:solidFill>
                <a:latin typeface="Arial" panose="020B0604020202020204" pitchFamily="34" charset="0"/>
                <a:cs typeface="Arial" panose="020B0604020202020204" pitchFamily="34" charset="0"/>
              </a:rPr>
              <a:t>online</a:t>
            </a:r>
            <a:r>
              <a:rPr lang="en-US" altLang="zh-CN" sz="1400" dirty="0">
                <a:latin typeface="Arial" panose="020B0604020202020204" pitchFamily="34" charset="0"/>
                <a:cs typeface="Arial" panose="020B0604020202020204" pitchFamily="34" charset="0"/>
              </a:rPr>
              <a:t>, in order to track the order easier</a:t>
            </a:r>
          </a:p>
          <a:p>
            <a:pPr lvl="2" algn="just">
              <a:buSzPct val="50000"/>
              <a:buFont typeface="Wingdings" panose="05000000000000000000" pitchFamily="2" charset="2"/>
              <a:buChar char="n"/>
              <a:defRPr/>
            </a:pPr>
            <a:r>
              <a:rPr lang="en-US" altLang="zh-CN" dirty="0">
                <a:latin typeface="Arial" panose="020B0604020202020204" pitchFamily="34" charset="0"/>
                <a:cs typeface="Arial" panose="020B0604020202020204" pitchFamily="34" charset="0"/>
              </a:rPr>
              <a:t>“In person” member should request the “Queue” </a:t>
            </a:r>
            <a:r>
              <a:rPr lang="en-US" altLang="zh-CN" dirty="0">
                <a:solidFill>
                  <a:srgbClr val="0000FF"/>
                </a:solidFill>
                <a:latin typeface="Arial" panose="020B0604020202020204" pitchFamily="34" charset="0"/>
                <a:cs typeface="Arial" panose="020B0604020202020204" pitchFamily="34" charset="0"/>
              </a:rPr>
              <a:t>online</a:t>
            </a:r>
            <a:r>
              <a:rPr lang="en-US" altLang="zh-CN" dirty="0">
                <a:latin typeface="Arial" panose="020B0604020202020204" pitchFamily="34" charset="0"/>
                <a:cs typeface="Arial" panose="020B0604020202020204" pitchFamily="34" charset="0"/>
              </a:rPr>
              <a:t>, and then go to the microphone</a:t>
            </a:r>
          </a:p>
          <a:p>
            <a:pPr lvl="1" algn="just">
              <a:buFont typeface="Arial" panose="020B0604020202020204" pitchFamily="34" charset="0"/>
              <a:buChar char="–"/>
              <a:defRPr/>
            </a:pPr>
            <a:r>
              <a:rPr lang="en-US" altLang="zh-CN" sz="1400" b="1" dirty="0">
                <a:latin typeface="Arial" panose="020B0604020202020204" pitchFamily="34" charset="0"/>
                <a:cs typeface="Arial" panose="020B0604020202020204" pitchFamily="34" charset="0"/>
              </a:rPr>
              <a:t>Vote</a:t>
            </a:r>
            <a:r>
              <a:rPr lang="en-US" altLang="zh-CN" sz="1400" dirty="0">
                <a:latin typeface="Arial" panose="020B0604020202020204" pitchFamily="34" charset="0"/>
                <a:cs typeface="Arial" panose="020B0604020202020204" pitchFamily="34" charset="0"/>
              </a:rPr>
              <a:t>: All </a:t>
            </a:r>
            <a:r>
              <a:rPr lang="en-US" altLang="zh-CN" sz="1400" dirty="0">
                <a:solidFill>
                  <a:srgbClr val="0000FF"/>
                </a:solidFill>
                <a:latin typeface="Arial" panose="020B0604020202020204" pitchFamily="34" charset="0"/>
                <a:cs typeface="Arial" panose="020B0604020202020204" pitchFamily="34" charset="0"/>
              </a:rPr>
              <a:t>Votes</a:t>
            </a:r>
            <a:r>
              <a:rPr lang="en-US" altLang="zh-CN" sz="1400" dirty="0">
                <a:latin typeface="Arial" panose="020B0604020202020204" pitchFamily="34" charset="0"/>
                <a:cs typeface="Arial" panose="020B0604020202020204" pitchFamily="34" charset="0"/>
              </a:rPr>
              <a:t> (SP/Motion) will be conducted on </a:t>
            </a:r>
            <a:r>
              <a:rPr lang="en-US" altLang="zh-CN" sz="1400" dirty="0" err="1">
                <a:solidFill>
                  <a:srgbClr val="0000FF"/>
                </a:solidFill>
                <a:latin typeface="Arial" panose="020B0604020202020204" pitchFamily="34" charset="0"/>
                <a:cs typeface="Arial" panose="020B0604020202020204" pitchFamily="34" charset="0"/>
              </a:rPr>
              <a:t>Webex</a:t>
            </a:r>
            <a:endParaRPr lang="en-US" altLang="zh-CN" sz="1400" dirty="0">
              <a:solidFill>
                <a:srgbClr val="0000FF"/>
              </a:solidFill>
              <a:latin typeface="Arial" panose="020B0604020202020204" pitchFamily="34" charset="0"/>
              <a:cs typeface="Arial" panose="020B0604020202020204" pitchFamily="34" charset="0"/>
            </a:endParaRPr>
          </a:p>
          <a:p>
            <a:pPr lvl="1" algn="just">
              <a:buFont typeface="Arial" panose="020B0604020202020204" pitchFamily="34" charset="0"/>
              <a:buChar char="–"/>
              <a:defRPr/>
            </a:pPr>
            <a:r>
              <a:rPr lang="en-US" altLang="zh-CN" sz="1400" b="1" dirty="0">
                <a:latin typeface="Arial" panose="020B0604020202020204" pitchFamily="34" charset="0"/>
                <a:cs typeface="Arial" panose="020B0604020202020204" pitchFamily="34" charset="0"/>
              </a:rPr>
              <a:t>Present</a:t>
            </a:r>
            <a:r>
              <a:rPr lang="en-US" altLang="zh-CN" sz="1400" dirty="0">
                <a:latin typeface="Arial" panose="020B0604020202020204" pitchFamily="34" charset="0"/>
                <a:cs typeface="Arial" panose="020B0604020202020204" pitchFamily="34" charset="0"/>
              </a:rPr>
              <a:t>: Presenter shall go to the </a:t>
            </a:r>
            <a:r>
              <a:rPr lang="en-US" altLang="zh-CN" sz="1400" dirty="0">
                <a:solidFill>
                  <a:srgbClr val="0000FF"/>
                </a:solidFill>
                <a:latin typeface="Arial" panose="020B0604020202020204" pitchFamily="34" charset="0"/>
                <a:cs typeface="Arial" panose="020B0604020202020204" pitchFamily="34" charset="0"/>
              </a:rPr>
              <a:t>platform</a:t>
            </a:r>
            <a:r>
              <a:rPr lang="en-US" altLang="zh-CN" sz="1400" dirty="0">
                <a:latin typeface="Arial" panose="020B0604020202020204" pitchFamily="34" charset="0"/>
                <a:cs typeface="Arial" panose="020B0604020202020204" pitchFamily="34" charset="0"/>
              </a:rPr>
              <a:t>, talk into </a:t>
            </a:r>
            <a:r>
              <a:rPr lang="en-US" altLang="zh-CN" sz="1400" dirty="0">
                <a:solidFill>
                  <a:srgbClr val="0000FF"/>
                </a:solidFill>
                <a:latin typeface="Arial" panose="020B0604020202020204" pitchFamily="34" charset="0"/>
                <a:cs typeface="Arial" panose="020B0604020202020204" pitchFamily="34" charset="0"/>
              </a:rPr>
              <a:t>microphone</a:t>
            </a:r>
            <a:r>
              <a:rPr lang="en-US" altLang="zh-CN" sz="1400" dirty="0">
                <a:latin typeface="Arial" panose="020B0604020202020204" pitchFamily="34" charset="0"/>
                <a:cs typeface="Arial" panose="020B0604020202020204" pitchFamily="34" charset="0"/>
              </a:rPr>
              <a:t> on the platform</a:t>
            </a:r>
          </a:p>
          <a:p>
            <a:pPr lvl="2" algn="just">
              <a:buSzPct val="50000"/>
              <a:buFont typeface="Wingdings" panose="05000000000000000000" pitchFamily="2" charset="2"/>
              <a:buChar char="n"/>
              <a:defRPr/>
            </a:pPr>
            <a:r>
              <a:rPr lang="en-US" altLang="zh-CN" dirty="0">
                <a:latin typeface="Arial" panose="020B0604020202020204" pitchFamily="34" charset="0"/>
                <a:cs typeface="Arial" panose="020B0604020202020204" pitchFamily="34" charset="0"/>
              </a:rPr>
              <a:t>Option 1: Use his/her </a:t>
            </a:r>
            <a:r>
              <a:rPr lang="en-US" altLang="zh-CN" dirty="0">
                <a:solidFill>
                  <a:srgbClr val="0000FF"/>
                </a:solidFill>
                <a:latin typeface="Arial" panose="020B0604020202020204" pitchFamily="34" charset="0"/>
                <a:cs typeface="Arial" panose="020B0604020202020204" pitchFamily="34" charset="0"/>
              </a:rPr>
              <a:t>own computer</a:t>
            </a:r>
            <a:r>
              <a:rPr lang="en-US" altLang="zh-CN" dirty="0">
                <a:latin typeface="Arial" panose="020B0604020202020204" pitchFamily="34" charset="0"/>
                <a:cs typeface="Arial" panose="020B0604020202020204" pitchFamily="34" charset="0"/>
              </a:rPr>
              <a:t>, share the screen over </a:t>
            </a:r>
            <a:r>
              <a:rPr lang="en-US" altLang="zh-CN" dirty="0" err="1">
                <a:latin typeface="Arial" panose="020B0604020202020204" pitchFamily="34" charset="0"/>
                <a:cs typeface="Arial" panose="020B0604020202020204" pitchFamily="34" charset="0"/>
              </a:rPr>
              <a:t>Webex</a:t>
            </a:r>
            <a:r>
              <a:rPr lang="en-US" altLang="zh-CN" dirty="0">
                <a:latin typeface="Arial" panose="020B0604020202020204" pitchFamily="34" charset="0"/>
                <a:cs typeface="Arial" panose="020B0604020202020204" pitchFamily="34" charset="0"/>
              </a:rPr>
              <a:t> (but not directly connect to the projector)</a:t>
            </a:r>
          </a:p>
          <a:p>
            <a:pPr lvl="2" algn="just">
              <a:buSzPct val="50000"/>
              <a:buFont typeface="Wingdings" panose="05000000000000000000" pitchFamily="2" charset="2"/>
              <a:buChar char="n"/>
              <a:defRPr/>
            </a:pPr>
            <a:r>
              <a:rPr lang="en-US" altLang="zh-CN" dirty="0">
                <a:latin typeface="Arial" panose="020B0604020202020204" pitchFamily="34" charset="0"/>
                <a:cs typeface="Arial" panose="020B0604020202020204" pitchFamily="34" charset="0"/>
              </a:rPr>
              <a:t>Option 2: Use the </a:t>
            </a:r>
            <a:r>
              <a:rPr lang="en-US" altLang="zh-CN" dirty="0">
                <a:solidFill>
                  <a:srgbClr val="0000FF"/>
                </a:solidFill>
                <a:latin typeface="Arial" panose="020B0604020202020204" pitchFamily="34" charset="0"/>
                <a:cs typeface="Arial" panose="020B0604020202020204" pitchFamily="34" charset="0"/>
              </a:rPr>
              <a:t>computer on the platform </a:t>
            </a:r>
            <a:r>
              <a:rPr lang="en-US" altLang="zh-CN" dirty="0">
                <a:latin typeface="Arial" panose="020B0604020202020204" pitchFamily="34" charset="0"/>
                <a:cs typeface="Arial" panose="020B0604020202020204" pitchFamily="34" charset="0"/>
              </a:rPr>
              <a:t>(Need to let Vice chairs know and download the slides before)</a:t>
            </a:r>
          </a:p>
          <a:p>
            <a:pPr marL="342900" lvl="1" indent="-342900" algn="just">
              <a:buFont typeface="Arial" panose="020B0604020202020204" pitchFamily="34" charset="0"/>
              <a:buChar char="•"/>
              <a:defRPr/>
            </a:pPr>
            <a:endParaRPr lang="en-US" altLang="zh-CN" sz="1600" b="1" kern="0" dirty="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endParaRPr lang="en-US" altLang="zh-CN" sz="1600" b="1" kern="0" dirty="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r>
              <a:rPr lang="en-US" altLang="zh-CN" sz="1600" kern="0" dirty="0">
                <a:latin typeface="Arial" panose="020B0604020202020204" pitchFamily="34" charset="0"/>
                <a:cs typeface="Arial" panose="020B0604020202020204" pitchFamily="34" charset="0"/>
              </a:rPr>
              <a:t>Note: For more details, please refer to tutorial EC-22/118</a:t>
            </a:r>
          </a:p>
        </p:txBody>
      </p:sp>
    </p:spTree>
    <p:extLst>
      <p:ext uri="{BB962C8B-B14F-4D97-AF65-F5344CB8AC3E}">
        <p14:creationId xmlns:p14="http://schemas.microsoft.com/office/powerpoint/2010/main" val="387138276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11201400" cy="533400"/>
          </a:xfrm>
        </p:spPr>
        <p:txBody>
          <a:bodyPr/>
          <a:lstStyle/>
          <a:p>
            <a:r>
              <a:rPr lang="en-US" altLang="zh-CN" dirty="0"/>
              <a:t>D2.0 CR Status</a:t>
            </a:r>
            <a:endParaRPr lang="en-GB" dirty="0"/>
          </a:p>
        </p:txBody>
      </p:sp>
      <p:sp>
        <p:nvSpPr>
          <p:cNvPr id="9218" name="Rectangle 2"/>
          <p:cNvSpPr>
            <a:spLocks noGrp="1" noChangeArrowheads="1"/>
          </p:cNvSpPr>
          <p:nvPr>
            <p:ph idx="1"/>
          </p:nvPr>
        </p:nvSpPr>
        <p:spPr>
          <a:xfrm>
            <a:off x="457200" y="1524000"/>
            <a:ext cx="8229600" cy="4191000"/>
          </a:xfrm>
          <a:ln/>
        </p:spPr>
        <p:txBody>
          <a:bodyPr/>
          <a:lstStyle/>
          <a:p>
            <a:pPr algn="just">
              <a:spcBef>
                <a:spcPts val="0"/>
              </a:spcBef>
              <a:spcAft>
                <a:spcPts val="600"/>
              </a:spcAft>
              <a:buFont typeface="Arial" panose="020B0604020202020204" pitchFamily="34" charset="0"/>
              <a:buChar char="•"/>
            </a:pPr>
            <a:r>
              <a:rPr lang="en-US" sz="2000" dirty="0"/>
              <a:t>Comment resolution for D2.0 (802.11bf LB276 comments)</a:t>
            </a:r>
          </a:p>
          <a:p>
            <a:pPr lvl="1" algn="just">
              <a:spcBef>
                <a:spcPts val="0"/>
              </a:spcBef>
              <a:spcAft>
                <a:spcPts val="600"/>
              </a:spcAft>
              <a:buFont typeface="Arial" panose="020B0604020202020204" pitchFamily="34" charset="0"/>
              <a:buChar char="•"/>
            </a:pPr>
            <a:r>
              <a:rPr lang="en-US" altLang="zh-CN" sz="1600" dirty="0" smtClean="0">
                <a:solidFill>
                  <a:srgbClr val="FF0000"/>
                </a:solidFill>
              </a:rPr>
              <a:t>90.459 </a:t>
            </a:r>
            <a:r>
              <a:rPr lang="en-US" altLang="zh-CN" sz="1600" dirty="0"/>
              <a:t>% of all LB276 comments are now resolved or marked as “ready for motion” </a:t>
            </a:r>
          </a:p>
          <a:p>
            <a:pPr lvl="1" algn="just">
              <a:spcBef>
                <a:spcPts val="0"/>
              </a:spcBef>
              <a:spcAft>
                <a:spcPts val="600"/>
              </a:spcAft>
              <a:buFont typeface="Arial" panose="020B0604020202020204" pitchFamily="34" charset="0"/>
              <a:buChar char="•"/>
            </a:pPr>
            <a:r>
              <a:rPr lang="en-US" altLang="zh-CN" sz="1600" dirty="0"/>
              <a:t>(</a:t>
            </a:r>
            <a:r>
              <a:rPr lang="en-US" altLang="zh-CN" sz="1600" dirty="0" smtClean="0">
                <a:solidFill>
                  <a:srgbClr val="FF0000"/>
                </a:solidFill>
              </a:rPr>
              <a:t>493 </a:t>
            </a:r>
            <a:r>
              <a:rPr lang="en-US" altLang="zh-CN" sz="1600" dirty="0">
                <a:solidFill>
                  <a:srgbClr val="FF0000"/>
                </a:solidFill>
              </a:rPr>
              <a:t>/545,</a:t>
            </a:r>
            <a:r>
              <a:rPr lang="en-US" altLang="zh-CN" sz="1600" dirty="0"/>
              <a:t> Please refer to the figure)</a:t>
            </a:r>
          </a:p>
          <a:p>
            <a:pPr marL="361950" lvl="1" indent="0" algn="just">
              <a:spcBef>
                <a:spcPts val="0"/>
              </a:spcBef>
              <a:spcAft>
                <a:spcPts val="600"/>
              </a:spcAft>
              <a:buNone/>
            </a:pPr>
            <a:endParaRPr lang="en-US" altLang="zh-CN" sz="1600" dirty="0"/>
          </a:p>
        </p:txBody>
      </p:sp>
      <p:graphicFrame>
        <p:nvGraphicFramePr>
          <p:cNvPr id="6" name="Chart 6">
            <a:extLst>
              <a:ext uri="{FF2B5EF4-FFF2-40B4-BE49-F238E27FC236}">
                <a16:creationId xmlns:a16="http://schemas.microsoft.com/office/drawing/2014/main" xmlns="" id="{C0807CB6-20C1-45B5-8F67-26150D548148}"/>
              </a:ext>
            </a:extLst>
          </p:cNvPr>
          <p:cNvGraphicFramePr/>
          <p:nvPr>
            <p:extLst>
              <p:ext uri="{D42A27DB-BD31-4B8C-83A1-F6EECF244321}">
                <p14:modId xmlns:p14="http://schemas.microsoft.com/office/powerpoint/2010/main" val="210202700"/>
              </p:ext>
            </p:extLst>
          </p:nvPr>
        </p:nvGraphicFramePr>
        <p:xfrm>
          <a:off x="7696200" y="2286000"/>
          <a:ext cx="3962400" cy="41148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5" name="表格 4"/>
          <p:cNvGraphicFramePr>
            <a:graphicFrameLocks noGrp="1"/>
          </p:cNvGraphicFramePr>
          <p:nvPr>
            <p:extLst>
              <p:ext uri="{D42A27DB-BD31-4B8C-83A1-F6EECF244321}">
                <p14:modId xmlns:p14="http://schemas.microsoft.com/office/powerpoint/2010/main" val="2850716719"/>
              </p:ext>
            </p:extLst>
          </p:nvPr>
        </p:nvGraphicFramePr>
        <p:xfrm>
          <a:off x="457200" y="4185458"/>
          <a:ext cx="5791202" cy="2194560"/>
        </p:xfrm>
        <a:graphic>
          <a:graphicData uri="http://schemas.openxmlformats.org/drawingml/2006/table">
            <a:tbl>
              <a:tblPr firstRow="1" firstCol="1" bandRow="1"/>
              <a:tblGrid>
                <a:gridCol w="778534">
                  <a:extLst>
                    <a:ext uri="{9D8B030D-6E8A-4147-A177-3AD203B41FA5}">
                      <a16:colId xmlns:a16="http://schemas.microsoft.com/office/drawing/2014/main" xmlns="" val="20000"/>
                    </a:ext>
                  </a:extLst>
                </a:gridCol>
                <a:gridCol w="778534">
                  <a:extLst>
                    <a:ext uri="{9D8B030D-6E8A-4147-A177-3AD203B41FA5}">
                      <a16:colId xmlns:a16="http://schemas.microsoft.com/office/drawing/2014/main" xmlns="" val="20001"/>
                    </a:ext>
                  </a:extLst>
                </a:gridCol>
                <a:gridCol w="1324874">
                  <a:extLst>
                    <a:ext uri="{9D8B030D-6E8A-4147-A177-3AD203B41FA5}">
                      <a16:colId xmlns:a16="http://schemas.microsoft.com/office/drawing/2014/main" xmlns="" val="20002"/>
                    </a:ext>
                  </a:extLst>
                </a:gridCol>
                <a:gridCol w="778534">
                  <a:extLst>
                    <a:ext uri="{9D8B030D-6E8A-4147-A177-3AD203B41FA5}">
                      <a16:colId xmlns:a16="http://schemas.microsoft.com/office/drawing/2014/main" xmlns="" val="20003"/>
                    </a:ext>
                  </a:extLst>
                </a:gridCol>
                <a:gridCol w="682925">
                  <a:extLst>
                    <a:ext uri="{9D8B030D-6E8A-4147-A177-3AD203B41FA5}">
                      <a16:colId xmlns:a16="http://schemas.microsoft.com/office/drawing/2014/main" xmlns="" val="20004"/>
                    </a:ext>
                  </a:extLst>
                </a:gridCol>
                <a:gridCol w="682925">
                  <a:extLst>
                    <a:ext uri="{9D8B030D-6E8A-4147-A177-3AD203B41FA5}">
                      <a16:colId xmlns:a16="http://schemas.microsoft.com/office/drawing/2014/main" xmlns="" val="20005"/>
                    </a:ext>
                  </a:extLst>
                </a:gridCol>
                <a:gridCol w="764876">
                  <a:extLst>
                    <a:ext uri="{9D8B030D-6E8A-4147-A177-3AD203B41FA5}">
                      <a16:colId xmlns:a16="http://schemas.microsoft.com/office/drawing/2014/main" xmlns="" val="20006"/>
                    </a:ext>
                  </a:extLst>
                </a:gridCol>
              </a:tblGrid>
              <a:tr h="182880">
                <a:tc>
                  <a:txBody>
                    <a:bodyPr/>
                    <a:lstStyle/>
                    <a:p>
                      <a:endParaRPr lang="zh-CN" sz="1000" dirty="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Submitted</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Ready for Motion</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Approved</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RfM+A</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PoC</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0"/>
                  </a:ext>
                </a:extLst>
              </a:tr>
              <a:tr h="182880">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Annexes</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dirty="0">
                          <a:solidFill>
                            <a:srgbClr val="000000"/>
                          </a:solidFill>
                          <a:effectLst/>
                          <a:latin typeface="等线" panose="02010600030101010101" pitchFamily="2" charset="-122"/>
                          <a:ea typeface="等线" panose="02010600030101010101" pitchFamily="2" charset="-122"/>
                        </a:rPr>
                        <a:t>29</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29</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29</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BFBFBF"/>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Claudio</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182880">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DMG</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84</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3</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78</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81</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Alecs</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182880">
                <a:tc>
                  <a:txBody>
                    <a:bodyPr/>
                    <a:lstStyle/>
                    <a:p>
                      <a:pPr>
                        <a:spcAft>
                          <a:spcPts val="0"/>
                        </a:spcAft>
                      </a:pPr>
                      <a:r>
                        <a:rPr lang="en-US" sz="1100" b="1">
                          <a:effectLst/>
                          <a:latin typeface="Calibri" panose="020F0502020204030204" pitchFamily="34" charset="0"/>
                          <a:ea typeface="宋体" panose="02010600030101010101" pitchFamily="2" charset="-122"/>
                        </a:rPr>
                        <a:t>Editorial</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67</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67</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67</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BFBFBF"/>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Claudio</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182880">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Exchange</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98</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3</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76</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79</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BFBFBF"/>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Cheng</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r h="182880">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Misc</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26</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24</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25</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Zinan</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5"/>
                  </a:ext>
                </a:extLst>
              </a:tr>
              <a:tr h="182880">
                <a:tc>
                  <a:txBody>
                    <a:bodyPr/>
                    <a:lstStyle/>
                    <a:p>
                      <a:pPr>
                        <a:spcAft>
                          <a:spcPts val="0"/>
                        </a:spcAft>
                      </a:pPr>
                      <a:r>
                        <a:rPr lang="en-US" sz="1100" b="1">
                          <a:effectLst/>
                          <a:latin typeface="Calibri" panose="020F0502020204030204" pitchFamily="34" charset="0"/>
                          <a:ea typeface="宋体" panose="02010600030101010101" pitchFamily="2" charset="-122"/>
                        </a:rPr>
                        <a:t>OST</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147</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30</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96</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126</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Chaoming</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6"/>
                  </a:ext>
                </a:extLst>
              </a:tr>
              <a:tr h="182880">
                <a:tc>
                  <a:txBody>
                    <a:bodyPr/>
                    <a:lstStyle/>
                    <a:p>
                      <a:pPr>
                        <a:spcAft>
                          <a:spcPts val="0"/>
                        </a:spcAft>
                      </a:pPr>
                      <a:r>
                        <a:rPr lang="en-US" sz="1100" b="1">
                          <a:effectLst/>
                          <a:latin typeface="Calibri" panose="020F0502020204030204" pitchFamily="34" charset="0"/>
                          <a:ea typeface="宋体" panose="02010600030101010101" pitchFamily="2" charset="-122"/>
                        </a:rPr>
                        <a:t>Reporting</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60</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16</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44</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60</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Chris</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7"/>
                  </a:ext>
                </a:extLst>
              </a:tr>
              <a:tr h="182880">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SBP</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34</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7</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19</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26</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Cheng</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8"/>
                  </a:ext>
                </a:extLst>
              </a:tr>
              <a:tr h="182880">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9"/>
                  </a:ext>
                </a:extLst>
              </a:tr>
              <a:tr h="182880">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All</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545</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60</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433</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493</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0"/>
                  </a:ext>
                </a:extLst>
              </a:tr>
              <a:tr h="182880">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1" i="0" u="none" strike="noStrike">
                          <a:solidFill>
                            <a:srgbClr val="FF0000"/>
                          </a:solidFill>
                          <a:effectLst/>
                          <a:latin typeface="等线" panose="02010600030101010101" pitchFamily="2" charset="-122"/>
                          <a:ea typeface="等线" panose="02010600030101010101" pitchFamily="2" charset="-122"/>
                        </a:rPr>
                        <a:t>0.110091743</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1" i="0" u="none" strike="noStrike">
                          <a:solidFill>
                            <a:srgbClr val="FF0000"/>
                          </a:solidFill>
                          <a:effectLst/>
                          <a:latin typeface="等线" panose="02010600030101010101" pitchFamily="2" charset="-122"/>
                          <a:ea typeface="等线" panose="02010600030101010101" pitchFamily="2" charset="-122"/>
                        </a:rPr>
                        <a:t>0.794495</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1" i="0" u="none" strike="noStrike" dirty="0">
                          <a:solidFill>
                            <a:srgbClr val="FF0000"/>
                          </a:solidFill>
                          <a:effectLst/>
                          <a:latin typeface="等线" panose="02010600030101010101" pitchFamily="2" charset="-122"/>
                          <a:ea typeface="等线" panose="02010600030101010101" pitchFamily="2" charset="-122"/>
                        </a:rPr>
                        <a:t>0.90459</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dirty="0">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1"/>
                  </a:ext>
                </a:extLst>
              </a:tr>
            </a:tbl>
          </a:graphicData>
        </a:graphic>
      </p:graphicFrame>
    </p:spTree>
    <p:extLst>
      <p:ext uri="{BB962C8B-B14F-4D97-AF65-F5344CB8AC3E}">
        <p14:creationId xmlns:p14="http://schemas.microsoft.com/office/powerpoint/2010/main" val="353713093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格 2"/>
          <p:cNvGraphicFramePr>
            <a:graphicFrameLocks noGrp="1"/>
          </p:cNvGraphicFramePr>
          <p:nvPr>
            <p:extLst>
              <p:ext uri="{D42A27DB-BD31-4B8C-83A1-F6EECF244321}">
                <p14:modId xmlns:p14="http://schemas.microsoft.com/office/powerpoint/2010/main" val="3500419457"/>
              </p:ext>
            </p:extLst>
          </p:nvPr>
        </p:nvGraphicFramePr>
        <p:xfrm>
          <a:off x="2209800" y="762000"/>
          <a:ext cx="7772401" cy="5509260"/>
        </p:xfrm>
        <a:graphic>
          <a:graphicData uri="http://schemas.openxmlformats.org/drawingml/2006/table">
            <a:tbl>
              <a:tblPr firstRow="1" firstCol="1" bandRow="1"/>
              <a:tblGrid>
                <a:gridCol w="1157592">
                  <a:extLst>
                    <a:ext uri="{9D8B030D-6E8A-4147-A177-3AD203B41FA5}">
                      <a16:colId xmlns:a16="http://schemas.microsoft.com/office/drawing/2014/main" xmlns="" val="20000"/>
                    </a:ext>
                  </a:extLst>
                </a:gridCol>
                <a:gridCol w="826852">
                  <a:extLst>
                    <a:ext uri="{9D8B030D-6E8A-4147-A177-3AD203B41FA5}">
                      <a16:colId xmlns:a16="http://schemas.microsoft.com/office/drawing/2014/main" xmlns="" val="20001"/>
                    </a:ext>
                  </a:extLst>
                </a:gridCol>
                <a:gridCol w="1736386">
                  <a:extLst>
                    <a:ext uri="{9D8B030D-6E8A-4147-A177-3AD203B41FA5}">
                      <a16:colId xmlns:a16="http://schemas.microsoft.com/office/drawing/2014/main" xmlns="" val="20002"/>
                    </a:ext>
                  </a:extLst>
                </a:gridCol>
                <a:gridCol w="1074905">
                  <a:extLst>
                    <a:ext uri="{9D8B030D-6E8A-4147-A177-3AD203B41FA5}">
                      <a16:colId xmlns:a16="http://schemas.microsoft.com/office/drawing/2014/main" xmlns="" val="20003"/>
                    </a:ext>
                  </a:extLst>
                </a:gridCol>
                <a:gridCol w="1147865">
                  <a:extLst>
                    <a:ext uri="{9D8B030D-6E8A-4147-A177-3AD203B41FA5}">
                      <a16:colId xmlns:a16="http://schemas.microsoft.com/office/drawing/2014/main" xmlns="" val="20004"/>
                    </a:ext>
                  </a:extLst>
                </a:gridCol>
                <a:gridCol w="1828801">
                  <a:extLst>
                    <a:ext uri="{9D8B030D-6E8A-4147-A177-3AD203B41FA5}">
                      <a16:colId xmlns:a16="http://schemas.microsoft.com/office/drawing/2014/main" xmlns="" val="20005"/>
                    </a:ext>
                  </a:extLst>
                </a:gridCol>
              </a:tblGrid>
              <a:tr h="122551">
                <a:tc>
                  <a:txBody>
                    <a:bodyPr/>
                    <a:lstStyle/>
                    <a:p>
                      <a:endParaRPr lang="zh-CN" sz="1000" dirty="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b="1">
                          <a:solidFill>
                            <a:srgbClr val="000000"/>
                          </a:solidFill>
                          <a:effectLst/>
                          <a:latin typeface="Calibri" panose="020F0502020204030204" pitchFamily="34" charset="0"/>
                          <a:ea typeface="宋体" panose="02010600030101010101" pitchFamily="2" charset="-122"/>
                        </a:rPr>
                        <a:t>Assigned</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b="1">
                          <a:solidFill>
                            <a:srgbClr val="000000"/>
                          </a:solidFill>
                          <a:effectLst/>
                          <a:latin typeface="Calibri" panose="020F0502020204030204" pitchFamily="34" charset="0"/>
                          <a:ea typeface="宋体" panose="02010600030101010101" pitchFamily="2" charset="-122"/>
                        </a:rPr>
                        <a:t>Ready for Motion</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b="1">
                          <a:solidFill>
                            <a:srgbClr val="000000"/>
                          </a:solidFill>
                          <a:effectLst/>
                          <a:latin typeface="Calibri" panose="020F0502020204030204" pitchFamily="34" charset="0"/>
                          <a:ea typeface="宋体" panose="02010600030101010101" pitchFamily="2" charset="-122"/>
                        </a:rPr>
                        <a:t>Approved</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b="1">
                          <a:solidFill>
                            <a:srgbClr val="000000"/>
                          </a:solidFill>
                          <a:effectLst/>
                          <a:latin typeface="Calibri" panose="020F0502020204030204" pitchFamily="34" charset="0"/>
                          <a:ea typeface="宋体" panose="02010600030101010101" pitchFamily="2" charset="-122"/>
                        </a:rPr>
                        <a:t>RfM+A</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zh-CN" sz="1050" b="1" dirty="0">
                          <a:solidFill>
                            <a:srgbClr val="0000FF"/>
                          </a:solidFill>
                          <a:effectLst/>
                          <a:latin typeface="Calibri" panose="020F0502020204030204" pitchFamily="34" charset="0"/>
                          <a:ea typeface="宋体" panose="02010600030101010101" pitchFamily="2" charset="-122"/>
                        </a:rPr>
                        <a:t>Confirm to</a:t>
                      </a:r>
                      <a:r>
                        <a:rPr lang="en-US" altLang="zh-CN" sz="1050" b="1" baseline="0" dirty="0">
                          <a:solidFill>
                            <a:srgbClr val="0000FF"/>
                          </a:solidFill>
                          <a:effectLst/>
                          <a:latin typeface="Calibri" panose="020F0502020204030204" pitchFamily="34" charset="0"/>
                          <a:ea typeface="宋体" panose="02010600030101010101" pitchFamily="2" charset="-122"/>
                        </a:rPr>
                        <a:t> resolve all, b</a:t>
                      </a:r>
                      <a:r>
                        <a:rPr lang="en-US" sz="1050" b="1" dirty="0">
                          <a:solidFill>
                            <a:srgbClr val="0000FF"/>
                          </a:solidFill>
                          <a:effectLst/>
                          <a:latin typeface="Calibri" panose="020F0502020204030204" pitchFamily="34" charset="0"/>
                          <a:ea typeface="宋体" panose="02010600030101010101" pitchFamily="2" charset="-122"/>
                        </a:rPr>
                        <a:t>efore/at November</a:t>
                      </a:r>
                      <a:r>
                        <a:rPr lang="en-US" sz="1050" b="1" baseline="0" dirty="0">
                          <a:solidFill>
                            <a:srgbClr val="0000FF"/>
                          </a:solidFill>
                          <a:effectLst/>
                          <a:latin typeface="Calibri" panose="020F0502020204030204" pitchFamily="34" charset="0"/>
                          <a:ea typeface="宋体" panose="02010600030101010101" pitchFamily="2" charset="-122"/>
                        </a:rPr>
                        <a:t> P</a:t>
                      </a:r>
                      <a:r>
                        <a:rPr lang="en-US" sz="1050" b="1" dirty="0">
                          <a:solidFill>
                            <a:srgbClr val="0000FF"/>
                          </a:solidFill>
                          <a:effectLst/>
                          <a:latin typeface="Calibri" panose="020F0502020204030204" pitchFamily="34" charset="0"/>
                          <a:ea typeface="宋体" panose="02010600030101010101" pitchFamily="2" charset="-122"/>
                        </a:rPr>
                        <a:t>lenary</a:t>
                      </a:r>
                      <a:endParaRPr lang="zh-CN" sz="1050" dirty="0">
                        <a:solidFill>
                          <a:srgbClr val="0000FF"/>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0"/>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Alecs</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18</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18</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18</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xmlns="" val="10001"/>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Ali</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34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33</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34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xmlns="" val="10002"/>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Assaf</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26</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3</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23</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26</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Atsushi</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47</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47</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47</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r h="122551">
                <a:tc>
                  <a:txBody>
                    <a:bodyPr/>
                    <a:lstStyle/>
                    <a:p>
                      <a:pPr>
                        <a:spcAft>
                          <a:spcPts val="0"/>
                        </a:spcAft>
                      </a:pPr>
                      <a:r>
                        <a:rPr lang="en-US" sz="1100">
                          <a:effectLst/>
                          <a:latin typeface="Calibri" panose="020F0502020204030204" pitchFamily="34" charset="0"/>
                          <a:ea typeface="宋体" panose="02010600030101010101" pitchFamily="2" charset="-122"/>
                        </a:rPr>
                        <a:t>Benedikt</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8</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2</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2</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5"/>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Chaoming</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xmlns="" val="10006"/>
                  </a:ext>
                </a:extLst>
              </a:tr>
              <a:tr h="122551">
                <a:tc>
                  <a:txBody>
                    <a:bodyPr/>
                    <a:lstStyle/>
                    <a:p>
                      <a:pPr>
                        <a:spcAft>
                          <a:spcPts val="0"/>
                        </a:spcAft>
                      </a:pPr>
                      <a:r>
                        <a:rPr lang="en-US" sz="1100">
                          <a:effectLst/>
                          <a:latin typeface="Calibri" panose="020F0502020204030204" pitchFamily="34" charset="0"/>
                          <a:ea typeface="宋体" panose="02010600030101010101" pitchFamily="2" charset="-122"/>
                        </a:rPr>
                        <a:t>Cheng</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46</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38</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38</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7"/>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Chris</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15</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15</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15</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8"/>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Claudio (E)</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66</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66</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66</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9"/>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Claudio (T)</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29</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29</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29</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0"/>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Dibakar</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25</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25</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1"/>
                  </a:ext>
                </a:extLst>
              </a:tr>
              <a:tr h="122551">
                <a:tc>
                  <a:txBody>
                    <a:bodyPr/>
                    <a:lstStyle/>
                    <a:p>
                      <a:pPr>
                        <a:spcAft>
                          <a:spcPts val="0"/>
                        </a:spcAft>
                      </a:pPr>
                      <a:r>
                        <a:rPr lang="en-US" sz="1100">
                          <a:effectLst/>
                          <a:latin typeface="Calibri" panose="020F0502020204030204" pitchFamily="34" charset="0"/>
                          <a:ea typeface="宋体" panose="02010600030101010101" pitchFamily="2" charset="-122"/>
                        </a:rPr>
                        <a:t>Dongguk</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8</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3</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3</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2"/>
                  </a:ext>
                </a:extLst>
              </a:tr>
              <a:tr h="122551">
                <a:tc>
                  <a:txBody>
                    <a:bodyPr/>
                    <a:lstStyle/>
                    <a:p>
                      <a:pPr>
                        <a:spcAft>
                          <a:spcPts val="0"/>
                        </a:spcAft>
                      </a:pPr>
                      <a:r>
                        <a:rPr lang="en-US" sz="1100">
                          <a:effectLst/>
                          <a:latin typeface="Calibri" panose="020F0502020204030204" pitchFamily="34" charset="0"/>
                          <a:ea typeface="宋体" panose="02010600030101010101" pitchFamily="2" charset="-122"/>
                        </a:rPr>
                        <a:t>Dong </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32</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5</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9</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14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050" dirty="0">
                          <a:solidFill>
                            <a:schemeClr val="tx1"/>
                          </a:solidFill>
                          <a:effectLst/>
                          <a:latin typeface="Calibri" panose="020F0502020204030204" pitchFamily="34" charset="0"/>
                          <a:ea typeface="宋体" panose="02010600030101010101" pitchFamily="2" charset="-122"/>
                        </a:rPr>
                        <a:t>Y</a:t>
                      </a:r>
                      <a:endParaRPr lang="zh-CN" alt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3"/>
                  </a:ext>
                </a:extLst>
              </a:tr>
              <a:tr h="122551">
                <a:tc>
                  <a:txBody>
                    <a:bodyPr/>
                    <a:lstStyle/>
                    <a:p>
                      <a:pPr>
                        <a:spcAft>
                          <a:spcPts val="0"/>
                        </a:spcAft>
                      </a:pPr>
                      <a:r>
                        <a:rPr lang="en-US" sz="1100">
                          <a:effectLst/>
                          <a:latin typeface="Calibri" panose="020F0502020204030204" pitchFamily="34" charset="0"/>
                          <a:ea typeface="宋体" panose="02010600030101010101" pitchFamily="2" charset="-122"/>
                        </a:rPr>
                        <a:t>Mahmoud</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17</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2</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11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13</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4"/>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Mengshi</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xmlns="" val="10015"/>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Mike M.</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xmlns="" val="10016"/>
                  </a:ext>
                </a:extLst>
              </a:tr>
              <a:tr h="122551">
                <a:tc>
                  <a:txBody>
                    <a:bodyPr/>
                    <a:lstStyle/>
                    <a:p>
                      <a:pPr>
                        <a:spcAft>
                          <a:spcPts val="0"/>
                        </a:spcAft>
                      </a:pPr>
                      <a:r>
                        <a:rPr lang="en-US" sz="1100">
                          <a:effectLst/>
                          <a:latin typeface="Calibri" panose="020F0502020204030204" pitchFamily="34" charset="0"/>
                          <a:ea typeface="宋体" panose="02010600030101010101" pitchFamily="2" charset="-122"/>
                        </a:rPr>
                        <a:t>Naren</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34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9</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20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29</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7"/>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Ning </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8"/>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Pei </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xmlns="" val="10019"/>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Rojan</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zh-CN" sz="105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20"/>
                  </a:ext>
                </a:extLst>
              </a:tr>
              <a:tr h="137160">
                <a:tc>
                  <a:txBody>
                    <a:bodyPr/>
                    <a:lstStyle/>
                    <a:p>
                      <a:pPr>
                        <a:spcAft>
                          <a:spcPts val="0"/>
                        </a:spcAft>
                      </a:pPr>
                      <a:r>
                        <a:rPr lang="en-US" sz="1100">
                          <a:effectLst/>
                          <a:latin typeface="Calibri" panose="020F0502020204030204" pitchFamily="34" charset="0"/>
                          <a:ea typeface="宋体" panose="02010600030101010101" pitchFamily="2" charset="-122"/>
                        </a:rPr>
                        <a:t>Rui Du</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27</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7</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17</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24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21"/>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Rui Yang</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8</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8</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8</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xmlns="" val="10022"/>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Shuling (Julia)</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23"/>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Stephen S.</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15</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9</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050" dirty="0">
                          <a:solidFill>
                            <a:schemeClr val="tx1"/>
                          </a:solidFill>
                          <a:effectLst/>
                          <a:latin typeface="Calibri" panose="020F0502020204030204" pitchFamily="34" charset="0"/>
                          <a:ea typeface="宋体" panose="02010600030101010101" pitchFamily="2" charset="-122"/>
                        </a:rPr>
                        <a:t>Y</a:t>
                      </a:r>
                      <a:endParaRPr lang="zh-CN" alt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24"/>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Xiandong</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13</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13</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13</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xmlns="" val="10025"/>
                  </a:ext>
                </a:extLst>
              </a:tr>
              <a:tr h="122551">
                <a:tc>
                  <a:txBody>
                    <a:bodyPr/>
                    <a:lstStyle/>
                    <a:p>
                      <a:pPr>
                        <a:spcAft>
                          <a:spcPts val="0"/>
                        </a:spcAft>
                      </a:pPr>
                      <a:r>
                        <a:rPr lang="en-US" sz="1100">
                          <a:effectLst/>
                          <a:latin typeface="Calibri" panose="020F0502020204030204" pitchFamily="34" charset="0"/>
                          <a:ea typeface="宋体" panose="02010600030101010101" pitchFamily="2" charset="-122"/>
                        </a:rPr>
                        <a:t>Yan</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10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7</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7</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spcAft>
                          <a:spcPts val="0"/>
                        </a:spcAft>
                      </a:pPr>
                      <a:r>
                        <a:rPr lang="en-US" altLang="zh-CN" sz="1050" kern="1200" dirty="0">
                          <a:solidFill>
                            <a:schemeClr val="tx1"/>
                          </a:solidFill>
                          <a:effectLst/>
                          <a:latin typeface="Calibri" panose="020F0502020204030204" pitchFamily="34" charset="0"/>
                          <a:ea typeface="宋体" panose="02010600030101010101" pitchFamily="2" charset="-122"/>
                          <a:cs typeface="+mn-cs"/>
                        </a:rPr>
                        <a:t>Y</a:t>
                      </a:r>
                      <a:endParaRPr lang="zh-CN" sz="1050"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26"/>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Zhanjing</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8</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8</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8</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xmlns="" val="10028"/>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Zhuqing</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7</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7</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7</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29"/>
                  </a:ext>
                </a:extLst>
              </a:tr>
              <a:tr h="116980">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30"/>
                  </a:ext>
                </a:extLst>
              </a:tr>
              <a:tr h="122551">
                <a:tc>
                  <a:txBody>
                    <a:bodyPr/>
                    <a:lstStyle/>
                    <a:p>
                      <a:pPr>
                        <a:spcAft>
                          <a:spcPts val="0"/>
                        </a:spcAft>
                      </a:pPr>
                      <a:r>
                        <a:rPr lang="en-US" sz="1100" b="1">
                          <a:effectLst/>
                          <a:latin typeface="Calibri" panose="020F0502020204030204" pitchFamily="34" charset="0"/>
                          <a:ea typeface="宋体" panose="02010600030101010101" pitchFamily="2" charset="-122"/>
                        </a:rPr>
                        <a:t>All</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545</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60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433</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493</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31"/>
                  </a:ext>
                </a:extLst>
              </a:tr>
              <a:tr h="122551">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b="1">
                          <a:solidFill>
                            <a:srgbClr val="FF0000"/>
                          </a:solidFill>
                          <a:effectLst/>
                          <a:latin typeface="Calibri" panose="020F0502020204030204" pitchFamily="34" charset="0"/>
                          <a:ea typeface="宋体" panose="02010600030101010101" pitchFamily="2" charset="-122"/>
                        </a:rPr>
                        <a:t>0.110091743</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b="1">
                          <a:solidFill>
                            <a:srgbClr val="FF0000"/>
                          </a:solidFill>
                          <a:effectLst/>
                          <a:latin typeface="Calibri" panose="020F0502020204030204" pitchFamily="34" charset="0"/>
                          <a:ea typeface="宋体" panose="02010600030101010101" pitchFamily="2" charset="-122"/>
                        </a:rPr>
                        <a:t>0.7944954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b="1" dirty="0">
                          <a:solidFill>
                            <a:srgbClr val="FF0000"/>
                          </a:solidFill>
                          <a:effectLst/>
                          <a:latin typeface="Calibri" panose="020F0502020204030204" pitchFamily="34" charset="0"/>
                          <a:ea typeface="宋体" panose="02010600030101010101" pitchFamily="2" charset="-122"/>
                        </a:rPr>
                        <a:t>0.9045872</a:t>
                      </a: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32"/>
                  </a:ext>
                </a:extLst>
              </a:tr>
            </a:tbl>
          </a:graphicData>
        </a:graphic>
      </p:graphicFrame>
    </p:spTree>
    <p:extLst>
      <p:ext uri="{BB962C8B-B14F-4D97-AF65-F5344CB8AC3E}">
        <p14:creationId xmlns:p14="http://schemas.microsoft.com/office/powerpoint/2010/main" val="201667805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524000" y="2514600"/>
            <a:ext cx="9144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November Plenary </a:t>
            </a:r>
            <a:endParaRPr lang="en-US" altLang="en-US" sz="4000" dirty="0">
              <a:solidFill>
                <a:srgbClr val="0000FF"/>
              </a:solidFill>
            </a:endParaRPr>
          </a:p>
          <a:p>
            <a:pPr algn="ctr">
              <a:buFontTx/>
              <a:buNone/>
            </a:pPr>
            <a:r>
              <a:rPr lang="en-US" altLang="zh-CN" sz="2800" dirty="0">
                <a:solidFill>
                  <a:srgbClr val="00B0F0"/>
                </a:solidFill>
                <a:cs typeface="Times New Roman" panose="02020603050405020304" pitchFamily="18" charset="0"/>
              </a:rPr>
              <a:t>Nov 13    (Monday PM 2), 16:00-18:00 Hawaii time</a:t>
            </a:r>
          </a:p>
          <a:p>
            <a:pPr lvl="1"/>
            <a:endParaRPr lang="en-US" altLang="en-US" sz="3600" dirty="0"/>
          </a:p>
          <a:p>
            <a:pPr lvl="1"/>
            <a:endParaRPr lang="en-US" altLang="en-US" sz="3600" dirty="0"/>
          </a:p>
        </p:txBody>
      </p:sp>
    </p:spTree>
    <p:extLst>
      <p:ext uri="{BB962C8B-B14F-4D97-AF65-F5344CB8AC3E}">
        <p14:creationId xmlns:p14="http://schemas.microsoft.com/office/powerpoint/2010/main" val="36189914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448</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3074, 3156, 3157, 3159, 3309, 3310, 3313, 3314, 3336, 3400, 3478, 3491</a:t>
            </a:r>
          </a:p>
          <a:p>
            <a:pPr lvl="1" algn="just">
              <a:buFont typeface="Arial" panose="020B0604020202020204" pitchFamily="34" charset="0"/>
              <a:buChar char="–"/>
              <a:defRPr/>
            </a:pPr>
            <a:r>
              <a:rPr lang="en-US" altLang="zh-CN" sz="1600" dirty="0"/>
              <a:t>as specified in doc.: 23/1678r2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a:t>Result: </a:t>
            </a:r>
            <a:r>
              <a:rPr lang="en-US" altLang="zh-CN"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23/1678r2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65170265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449</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3007, 3283, 3145, 3193, 3307, 3282</a:t>
            </a:r>
          </a:p>
          <a:p>
            <a:pPr lvl="1" algn="just">
              <a:buFont typeface="Arial" panose="020B0604020202020204" pitchFamily="34" charset="0"/>
              <a:buChar char="–"/>
              <a:defRPr/>
            </a:pPr>
            <a:r>
              <a:rPr lang="en-US" altLang="zh-CN" sz="1600" dirty="0"/>
              <a:t>as specified in doc.: 11-23/1563r0</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11-23/1563r0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946129131"/>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450</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3439, 3500, 3023, 3495, 3496</a:t>
            </a:r>
          </a:p>
          <a:p>
            <a:pPr lvl="1" algn="just">
              <a:buFont typeface="Arial" panose="020B0604020202020204" pitchFamily="34" charset="0"/>
              <a:buChar char="–"/>
              <a:defRPr/>
            </a:pPr>
            <a:r>
              <a:rPr lang="en-US" altLang="zh-CN" sz="1600" dirty="0"/>
              <a:t>as specified in doc.: 11-23/1721r2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GB" altLang="zh-CN" dirty="0"/>
              <a:t>11-23/1721r2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236977962"/>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451</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3113, 3114, 3510, 3511, 3512 and 3514</a:t>
            </a:r>
          </a:p>
          <a:p>
            <a:pPr lvl="1" algn="just">
              <a:buFont typeface="Arial" panose="020B0604020202020204" pitchFamily="34" charset="0"/>
              <a:buChar char="–"/>
              <a:defRPr/>
            </a:pPr>
            <a:r>
              <a:rPr lang="en-US" altLang="zh-CN" sz="1600" dirty="0"/>
              <a:t>as specified in doc.: 11-23/1669r0</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11-23/1669r0</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55822554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57200" y="1524000"/>
            <a:ext cx="11277600" cy="4114800"/>
          </a:xfrm>
        </p:spPr>
        <p:txBody>
          <a:bodyPr/>
          <a:lstStyle/>
          <a:p>
            <a:r>
              <a:rPr lang="en-US" altLang="en-US" sz="2000" dirty="0"/>
              <a:t>Please announce your affiliation when you first address the group during a meeting slot</a:t>
            </a:r>
          </a:p>
          <a:p>
            <a:r>
              <a:rPr lang="en-US" altLang="en-US" sz="2000" dirty="0"/>
              <a:t>Cell Phones to be silent or Off</a:t>
            </a:r>
          </a:p>
          <a:p>
            <a:r>
              <a:rPr lang="en-US" altLang="en-US" sz="2000" dirty="0"/>
              <a:t>Attendance recording procedures</a:t>
            </a:r>
          </a:p>
          <a:p>
            <a:pPr lvl="1"/>
            <a:r>
              <a:rPr lang="en-US" altLang="zh-CN" sz="1800" u="sng" dirty="0">
                <a:hlinkClick r:id="rId3"/>
              </a:rPr>
              <a:t>https://imat.ieee.org/attendance</a:t>
            </a:r>
            <a:r>
              <a:rPr lang="en-US" altLang="zh-CN" sz="1800" dirty="0"/>
              <a:t> </a:t>
            </a:r>
            <a:endParaRPr lang="en-US" altLang="en-US" sz="1800" dirty="0"/>
          </a:p>
          <a:p>
            <a:r>
              <a:rPr lang="en-US" altLang="en-US" sz="2000" dirty="0"/>
              <a:t>Documentation</a:t>
            </a:r>
          </a:p>
          <a:p>
            <a:pPr lvl="1" algn="just"/>
            <a:r>
              <a:rPr lang="en-US" altLang="en-US" sz="1800" dirty="0">
                <a:hlinkClick r:id="rId4"/>
              </a:rPr>
              <a:t>http://mentor.ieee.org</a:t>
            </a:r>
            <a:endParaRPr lang="en-US" altLang="en-US" sz="1800" dirty="0"/>
          </a:p>
          <a:p>
            <a:pPr lvl="1" algn="just"/>
            <a:r>
              <a:rPr lang="en-US" altLang="en-US" sz="1800" dirty="0"/>
              <a:t>Use “</a:t>
            </a:r>
            <a:r>
              <a:rPr lang="en-US" altLang="ja-JP" sz="1800" dirty="0" err="1">
                <a:solidFill>
                  <a:srgbClr val="0000FF"/>
                </a:solidFill>
              </a:rPr>
              <a:t>TGbf</a:t>
            </a:r>
            <a:r>
              <a:rPr lang="en-US" altLang="en-US" sz="1800" dirty="0"/>
              <a:t>”</a:t>
            </a:r>
            <a:r>
              <a:rPr lang="en-US" altLang="ja-JP" sz="1800" dirty="0"/>
              <a:t> for submission</a:t>
            </a:r>
          </a:p>
          <a:p>
            <a:pPr lvl="1" algn="just"/>
            <a:r>
              <a:rPr lang="en-US" altLang="en-US" sz="1800" dirty="0"/>
              <a:t>If you plan to make a submission, be sure it does not contain company logos or advertising</a:t>
            </a:r>
          </a:p>
          <a:p>
            <a:pPr lvl="1" algn="just"/>
            <a:r>
              <a:rPr lang="en-US" altLang="en-US" sz="1800" b="1" dirty="0">
                <a:solidFill>
                  <a:srgbClr val="FF0000"/>
                </a:solidFill>
              </a:rPr>
              <a:t>Documents are prepared by individuals, not companies</a:t>
            </a:r>
          </a:p>
          <a:p>
            <a:r>
              <a:rPr lang="en-US" altLang="en-US" sz="2000" dirty="0"/>
              <a:t>Questions on Voting status, Ballot pool, Access to Reflector, Documentation,  Member</a:t>
            </a:r>
            <a:r>
              <a:rPr lang="en-US" altLang="ja-JP" sz="2000" dirty="0"/>
              <a:t>’s Area</a:t>
            </a:r>
          </a:p>
          <a:p>
            <a:pPr lvl="1"/>
            <a:r>
              <a:rPr lang="en-US" altLang="en-US" sz="1800" dirty="0"/>
              <a:t>Contact Jon Rosdahl –  </a:t>
            </a:r>
            <a:r>
              <a:rPr lang="en-US" altLang="en-US" sz="1800" dirty="0">
                <a:hlinkClick r:id="rId5"/>
              </a:rPr>
              <a:t>jrosdahl@ieee.org</a:t>
            </a:r>
            <a:endParaRPr lang="zh-CN" altLang="en-US" dirty="0"/>
          </a:p>
        </p:txBody>
      </p:sp>
      <p:sp>
        <p:nvSpPr>
          <p:cNvPr id="8196"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Meeting Protocol, Attendance, Voting &amp; Document Status</a:t>
            </a:r>
            <a:endParaRPr lang="en-US" altLang="en-US" sz="3200" dirty="0">
              <a:solidFill>
                <a:schemeClr val="tx2"/>
              </a:solidFill>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452</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3085, 3100 and 3316</a:t>
            </a:r>
          </a:p>
          <a:p>
            <a:pPr lvl="1" algn="just">
              <a:buFont typeface="Arial" panose="020B0604020202020204" pitchFamily="34" charset="0"/>
              <a:buChar char="–"/>
              <a:defRPr/>
            </a:pPr>
            <a:r>
              <a:rPr lang="en-US" altLang="zh-CN" sz="1600" dirty="0"/>
              <a:t>as specified in doc.: 11-23/1670r1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Zhuqing</a:t>
            </a:r>
            <a:r>
              <a:rPr lang="en-US" altLang="zh-CN" sz="1800" b="1" kern="0" dirty="0"/>
              <a:t> Tang	</a:t>
            </a:r>
            <a:r>
              <a:rPr lang="en-US" altLang="zh-CN" sz="1800" b="1" dirty="0"/>
              <a:t>	</a:t>
            </a:r>
            <a:r>
              <a:rPr lang="en-US" altLang="zh-CN" sz="1800" b="1" kern="0" dirty="0"/>
              <a:t>Second: Ali Raissinia</a:t>
            </a:r>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11-23/1670r1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683389529"/>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453</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3129, 3311, 3312, 3534</a:t>
            </a:r>
          </a:p>
          <a:p>
            <a:pPr lvl="1" algn="just">
              <a:buFont typeface="Arial" panose="020B0604020202020204" pitchFamily="34" charset="0"/>
              <a:buChar char="–"/>
              <a:defRPr/>
            </a:pPr>
            <a:r>
              <a:rPr lang="en-US" altLang="zh-CN" sz="1600" dirty="0"/>
              <a:t>as specified in doc.: 11-23/1715r1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Zhuqing</a:t>
            </a:r>
            <a:r>
              <a:rPr lang="en-US" altLang="zh-CN" sz="1800" b="1" kern="0" dirty="0"/>
              <a:t> Tang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a:t>
            </a:r>
            <a:r>
              <a:rPr lang="en-US" altLang="zh-CN" dirty="0"/>
              <a:t> 11-23/1715r1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948209015"/>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454</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3126</a:t>
            </a:r>
          </a:p>
          <a:p>
            <a:pPr lvl="1" algn="just">
              <a:buFont typeface="Arial" panose="020B0604020202020204" pitchFamily="34" charset="0"/>
              <a:buChar char="–"/>
              <a:defRPr/>
            </a:pPr>
            <a:r>
              <a:rPr lang="en-US" altLang="zh-CN" sz="1600" dirty="0"/>
              <a:t>as specified in doc.: 11-23/1862r2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nl-NL" altLang="zh-CN" sz="1800" b="1" kern="0" dirty="0"/>
              <a:t>Mahmoud Kamel  </a:t>
            </a:r>
            <a:r>
              <a:rPr lang="en-US" altLang="zh-CN" sz="1800" b="1" kern="0" dirty="0"/>
              <a:t>	</a:t>
            </a:r>
            <a:r>
              <a:rPr lang="en-US" altLang="zh-CN" sz="1800" b="1" dirty="0"/>
              <a:t>	</a:t>
            </a:r>
            <a:r>
              <a:rPr lang="en-US" altLang="zh-CN" sz="1800" b="1" kern="0" dirty="0"/>
              <a:t>Second: Ali Raissinia</a:t>
            </a:r>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11-23/1862r2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960216149"/>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455</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3011, 3031, 3223, 3301</a:t>
            </a:r>
          </a:p>
          <a:p>
            <a:pPr lvl="1" algn="just">
              <a:buFont typeface="Arial" panose="020B0604020202020204" pitchFamily="34" charset="0"/>
              <a:buChar char="–"/>
              <a:defRPr/>
            </a:pPr>
            <a:r>
              <a:rPr lang="en-US" altLang="zh-CN" sz="1600" dirty="0"/>
              <a:t>as specified in doc.: 11-23/1662r0</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Ali Raissinia</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11-23/1662r0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364580014"/>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456</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3381 </a:t>
            </a:r>
          </a:p>
          <a:p>
            <a:pPr lvl="1" algn="just">
              <a:buFont typeface="Arial" panose="020B0604020202020204" pitchFamily="34" charset="0"/>
              <a:buChar char="–"/>
              <a:defRPr/>
            </a:pPr>
            <a:r>
              <a:rPr lang="en-US" altLang="zh-CN" sz="1600" dirty="0"/>
              <a:t>as specified in doc.: 11-23/1821r2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Ning Gao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11-23/1821r2</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816698133"/>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457</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3009, 3536</a:t>
            </a:r>
          </a:p>
          <a:p>
            <a:pPr lvl="1" algn="just">
              <a:buFont typeface="Arial" panose="020B0604020202020204" pitchFamily="34" charset="0"/>
              <a:buChar char="–"/>
              <a:defRPr/>
            </a:pPr>
            <a:r>
              <a:rPr lang="en-US" altLang="zh-CN" sz="1600" dirty="0"/>
              <a:t>as specified in doc.: 11-23/1822r0</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pt-BR" altLang="zh-CN" sz="1800" b="1" kern="0" dirty="0"/>
              <a:t>Claudio da Silva </a:t>
            </a:r>
            <a:r>
              <a:rPr lang="en-US" altLang="zh-CN" sz="1800" b="1" kern="0" dirty="0"/>
              <a:t>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a:t>
            </a:r>
            <a:r>
              <a:rPr lang="en-US" altLang="zh-CN" dirty="0"/>
              <a:t> 11-23/1822r0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672080323"/>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458</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3012, 3133, 3192, 3254, 3255, 3268, 3386, 3429, 3492, 3419, 3373, 3359, 3347</a:t>
            </a:r>
          </a:p>
          <a:p>
            <a:pPr lvl="1" algn="just">
              <a:buFont typeface="Arial" panose="020B0604020202020204" pitchFamily="34" charset="0"/>
              <a:buChar char="–"/>
              <a:defRPr/>
            </a:pPr>
            <a:r>
              <a:rPr lang="en-US" altLang="zh-CN" sz="1600" dirty="0"/>
              <a:t>as specified in doc.: 11-23/1820r0</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pt-BR" altLang="zh-CN" sz="1800" b="1" kern="0" dirty="0"/>
              <a:t>Claudio da Silva </a:t>
            </a:r>
            <a:r>
              <a:rPr lang="en-US" altLang="zh-CN" sz="1800" b="1" kern="0" dirty="0"/>
              <a:t>	</a:t>
            </a:r>
            <a:r>
              <a:rPr lang="en-US" altLang="zh-CN" sz="1800" b="1" dirty="0"/>
              <a:t>	</a:t>
            </a:r>
            <a:r>
              <a:rPr lang="en-US" altLang="zh-CN" sz="1800" b="1" kern="0" dirty="0"/>
              <a:t>Second: Cheng Chen</a:t>
            </a:r>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11-23/1820r0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42198833"/>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459</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a:t>
            </a:r>
            <a:r>
              <a:rPr lang="en-US" altLang="zh-CN" sz="1600" dirty="0" smtClean="0"/>
              <a:t>3300, </a:t>
            </a:r>
            <a:r>
              <a:rPr lang="en-US" altLang="zh-CN" sz="1600" dirty="0"/>
              <a:t>3335, 3362, </a:t>
            </a:r>
            <a:r>
              <a:rPr lang="en-US" altLang="zh-CN" sz="1600" dirty="0" smtClean="0"/>
              <a:t>3324</a:t>
            </a:r>
            <a:endParaRPr lang="en-US" altLang="zh-CN" sz="1600" dirty="0"/>
          </a:p>
          <a:p>
            <a:pPr lvl="1" algn="just">
              <a:buFont typeface="Arial" panose="020B0604020202020204" pitchFamily="34" charset="0"/>
              <a:buChar char="–"/>
              <a:defRPr/>
            </a:pPr>
            <a:r>
              <a:rPr lang="en-US" altLang="zh-CN" sz="1600" dirty="0"/>
              <a:t>as specified in doc.: 11-23/1845r2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s-ES" altLang="zh-CN" sz="1800" b="1" kern="0" dirty="0"/>
              <a:t>Julia Feng </a:t>
            </a:r>
            <a:r>
              <a:rPr lang="en-US" altLang="zh-CN" sz="1800" b="1" kern="0" dirty="0"/>
              <a:t>	</a:t>
            </a:r>
            <a:r>
              <a:rPr lang="en-US" altLang="zh-CN" sz="1800" b="1" dirty="0"/>
              <a:t>	</a:t>
            </a:r>
            <a:r>
              <a:rPr lang="en-US" altLang="zh-CN" sz="1800" b="1" kern="0" dirty="0"/>
              <a:t>Second: Chris Beg</a:t>
            </a:r>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a:t>
            </a:r>
            <a:r>
              <a:rPr lang="en-US" altLang="zh-CN" dirty="0"/>
              <a:t> 11-23/1845r2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590126764"/>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460</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3043 3042 3092 3305 3041 3039 3371 3470 3418 3040 3198 3226 3327 3326 3167 3423 3130 3166 3165 3341 3164 3163 3485  3403</a:t>
            </a:r>
          </a:p>
          <a:p>
            <a:pPr lvl="1" algn="just">
              <a:buFont typeface="Arial" panose="020B0604020202020204" pitchFamily="34" charset="0"/>
              <a:buChar char="–"/>
              <a:defRPr/>
            </a:pPr>
            <a:r>
              <a:rPr lang="en-US" altLang="zh-CN" sz="1600" dirty="0"/>
              <a:t>as specified in doc.: 11-23/1828r1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Dibakar Das	</a:t>
            </a:r>
            <a:r>
              <a:rPr lang="en-US" altLang="zh-CN" sz="1800" b="1" dirty="0"/>
              <a:t>	</a:t>
            </a:r>
            <a:r>
              <a:rPr lang="en-US" altLang="zh-CN" sz="1800" b="1" kern="0" dirty="0"/>
              <a:t>Second: Cheng Chen</a:t>
            </a:r>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11-23/1828r1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674408425"/>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461</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3118, 3122, 3235, 3236, 3237, 3238, 3383, 3384, 3375, 3267, 3273, 3240, 3242, 3243, 3244, 3385, 3379, 3224, 3225, 3229, 3230, 3231, 3232</a:t>
            </a:r>
          </a:p>
          <a:p>
            <a:pPr lvl="1" algn="just">
              <a:buFont typeface="Arial" panose="020B0604020202020204" pitchFamily="34" charset="0"/>
              <a:buChar char="–"/>
              <a:defRPr/>
            </a:pPr>
            <a:r>
              <a:rPr lang="en-US" altLang="zh-CN" sz="1600" dirty="0"/>
              <a:t>as specified in doc.: 11-23/1921r1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Alecsander Eitan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11-</a:t>
            </a:r>
            <a:r>
              <a:rPr lang="en-US" altLang="zh-CN" dirty="0"/>
              <a:t>23/1921r1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52559109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1"/>
            <a:ext cx="10627783" cy="1065213"/>
          </a:xfrm>
        </p:spPr>
        <p:txBody>
          <a:bodyPr/>
          <a:lstStyle/>
          <a:p>
            <a:r>
              <a:rPr lang="en-US" dirty="0"/>
              <a:t>Registration for the </a:t>
            </a:r>
            <a:r>
              <a:rPr lang="en-US" dirty="0">
                <a:solidFill>
                  <a:srgbClr val="0000FF"/>
                </a:solidFill>
              </a:rPr>
              <a:t>November</a:t>
            </a:r>
            <a:r>
              <a:rPr lang="en-US" dirty="0"/>
              <a:t> IEEE 802 </a:t>
            </a:r>
            <a:r>
              <a:rPr lang="en-US" dirty="0">
                <a:solidFill>
                  <a:srgbClr val="0000FF"/>
                </a:solidFill>
              </a:rPr>
              <a:t>plenary</a:t>
            </a:r>
            <a:r>
              <a:rPr lang="en-US" dirty="0"/>
              <a:t> session</a:t>
            </a:r>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dirty="0"/>
              <a:t>This meeting is part of the </a:t>
            </a:r>
            <a:r>
              <a:rPr lang="en-US" dirty="0">
                <a:solidFill>
                  <a:srgbClr val="0000FF"/>
                </a:solidFill>
              </a:rPr>
              <a:t>November</a:t>
            </a:r>
            <a:r>
              <a:rPr lang="en-US" dirty="0"/>
              <a:t> IEEE 802 </a:t>
            </a:r>
            <a:r>
              <a:rPr lang="en-US" dirty="0">
                <a:solidFill>
                  <a:srgbClr val="0000FF"/>
                </a:solidFill>
              </a:rPr>
              <a:t>plenary</a:t>
            </a:r>
            <a:r>
              <a:rPr lang="en-US" dirty="0"/>
              <a:t>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 </a:t>
            </a:r>
            <a:r>
              <a:rPr lang="en-US" altLang="zh-CN" dirty="0">
                <a:hlinkClick r:id="rId2"/>
              </a:rPr>
              <a:t>https://web.cvent.com/event/adea36bb-d70a-4157-b7e8-97d554e398cf/summary</a:t>
            </a:r>
            <a:r>
              <a:rPr lang="en-US" altLang="zh-CN" dirty="0"/>
              <a:t>	</a:t>
            </a:r>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Tree>
    <p:extLst>
      <p:ext uri="{BB962C8B-B14F-4D97-AF65-F5344CB8AC3E}">
        <p14:creationId xmlns:p14="http://schemas.microsoft.com/office/powerpoint/2010/main" val="2977637135"/>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462</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the approve the following PAR update</a:t>
            </a:r>
            <a:r>
              <a:rPr lang="en-US" altLang="zh-CN" sz="1800" b="1" kern="0" dirty="0" smtClean="0"/>
              <a:t>:</a:t>
            </a:r>
            <a:endParaRPr lang="en-US" altLang="zh-CN" sz="1800" b="1" kern="0" dirty="0"/>
          </a:p>
          <a:p>
            <a:pPr lvl="1">
              <a:buFont typeface="Calibri" panose="020F0502020204030204" pitchFamily="34" charset="0"/>
              <a:buChar char="–"/>
            </a:pPr>
            <a:r>
              <a:rPr lang="en-US" altLang="zh-CN" sz="1400" dirty="0">
                <a:latin typeface="Calibri" panose="020F0502020204030204" pitchFamily="34" charset="0"/>
                <a:ea typeface="宋体" panose="02010600030101010101" pitchFamily="2" charset="-122"/>
              </a:rPr>
              <a:t>5.3 Is the completion of this standard dependent upon the completion of another standard: Yes</a:t>
            </a:r>
            <a:endParaRPr lang="zh-CN" altLang="zh-CN" sz="1400" dirty="0">
              <a:latin typeface="Calibri" panose="020F0502020204030204" pitchFamily="34" charset="0"/>
              <a:ea typeface="宋体" panose="02010600030101010101" pitchFamily="2" charset="-122"/>
            </a:endParaRPr>
          </a:p>
          <a:p>
            <a:pPr lvl="1"/>
            <a:r>
              <a:rPr lang="en-US" altLang="zh-CN" sz="1400" dirty="0">
                <a:latin typeface="Calibri" panose="020F0502020204030204" pitchFamily="34" charset="0"/>
                <a:ea typeface="宋体" panose="02010600030101010101" pitchFamily="2" charset="-122"/>
              </a:rPr>
              <a:t>If yes please explain: As defined in 5.2.b, to enhance WLAN sensing, this amendment augments PHY and MAC capabilities defined in the IEEE P802.11ax, IEEE P802.11ay, IEEE P802.11az</a:t>
            </a:r>
            <a:r>
              <a:rPr lang="en-US" altLang="zh-CN" sz="1400" u="sng" dirty="0">
                <a:solidFill>
                  <a:srgbClr val="FF0000"/>
                </a:solidFill>
                <a:latin typeface="Calibri" panose="020F0502020204030204" pitchFamily="34" charset="0"/>
                <a:ea typeface="宋体" panose="02010600030101010101" pitchFamily="2" charset="-122"/>
              </a:rPr>
              <a:t>,</a:t>
            </a:r>
            <a:r>
              <a:rPr lang="en-US" altLang="zh-CN" sz="1400" dirty="0">
                <a:solidFill>
                  <a:srgbClr val="FF0000"/>
                </a:solidFill>
                <a:latin typeface="Calibri" panose="020F0502020204030204" pitchFamily="34" charset="0"/>
                <a:ea typeface="宋体" panose="02010600030101010101" pitchFamily="2" charset="-122"/>
              </a:rPr>
              <a:t> </a:t>
            </a:r>
            <a:r>
              <a:rPr lang="en-US" altLang="zh-CN" sz="1400" strike="sngStrike" dirty="0">
                <a:solidFill>
                  <a:srgbClr val="FF0000"/>
                </a:solidFill>
                <a:latin typeface="Calibri" panose="020F0502020204030204" pitchFamily="34" charset="0"/>
                <a:ea typeface="宋体" panose="02010600030101010101" pitchFamily="2" charset="-122"/>
              </a:rPr>
              <a:t>and</a:t>
            </a:r>
            <a:r>
              <a:rPr lang="en-US" altLang="zh-CN" sz="1400" dirty="0">
                <a:latin typeface="Calibri" panose="020F0502020204030204" pitchFamily="34" charset="0"/>
                <a:ea typeface="宋体" panose="02010600030101010101" pitchFamily="2" charset="-122"/>
              </a:rPr>
              <a:t> IEEE P802.11be</a:t>
            </a:r>
            <a:r>
              <a:rPr lang="en-US" altLang="zh-CN" sz="1400" u="sng" dirty="0">
                <a:solidFill>
                  <a:srgbClr val="FF0000"/>
                </a:solidFill>
                <a:latin typeface="Calibri" panose="020F0502020204030204" pitchFamily="34" charset="0"/>
                <a:ea typeface="宋体" panose="02010600030101010101" pitchFamily="2" charset="-122"/>
              </a:rPr>
              <a:t>, and IEEE P802.11bk</a:t>
            </a:r>
            <a:r>
              <a:rPr lang="en-US" altLang="zh-CN" sz="1400" dirty="0">
                <a:solidFill>
                  <a:srgbClr val="FF0000"/>
                </a:solidFill>
                <a:latin typeface="Calibri" panose="020F0502020204030204" pitchFamily="34" charset="0"/>
                <a:ea typeface="宋体" panose="02010600030101010101" pitchFamily="2" charset="-122"/>
              </a:rPr>
              <a:t> </a:t>
            </a:r>
            <a:r>
              <a:rPr lang="en-US" altLang="zh-CN" sz="1400" dirty="0">
                <a:latin typeface="Calibri" panose="020F0502020204030204" pitchFamily="34" charset="0"/>
                <a:ea typeface="宋体" panose="02010600030101010101" pitchFamily="2" charset="-122"/>
              </a:rPr>
              <a:t>amendments and the IEEE P802.11 revision standard</a:t>
            </a:r>
            <a:r>
              <a:rPr lang="en-US" altLang="zh-CN" sz="1400" dirty="0" smtClean="0">
                <a:latin typeface="Calibri" panose="020F0502020204030204" pitchFamily="34" charset="0"/>
                <a:ea typeface="宋体" panose="02010600030101010101" pitchFamily="2" charset="-122"/>
              </a:rPr>
              <a:t>.</a:t>
            </a:r>
          </a:p>
          <a:p>
            <a:endParaRPr lang="en-US" altLang="zh-CN" sz="40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Cheng Chen</a:t>
            </a:r>
            <a:r>
              <a:rPr lang="en-US" altLang="zh-CN" sz="1800" b="1" kern="0" dirty="0"/>
              <a:t>	</a:t>
            </a:r>
            <a:r>
              <a:rPr lang="en-US" altLang="zh-CN" sz="1800" b="1" dirty="0"/>
              <a:t>	</a:t>
            </a:r>
            <a:r>
              <a:rPr lang="en-US" altLang="zh-CN" sz="1800" b="1" kern="0" dirty="0"/>
              <a:t>Second: Ali Raissinia</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a:t>
            </a:r>
            <a:r>
              <a:rPr lang="en-US" altLang="zh-CN" sz="1800" b="1" kern="0" dirty="0" smtClean="0"/>
              <a:t>27Y</a:t>
            </a:r>
            <a:r>
              <a:rPr lang="en-US" altLang="zh-CN" sz="1800" b="1" kern="0" dirty="0"/>
              <a:t>/  </a:t>
            </a:r>
            <a:r>
              <a:rPr lang="en-US" altLang="zh-CN" sz="1800" b="1" kern="0" dirty="0" smtClean="0"/>
              <a:t>2N</a:t>
            </a:r>
            <a:r>
              <a:rPr lang="en-US" altLang="zh-CN" sz="1800" b="1" kern="0" dirty="0"/>
              <a:t>/  </a:t>
            </a:r>
            <a:r>
              <a:rPr lang="en-US" altLang="zh-CN" sz="1800" b="1" kern="0" dirty="0" smtClean="0"/>
              <a:t>4A</a:t>
            </a:r>
            <a:r>
              <a:rPr lang="en-US" altLang="zh-CN" sz="1800" b="1" kern="0" dirty="0"/>
              <a:t>)</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b="1" dirty="0">
                <a:highlight>
                  <a:srgbClr val="00FF00"/>
                </a:highlight>
              </a:rPr>
              <a:t>Motion Passes </a:t>
            </a:r>
            <a:r>
              <a:rPr lang="en-US" altLang="zh-CN" sz="1800" b="1" dirty="0" smtClean="0">
                <a:highlight>
                  <a:srgbClr val="00FF00"/>
                </a:highlight>
              </a:rPr>
              <a:t>(25Y</a:t>
            </a:r>
            <a:r>
              <a:rPr lang="en-US" altLang="zh-CN" sz="1800" b="1" dirty="0">
                <a:highlight>
                  <a:srgbClr val="00FF00"/>
                </a:highlight>
              </a:rPr>
              <a:t>, </a:t>
            </a:r>
            <a:r>
              <a:rPr lang="en-US" altLang="zh-CN" sz="1800" b="1" dirty="0" smtClean="0">
                <a:highlight>
                  <a:srgbClr val="00FF00"/>
                </a:highlight>
              </a:rPr>
              <a:t>2N</a:t>
            </a:r>
            <a:r>
              <a:rPr lang="en-US" altLang="zh-CN" sz="1800" b="1" dirty="0">
                <a:highlight>
                  <a:srgbClr val="00FF00"/>
                </a:highlight>
              </a:rPr>
              <a:t>, </a:t>
            </a:r>
            <a:r>
              <a:rPr lang="en-US" altLang="zh-CN" sz="1800" b="1" dirty="0" smtClean="0">
                <a:highlight>
                  <a:srgbClr val="00FF00"/>
                </a:highlight>
              </a:rPr>
              <a:t>3A</a:t>
            </a:r>
            <a:r>
              <a:rPr lang="en-US" altLang="zh-CN" sz="1800" b="1" dirty="0">
                <a:highlight>
                  <a:srgbClr val="00FF00"/>
                </a:highlight>
              </a:rPr>
              <a:t>)</a:t>
            </a:r>
            <a:endParaRPr lang="en-US" altLang="zh-CN" sz="1800" dirty="0">
              <a:highlight>
                <a:srgbClr val="00FF00"/>
              </a:highlight>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smtClean="0">
                <a:solidFill>
                  <a:srgbClr val="FF0000"/>
                </a:solidFill>
              </a:rPr>
              <a:t>3</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19/2103r12</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20Y/4N/9A</a:t>
            </a:r>
            <a:endParaRPr lang="en-US" altLang="zh-CN" sz="1050" b="1" kern="0" dirty="0"/>
          </a:p>
        </p:txBody>
      </p:sp>
    </p:spTree>
    <p:extLst>
      <p:ext uri="{BB962C8B-B14F-4D97-AF65-F5344CB8AC3E}">
        <p14:creationId xmlns:p14="http://schemas.microsoft.com/office/powerpoint/2010/main" val="4223036116"/>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463</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3270, 3330, 3522</a:t>
            </a:r>
          </a:p>
          <a:p>
            <a:pPr lvl="1" algn="just">
              <a:buFont typeface="Arial" panose="020B0604020202020204" pitchFamily="34" charset="0"/>
              <a:buChar char="–"/>
              <a:defRPr/>
            </a:pPr>
            <a:r>
              <a:rPr lang="en-US" altLang="zh-CN" sz="1600" dirty="0"/>
              <a:t>as specified in doc</a:t>
            </a:r>
            <a:r>
              <a:rPr lang="en-US" altLang="zh-CN" sz="1600" dirty="0" smtClean="0"/>
              <a:t>.: </a:t>
            </a:r>
            <a:r>
              <a:rPr lang="en-US" altLang="zh-CN" sz="1600" dirty="0"/>
              <a:t>11-23/1859r1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Yan Xin</a:t>
            </a:r>
            <a:r>
              <a:rPr lang="en-US" altLang="zh-CN" sz="1800" b="1" kern="0" dirty="0"/>
              <a:t>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a:t>11-23/1859r1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825476066"/>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464</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3115, 3116, 3117, 3119, 3120, 3233, 3234, 3507, 3513, 3518, 3519, 3520, 3521</a:t>
            </a:r>
          </a:p>
          <a:p>
            <a:pPr lvl="1" algn="just">
              <a:buFont typeface="Arial" panose="020B0604020202020204" pitchFamily="34" charset="0"/>
              <a:buChar char="–"/>
              <a:defRPr/>
            </a:pPr>
            <a:r>
              <a:rPr lang="en-US" altLang="zh-CN" sz="1600" dirty="0"/>
              <a:t>as specified in doc</a:t>
            </a:r>
            <a:r>
              <a:rPr lang="en-US" altLang="zh-CN" sz="1600" dirty="0" smtClean="0"/>
              <a:t>.: </a:t>
            </a:r>
            <a:r>
              <a:rPr lang="en-US" altLang="zh-CN" sz="1600" dirty="0"/>
              <a:t>23/1816r1</a:t>
            </a:r>
            <a:endParaRPr lang="zh-CN" altLang="zh-CN" sz="1600" dirty="0"/>
          </a:p>
          <a:p>
            <a:pPr lvl="1" algn="just">
              <a:buFont typeface="Arial" panose="020B0604020202020204" pitchFamily="34" charset="0"/>
              <a:buChar char="–"/>
              <a:defRPr/>
            </a:pPr>
            <a:endParaRPr lang="en-US" altLang="zh-CN" sz="160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a:t>23/1816r1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276488600"/>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524000" y="2514600"/>
            <a:ext cx="9144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November Plenary </a:t>
            </a:r>
            <a:endParaRPr lang="en-US" altLang="en-US" sz="4000" dirty="0">
              <a:solidFill>
                <a:srgbClr val="0000FF"/>
              </a:solidFill>
            </a:endParaRPr>
          </a:p>
          <a:p>
            <a:pPr algn="ctr">
              <a:buFontTx/>
              <a:buNone/>
            </a:pPr>
            <a:r>
              <a:rPr lang="en-US" altLang="zh-CN" sz="2800" dirty="0">
                <a:solidFill>
                  <a:srgbClr val="00B0F0"/>
                </a:solidFill>
                <a:cs typeface="Times New Roman" panose="02020603050405020304" pitchFamily="18" charset="0"/>
              </a:rPr>
              <a:t>Nov 15    ( Wednesday AM 2), 10:30-12:30 Hawaii time</a:t>
            </a:r>
          </a:p>
          <a:p>
            <a:pPr lvl="1"/>
            <a:endParaRPr lang="en-US" altLang="en-US" sz="3600" dirty="0"/>
          </a:p>
          <a:p>
            <a:pPr lvl="1"/>
            <a:endParaRPr lang="en-US" altLang="en-US" sz="3600" dirty="0"/>
          </a:p>
        </p:txBody>
      </p:sp>
    </p:spTree>
    <p:extLst>
      <p:ext uri="{BB962C8B-B14F-4D97-AF65-F5344CB8AC3E}">
        <p14:creationId xmlns:p14="http://schemas.microsoft.com/office/powerpoint/2010/main" val="430721807"/>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465</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3002, 3037, 3038, 3046, 3048, 3049, 3050, 3051, 3052, 3053, 3054, 3055, 3073, 3162, 3204</a:t>
            </a:r>
          </a:p>
          <a:p>
            <a:pPr lvl="1" algn="just">
              <a:buFont typeface="Arial" panose="020B0604020202020204" pitchFamily="34" charset="0"/>
              <a:buChar char="–"/>
              <a:defRPr/>
            </a:pPr>
            <a:r>
              <a:rPr lang="en-US" altLang="zh-CN" sz="1600" dirty="0"/>
              <a:t>as specified in doc</a:t>
            </a:r>
            <a:r>
              <a:rPr lang="en-US" altLang="zh-CN" sz="1600" dirty="0" smtClean="0"/>
              <a:t>.: 11-23/1773r2</a:t>
            </a:r>
            <a:endParaRPr lang="zh-CN" altLang="zh-CN" sz="1600" dirty="0"/>
          </a:p>
          <a:p>
            <a:pPr lvl="1" algn="just">
              <a:buFont typeface="Arial" panose="020B0604020202020204" pitchFamily="34" charset="0"/>
              <a:buChar char="–"/>
              <a:defRPr/>
            </a:pPr>
            <a:endParaRPr lang="en-US" altLang="zh-CN" sz="160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Stephan Sand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a:t>11-23/1773r2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379649354"/>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466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lgn="just">
              <a:buFont typeface="Arial" panose="020B0604020202020204" pitchFamily="34" charset="0"/>
              <a:buChar char="–"/>
              <a:defRPr/>
            </a:pPr>
            <a:r>
              <a:rPr lang="en-US" altLang="zh-CN" sz="1600" dirty="0" smtClean="0"/>
              <a:t>as </a:t>
            </a:r>
            <a:r>
              <a:rPr lang="en-US" altLang="zh-CN" sz="1600" dirty="0"/>
              <a:t>specified in doc.: 11-23/1970r0</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Narengerile </a:t>
            </a:r>
            <a:r>
              <a:rPr lang="en-US" altLang="zh-CN" sz="1800" b="1" kern="0" dirty="0"/>
              <a:t>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a:t>Related document </a:t>
            </a:r>
            <a:r>
              <a:rPr lang="en-US" altLang="zh-CN" dirty="0"/>
              <a:t>11-23/1970r0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526484252"/>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467</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3499, 3203, 3477, 3533, 3494, 3307, 3525, 3524, and 3210</a:t>
            </a:r>
          </a:p>
          <a:p>
            <a:pPr lvl="1" algn="just">
              <a:buFont typeface="Arial" panose="020B0604020202020204" pitchFamily="34" charset="0"/>
              <a:buChar char="–"/>
              <a:defRPr/>
            </a:pPr>
            <a:r>
              <a:rPr lang="en-US" altLang="zh-CN" sz="1600" dirty="0"/>
              <a:t>as specified in doc</a:t>
            </a:r>
            <a:r>
              <a:rPr lang="en-US" altLang="zh-CN" sz="1600" dirty="0" smtClean="0"/>
              <a:t>.: </a:t>
            </a:r>
            <a:r>
              <a:rPr lang="en-US" altLang="zh-CN" sz="1600" dirty="0"/>
              <a:t>11-23/1851r2</a:t>
            </a:r>
            <a:endParaRPr lang="zh-CN" altLang="zh-CN" sz="1600" dirty="0"/>
          </a:p>
          <a:p>
            <a:pPr lvl="1" algn="just">
              <a:buFont typeface="Arial" panose="020B0604020202020204" pitchFamily="34" charset="0"/>
              <a:buChar char="–"/>
              <a:defRPr/>
            </a:pPr>
            <a:endParaRPr lang="en-US" altLang="zh-CN" sz="160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a:t>11-23/1851r2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102228708"/>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468</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457200" lvl="1" indent="0" algn="just">
              <a:spcBef>
                <a:spcPct val="0"/>
              </a:spcBef>
              <a:buNone/>
              <a:defRPr/>
            </a:pPr>
            <a:endParaRPr lang="en-US" altLang="zh-CN" sz="900" kern="0" dirty="0">
              <a:solidFill>
                <a:srgbClr val="000000"/>
              </a:solidFill>
              <a:latin typeface="Times New Roman" panose="02020603050405020304" pitchFamily="18" charset="0"/>
              <a:cs typeface="+mn-cs"/>
            </a:endParaRPr>
          </a:p>
          <a:p>
            <a:pPr marL="342900" lvl="1" indent="-342900" algn="just">
              <a:spcBef>
                <a:spcPct val="0"/>
              </a:spcBef>
              <a:buFont typeface="Arial" panose="020B0604020202020204" pitchFamily="34" charset="0"/>
              <a:buChar char="•"/>
              <a:defRPr/>
            </a:pPr>
            <a:r>
              <a:rPr lang="en-US" altLang="zh-CN" sz="1800" b="1" dirty="0">
                <a:solidFill>
                  <a:srgbClr val="000000"/>
                </a:solidFill>
                <a:latin typeface="Times New Roman" panose="02020603050405020304" pitchFamily="18" charset="0"/>
                <a:cs typeface="+mn-cs"/>
              </a:rPr>
              <a:t>Move to approve “Rejected” resolutions to the CIDs:</a:t>
            </a:r>
            <a:endParaRPr lang="en-US" altLang="zh-CN" sz="1800" b="1" kern="0" dirty="0">
              <a:solidFill>
                <a:srgbClr val="000000"/>
              </a:solidFill>
              <a:latin typeface="Times New Roman" panose="02020603050405020304" pitchFamily="18" charset="0"/>
              <a:cs typeface="+mn-cs"/>
            </a:endParaRPr>
          </a:p>
          <a:p>
            <a:pPr marL="457200" lvl="1" indent="0" algn="just">
              <a:spcBef>
                <a:spcPct val="0"/>
              </a:spcBef>
              <a:buFont typeface="Arial" panose="020B0604020202020204" pitchFamily="34" charset="0"/>
              <a:buChar char="–"/>
              <a:defRPr/>
            </a:pPr>
            <a:r>
              <a:rPr lang="en-US" altLang="zh-CN" sz="1600" dirty="0">
                <a:solidFill>
                  <a:srgbClr val="000000"/>
                </a:solidFill>
                <a:latin typeface="Times New Roman" panose="02020603050405020304" pitchFamily="18" charset="0"/>
                <a:cs typeface="+mn-cs"/>
              </a:rPr>
              <a:t>CID: </a:t>
            </a:r>
            <a:r>
              <a:rPr lang="en-US" altLang="zh-CN" sz="1600" dirty="0"/>
              <a:t>3413</a:t>
            </a:r>
            <a:endParaRPr lang="zh-CN" altLang="zh-CN" sz="1600" dirty="0">
              <a:solidFill>
                <a:srgbClr val="000000"/>
              </a:solidFill>
              <a:latin typeface="Times New Roman" panose="02020603050405020304" pitchFamily="18" charset="0"/>
              <a:cs typeface="+mn-cs"/>
            </a:endParaRPr>
          </a:p>
          <a:p>
            <a:pPr marL="342900" lvl="1" indent="-342900" algn="just">
              <a:spcBef>
                <a:spcPct val="0"/>
              </a:spcBef>
              <a:buFont typeface="Arial" panose="020B0604020202020204" pitchFamily="34" charset="0"/>
              <a:buChar char="•"/>
              <a:defRPr/>
            </a:pPr>
            <a:r>
              <a:rPr lang="en-US" altLang="zh-CN" sz="1800" b="1" dirty="0">
                <a:solidFill>
                  <a:srgbClr val="000000"/>
                </a:solidFill>
                <a:latin typeface="Times New Roman" panose="02020603050405020304" pitchFamily="18" charset="0"/>
                <a:cs typeface="+mn-cs"/>
              </a:rPr>
              <a:t>With the following rejection reason: “The commenter has withdrawn the comment”.</a:t>
            </a:r>
          </a:p>
          <a:p>
            <a:pPr marL="342900" lvl="1" indent="-342900" algn="just">
              <a:spcBef>
                <a:spcPct val="0"/>
              </a:spcBef>
              <a:buFont typeface="Arial" panose="020B0604020202020204" pitchFamily="34" charset="0"/>
              <a:buChar char="•"/>
              <a:defRPr/>
            </a:pPr>
            <a:endParaRPr lang="en-US" altLang="zh-CN" sz="1800" b="1" kern="0" dirty="0">
              <a:solidFill>
                <a:srgbClr val="000000"/>
              </a:solidFill>
              <a:latin typeface="Times New Roman" panose="02020603050405020304" pitchFamily="18" charset="0"/>
              <a:cs typeface="+mn-cs"/>
            </a:endParaRPr>
          </a:p>
          <a:p>
            <a:pPr marL="342900" lvl="1" indent="-342900" algn="just">
              <a:spcBef>
                <a:spcPct val="0"/>
              </a:spcBef>
              <a:buFont typeface="Arial" panose="020B0604020202020204" pitchFamily="34" charset="0"/>
              <a:buChar char="•"/>
              <a:defRPr/>
            </a:pPr>
            <a:endParaRPr lang="en-US" altLang="zh-CN" sz="1800" b="1" kern="0" dirty="0">
              <a:solidFill>
                <a:srgbClr val="000000"/>
              </a:solidFill>
              <a:latin typeface="Times New Roman" panose="02020603050405020304" pitchFamily="18" charset="0"/>
              <a:cs typeface="+mn-cs"/>
            </a:endParaRPr>
          </a:p>
          <a:p>
            <a:pPr marL="342900" lvl="1" indent="-342900" algn="just">
              <a:spcBef>
                <a:spcPct val="0"/>
              </a:spcBef>
              <a:buFont typeface="Arial" panose="020B0604020202020204" pitchFamily="34" charset="0"/>
              <a:buChar char="•"/>
              <a:defRPr/>
            </a:pPr>
            <a:r>
              <a:rPr lang="en-US" altLang="zh-CN" sz="1800" b="1" kern="0" dirty="0">
                <a:solidFill>
                  <a:srgbClr val="000000"/>
                </a:solidFill>
                <a:latin typeface="Times New Roman" panose="02020603050405020304" pitchFamily="18" charset="0"/>
                <a:cs typeface="+mn-cs"/>
              </a:rPr>
              <a:t>Move: </a:t>
            </a:r>
            <a:r>
              <a:rPr lang="en-US" altLang="zh-CN" sz="1800" b="1" kern="0" dirty="0">
                <a:solidFill>
                  <a:srgbClr val="000000"/>
                </a:solidFill>
                <a:latin typeface="Times New Roman" panose="02020603050405020304" pitchFamily="18" charset="0"/>
              </a:rPr>
              <a:t>Benedikt Schweizer </a:t>
            </a:r>
            <a:r>
              <a:rPr lang="en-US" altLang="zh-CN" sz="1800" b="1" kern="0" dirty="0">
                <a:solidFill>
                  <a:srgbClr val="000000"/>
                </a:solidFill>
                <a:latin typeface="Times New Roman" panose="02020603050405020304" pitchFamily="18" charset="0"/>
                <a:cs typeface="+mn-cs"/>
              </a:rPr>
              <a:t>	</a:t>
            </a:r>
            <a:r>
              <a:rPr lang="en-US" altLang="zh-CN" sz="1800" b="1" dirty="0">
                <a:solidFill>
                  <a:srgbClr val="000000"/>
                </a:solidFill>
                <a:latin typeface="Times New Roman" panose="02020603050405020304" pitchFamily="18" charset="0"/>
                <a:cs typeface="+mn-cs"/>
              </a:rPr>
              <a:t>	</a:t>
            </a:r>
            <a:r>
              <a:rPr lang="en-US" altLang="zh-CN" sz="1800" b="1" kern="0" dirty="0">
                <a:solidFill>
                  <a:srgbClr val="000000"/>
                </a:solidFill>
                <a:latin typeface="Times New Roman" panose="02020603050405020304" pitchFamily="18" charset="0"/>
                <a:cs typeface="+mn-cs"/>
              </a:rPr>
              <a:t>Second</a:t>
            </a:r>
            <a:r>
              <a:rPr lang="en-US" altLang="zh-CN" sz="1800" b="1" kern="0" dirty="0" smtClean="0">
                <a:solidFill>
                  <a:srgbClr val="000000"/>
                </a:solidFill>
                <a:latin typeface="Times New Roman" panose="02020603050405020304" pitchFamily="18" charset="0"/>
                <a:cs typeface="+mn-cs"/>
              </a:rPr>
              <a:t>: </a:t>
            </a:r>
            <a:r>
              <a:rPr lang="en-US" altLang="zh-CN" sz="1800" b="1" kern="0" dirty="0">
                <a:solidFill>
                  <a:srgbClr val="000000"/>
                </a:solidFill>
                <a:latin typeface="Times New Roman" panose="02020603050405020304" pitchFamily="18" charset="0"/>
                <a:cs typeface="+mn-cs"/>
              </a:rPr>
              <a:t>Dongguk Lim</a:t>
            </a:r>
          </a:p>
          <a:p>
            <a:pPr marL="342900" lvl="1" indent="-342900" algn="just">
              <a:spcBef>
                <a:spcPct val="0"/>
              </a:spcBef>
              <a:buFont typeface="Arial" panose="020B0604020202020204" pitchFamily="34" charset="0"/>
              <a:buChar char="•"/>
              <a:defRPr/>
            </a:pPr>
            <a:r>
              <a:rPr lang="en-US" altLang="zh-CN" sz="1800" b="1" kern="0" dirty="0">
                <a:solidFill>
                  <a:srgbClr val="000000"/>
                </a:solidFill>
                <a:latin typeface="Times New Roman" panose="02020603050405020304" pitchFamily="18" charset="0"/>
                <a:cs typeface="+mn-cs"/>
              </a:rPr>
              <a:t>Result</a:t>
            </a:r>
            <a:r>
              <a:rPr lang="en-US" altLang="zh-CN" sz="1800" b="1" kern="0" dirty="0" smtClean="0">
                <a:solidFill>
                  <a:srgbClr val="000000"/>
                </a:solidFill>
                <a:latin typeface="Times New Roman" panose="02020603050405020304" pitchFamily="18" charset="0"/>
                <a:cs typeface="+mn-cs"/>
              </a:rPr>
              <a:t>:</a:t>
            </a:r>
            <a:r>
              <a:rPr lang="en-US" altLang="zh-CN" sz="16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a:solidFill>
                <a:srgbClr val="000000"/>
              </a:solidFill>
              <a:latin typeface="Times New Roman" panose="02020603050405020304" pitchFamily="18" charset="0"/>
              <a:cs typeface="+mn-cs"/>
            </a:endParaRPr>
          </a:p>
          <a:p>
            <a:pPr marL="0" lvl="1" indent="0">
              <a:spcBef>
                <a:spcPct val="0"/>
              </a:spcBef>
              <a:buNone/>
              <a:defRPr/>
            </a:pPr>
            <a:endParaRPr lang="en-US" altLang="zh-CN" sz="1600" kern="0" dirty="0">
              <a:solidFill>
                <a:srgbClr val="000000"/>
              </a:solidFill>
              <a:latin typeface="Times New Roman" panose="02020603050405020304" pitchFamily="18" charset="0"/>
              <a:cs typeface="+mn-cs"/>
            </a:endParaRPr>
          </a:p>
          <a:p>
            <a:pPr marL="0" lvl="1" indent="0">
              <a:spcBef>
                <a:spcPct val="0"/>
              </a:spcBef>
              <a:buNone/>
              <a:defRPr/>
            </a:pPr>
            <a:r>
              <a:rPr lang="en-US" altLang="zh-CN" sz="1600" kern="0" dirty="0">
                <a:solidFill>
                  <a:srgbClr val="000000"/>
                </a:solidFill>
                <a:latin typeface="Times New Roman" panose="02020603050405020304" pitchFamily="18" charset="0"/>
                <a:cs typeface="+mn-cs"/>
              </a:rPr>
              <a:t>Note</a:t>
            </a:r>
            <a:r>
              <a:rPr lang="zh-CN" altLang="en-US" sz="1600" kern="0" dirty="0">
                <a:solidFill>
                  <a:srgbClr val="000000"/>
                </a:solidFill>
                <a:latin typeface="Times New Roman" panose="02020603050405020304" pitchFamily="18" charset="0"/>
                <a:cs typeface="+mn-cs"/>
              </a:rPr>
              <a:t>：  </a:t>
            </a:r>
            <a:endParaRPr lang="en-US" altLang="zh-CN" sz="1600" kern="0" dirty="0">
              <a:solidFill>
                <a:srgbClr val="000000"/>
              </a:solidFill>
              <a:latin typeface="Times New Roman" panose="02020603050405020304" pitchFamily="18" charset="0"/>
              <a:cs typeface="+mn-cs"/>
            </a:endParaRPr>
          </a:p>
        </p:txBody>
      </p:sp>
    </p:spTree>
    <p:extLst>
      <p:ext uri="{BB962C8B-B14F-4D97-AF65-F5344CB8AC3E}">
        <p14:creationId xmlns:p14="http://schemas.microsoft.com/office/powerpoint/2010/main" val="1144371738"/>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469</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457200" lvl="1" indent="0" algn="just">
              <a:spcBef>
                <a:spcPct val="0"/>
              </a:spcBef>
              <a:buNone/>
              <a:defRPr/>
            </a:pPr>
            <a:endParaRPr lang="en-US" altLang="zh-CN" sz="900" kern="0" dirty="0">
              <a:solidFill>
                <a:srgbClr val="000000"/>
              </a:solidFill>
              <a:latin typeface="Times New Roman" panose="02020603050405020304" pitchFamily="18" charset="0"/>
              <a:cs typeface="+mn-cs"/>
            </a:endParaRPr>
          </a:p>
          <a:p>
            <a:pPr marL="342900" lvl="1" indent="-342900" algn="just">
              <a:spcBef>
                <a:spcPct val="0"/>
              </a:spcBef>
              <a:buFont typeface="Arial" panose="020B0604020202020204" pitchFamily="34" charset="0"/>
              <a:buChar char="•"/>
              <a:defRPr/>
            </a:pPr>
            <a:r>
              <a:rPr lang="en-US" altLang="zh-CN" sz="1800" b="1" dirty="0">
                <a:solidFill>
                  <a:srgbClr val="000000"/>
                </a:solidFill>
                <a:latin typeface="Times New Roman" panose="02020603050405020304" pitchFamily="18" charset="0"/>
                <a:cs typeface="+mn-cs"/>
              </a:rPr>
              <a:t>Move to approve “Rejected” resolutions to the CIDs:</a:t>
            </a:r>
            <a:endParaRPr lang="en-US" altLang="zh-CN" sz="1800" b="1" kern="0" dirty="0">
              <a:solidFill>
                <a:srgbClr val="000000"/>
              </a:solidFill>
              <a:latin typeface="Times New Roman" panose="02020603050405020304" pitchFamily="18" charset="0"/>
              <a:cs typeface="+mn-cs"/>
            </a:endParaRPr>
          </a:p>
          <a:p>
            <a:pPr marL="457200" lvl="1" indent="0" algn="just">
              <a:spcBef>
                <a:spcPct val="0"/>
              </a:spcBef>
              <a:buFont typeface="Arial" panose="020B0604020202020204" pitchFamily="34" charset="0"/>
              <a:buChar char="–"/>
              <a:defRPr/>
            </a:pPr>
            <a:r>
              <a:rPr lang="en-US" altLang="zh-CN" sz="1600" dirty="0">
                <a:solidFill>
                  <a:srgbClr val="000000"/>
                </a:solidFill>
                <a:latin typeface="Times New Roman" panose="02020603050405020304" pitchFamily="18" charset="0"/>
                <a:cs typeface="+mn-cs"/>
              </a:rPr>
              <a:t>CID: </a:t>
            </a:r>
            <a:r>
              <a:rPr lang="en-US" altLang="zh-CN" sz="1600" dirty="0"/>
              <a:t>3468</a:t>
            </a:r>
            <a:endParaRPr lang="zh-CN" altLang="zh-CN" sz="1600" dirty="0">
              <a:solidFill>
                <a:srgbClr val="000000"/>
              </a:solidFill>
              <a:latin typeface="Times New Roman" panose="02020603050405020304" pitchFamily="18" charset="0"/>
              <a:cs typeface="+mn-cs"/>
            </a:endParaRPr>
          </a:p>
          <a:p>
            <a:pPr marL="342900" lvl="1" indent="-342900" algn="just">
              <a:spcBef>
                <a:spcPct val="0"/>
              </a:spcBef>
              <a:buFont typeface="Arial" panose="020B0604020202020204" pitchFamily="34" charset="0"/>
              <a:buChar char="•"/>
              <a:defRPr/>
            </a:pPr>
            <a:r>
              <a:rPr lang="en-US" altLang="zh-CN" sz="1800" b="1" dirty="0">
                <a:solidFill>
                  <a:srgbClr val="000000"/>
                </a:solidFill>
                <a:latin typeface="Times New Roman" panose="02020603050405020304" pitchFamily="18" charset="0"/>
                <a:cs typeface="+mn-cs"/>
              </a:rPr>
              <a:t>With the following rejection reason: “The commenter has withdrawn the comment”.</a:t>
            </a:r>
          </a:p>
          <a:p>
            <a:pPr marL="342900" lvl="1" indent="-342900" algn="just">
              <a:spcBef>
                <a:spcPct val="0"/>
              </a:spcBef>
              <a:buFont typeface="Arial" panose="020B0604020202020204" pitchFamily="34" charset="0"/>
              <a:buChar char="•"/>
              <a:defRPr/>
            </a:pPr>
            <a:endParaRPr lang="en-US" altLang="zh-CN" sz="1800" b="1" kern="0" dirty="0">
              <a:solidFill>
                <a:srgbClr val="000000"/>
              </a:solidFill>
              <a:latin typeface="Times New Roman" panose="02020603050405020304" pitchFamily="18" charset="0"/>
              <a:cs typeface="+mn-cs"/>
            </a:endParaRPr>
          </a:p>
          <a:p>
            <a:pPr marL="342900" lvl="1" indent="-342900" algn="just">
              <a:spcBef>
                <a:spcPct val="0"/>
              </a:spcBef>
              <a:buFont typeface="Arial" panose="020B0604020202020204" pitchFamily="34" charset="0"/>
              <a:buChar char="•"/>
              <a:defRPr/>
            </a:pPr>
            <a:endParaRPr lang="en-US" altLang="zh-CN" sz="1800" b="1" kern="0" dirty="0">
              <a:solidFill>
                <a:srgbClr val="000000"/>
              </a:solidFill>
              <a:latin typeface="Times New Roman" panose="02020603050405020304" pitchFamily="18" charset="0"/>
              <a:cs typeface="+mn-cs"/>
            </a:endParaRPr>
          </a:p>
          <a:p>
            <a:pPr marL="342900" lvl="1" indent="-342900" algn="just">
              <a:spcBef>
                <a:spcPct val="0"/>
              </a:spcBef>
              <a:buFont typeface="Arial" panose="020B0604020202020204" pitchFamily="34" charset="0"/>
              <a:buChar char="•"/>
              <a:defRPr/>
            </a:pPr>
            <a:r>
              <a:rPr lang="en-US" altLang="zh-CN" sz="1800" b="1" kern="0" dirty="0">
                <a:solidFill>
                  <a:srgbClr val="000000"/>
                </a:solidFill>
                <a:latin typeface="Times New Roman" panose="02020603050405020304" pitchFamily="18" charset="0"/>
                <a:cs typeface="+mn-cs"/>
              </a:rPr>
              <a:t>Move: </a:t>
            </a:r>
            <a:r>
              <a:rPr lang="en-US" altLang="zh-CN" sz="1800" b="1" kern="0" dirty="0">
                <a:solidFill>
                  <a:srgbClr val="000000"/>
                </a:solidFill>
                <a:latin typeface="Times New Roman" panose="02020603050405020304" pitchFamily="18" charset="0"/>
              </a:rPr>
              <a:t>Benedikt Schweizer </a:t>
            </a:r>
            <a:r>
              <a:rPr lang="en-US" altLang="zh-CN" sz="1800" b="1" kern="0" dirty="0">
                <a:solidFill>
                  <a:srgbClr val="000000"/>
                </a:solidFill>
                <a:latin typeface="Times New Roman" panose="02020603050405020304" pitchFamily="18" charset="0"/>
                <a:cs typeface="+mn-cs"/>
              </a:rPr>
              <a:t>	</a:t>
            </a:r>
            <a:r>
              <a:rPr lang="en-US" altLang="zh-CN" sz="1800" b="1" dirty="0">
                <a:solidFill>
                  <a:srgbClr val="000000"/>
                </a:solidFill>
                <a:latin typeface="Times New Roman" panose="02020603050405020304" pitchFamily="18" charset="0"/>
                <a:cs typeface="+mn-cs"/>
              </a:rPr>
              <a:t>	</a:t>
            </a:r>
            <a:r>
              <a:rPr lang="en-US" altLang="zh-CN" sz="1800" b="1" kern="0" dirty="0">
                <a:solidFill>
                  <a:srgbClr val="000000"/>
                </a:solidFill>
                <a:latin typeface="Times New Roman" panose="02020603050405020304" pitchFamily="18" charset="0"/>
                <a:cs typeface="+mn-cs"/>
              </a:rPr>
              <a:t>Second</a:t>
            </a:r>
            <a:r>
              <a:rPr lang="en-US" altLang="zh-CN" sz="1800" b="1" kern="0" dirty="0" smtClean="0">
                <a:solidFill>
                  <a:srgbClr val="000000"/>
                </a:solidFill>
                <a:latin typeface="Times New Roman" panose="02020603050405020304" pitchFamily="18" charset="0"/>
                <a:cs typeface="+mn-cs"/>
              </a:rPr>
              <a:t>: </a:t>
            </a:r>
            <a:r>
              <a:rPr lang="en-US" altLang="zh-CN" sz="1800" b="1" kern="0" dirty="0">
                <a:solidFill>
                  <a:srgbClr val="000000"/>
                </a:solidFill>
                <a:latin typeface="Times New Roman" panose="02020603050405020304" pitchFamily="18" charset="0"/>
                <a:cs typeface="+mn-cs"/>
              </a:rPr>
              <a:t>Cheng Chen</a:t>
            </a:r>
          </a:p>
          <a:p>
            <a:pPr marL="342900" lvl="1" indent="-342900" algn="just">
              <a:spcBef>
                <a:spcPct val="0"/>
              </a:spcBef>
              <a:buFont typeface="Arial" panose="020B0604020202020204" pitchFamily="34" charset="0"/>
              <a:buChar char="•"/>
              <a:defRPr/>
            </a:pPr>
            <a:r>
              <a:rPr lang="en-US" altLang="zh-CN" sz="1800" b="1" kern="0" dirty="0">
                <a:solidFill>
                  <a:srgbClr val="000000"/>
                </a:solidFill>
                <a:latin typeface="Times New Roman" panose="02020603050405020304" pitchFamily="18" charset="0"/>
                <a:cs typeface="+mn-cs"/>
              </a:rPr>
              <a:t>Result</a:t>
            </a:r>
            <a:r>
              <a:rPr lang="en-US" altLang="zh-CN" sz="1800" b="1" kern="0" dirty="0" smtClean="0">
                <a:solidFill>
                  <a:srgbClr val="000000"/>
                </a:solidFill>
                <a:latin typeface="Times New Roman" panose="02020603050405020304" pitchFamily="18" charset="0"/>
                <a:cs typeface="+mn-cs"/>
              </a:rPr>
              <a: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0" lvl="1" indent="0">
              <a:spcBef>
                <a:spcPct val="0"/>
              </a:spcBef>
              <a:buNone/>
              <a:defRPr/>
            </a:pPr>
            <a:endParaRPr lang="en-US" altLang="zh-CN" sz="1600" kern="0" dirty="0">
              <a:solidFill>
                <a:srgbClr val="000000"/>
              </a:solidFill>
              <a:latin typeface="Times New Roman" panose="02020603050405020304" pitchFamily="18" charset="0"/>
              <a:cs typeface="+mn-cs"/>
            </a:endParaRPr>
          </a:p>
          <a:p>
            <a:pPr marL="0" lvl="1" indent="0">
              <a:spcBef>
                <a:spcPct val="0"/>
              </a:spcBef>
              <a:buNone/>
              <a:defRPr/>
            </a:pPr>
            <a:r>
              <a:rPr lang="en-US" altLang="zh-CN" sz="1600" kern="0" dirty="0">
                <a:solidFill>
                  <a:srgbClr val="000000"/>
                </a:solidFill>
                <a:latin typeface="Times New Roman" panose="02020603050405020304" pitchFamily="18" charset="0"/>
                <a:cs typeface="+mn-cs"/>
              </a:rPr>
              <a:t>Note</a:t>
            </a:r>
            <a:r>
              <a:rPr lang="zh-CN" altLang="en-US" sz="1600" kern="0" dirty="0">
                <a:solidFill>
                  <a:srgbClr val="000000"/>
                </a:solidFill>
                <a:latin typeface="Times New Roman" panose="02020603050405020304" pitchFamily="18" charset="0"/>
                <a:cs typeface="+mn-cs"/>
              </a:rPr>
              <a:t>：  </a:t>
            </a:r>
            <a:endParaRPr lang="en-US" altLang="zh-CN" sz="1600" kern="0" dirty="0">
              <a:solidFill>
                <a:srgbClr val="000000"/>
              </a:solidFill>
              <a:latin typeface="Times New Roman" panose="02020603050405020304" pitchFamily="18" charset="0"/>
              <a:cs typeface="+mn-cs"/>
            </a:endParaRPr>
          </a:p>
        </p:txBody>
      </p:sp>
    </p:spTree>
    <p:extLst>
      <p:ext uri="{BB962C8B-B14F-4D97-AF65-F5344CB8AC3E}">
        <p14:creationId xmlns:p14="http://schemas.microsoft.com/office/powerpoint/2010/main" val="1004931169"/>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470</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3484</a:t>
            </a:r>
          </a:p>
          <a:p>
            <a:pPr lvl="1" algn="just">
              <a:buFont typeface="Arial" panose="020B0604020202020204" pitchFamily="34" charset="0"/>
              <a:buChar char="–"/>
              <a:defRPr/>
            </a:pPr>
            <a:r>
              <a:rPr lang="en-US" altLang="zh-CN" sz="1600" dirty="0"/>
              <a:t>as specified in doc</a:t>
            </a:r>
            <a:r>
              <a:rPr lang="en-US" altLang="zh-CN" sz="1600" dirty="0" smtClean="0"/>
              <a:t>.: </a:t>
            </a:r>
            <a:r>
              <a:rPr lang="en-US" altLang="zh-CN" sz="1600" dirty="0"/>
              <a:t>11-23/ 1828r2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 Rui Du</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r>
              <a:rPr lang="zh-CN" altLang="en-US" sz="1600" kern="0" dirty="0" smtClean="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a:t>11-23/ 1828r2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503924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9 slides</a:t>
            </a:r>
          </a:p>
          <a:p>
            <a:pPr algn="just" eaLnBrk="1" hangingPunct="1">
              <a:spcBef>
                <a:spcPts val="600"/>
              </a:spcBef>
              <a:buClr>
                <a:srgbClr val="000000"/>
              </a:buClr>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471</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3356, 3358, 3377, 3412, and 3467</a:t>
            </a:r>
            <a:endParaRPr lang="zh-CN" altLang="zh-CN" sz="1600" dirty="0"/>
          </a:p>
          <a:p>
            <a:pPr lvl="1" algn="just">
              <a:buFont typeface="Arial" panose="020B0604020202020204" pitchFamily="34" charset="0"/>
              <a:buChar char="–"/>
              <a:defRPr/>
            </a:pPr>
            <a:r>
              <a:rPr lang="en-US" altLang="zh-CN" sz="1600" dirty="0" smtClean="0"/>
              <a:t>as </a:t>
            </a:r>
            <a:r>
              <a:rPr lang="en-US" altLang="zh-CN" sz="1600" dirty="0"/>
              <a:t>specified in doc</a:t>
            </a:r>
            <a:r>
              <a:rPr lang="en-US" altLang="zh-CN" sz="1600" dirty="0" smtClean="0"/>
              <a:t>.: </a:t>
            </a:r>
            <a:r>
              <a:rPr lang="en-US" altLang="zh-CN" sz="1600" dirty="0"/>
              <a:t>11-23/2071r2, “LB276 CR on sensing measurement reporting”.</a:t>
            </a:r>
            <a:endParaRPr lang="zh-CN" altLang="zh-CN" sz="1600" dirty="0"/>
          </a:p>
          <a:p>
            <a:pPr lvl="1" algn="just">
              <a:buFont typeface="Arial" panose="020B0604020202020204" pitchFamily="34" charset="0"/>
              <a:buChar char="–"/>
              <a:defRPr/>
            </a:pPr>
            <a:endParaRPr lang="en-US" altLang="zh-CN" sz="160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Dong Wei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a:t>11-23/2071r2, “LB276 CR on sensing measurement reporting”.</a:t>
            </a:r>
            <a:endParaRPr lang="zh-CN" altLang="zh-CN" dirty="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202405014"/>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472</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3227, 3228, 3239</a:t>
            </a:r>
          </a:p>
          <a:p>
            <a:pPr lvl="1" algn="just">
              <a:buFont typeface="Arial" panose="020B0604020202020204" pitchFamily="34" charset="0"/>
              <a:buChar char="–"/>
              <a:defRPr/>
            </a:pPr>
            <a:r>
              <a:rPr lang="en-US" altLang="zh-CN" sz="1600" dirty="0"/>
              <a:t>as specified in doc</a:t>
            </a:r>
            <a:r>
              <a:rPr lang="en-US" altLang="zh-CN" sz="1600" dirty="0" smtClean="0"/>
              <a:t>.: </a:t>
            </a:r>
            <a:r>
              <a:rPr lang="en-US" altLang="zh-CN" sz="1600" dirty="0"/>
              <a:t>11-23-2083r1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dirty="0"/>
              <a:t>Second: Dongguk Lim</a:t>
            </a:r>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a:t>11-23-2083r1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079185838"/>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473</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3472 and 3535</a:t>
            </a:r>
          </a:p>
          <a:p>
            <a:pPr lvl="1" algn="just">
              <a:buFont typeface="Arial" panose="020B0604020202020204" pitchFamily="34" charset="0"/>
              <a:buChar char="–"/>
              <a:defRPr/>
            </a:pPr>
            <a:r>
              <a:rPr lang="en-US" altLang="zh-CN" sz="1600" dirty="0"/>
              <a:t>as specified in doc.: 11-23/1941r0, “LB 276 CR for CIDs 3472 and 3535”.</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Kamel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a:t>11-23/1941r0, “LB 276 CR for CIDs 3472 and 3535”.</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336408720"/>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474</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3155 </a:t>
            </a:r>
          </a:p>
          <a:p>
            <a:pPr lvl="1" algn="just">
              <a:buFont typeface="Arial" panose="020B0604020202020204" pitchFamily="34" charset="0"/>
              <a:buChar char="–"/>
              <a:defRPr/>
            </a:pPr>
            <a:r>
              <a:rPr lang="en-US" altLang="zh-CN" sz="1600" dirty="0"/>
              <a:t>as specified in doc.: </a:t>
            </a:r>
            <a:r>
              <a:rPr lang="en-US" altLang="zh-CN" sz="1600" dirty="0" smtClean="0"/>
              <a:t>11-23/2057r1</a:t>
            </a:r>
            <a:endParaRPr lang="en-US" altLang="zh-CN" sz="160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Ali Raissinia </a:t>
            </a:r>
            <a:r>
              <a:rPr lang="en-US" altLang="zh-CN" sz="1800" b="1" kern="0" dirty="0" smtClean="0"/>
              <a:t> </a:t>
            </a:r>
            <a:r>
              <a:rPr lang="en-US" altLang="zh-CN" sz="1800" b="1" kern="0" dirty="0"/>
              <a:t>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a:t>11-23/2057r1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62502925"/>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475</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3297 3296 3062 3334 3063 3207 3320 3322 3537 3299 3302 3304 3343 3010 3354</a:t>
            </a:r>
          </a:p>
          <a:p>
            <a:pPr lvl="1" algn="just">
              <a:buFont typeface="Arial" panose="020B0604020202020204" pitchFamily="34" charset="0"/>
              <a:buChar char="–"/>
              <a:defRPr/>
            </a:pPr>
            <a:r>
              <a:rPr lang="en-US" altLang="zh-CN" sz="1600" dirty="0"/>
              <a:t>as specified in doc.: 11-23/1869r1, “LB276 reporting </a:t>
            </a:r>
            <a:r>
              <a:rPr lang="en-US" altLang="zh-CN" sz="1600" dirty="0" err="1"/>
              <a:t>cid</a:t>
            </a:r>
            <a:r>
              <a:rPr lang="en-US" altLang="zh-CN" sz="1600" dirty="0"/>
              <a:t> resolution”.</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Chris Beg 	</a:t>
            </a:r>
            <a:r>
              <a:rPr lang="en-US" altLang="zh-CN" sz="1800" b="1" dirty="0"/>
              <a:t>	</a:t>
            </a:r>
            <a:r>
              <a:rPr lang="en-US" altLang="zh-CN" sz="1800" b="1" kern="0" dirty="0"/>
              <a:t>Second: Dongguk Lim</a:t>
            </a:r>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11-23/1869r1, “LB276 reporting </a:t>
            </a:r>
            <a:r>
              <a:rPr lang="en-US" altLang="zh-CN" kern="0" dirty="0" err="1"/>
              <a:t>cid</a:t>
            </a:r>
            <a:r>
              <a:rPr lang="en-US" altLang="zh-CN" kern="0" dirty="0"/>
              <a:t> resolution”.</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256602425"/>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476</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smtClean="0"/>
              <a:t>CIDs </a:t>
            </a:r>
            <a:r>
              <a:rPr lang="en-US" altLang="zh-CN" sz="1600" dirty="0"/>
              <a:t>3161, 3189 and 3515</a:t>
            </a:r>
          </a:p>
          <a:p>
            <a:pPr lvl="1" algn="just">
              <a:buFont typeface="Arial" panose="020B0604020202020204" pitchFamily="34" charset="0"/>
              <a:buChar char="–"/>
              <a:defRPr/>
            </a:pPr>
            <a:r>
              <a:rPr lang="en-US" altLang="zh-CN" sz="1600" dirty="0" smtClean="0"/>
              <a:t>as specified in 11-23/1791r1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Du</a:t>
            </a:r>
            <a:r>
              <a:rPr lang="en-US" altLang="zh-CN" sz="1800" b="1" kern="0" dirty="0"/>
              <a:t>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a:t>11-23/1791r1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98587696"/>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477</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smtClean="0"/>
              <a:t>CIDs </a:t>
            </a:r>
            <a:r>
              <a:rPr lang="en-US" altLang="zh-CN" sz="1600" dirty="0"/>
              <a:t>3516 and 3517</a:t>
            </a:r>
          </a:p>
          <a:p>
            <a:pPr lvl="1" algn="just">
              <a:buFont typeface="Arial" panose="020B0604020202020204" pitchFamily="34" charset="0"/>
              <a:buChar char="–"/>
              <a:defRPr/>
            </a:pPr>
            <a:r>
              <a:rPr lang="en-US" altLang="zh-CN" sz="1600" dirty="0" smtClean="0"/>
              <a:t>as </a:t>
            </a:r>
            <a:r>
              <a:rPr lang="en-US" altLang="zh-CN" sz="1600" dirty="0"/>
              <a:t>specified in 11-23/1918r1 </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a:t>11-23/1918r1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541877680"/>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478</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smtClean="0"/>
              <a:t>CIDs </a:t>
            </a:r>
            <a:r>
              <a:rPr lang="en-US" altLang="zh-CN" sz="1600" dirty="0"/>
              <a:t>3199 and 3422</a:t>
            </a:r>
          </a:p>
          <a:p>
            <a:pPr lvl="1" algn="just">
              <a:buFont typeface="Arial" panose="020B0604020202020204" pitchFamily="34" charset="0"/>
              <a:buChar char="–"/>
              <a:defRPr/>
            </a:pPr>
            <a:r>
              <a:rPr lang="en-US" altLang="zh-CN" sz="1600" dirty="0" smtClean="0"/>
              <a:t>as </a:t>
            </a:r>
            <a:r>
              <a:rPr lang="en-US" altLang="zh-CN" sz="1600" dirty="0"/>
              <a:t>specified in 11-23/1946r1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buFont typeface="Arial" panose="020B0604020202020204" pitchFamily="34" charset="0"/>
              <a:buChar char="•"/>
              <a:defRPr/>
            </a:pPr>
            <a:r>
              <a:rPr lang="en-US" altLang="zh-CN" sz="1800" b="1" kern="0" dirty="0"/>
              <a:t>Result</a:t>
            </a:r>
            <a:r>
              <a:rPr lang="en-US" altLang="zh-CN" sz="1800" b="1" kern="0" dirty="0" smtClean="0"/>
              <a:t>: </a:t>
            </a:r>
            <a:r>
              <a:rPr lang="en-US" altLang="zh-CN" sz="1600" dirty="0">
                <a:solidFill>
                  <a:srgbClr val="000000"/>
                </a:solidFill>
                <a:highlight>
                  <a:srgbClr val="00FF00"/>
                </a:highlight>
                <a:latin typeface="Times New Roman" panose="02020603050405020304" pitchFamily="18" charset="0"/>
              </a:rPr>
              <a:t>Approved by unanimous consent</a:t>
            </a:r>
            <a:endParaRPr lang="en-US" altLang="zh-CN" sz="1600" kern="0" dirty="0" smtClean="0"/>
          </a:p>
          <a:p>
            <a:pPr marL="0" lvl="1" indent="0">
              <a:buNone/>
              <a:defRPr/>
            </a:pPr>
            <a:r>
              <a:rPr lang="en-US" altLang="zh-CN" sz="1600" kern="0" dirty="0" smtClean="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a:t>11-23/1946r1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979211790"/>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a:t>Motion </a:t>
            </a:r>
            <a:r>
              <a:rPr lang="en-US" altLang="zh-CN" sz="4000" smtClean="0"/>
              <a:t>479</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r>
              <a:rPr lang="en-US" altLang="zh-CN" dirty="0"/>
              <a:t>Believing that the PAR contained in the document referenced below meets IEEE-SA guidelines,</a:t>
            </a:r>
            <a:endParaRPr lang="zh-CN" altLang="zh-CN" sz="2000" dirty="0"/>
          </a:p>
          <a:p>
            <a:r>
              <a:rPr lang="en-US" altLang="zh-CN" dirty="0"/>
              <a:t>Request that the PAR contained in </a:t>
            </a:r>
            <a:r>
              <a:rPr lang="en-US" altLang="zh-CN" dirty="0" smtClean="0"/>
              <a:t>11-23-2095r0 </a:t>
            </a:r>
            <a:r>
              <a:rPr lang="en-US" altLang="zh-CN" dirty="0"/>
              <a:t>be posted to the IEEE 802 Executive Committee (EC) agenda for EC approval to submit to </a:t>
            </a:r>
            <a:r>
              <a:rPr lang="en-US" altLang="zh-CN" dirty="0" err="1"/>
              <a:t>NesCom</a:t>
            </a:r>
            <a:r>
              <a:rPr lang="en-US" altLang="zh-CN" dirty="0"/>
              <a:t>, granting the WG chair editorial license.</a:t>
            </a:r>
            <a:endParaRPr lang="zh-CN" altLang="zh-CN" sz="200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Cheng Chen</a:t>
            </a:r>
            <a:r>
              <a:rPr lang="en-US" altLang="zh-CN" sz="1800" b="1" kern="0" dirty="0"/>
              <a:t>	</a:t>
            </a:r>
            <a:r>
              <a:rPr lang="en-US" altLang="zh-CN" sz="1800" b="1" dirty="0"/>
              <a:t>	</a:t>
            </a:r>
            <a:r>
              <a:rPr lang="en-US" altLang="zh-CN" sz="1800" b="1" kern="0" dirty="0"/>
              <a:t>Second: Ali Raissinia</a:t>
            </a:r>
          </a:p>
          <a:p>
            <a:pPr marL="342900" lvl="1" indent="-342900" algn="just">
              <a:buFont typeface="Arial" panose="020B0604020202020204" pitchFamily="34" charset="0"/>
              <a:buChar char="•"/>
              <a:defRPr/>
            </a:pPr>
            <a:r>
              <a:rPr lang="en-US" altLang="zh-CN" sz="1800" b="1" kern="0" dirty="0"/>
              <a:t>Preliminary Result: (   </a:t>
            </a:r>
            <a:r>
              <a:rPr lang="en-US" altLang="zh-CN" sz="1800" b="1" kern="0" dirty="0" smtClean="0"/>
              <a:t>27Y</a:t>
            </a:r>
            <a:r>
              <a:rPr lang="en-US" altLang="zh-CN" sz="1800" b="1" kern="0" dirty="0"/>
              <a:t>/  </a:t>
            </a:r>
            <a:r>
              <a:rPr lang="en-US" altLang="zh-CN" sz="1800" b="1" kern="0" dirty="0" smtClean="0"/>
              <a:t>0N</a:t>
            </a:r>
            <a:r>
              <a:rPr lang="en-US" altLang="zh-CN" sz="1800" b="1" kern="0" dirty="0"/>
              <a:t>/  </a:t>
            </a:r>
            <a:r>
              <a:rPr lang="en-US" altLang="zh-CN" sz="1800" b="1" kern="0" dirty="0" smtClean="0"/>
              <a:t>2A</a:t>
            </a:r>
            <a:r>
              <a:rPr lang="en-US" altLang="zh-CN" sz="1800" b="1" kern="0" dirty="0"/>
              <a:t>)</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b="1" dirty="0">
                <a:solidFill>
                  <a:srgbClr val="000000"/>
                </a:solidFill>
                <a:highlight>
                  <a:srgbClr val="00FF00"/>
                </a:highlight>
                <a:latin typeface="Times New Roman" panose="02020603050405020304" pitchFamily="18" charset="0"/>
                <a:cs typeface="+mn-cs"/>
              </a:rPr>
              <a:t>Motion Passes (</a:t>
            </a:r>
            <a:r>
              <a:rPr lang="en-US" altLang="zh-CN" sz="1800" b="1" dirty="0" smtClean="0">
                <a:solidFill>
                  <a:srgbClr val="000000"/>
                </a:solidFill>
                <a:highlight>
                  <a:srgbClr val="00FF00"/>
                </a:highlight>
                <a:latin typeface="Times New Roman" panose="02020603050405020304" pitchFamily="18" charset="0"/>
                <a:cs typeface="+mn-cs"/>
              </a:rPr>
              <a:t>27Y</a:t>
            </a:r>
            <a:r>
              <a:rPr lang="en-US" altLang="zh-CN" sz="1800" b="1" dirty="0">
                <a:solidFill>
                  <a:srgbClr val="000000"/>
                </a:solidFill>
                <a:highlight>
                  <a:srgbClr val="00FF00"/>
                </a:highlight>
                <a:latin typeface="Times New Roman" panose="02020603050405020304" pitchFamily="18" charset="0"/>
                <a:cs typeface="+mn-cs"/>
              </a:rPr>
              <a:t>, </a:t>
            </a:r>
            <a:r>
              <a:rPr lang="en-US" altLang="zh-CN" sz="1800" b="1" dirty="0" smtClean="0">
                <a:solidFill>
                  <a:srgbClr val="000000"/>
                </a:solidFill>
                <a:highlight>
                  <a:srgbClr val="00FF00"/>
                </a:highlight>
                <a:latin typeface="Times New Roman" panose="02020603050405020304" pitchFamily="18" charset="0"/>
                <a:cs typeface="+mn-cs"/>
              </a:rPr>
              <a:t>0N</a:t>
            </a:r>
            <a:r>
              <a:rPr lang="en-US" altLang="zh-CN" sz="1800" b="1" dirty="0">
                <a:solidFill>
                  <a:srgbClr val="000000"/>
                </a:solidFill>
                <a:highlight>
                  <a:srgbClr val="00FF00"/>
                </a:highlight>
                <a:latin typeface="Times New Roman" panose="02020603050405020304" pitchFamily="18" charset="0"/>
                <a:cs typeface="+mn-cs"/>
              </a:rPr>
              <a:t>, </a:t>
            </a:r>
            <a:r>
              <a:rPr lang="en-US" altLang="zh-CN" sz="1800" b="1" dirty="0" smtClean="0">
                <a:solidFill>
                  <a:srgbClr val="000000"/>
                </a:solidFill>
                <a:highlight>
                  <a:srgbClr val="00FF00"/>
                </a:highlight>
                <a:latin typeface="Times New Roman" panose="02020603050405020304" pitchFamily="18" charset="0"/>
                <a:cs typeface="+mn-cs"/>
              </a:rPr>
              <a:t>2A</a:t>
            </a:r>
            <a:r>
              <a:rPr lang="en-US" altLang="zh-CN" sz="1800" b="1" dirty="0">
                <a:solidFill>
                  <a:srgbClr val="000000"/>
                </a:solidFill>
                <a:highlight>
                  <a:srgbClr val="00FF00"/>
                </a:highlight>
                <a:latin typeface="Times New Roman" panose="02020603050405020304" pitchFamily="18" charset="0"/>
                <a:cs typeface="+mn-cs"/>
              </a:rPr>
              <a:t>)</a:t>
            </a:r>
            <a:endParaRPr lang="en-US" altLang="zh-CN" sz="1800" dirty="0">
              <a:solidFill>
                <a:srgbClr val="000000"/>
              </a:solidFill>
              <a:highlight>
                <a:srgbClr val="00FF00"/>
              </a:highlight>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smtClean="0">
                <a:solidFill>
                  <a:srgbClr val="FF0000"/>
                </a:solidFill>
              </a:rPr>
              <a:t>0</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23/2095r0</a:t>
            </a:r>
          </a:p>
          <a:p>
            <a:pPr marL="628650" lvl="2">
              <a:buFont typeface="微软雅黑" panose="020B0503020204020204" pitchFamily="34" charset="-122"/>
              <a:buChar char="–"/>
              <a:defRPr/>
            </a:pPr>
            <a:r>
              <a:rPr lang="en-US" altLang="zh-CN" kern="0" dirty="0"/>
              <a:t>SP Result:  20Y/4N/9A</a:t>
            </a:r>
            <a:endParaRPr lang="en-US" altLang="zh-CN" sz="1050" b="1" kern="0" dirty="0"/>
          </a:p>
        </p:txBody>
      </p:sp>
    </p:spTree>
    <p:extLst>
      <p:ext uri="{BB962C8B-B14F-4D97-AF65-F5344CB8AC3E}">
        <p14:creationId xmlns:p14="http://schemas.microsoft.com/office/powerpoint/2010/main" val="653092684"/>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480</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r>
              <a:rPr lang="en-US" altLang="zh-CN" dirty="0"/>
              <a:t>Believing that the </a:t>
            </a:r>
            <a:r>
              <a:rPr lang="en-US" altLang="zh-CN" dirty="0" smtClean="0"/>
              <a:t>CSD contained </a:t>
            </a:r>
            <a:r>
              <a:rPr lang="en-US" altLang="zh-CN" dirty="0"/>
              <a:t>in the document referenced below meets </a:t>
            </a:r>
            <a:r>
              <a:rPr lang="en-US" altLang="zh-CN" dirty="0" smtClean="0"/>
              <a:t>IEEE 802 </a:t>
            </a:r>
            <a:r>
              <a:rPr lang="en-US" altLang="zh-CN" dirty="0"/>
              <a:t>guidelines,</a:t>
            </a:r>
            <a:endParaRPr lang="zh-CN" altLang="zh-CN" sz="2000" dirty="0"/>
          </a:p>
          <a:p>
            <a:r>
              <a:rPr lang="en-US" altLang="zh-CN" dirty="0"/>
              <a:t>Request that the </a:t>
            </a:r>
            <a:r>
              <a:rPr lang="en-US" altLang="zh-CN" dirty="0" smtClean="0"/>
              <a:t>CSD </a:t>
            </a:r>
            <a:r>
              <a:rPr lang="en-US" altLang="zh-CN" dirty="0"/>
              <a:t>contained in </a:t>
            </a:r>
            <a:r>
              <a:rPr lang="en-US" altLang="zh-CN" dirty="0" smtClean="0"/>
              <a:t>11-20-0042r6 </a:t>
            </a:r>
            <a:r>
              <a:rPr lang="en-US" altLang="zh-CN" dirty="0"/>
              <a:t>be posted to the IEEE 802 Executive Committee (EC) agenda for EC </a:t>
            </a:r>
            <a:r>
              <a:rPr lang="en-US" altLang="zh-CN" dirty="0" smtClean="0"/>
              <a:t>approval, </a:t>
            </a:r>
            <a:r>
              <a:rPr lang="en-US" altLang="zh-CN" dirty="0"/>
              <a:t>granting the WG chair editorial license.</a:t>
            </a:r>
            <a:endParaRPr lang="zh-CN" altLang="zh-CN" sz="200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Cheng Chen</a:t>
            </a:r>
            <a:r>
              <a:rPr lang="en-US" altLang="zh-CN" sz="1800" b="1" kern="0" dirty="0"/>
              <a:t>	</a:t>
            </a:r>
            <a:r>
              <a:rPr lang="en-US" altLang="zh-CN" sz="1800" b="1" dirty="0"/>
              <a:t>	</a:t>
            </a:r>
            <a:r>
              <a:rPr lang="en-US" altLang="zh-CN" sz="1800" b="1" kern="0" dirty="0"/>
              <a:t>Second: Ali Raissinia</a:t>
            </a:r>
          </a:p>
          <a:p>
            <a:pPr marL="342900" lvl="1" indent="-342900" algn="just">
              <a:buFont typeface="Arial" panose="020B0604020202020204" pitchFamily="34" charset="0"/>
              <a:buChar char="•"/>
              <a:defRPr/>
            </a:pPr>
            <a:r>
              <a:rPr lang="en-US" altLang="zh-CN" sz="1800" b="1" kern="0" dirty="0"/>
              <a:t>Preliminary Result: (   </a:t>
            </a:r>
            <a:r>
              <a:rPr lang="en-US" altLang="zh-CN" sz="1800" b="1" kern="0" dirty="0" smtClean="0"/>
              <a:t>25Y</a:t>
            </a:r>
            <a:r>
              <a:rPr lang="en-US" altLang="zh-CN" sz="1800" b="1" kern="0" dirty="0"/>
              <a:t>/  </a:t>
            </a:r>
            <a:r>
              <a:rPr lang="en-US" altLang="zh-CN" sz="1800" b="1" kern="0" dirty="0" smtClean="0"/>
              <a:t>0N</a:t>
            </a:r>
            <a:r>
              <a:rPr lang="en-US" altLang="zh-CN" sz="1800" b="1" kern="0" dirty="0"/>
              <a:t>/  </a:t>
            </a:r>
            <a:r>
              <a:rPr lang="en-US" altLang="zh-CN" sz="1800" b="1" kern="0" dirty="0" smtClean="0"/>
              <a:t>2A</a:t>
            </a:r>
            <a:r>
              <a:rPr lang="en-US" altLang="zh-CN" sz="1800" b="1" kern="0" dirty="0"/>
              <a:t>)</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b="1" dirty="0">
                <a:solidFill>
                  <a:srgbClr val="000000"/>
                </a:solidFill>
                <a:highlight>
                  <a:srgbClr val="00FF00"/>
                </a:highlight>
                <a:latin typeface="Times New Roman" panose="02020603050405020304" pitchFamily="18" charset="0"/>
                <a:cs typeface="+mn-cs"/>
              </a:rPr>
              <a:t>Motion Passes (</a:t>
            </a:r>
            <a:r>
              <a:rPr lang="en-US" altLang="zh-CN" sz="1800" b="1" dirty="0" smtClean="0">
                <a:solidFill>
                  <a:srgbClr val="000000"/>
                </a:solidFill>
                <a:highlight>
                  <a:srgbClr val="00FF00"/>
                </a:highlight>
                <a:latin typeface="Times New Roman" panose="02020603050405020304" pitchFamily="18" charset="0"/>
                <a:cs typeface="+mn-cs"/>
              </a:rPr>
              <a:t>25Y</a:t>
            </a:r>
            <a:r>
              <a:rPr lang="en-US" altLang="zh-CN" sz="1800" b="1" dirty="0">
                <a:solidFill>
                  <a:srgbClr val="000000"/>
                </a:solidFill>
                <a:highlight>
                  <a:srgbClr val="00FF00"/>
                </a:highlight>
                <a:latin typeface="Times New Roman" panose="02020603050405020304" pitchFamily="18" charset="0"/>
                <a:cs typeface="+mn-cs"/>
              </a:rPr>
              <a:t>, 0N, 2A)</a:t>
            </a:r>
            <a:endParaRPr lang="en-US" altLang="zh-CN" sz="1800" dirty="0">
              <a:solidFill>
                <a:srgbClr val="000000"/>
              </a:solidFill>
              <a:highlight>
                <a:srgbClr val="00FF00"/>
              </a:highlight>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smtClean="0">
                <a:solidFill>
                  <a:srgbClr val="FF0000"/>
                </a:solidFill>
              </a:rPr>
              <a:t>0</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20/0042r6</a:t>
            </a:r>
          </a:p>
        </p:txBody>
      </p:sp>
    </p:spTree>
    <p:extLst>
      <p:ext uri="{BB962C8B-B14F-4D97-AF65-F5344CB8AC3E}">
        <p14:creationId xmlns:p14="http://schemas.microsoft.com/office/powerpoint/2010/main" val="2282320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6"/>
            <a:ext cx="11277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dirty="0"/>
          </a:p>
          <a:p>
            <a:pPr algn="just">
              <a:defRPr/>
            </a:pPr>
            <a:r>
              <a:rPr lang="en-US" altLang="en-US"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Participants have a duty to inform the IEEE</a:t>
            </a:r>
          </a:p>
        </p:txBody>
      </p:sp>
      <p:sp>
        <p:nvSpPr>
          <p:cNvPr id="10247"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#1</a:t>
            </a:r>
            <a:endParaRPr lang="en-US" altLang="en-US" b="0" dirty="0"/>
          </a:p>
        </p:txBody>
      </p:sp>
    </p:spTree>
  </p:cSld>
  <p:clrMapOvr>
    <a:masterClrMapping/>
  </p:clrMapOvr>
  <p:transition/>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524000" y="2514600"/>
            <a:ext cx="9144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November Plenary </a:t>
            </a:r>
            <a:endParaRPr lang="en-US" altLang="en-US" sz="4000" dirty="0">
              <a:solidFill>
                <a:srgbClr val="0000FF"/>
              </a:solidFill>
            </a:endParaRPr>
          </a:p>
          <a:p>
            <a:pPr algn="ctr">
              <a:buFontTx/>
              <a:buNone/>
            </a:pPr>
            <a:r>
              <a:rPr lang="en-US" altLang="zh-CN" sz="2800" dirty="0">
                <a:solidFill>
                  <a:srgbClr val="00B0F0"/>
                </a:solidFill>
                <a:cs typeface="Times New Roman" panose="02020603050405020304" pitchFamily="18" charset="0"/>
              </a:rPr>
              <a:t>Nov 16    (Thursday PM 1), 13:30-15:30 Hawaii time</a:t>
            </a:r>
          </a:p>
          <a:p>
            <a:pPr lvl="1"/>
            <a:endParaRPr lang="en-US" altLang="en-US" sz="3600" dirty="0"/>
          </a:p>
          <a:p>
            <a:pPr lvl="1"/>
            <a:endParaRPr lang="en-US" altLang="en-US" sz="3600" dirty="0"/>
          </a:p>
        </p:txBody>
      </p:sp>
    </p:spTree>
    <p:extLst>
      <p:ext uri="{BB962C8B-B14F-4D97-AF65-F5344CB8AC3E}">
        <p14:creationId xmlns:p14="http://schemas.microsoft.com/office/powerpoint/2010/main" val="1152382709"/>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481</a:t>
            </a:r>
            <a:endParaRPr lang="en-US" altLang="en-US" sz="3600" dirty="0"/>
          </a:p>
        </p:txBody>
      </p:sp>
      <p:sp>
        <p:nvSpPr>
          <p:cNvPr id="5" name="Rectangle 3"/>
          <p:cNvSpPr txBox="1">
            <a:spLocks noChangeArrowheads="1"/>
          </p:cNvSpPr>
          <p:nvPr/>
        </p:nvSpPr>
        <p:spPr bwMode="auto">
          <a:xfrm>
            <a:off x="762000" y="15240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lvl="1" indent="-342900" algn="just">
              <a:spcBef>
                <a:spcPct val="0"/>
              </a:spcBef>
              <a:buFont typeface="Arial" panose="020B0604020202020204" pitchFamily="34" charset="0"/>
              <a:buChar char="•"/>
              <a:defRPr/>
            </a:pPr>
            <a:r>
              <a:rPr lang="en-US" altLang="zh-CN" sz="1800" b="1" dirty="0">
                <a:solidFill>
                  <a:srgbClr val="000000"/>
                </a:solidFill>
                <a:latin typeface="Times New Roman" panose="02020603050405020304" pitchFamily="18" charset="0"/>
                <a:cs typeface="+mn-cs"/>
              </a:rPr>
              <a:t>Move to approve “Rejected” resolutions to the CIDs:</a:t>
            </a:r>
            <a:endParaRPr lang="en-US" altLang="zh-CN" sz="1800" b="1" kern="0" dirty="0">
              <a:solidFill>
                <a:srgbClr val="000000"/>
              </a:solidFill>
              <a:latin typeface="Times New Roman" panose="02020603050405020304" pitchFamily="18" charset="0"/>
              <a:cs typeface="+mn-cs"/>
            </a:endParaRPr>
          </a:p>
          <a:p>
            <a:pPr marL="457200" lvl="1" indent="0" algn="just">
              <a:spcBef>
                <a:spcPct val="0"/>
              </a:spcBef>
              <a:buFont typeface="Arial" panose="020B0604020202020204" pitchFamily="34" charset="0"/>
              <a:buChar char="–"/>
              <a:defRPr/>
            </a:pPr>
            <a:r>
              <a:rPr lang="en-US" altLang="zh-CN" sz="1600" dirty="0">
                <a:solidFill>
                  <a:srgbClr val="000000"/>
                </a:solidFill>
                <a:latin typeface="Times New Roman" panose="02020603050405020304" pitchFamily="18" charset="0"/>
                <a:cs typeface="+mn-cs"/>
              </a:rPr>
              <a:t>CID: </a:t>
            </a:r>
            <a:r>
              <a:rPr lang="en-US" altLang="zh-CN" sz="1600" dirty="0"/>
              <a:t>3503, 3506 and 3509.</a:t>
            </a:r>
            <a:endParaRPr lang="zh-CN" altLang="zh-CN" sz="1600" dirty="0">
              <a:solidFill>
                <a:srgbClr val="000000"/>
              </a:solidFill>
              <a:latin typeface="Times New Roman" panose="02020603050405020304" pitchFamily="18" charset="0"/>
              <a:cs typeface="+mn-cs"/>
            </a:endParaRPr>
          </a:p>
          <a:p>
            <a:pPr marL="342900" lvl="1" indent="-342900" algn="just">
              <a:spcBef>
                <a:spcPct val="0"/>
              </a:spcBef>
              <a:buFont typeface="Arial" panose="020B0604020202020204" pitchFamily="34" charset="0"/>
              <a:buChar char="•"/>
              <a:defRPr/>
            </a:pPr>
            <a:r>
              <a:rPr lang="en-US" altLang="zh-CN" sz="1800" b="1" dirty="0">
                <a:solidFill>
                  <a:srgbClr val="000000"/>
                </a:solidFill>
                <a:latin typeface="Times New Roman" panose="02020603050405020304" pitchFamily="18" charset="0"/>
                <a:cs typeface="+mn-cs"/>
              </a:rPr>
              <a:t>With the following rejection reason: “The commenter has withdrawn the comment”.</a:t>
            </a:r>
          </a:p>
          <a:p>
            <a:pPr marL="342900" lvl="1" indent="-342900" algn="just">
              <a:spcBef>
                <a:spcPct val="0"/>
              </a:spcBef>
              <a:buFont typeface="Arial" panose="020B0604020202020204" pitchFamily="34" charset="0"/>
              <a:buChar char="•"/>
              <a:defRPr/>
            </a:pPr>
            <a:endParaRPr lang="en-US" altLang="zh-CN" sz="1800" b="1" kern="0" dirty="0">
              <a:solidFill>
                <a:srgbClr val="000000"/>
              </a:solidFill>
              <a:latin typeface="Times New Roman" panose="02020603050405020304" pitchFamily="18" charset="0"/>
              <a:cs typeface="+mn-cs"/>
            </a:endParaRPr>
          </a:p>
          <a:p>
            <a:pPr marL="342900" lvl="1" indent="-342900" algn="just">
              <a:spcBef>
                <a:spcPct val="0"/>
              </a:spcBef>
              <a:buFont typeface="Arial" panose="020B0604020202020204" pitchFamily="34" charset="0"/>
              <a:buChar char="•"/>
              <a:defRPr/>
            </a:pPr>
            <a:endParaRPr lang="en-US" altLang="zh-CN" sz="1800" b="1" kern="0" dirty="0">
              <a:solidFill>
                <a:srgbClr val="000000"/>
              </a:solidFill>
              <a:latin typeface="Times New Roman" panose="02020603050405020304" pitchFamily="18" charset="0"/>
              <a:cs typeface="+mn-cs"/>
            </a:endParaRPr>
          </a:p>
          <a:p>
            <a:pPr marL="342900" lvl="1" indent="-342900" algn="just">
              <a:spcBef>
                <a:spcPct val="0"/>
              </a:spcBef>
              <a:buFont typeface="Arial" panose="020B0604020202020204" pitchFamily="34" charset="0"/>
              <a:buChar char="•"/>
              <a:defRPr/>
            </a:pPr>
            <a:r>
              <a:rPr lang="en-US" altLang="zh-CN" sz="1800" b="1" kern="0" dirty="0">
                <a:solidFill>
                  <a:srgbClr val="000000"/>
                </a:solidFill>
                <a:latin typeface="Times New Roman" panose="02020603050405020304" pitchFamily="18" charset="0"/>
                <a:cs typeface="+mn-cs"/>
              </a:rPr>
              <a:t>Move: </a:t>
            </a:r>
            <a:r>
              <a:rPr lang="en-US" altLang="zh-CN" sz="1800" b="1" kern="0" dirty="0" smtClean="0">
                <a:solidFill>
                  <a:srgbClr val="000000"/>
                </a:solidFill>
                <a:latin typeface="Times New Roman" panose="02020603050405020304" pitchFamily="18" charset="0"/>
                <a:cs typeface="+mn-cs"/>
              </a:rPr>
              <a:t>Rui Du</a:t>
            </a:r>
            <a:r>
              <a:rPr lang="en-US" altLang="zh-CN" sz="1800" b="1" kern="0" dirty="0">
                <a:solidFill>
                  <a:srgbClr val="000000"/>
                </a:solidFill>
                <a:latin typeface="Times New Roman" panose="02020603050405020304" pitchFamily="18" charset="0"/>
                <a:cs typeface="+mn-cs"/>
              </a:rPr>
              <a:t>	</a:t>
            </a:r>
            <a:r>
              <a:rPr lang="en-US" altLang="zh-CN" sz="1800" b="1" dirty="0">
                <a:solidFill>
                  <a:srgbClr val="000000"/>
                </a:solidFill>
                <a:latin typeface="Times New Roman" panose="02020603050405020304" pitchFamily="18" charset="0"/>
                <a:cs typeface="+mn-cs"/>
              </a:rPr>
              <a:t>	</a:t>
            </a:r>
            <a:r>
              <a:rPr lang="en-US" altLang="zh-CN" sz="1800" b="1" kern="0" dirty="0">
                <a:solidFill>
                  <a:srgbClr val="000000"/>
                </a:solidFill>
                <a:latin typeface="Times New Roman" panose="02020603050405020304" pitchFamily="18" charset="0"/>
                <a:cs typeface="+mn-cs"/>
              </a:rPr>
              <a:t>Second: Alecsander Eitan</a:t>
            </a:r>
            <a:endParaRPr lang="en-US" altLang="zh-CN" sz="1800" b="1" kern="0" dirty="0" smtClean="0">
              <a:solidFill>
                <a:srgbClr val="000000"/>
              </a:solidFill>
              <a:latin typeface="Times New Roman" panose="02020603050405020304" pitchFamily="18" charset="0"/>
              <a:cs typeface="+mn-cs"/>
            </a:endParaRPr>
          </a:p>
          <a:p>
            <a:pPr marL="342900" lvl="1" indent="-342900" algn="just">
              <a:spcBef>
                <a:spcPct val="0"/>
              </a:spcBef>
              <a:buFont typeface="Arial" panose="020B0604020202020204" pitchFamily="34" charset="0"/>
              <a:buChar char="•"/>
              <a:defRPr/>
            </a:pPr>
            <a:r>
              <a:rPr lang="en-US" altLang="zh-CN" sz="1800" b="1" kern="0" dirty="0" smtClean="0">
                <a:solidFill>
                  <a:srgbClr val="000000"/>
                </a:solidFill>
                <a:latin typeface="Times New Roman" panose="02020603050405020304" pitchFamily="18" charset="0"/>
                <a:cs typeface="+mn-cs"/>
              </a:rPr>
              <a:t>Result: </a:t>
            </a:r>
            <a:r>
              <a:rPr lang="en-US" altLang="zh-CN" sz="1800" dirty="0">
                <a:solidFill>
                  <a:srgbClr val="000000"/>
                </a:solidFill>
                <a:highlight>
                  <a:srgbClr val="00FF00"/>
                </a:highlight>
                <a:latin typeface="Times New Roman" panose="02020603050405020304" pitchFamily="18" charset="0"/>
              </a:rPr>
              <a:t>Approved by unanimous consent</a:t>
            </a:r>
            <a:endParaRPr lang="en-US" altLang="zh-CN" sz="1800" b="1" kern="0" dirty="0" smtClean="0">
              <a:solidFill>
                <a:srgbClr val="000000"/>
              </a:solidFill>
              <a:latin typeface="Times New Roman" panose="02020603050405020304" pitchFamily="18" charset="0"/>
              <a:cs typeface="+mn-cs"/>
            </a:endParaRPr>
          </a:p>
          <a:p>
            <a:pPr marL="342900" lvl="1" indent="-342900" algn="just">
              <a:spcBef>
                <a:spcPct val="0"/>
              </a:spcBef>
              <a:buFont typeface="Arial" panose="020B0604020202020204" pitchFamily="34" charset="0"/>
              <a:buChar char="•"/>
              <a:defRPr/>
            </a:pPr>
            <a:endParaRPr lang="en-US" altLang="zh-CN" sz="1600" kern="0" dirty="0">
              <a:solidFill>
                <a:srgbClr val="000000"/>
              </a:solidFill>
              <a:latin typeface="Times New Roman" panose="02020603050405020304" pitchFamily="18" charset="0"/>
              <a:cs typeface="+mn-cs"/>
            </a:endParaRPr>
          </a:p>
          <a:p>
            <a:pPr marL="0" lvl="1" indent="0">
              <a:spcBef>
                <a:spcPct val="0"/>
              </a:spcBef>
              <a:buNone/>
              <a:defRPr/>
            </a:pPr>
            <a:r>
              <a:rPr lang="en-US" altLang="zh-CN" sz="1600" kern="0" dirty="0">
                <a:solidFill>
                  <a:srgbClr val="000000"/>
                </a:solidFill>
                <a:latin typeface="Times New Roman" panose="02020603050405020304" pitchFamily="18" charset="0"/>
                <a:cs typeface="+mn-cs"/>
              </a:rPr>
              <a:t>Note</a:t>
            </a:r>
            <a:r>
              <a:rPr lang="zh-CN" altLang="en-US" sz="1600" kern="0" dirty="0">
                <a:solidFill>
                  <a:srgbClr val="000000"/>
                </a:solidFill>
                <a:latin typeface="Times New Roman" panose="02020603050405020304" pitchFamily="18" charset="0"/>
                <a:cs typeface="+mn-cs"/>
              </a:rPr>
              <a:t>：  </a:t>
            </a:r>
            <a:endParaRPr lang="en-US" altLang="zh-CN" sz="1600" kern="0" dirty="0">
              <a:solidFill>
                <a:srgbClr val="000000"/>
              </a:solidFill>
              <a:latin typeface="Times New Roman" panose="02020603050405020304" pitchFamily="18" charset="0"/>
              <a:cs typeface="+mn-cs"/>
            </a:endParaRPr>
          </a:p>
        </p:txBody>
      </p:sp>
    </p:spTree>
    <p:extLst>
      <p:ext uri="{BB962C8B-B14F-4D97-AF65-F5344CB8AC3E}">
        <p14:creationId xmlns:p14="http://schemas.microsoft.com/office/powerpoint/2010/main" val="1890219577"/>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482</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3349 3350 3351 3352 3367 3538</a:t>
            </a:r>
          </a:p>
          <a:p>
            <a:pPr lvl="1" algn="just">
              <a:buFont typeface="Arial" panose="020B0604020202020204" pitchFamily="34" charset="0"/>
              <a:buChar char="–"/>
              <a:defRPr/>
            </a:pPr>
            <a:r>
              <a:rPr lang="en-US" altLang="zh-CN" sz="1600" dirty="0" smtClean="0"/>
              <a:t>as </a:t>
            </a:r>
            <a:r>
              <a:rPr lang="en-US" altLang="zh-CN" sz="1600" dirty="0"/>
              <a:t>specified in 11-23/1949r2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Cheng Chen</a:t>
            </a:r>
            <a:r>
              <a:rPr lang="en-US" altLang="zh-CN" sz="1800" b="1" kern="0" dirty="0"/>
              <a:t>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a:t>11-23/1949r2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860301439"/>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483</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3298 and 3318</a:t>
            </a:r>
          </a:p>
          <a:p>
            <a:pPr lvl="1" algn="just">
              <a:buFont typeface="Arial" panose="020B0604020202020204" pitchFamily="34" charset="0"/>
              <a:buChar char="–"/>
              <a:defRPr/>
            </a:pPr>
            <a:r>
              <a:rPr lang="en-US" altLang="zh-CN" sz="1600" dirty="0" smtClean="0"/>
              <a:t>as </a:t>
            </a:r>
            <a:r>
              <a:rPr lang="en-US" altLang="zh-CN" sz="1600" dirty="0"/>
              <a:t>specified in 11-23/1989r1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a:t>11-23/1989r1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174578434"/>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484</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3195, 3292, 3293, 3294, and 3337</a:t>
            </a:r>
          </a:p>
          <a:p>
            <a:pPr lvl="1" algn="just">
              <a:buFont typeface="Arial" panose="020B0604020202020204" pitchFamily="34" charset="0"/>
              <a:buChar char="–"/>
              <a:defRPr/>
            </a:pPr>
            <a:r>
              <a:rPr lang="en-US" altLang="zh-CN" sz="1600" dirty="0"/>
              <a:t>as specified in doc</a:t>
            </a:r>
            <a:r>
              <a:rPr lang="en-US" altLang="zh-CN" sz="1600" dirty="0" smtClean="0"/>
              <a:t>.: </a:t>
            </a:r>
            <a:r>
              <a:rPr lang="en-US" altLang="zh-CN" sz="1600" dirty="0"/>
              <a:t>11-23/1879r4 </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Dongguk Lim </a:t>
            </a:r>
            <a:r>
              <a:rPr lang="en-US" altLang="zh-CN" sz="1800" b="1" kern="0" dirty="0" smtClean="0"/>
              <a:t> </a:t>
            </a:r>
            <a:r>
              <a:rPr lang="en-US" altLang="zh-CN" sz="1800" b="1" kern="0" dirty="0"/>
              <a:t>	</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a:t>11-23/1879r4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63654981"/>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485</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3338 </a:t>
            </a:r>
          </a:p>
          <a:p>
            <a:pPr lvl="1" algn="just">
              <a:buFont typeface="Arial" panose="020B0604020202020204" pitchFamily="34" charset="0"/>
              <a:buChar char="–"/>
              <a:defRPr/>
            </a:pPr>
            <a:r>
              <a:rPr lang="en-US" altLang="zh-CN" sz="1600" dirty="0"/>
              <a:t>as specified in doc</a:t>
            </a:r>
            <a:r>
              <a:rPr lang="en-US" altLang="zh-CN" sz="1600" dirty="0" smtClean="0"/>
              <a:t>.: </a:t>
            </a:r>
            <a:r>
              <a:rPr lang="en-US" altLang="zh-CN" sz="1600" dirty="0"/>
              <a:t>11-23/2070r1, “LB276 CR for CID 3338”</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Dong Wei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a:t>11-23/2070r1, “LB276 CR for CID 3338”</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052839068"/>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486</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3178</a:t>
            </a:r>
          </a:p>
          <a:p>
            <a:pPr lvl="1" algn="just">
              <a:buFont typeface="Arial" panose="020B0604020202020204" pitchFamily="34" charset="0"/>
              <a:buChar char="–"/>
              <a:defRPr/>
            </a:pPr>
            <a:r>
              <a:rPr lang="en-US" altLang="zh-CN" sz="1600" dirty="0"/>
              <a:t>as specified in doc</a:t>
            </a:r>
            <a:r>
              <a:rPr lang="en-US" altLang="zh-CN" sz="1600" dirty="0" smtClean="0"/>
              <a:t>.: 11-23/2096r0, </a:t>
            </a:r>
            <a:r>
              <a:rPr lang="en-US" altLang="zh-CN" sz="1600" dirty="0"/>
              <a:t>“LB276 CR for CID 3178”</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Dong Wei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smtClean="0"/>
              <a:t>11-23/2096r0, </a:t>
            </a:r>
            <a:r>
              <a:rPr lang="en-US" altLang="zh-CN" dirty="0"/>
              <a:t>“LB276 CR for CID 3178”</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411310703"/>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487</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3079, 3080, 3086, 3088, 3090, 3098, 3099, 3101, 3102, 3103, 3104, 3106, 3127, 3139, 3140, and 3141</a:t>
            </a:r>
          </a:p>
          <a:p>
            <a:pPr lvl="1" algn="just">
              <a:buFont typeface="Arial" panose="020B0604020202020204" pitchFamily="34" charset="0"/>
              <a:buChar char="–"/>
              <a:defRPr/>
            </a:pPr>
            <a:r>
              <a:rPr lang="en-US" altLang="zh-CN" sz="1600" dirty="0"/>
              <a:t>as specified in doc</a:t>
            </a:r>
            <a:r>
              <a:rPr lang="en-US" altLang="zh-CN" sz="1600" dirty="0" smtClean="0"/>
              <a:t>.: </a:t>
            </a:r>
            <a:r>
              <a:rPr lang="en-US" altLang="zh-CN" sz="1600" dirty="0"/>
              <a:t>11-23/2093r2, “LB276 CR on capability of sensing measurement reporting”</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Dong Wei 	</a:t>
            </a:r>
            <a:r>
              <a:rPr lang="en-US" altLang="zh-CN" sz="1800" b="1" dirty="0"/>
              <a:t>	</a:t>
            </a:r>
            <a:r>
              <a:rPr lang="en-US" altLang="zh-CN" sz="1800" b="1" kern="0" dirty="0"/>
              <a:t>Second: Dongguk Lim</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a:t>11-23/2093r2, “LB276 CR on capability of sensing measurement reporting”</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157501333"/>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488</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3331, 3332, 3333</a:t>
            </a:r>
          </a:p>
          <a:p>
            <a:pPr lvl="1" algn="just">
              <a:buFont typeface="Arial" panose="020B0604020202020204" pitchFamily="34" charset="0"/>
              <a:buChar char="–"/>
              <a:defRPr/>
            </a:pPr>
            <a:r>
              <a:rPr lang="en-US" altLang="zh-CN" sz="1600" dirty="0"/>
              <a:t>as specified in doc</a:t>
            </a:r>
            <a:r>
              <a:rPr lang="en-US" altLang="zh-CN" sz="1600" dirty="0" smtClean="0"/>
              <a:t>.: </a:t>
            </a:r>
            <a:r>
              <a:rPr lang="en-US" altLang="zh-CN" sz="1600" dirty="0"/>
              <a:t>11-23/2008r3</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Yan Xin</a:t>
            </a:r>
            <a:r>
              <a:rPr lang="en-US" altLang="zh-CN" sz="1800" b="1" kern="0" dirty="0"/>
              <a:t>	</a:t>
            </a:r>
            <a:r>
              <a:rPr lang="en-US" altLang="zh-CN" sz="1800" b="1" dirty="0"/>
              <a:t>	</a:t>
            </a:r>
            <a:r>
              <a:rPr lang="en-US" altLang="zh-CN" sz="1800" b="1" kern="0" dirty="0"/>
              <a:t>Second: Dongguk Lim</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a:t>11-23/2008r3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793155824"/>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489</a:t>
            </a:r>
            <a:endParaRPr lang="en-US" altLang="en-US" sz="3600" dirty="0"/>
          </a:p>
        </p:txBody>
      </p:sp>
      <p:sp>
        <p:nvSpPr>
          <p:cNvPr id="5" name="Rectangle 3"/>
          <p:cNvSpPr txBox="1">
            <a:spLocks noChangeArrowheads="1"/>
          </p:cNvSpPr>
          <p:nvPr/>
        </p:nvSpPr>
        <p:spPr bwMode="auto">
          <a:xfrm>
            <a:off x="762000" y="1676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lvl="1" indent="-342900" algn="just">
              <a:spcBef>
                <a:spcPct val="0"/>
              </a:spcBef>
              <a:buFont typeface="Arial" panose="020B0604020202020204" pitchFamily="34" charset="0"/>
              <a:buChar char="•"/>
              <a:defRPr/>
            </a:pPr>
            <a:r>
              <a:rPr lang="en-US" altLang="zh-CN" sz="1800" b="1" dirty="0">
                <a:solidFill>
                  <a:srgbClr val="000000"/>
                </a:solidFill>
                <a:latin typeface="Times New Roman" panose="02020603050405020304" pitchFamily="18" charset="0"/>
                <a:cs typeface="+mn-cs"/>
              </a:rPr>
              <a:t>Move to approve “Rejected” resolutions to the CIDs:</a:t>
            </a:r>
            <a:endParaRPr lang="en-US" altLang="zh-CN" sz="1800" b="1" kern="0" dirty="0">
              <a:solidFill>
                <a:srgbClr val="000000"/>
              </a:solidFill>
              <a:latin typeface="Times New Roman" panose="02020603050405020304" pitchFamily="18" charset="0"/>
              <a:cs typeface="+mn-cs"/>
            </a:endParaRPr>
          </a:p>
          <a:p>
            <a:pPr marL="457200" lvl="1" indent="0" algn="just">
              <a:spcBef>
                <a:spcPct val="0"/>
              </a:spcBef>
              <a:buFont typeface="Arial" panose="020B0604020202020204" pitchFamily="34" charset="0"/>
              <a:buChar char="–"/>
              <a:defRPr/>
            </a:pPr>
            <a:r>
              <a:rPr lang="en-US" altLang="zh-CN" sz="1600" dirty="0">
                <a:solidFill>
                  <a:srgbClr val="000000"/>
                </a:solidFill>
                <a:latin typeface="Times New Roman" panose="02020603050405020304" pitchFamily="18" charset="0"/>
                <a:cs typeface="+mn-cs"/>
              </a:rPr>
              <a:t>CID: </a:t>
            </a:r>
            <a:r>
              <a:rPr lang="en-US" altLang="zh-CN" sz="1600" dirty="0"/>
              <a:t>3526 and 3523</a:t>
            </a:r>
            <a:endParaRPr lang="zh-CN" altLang="zh-CN" sz="1600" dirty="0">
              <a:solidFill>
                <a:srgbClr val="000000"/>
              </a:solidFill>
              <a:latin typeface="Times New Roman" panose="02020603050405020304" pitchFamily="18" charset="0"/>
              <a:cs typeface="+mn-cs"/>
            </a:endParaRPr>
          </a:p>
          <a:p>
            <a:pPr marL="342900" lvl="1" indent="-342900" algn="just">
              <a:spcBef>
                <a:spcPct val="0"/>
              </a:spcBef>
              <a:buFont typeface="Arial" panose="020B0604020202020204" pitchFamily="34" charset="0"/>
              <a:buChar char="•"/>
              <a:defRPr/>
            </a:pPr>
            <a:r>
              <a:rPr lang="en-US" altLang="zh-CN" sz="1800" b="1" dirty="0">
                <a:solidFill>
                  <a:srgbClr val="000000"/>
                </a:solidFill>
                <a:latin typeface="Times New Roman" panose="02020603050405020304" pitchFamily="18" charset="0"/>
                <a:cs typeface="+mn-cs"/>
              </a:rPr>
              <a:t>With the following rejection reason: “The commenter has withdrawn the comment”.</a:t>
            </a:r>
          </a:p>
          <a:p>
            <a:pPr marL="342900" lvl="1" indent="-342900" algn="just">
              <a:spcBef>
                <a:spcPct val="0"/>
              </a:spcBef>
              <a:buFont typeface="Arial" panose="020B0604020202020204" pitchFamily="34" charset="0"/>
              <a:buChar char="•"/>
              <a:defRPr/>
            </a:pPr>
            <a:endParaRPr lang="en-US" altLang="zh-CN" sz="1800" b="1" kern="0" dirty="0">
              <a:solidFill>
                <a:srgbClr val="000000"/>
              </a:solidFill>
              <a:latin typeface="Times New Roman" panose="02020603050405020304" pitchFamily="18" charset="0"/>
              <a:cs typeface="+mn-cs"/>
            </a:endParaRPr>
          </a:p>
          <a:p>
            <a:pPr marL="342900" lvl="1" indent="-342900" algn="just">
              <a:spcBef>
                <a:spcPct val="0"/>
              </a:spcBef>
              <a:buFont typeface="Arial" panose="020B0604020202020204" pitchFamily="34" charset="0"/>
              <a:buChar char="•"/>
              <a:defRPr/>
            </a:pPr>
            <a:endParaRPr lang="en-US" altLang="zh-CN" sz="1800" b="1" kern="0" dirty="0">
              <a:solidFill>
                <a:srgbClr val="000000"/>
              </a:solidFill>
              <a:latin typeface="Times New Roman" panose="02020603050405020304" pitchFamily="18" charset="0"/>
              <a:cs typeface="+mn-cs"/>
            </a:endParaRPr>
          </a:p>
          <a:p>
            <a:pPr marL="342900" lvl="1" indent="-342900" algn="just">
              <a:spcBef>
                <a:spcPct val="0"/>
              </a:spcBef>
              <a:buFont typeface="Arial" panose="020B0604020202020204" pitchFamily="34" charset="0"/>
              <a:buChar char="•"/>
              <a:defRPr/>
            </a:pPr>
            <a:r>
              <a:rPr lang="en-US" altLang="zh-CN" sz="1800" b="1" kern="0" dirty="0">
                <a:solidFill>
                  <a:srgbClr val="000000"/>
                </a:solidFill>
                <a:latin typeface="Times New Roman" panose="02020603050405020304" pitchFamily="18" charset="0"/>
                <a:cs typeface="+mn-cs"/>
              </a:rPr>
              <a:t>Move: Mahmoud </a:t>
            </a:r>
            <a:r>
              <a:rPr lang="en-US" altLang="zh-CN" sz="1800" b="1" kern="0" dirty="0" smtClean="0">
                <a:solidFill>
                  <a:srgbClr val="000000"/>
                </a:solidFill>
                <a:latin typeface="Times New Roman" panose="02020603050405020304" pitchFamily="18" charset="0"/>
                <a:cs typeface="+mn-cs"/>
              </a:rPr>
              <a:t>Kamel</a:t>
            </a:r>
            <a:r>
              <a:rPr lang="en-US" altLang="zh-CN" sz="1800" b="1" kern="0" dirty="0">
                <a:solidFill>
                  <a:srgbClr val="000000"/>
                </a:solidFill>
                <a:latin typeface="Times New Roman" panose="02020603050405020304" pitchFamily="18" charset="0"/>
                <a:cs typeface="+mn-cs"/>
              </a:rPr>
              <a:t>	</a:t>
            </a:r>
            <a:r>
              <a:rPr lang="en-US" altLang="zh-CN" sz="1800" b="1" dirty="0">
                <a:solidFill>
                  <a:srgbClr val="000000"/>
                </a:solidFill>
                <a:latin typeface="Times New Roman" panose="02020603050405020304" pitchFamily="18" charset="0"/>
                <a:cs typeface="+mn-cs"/>
              </a:rPr>
              <a:t>	</a:t>
            </a:r>
            <a:r>
              <a:rPr lang="en-US" altLang="zh-CN" sz="1800" b="1" kern="0" dirty="0">
                <a:solidFill>
                  <a:srgbClr val="000000"/>
                </a:solidFill>
                <a:latin typeface="Times New Roman" panose="02020603050405020304" pitchFamily="18" charset="0"/>
                <a:cs typeface="+mn-cs"/>
              </a:rPr>
              <a:t>Second: Dongguk Lim</a:t>
            </a:r>
            <a:endParaRPr lang="en-US" altLang="zh-CN" sz="1800" b="1" kern="0" dirty="0" smtClean="0">
              <a:solidFill>
                <a:srgbClr val="000000"/>
              </a:solidFill>
              <a:latin typeface="Times New Roman" panose="02020603050405020304" pitchFamily="18" charset="0"/>
              <a:cs typeface="+mn-cs"/>
            </a:endParaRPr>
          </a:p>
          <a:p>
            <a:pPr marL="342900" lvl="1" indent="-342900" algn="just">
              <a:spcBef>
                <a:spcPct val="0"/>
              </a:spcBef>
              <a:buFont typeface="Arial" panose="020B0604020202020204" pitchFamily="34" charset="0"/>
              <a:buChar char="•"/>
              <a:defRPr/>
            </a:pPr>
            <a:r>
              <a:rPr lang="en-US" altLang="zh-CN" sz="1800" b="1" kern="0" dirty="0" smtClean="0">
                <a:solidFill>
                  <a:srgbClr val="000000"/>
                </a:solidFill>
                <a:latin typeface="Times New Roman" panose="02020603050405020304" pitchFamily="18" charset="0"/>
                <a:cs typeface="+mn-cs"/>
              </a:rPr>
              <a:t>Result: </a:t>
            </a:r>
            <a:r>
              <a:rPr lang="en-US" altLang="zh-CN" sz="1800" dirty="0">
                <a:solidFill>
                  <a:srgbClr val="000000"/>
                </a:solidFill>
                <a:highlight>
                  <a:srgbClr val="00FF00"/>
                </a:highlight>
                <a:latin typeface="Times New Roman" panose="02020603050405020304" pitchFamily="18" charset="0"/>
              </a:rPr>
              <a:t>Approved by unanimous consent</a:t>
            </a:r>
            <a:endParaRPr lang="en-US" altLang="zh-CN" sz="1800" b="1" kern="0" dirty="0">
              <a:solidFill>
                <a:srgbClr val="000000"/>
              </a:solidFill>
              <a:latin typeface="Times New Roman" panose="02020603050405020304" pitchFamily="18" charset="0"/>
              <a:cs typeface="+mn-cs"/>
            </a:endParaRPr>
          </a:p>
          <a:p>
            <a:pPr marL="342900" lvl="1" indent="-342900" algn="just">
              <a:spcBef>
                <a:spcPct val="0"/>
              </a:spcBef>
              <a:buFont typeface="Arial" panose="020B0604020202020204" pitchFamily="34" charset="0"/>
              <a:buChar char="•"/>
              <a:defRPr/>
            </a:pPr>
            <a:endParaRPr lang="en-US" altLang="zh-CN" sz="1600" kern="0" dirty="0">
              <a:solidFill>
                <a:srgbClr val="000000"/>
              </a:solidFill>
              <a:latin typeface="Times New Roman" panose="02020603050405020304" pitchFamily="18" charset="0"/>
              <a:cs typeface="+mn-cs"/>
            </a:endParaRPr>
          </a:p>
          <a:p>
            <a:pPr marL="0" lvl="1" indent="0">
              <a:spcBef>
                <a:spcPct val="0"/>
              </a:spcBef>
              <a:buNone/>
              <a:defRPr/>
            </a:pPr>
            <a:r>
              <a:rPr lang="en-US" altLang="zh-CN" sz="1600" kern="0" dirty="0">
                <a:solidFill>
                  <a:srgbClr val="000000"/>
                </a:solidFill>
                <a:latin typeface="Times New Roman" panose="02020603050405020304" pitchFamily="18" charset="0"/>
                <a:cs typeface="+mn-cs"/>
              </a:rPr>
              <a:t>Note</a:t>
            </a:r>
            <a:r>
              <a:rPr lang="zh-CN" altLang="en-US" sz="1600" kern="0" dirty="0">
                <a:solidFill>
                  <a:srgbClr val="000000"/>
                </a:solidFill>
                <a:latin typeface="Times New Roman" panose="02020603050405020304" pitchFamily="18" charset="0"/>
                <a:cs typeface="+mn-cs"/>
              </a:rPr>
              <a:t>：  </a:t>
            </a:r>
            <a:endParaRPr lang="en-US" altLang="zh-CN" sz="1600" kern="0" dirty="0">
              <a:solidFill>
                <a:srgbClr val="000000"/>
              </a:solidFill>
              <a:latin typeface="Times New Roman" panose="02020603050405020304" pitchFamily="18" charset="0"/>
              <a:cs typeface="+mn-cs"/>
            </a:endParaRPr>
          </a:p>
        </p:txBody>
      </p:sp>
    </p:spTree>
    <p:extLst>
      <p:ext uri="{BB962C8B-B14F-4D97-AF65-F5344CB8AC3E}">
        <p14:creationId xmlns:p14="http://schemas.microsoft.com/office/powerpoint/2010/main" val="18102630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7"/>
            <a:ext cx="11277600" cy="4213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500" u="sng" dirty="0">
              <a:solidFill>
                <a:srgbClr val="FF0000"/>
              </a:solidFill>
            </a:endParaRPr>
          </a:p>
          <a:p>
            <a:pPr algn="just">
              <a:defRPr/>
            </a:pPr>
            <a:r>
              <a:rPr lang="en-US" altLang="en-US" sz="2000" dirty="0"/>
              <a:t>Cause an LOA to be submitted to the IEEE-SA (</a:t>
            </a:r>
            <a:r>
              <a:rPr lang="en-US" altLang="en-US" sz="2000" dirty="0">
                <a:hlinkClick r:id="rId3"/>
              </a:rPr>
              <a:t>patcom@ieee.org</a:t>
            </a:r>
            <a:r>
              <a:rPr lang="en-US" altLang="en-US" sz="2000" dirty="0"/>
              <a:t>); or</a:t>
            </a:r>
          </a:p>
          <a:p>
            <a:pPr algn="just">
              <a:defRPr/>
            </a:pPr>
            <a:endParaRPr lang="en-US" altLang="en-US" sz="2000" dirty="0"/>
          </a:p>
          <a:p>
            <a:pPr algn="just">
              <a:defRPr/>
            </a:pPr>
            <a:r>
              <a:rPr lang="en-US" altLang="en-US" sz="2000" dirty="0"/>
              <a:t>Provide the chair of this group with the identity of the holder(s) of any and all such claims as soon as possible; or</a:t>
            </a:r>
          </a:p>
          <a:p>
            <a:pPr algn="just">
              <a:defRPr/>
            </a:pPr>
            <a:endParaRPr lang="en-US" altLang="en-US" sz="2000" dirty="0"/>
          </a:p>
          <a:p>
            <a:pPr algn="just">
              <a:defRPr/>
            </a:pPr>
            <a:r>
              <a:rPr lang="en-US" altLang="en-US" sz="2000" dirty="0"/>
              <a:t>Speak up now and respond to this Call for Potentially Essential Patents</a:t>
            </a:r>
          </a:p>
          <a:p>
            <a:pPr algn="just">
              <a:defRPr/>
            </a:pPr>
            <a:endParaRPr lang="en-US" altLang="en-US" sz="2000" dirty="0"/>
          </a:p>
          <a:p>
            <a:pPr algn="just">
              <a:defRPr/>
            </a:pPr>
            <a:r>
              <a:rPr lang="en-US" altLang="en-US" sz="20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r>
              <a:rPr lang="en-US" altLang="en-US" sz="2000" dirty="0"/>
              <a:t/>
            </a:r>
            <a:br>
              <a:rPr lang="en-US" altLang="en-US" sz="2000" dirty="0"/>
            </a:br>
            <a:endParaRPr lang="en-US" altLang="en-US" sz="20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Ways to inform IEEE</a:t>
            </a:r>
          </a:p>
        </p:txBody>
      </p:sp>
      <p:sp>
        <p:nvSpPr>
          <p:cNvPr id="11271" name="Text Box 5"/>
          <p:cNvSpPr txBox="1">
            <a:spLocks noChangeArrowheads="1"/>
          </p:cNvSpPr>
          <p:nvPr/>
        </p:nvSpPr>
        <p:spPr bwMode="auto">
          <a:xfrm>
            <a:off x="4572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#2</a:t>
            </a:r>
            <a:endParaRPr lang="en-US" altLang="en-US" b="0" dirty="0"/>
          </a:p>
        </p:txBody>
      </p:sp>
    </p:spTree>
  </p:cSld>
  <p:clrMapOvr>
    <a:masterClrMapping/>
  </p:clrMapOvr>
  <p:transition/>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490</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3355, 3357, 3370, 3410, 3465, and 3466</a:t>
            </a:r>
          </a:p>
          <a:p>
            <a:pPr lvl="1" algn="just">
              <a:buFont typeface="Arial" panose="020B0604020202020204" pitchFamily="34" charset="0"/>
              <a:buChar char="–"/>
              <a:defRPr/>
            </a:pPr>
            <a:r>
              <a:rPr lang="en-US" altLang="zh-CN" sz="1600" dirty="0"/>
              <a:t>as specified in doc</a:t>
            </a:r>
            <a:r>
              <a:rPr lang="en-US" altLang="zh-CN" sz="1600" dirty="0" smtClean="0"/>
              <a:t>.: 11-23/2082r1</a:t>
            </a:r>
            <a:endParaRPr lang="en-US" altLang="zh-CN" sz="160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Debashis Dash </a:t>
            </a:r>
            <a:r>
              <a:rPr lang="en-US" altLang="zh-CN" sz="1800" b="1" kern="0" dirty="0"/>
              <a:t>	</a:t>
            </a:r>
            <a:r>
              <a:rPr lang="en-US" altLang="zh-CN" sz="1800" b="1" dirty="0"/>
              <a:t>	</a:t>
            </a:r>
            <a:r>
              <a:rPr lang="en-US" altLang="zh-CN" sz="1800" b="1" kern="0" dirty="0"/>
              <a:t>Second: Cheng Chen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a:t>11-23/2082r1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666166930"/>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491</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a:t>
            </a:r>
            <a:r>
              <a:rPr lang="en-GB" altLang="zh-CN" sz="1600" dirty="0"/>
              <a:t>3395 and 3303</a:t>
            </a:r>
            <a:endParaRPr lang="en-US" altLang="zh-CN" sz="1600" dirty="0"/>
          </a:p>
          <a:p>
            <a:pPr lvl="1" algn="just">
              <a:buFont typeface="Arial" panose="020B0604020202020204" pitchFamily="34" charset="0"/>
              <a:buChar char="–"/>
              <a:defRPr/>
            </a:pPr>
            <a:r>
              <a:rPr lang="en-US" altLang="zh-CN" sz="1600" dirty="0"/>
              <a:t>as specified in doc</a:t>
            </a:r>
            <a:r>
              <a:rPr lang="en-US" altLang="zh-CN" sz="1600" dirty="0" smtClean="0"/>
              <a:t>.: 11-23/1826r1</a:t>
            </a:r>
            <a:endParaRPr lang="en-US" altLang="zh-CN" sz="160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a:solidFill>
                  <a:srgbClr val="000000"/>
                </a:solidFill>
                <a:latin typeface="Times New Roman" panose="02020603050405020304" pitchFamily="18" charset="0"/>
              </a:rPr>
              <a:t>Mahmoud Kamel </a:t>
            </a:r>
            <a:r>
              <a:rPr lang="en-US" altLang="zh-CN" sz="1800" b="1" kern="0" dirty="0"/>
              <a:t>	</a:t>
            </a:r>
            <a:r>
              <a:rPr lang="en-US" altLang="zh-CN" sz="1800" b="1" dirty="0"/>
              <a:t>	</a:t>
            </a:r>
            <a:r>
              <a:rPr lang="en-US" altLang="zh-CN" sz="1800" b="1" kern="0" dirty="0"/>
              <a:t>Second: Dongguk Lim</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a:t>11-23/1826r1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643552653"/>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492</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a:t>
            </a:r>
            <a:r>
              <a:rPr lang="en-US" altLang="zh-CN" sz="1600" dirty="0" smtClean="0"/>
              <a:t>: </a:t>
            </a:r>
            <a:r>
              <a:rPr lang="en-US" altLang="zh-CN" sz="1600" dirty="0"/>
              <a:t>3415, 3137, 3260, 3075, and 3188</a:t>
            </a:r>
          </a:p>
          <a:p>
            <a:pPr lvl="1" algn="just">
              <a:buFont typeface="Arial" panose="020B0604020202020204" pitchFamily="34" charset="0"/>
              <a:buChar char="–"/>
              <a:defRPr/>
            </a:pPr>
            <a:r>
              <a:rPr lang="en-US" altLang="zh-CN" sz="1600" dirty="0"/>
              <a:t>as specified in doc</a:t>
            </a:r>
            <a:r>
              <a:rPr lang="en-US" altLang="zh-CN" sz="1600" dirty="0" smtClean="0"/>
              <a:t>.: </a:t>
            </a:r>
            <a:r>
              <a:rPr lang="en-US" altLang="zh-CN" sz="1600" dirty="0"/>
              <a:t>11-23/2101r1</a:t>
            </a:r>
            <a:endParaRPr lang="en-US" altLang="zh-CN" sz="1600" dirty="0" smtClean="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solidFill>
                  <a:srgbClr val="000000"/>
                </a:solidFill>
                <a:latin typeface="Times New Roman" panose="02020603050405020304" pitchFamily="18" charset="0"/>
              </a:rPr>
              <a:t>Narengerile </a:t>
            </a:r>
            <a:r>
              <a:rPr lang="en-US" altLang="zh-CN" sz="1800" b="1" kern="0" dirty="0"/>
              <a:t>	</a:t>
            </a:r>
            <a:r>
              <a:rPr lang="en-US" altLang="zh-CN" sz="1800" b="1" dirty="0"/>
              <a:t>	</a:t>
            </a:r>
            <a:r>
              <a:rPr lang="en-US" altLang="zh-CN" sz="1800" b="1" kern="0" dirty="0"/>
              <a:t>Second: Dongguk Lim</a:t>
            </a:r>
          </a:p>
          <a:p>
            <a:pPr marL="342900" lvl="1" indent="-342900" algn="just">
              <a:buFont typeface="Arial" panose="020B0604020202020204" pitchFamily="34" charset="0"/>
              <a:buChar char="•"/>
              <a:defRPr/>
            </a:pPr>
            <a:r>
              <a:rPr lang="en-US" altLang="zh-CN" sz="1800" b="1" kern="0" dirty="0"/>
              <a:t>Result</a:t>
            </a:r>
            <a:r>
              <a:rPr lang="en-US" altLang="zh-CN" sz="1800" b="1" kern="0" dirty="0" smtClean="0"/>
              <a: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a:t>11-23/2101r1</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794245950"/>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838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zh-CN" sz="3200" dirty="0"/>
              <a:t>TG Motion: </a:t>
            </a:r>
            <a:r>
              <a:rPr lang="en-US" altLang="en-US" sz="3200" dirty="0" err="1"/>
              <a:t>TGbf</a:t>
            </a:r>
            <a:r>
              <a:rPr lang="en-US" altLang="en-US" sz="3200" dirty="0"/>
              <a:t> re-circulation letter ballot</a:t>
            </a:r>
            <a:endParaRPr lang="en-US" altLang="en-US" sz="3200" dirty="0">
              <a:solidFill>
                <a:schemeClr val="tx2"/>
              </a:solidFill>
            </a:endParaRPr>
          </a:p>
        </p:txBody>
      </p:sp>
      <p:sp>
        <p:nvSpPr>
          <p:cNvPr id="4"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algn="just"/>
            <a:r>
              <a:rPr lang="en-US" altLang="zh-CN" sz="2000" dirty="0"/>
              <a:t>Having approved comment resolutions for all of the comments received from LB276 on P802.11bf D2.0 as contained in document </a:t>
            </a:r>
            <a:r>
              <a:rPr lang="en-US" altLang="zh-CN" sz="2000" dirty="0" smtClean="0"/>
              <a:t>11-23/1394r</a:t>
            </a:r>
            <a:r>
              <a:rPr lang="en-US" altLang="zh-CN" sz="2000" dirty="0" smtClean="0">
                <a:solidFill>
                  <a:srgbClr val="FF0000"/>
                </a:solidFill>
              </a:rPr>
              <a:t>12</a:t>
            </a:r>
            <a:r>
              <a:rPr lang="en-US" altLang="zh-CN" sz="2000" dirty="0" smtClean="0"/>
              <a:t>,</a:t>
            </a:r>
            <a:endParaRPr lang="en-US" altLang="zh-CN" sz="2000" dirty="0"/>
          </a:p>
          <a:p>
            <a:pPr marL="354013" indent="0" algn="just">
              <a:buNone/>
            </a:pPr>
            <a:r>
              <a:rPr lang="en-US" altLang="zh-CN" sz="2000" dirty="0">
                <a:hlinkClick r:id="rId3"/>
              </a:rPr>
              <a:t>https://</a:t>
            </a:r>
            <a:r>
              <a:rPr lang="en-US" altLang="zh-CN" sz="2000" dirty="0" smtClean="0">
                <a:hlinkClick r:id="rId3"/>
              </a:rPr>
              <a:t>mentor.ieee.org/802.11/dcn/23/11-23-1394-12-00bf-lb276-comments-and-approved-resolutions.xlsx</a:t>
            </a:r>
            <a:endParaRPr lang="en-US" altLang="zh-CN" sz="2000" dirty="0"/>
          </a:p>
          <a:p>
            <a:pPr marL="354013" indent="0" algn="just">
              <a:buNone/>
            </a:pPr>
            <a:r>
              <a:rPr lang="en-US" altLang="zh-CN" sz="2000" dirty="0"/>
              <a:t>Instruct the editor to prepare P802.11bf D3.0 incorporating these resolutions and,</a:t>
            </a:r>
          </a:p>
          <a:p>
            <a:pPr algn="just"/>
            <a:r>
              <a:rPr lang="en-US" altLang="zh-CN" sz="2000" dirty="0"/>
              <a:t>Approve a </a:t>
            </a:r>
            <a:r>
              <a:rPr lang="en-US" altLang="zh-CN" sz="2000" dirty="0" smtClean="0"/>
              <a:t>30 </a:t>
            </a:r>
            <a:r>
              <a:rPr lang="en-US" altLang="zh-CN" sz="2000" dirty="0"/>
              <a:t>day Working Group Recirculation Ballot asking the question “Should P802.11bf D3.0 be forwarded to SA Ballot?”</a:t>
            </a:r>
          </a:p>
          <a:p>
            <a:endParaRPr lang="zh-CN" altLang="zh-CN" sz="2000" dirty="0"/>
          </a:p>
          <a:p>
            <a:pPr lvl="0"/>
            <a:r>
              <a:rPr lang="en-GB" altLang="zh-CN" sz="2000" dirty="0"/>
              <a:t>Moved: Alecsander Eitan,  Seconded: Rui Du</a:t>
            </a:r>
          </a:p>
          <a:p>
            <a:r>
              <a:rPr lang="en-US" altLang="zh-CN" sz="2000" kern="0" dirty="0"/>
              <a:t>Preliminary Result: ( </a:t>
            </a:r>
            <a:r>
              <a:rPr lang="en-US" altLang="zh-CN" sz="2000" kern="0" dirty="0" smtClean="0"/>
              <a:t>17Y</a:t>
            </a:r>
            <a:r>
              <a:rPr lang="en-US" altLang="zh-CN" sz="2000" kern="0" dirty="0"/>
              <a:t>/ </a:t>
            </a:r>
            <a:r>
              <a:rPr lang="en-US" altLang="zh-CN" sz="2000" kern="0" dirty="0" smtClean="0"/>
              <a:t>0N</a:t>
            </a:r>
            <a:r>
              <a:rPr lang="en-US" altLang="zh-CN" sz="2000" kern="0" dirty="0"/>
              <a:t>/ </a:t>
            </a:r>
            <a:r>
              <a:rPr lang="en-US" altLang="zh-CN" sz="2000" kern="0" dirty="0" smtClean="0"/>
              <a:t>1A</a:t>
            </a:r>
            <a:r>
              <a:rPr lang="en-US" altLang="zh-CN" sz="2000" kern="0" dirty="0"/>
              <a:t>)</a:t>
            </a:r>
          </a:p>
          <a:p>
            <a:pPr lvl="0"/>
            <a:r>
              <a:rPr lang="en-GB" altLang="zh-CN" sz="2000" dirty="0"/>
              <a:t>Result</a:t>
            </a:r>
            <a:r>
              <a:rPr lang="en-US" altLang="zh-CN" sz="2000" kern="0" dirty="0"/>
              <a:t>*</a:t>
            </a:r>
            <a:r>
              <a:rPr lang="en-GB" altLang="zh-CN" sz="2000" dirty="0"/>
              <a:t>: ( y- n- a)</a:t>
            </a:r>
            <a:endParaRPr lang="en-US" altLang="zh-CN" sz="140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353832032"/>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solidFill>
                  <a:srgbClr val="FF0000"/>
                </a:solidFill>
              </a:rPr>
              <a:t>Backup</a:t>
            </a:r>
            <a:endParaRPr lang="en-US" altLang="en-US" sz="3600" dirty="0">
              <a:solidFill>
                <a:srgbClr val="FF0000"/>
              </a:solidFill>
            </a:endParaRPr>
          </a:p>
        </p:txBody>
      </p:sp>
    </p:spTree>
    <p:extLst>
      <p:ext uri="{BB962C8B-B14F-4D97-AF65-F5344CB8AC3E}">
        <p14:creationId xmlns:p14="http://schemas.microsoft.com/office/powerpoint/2010/main" val="3733620852"/>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SP Motion xx</a:t>
            </a:r>
          </a:p>
        </p:txBody>
      </p:sp>
      <p:sp>
        <p:nvSpPr>
          <p:cNvPr id="3" name="Rectangle 3"/>
          <p:cNvSpPr txBox="1">
            <a:spLocks noChangeArrowheads="1"/>
          </p:cNvSpPr>
          <p:nvPr/>
        </p:nvSpPr>
        <p:spPr bwMode="auto">
          <a:xfrm>
            <a:off x="304800" y="1676400"/>
            <a:ext cx="11506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lvl="1" indent="0" algn="just">
              <a:buNone/>
              <a:defRPr/>
            </a:pPr>
            <a:r>
              <a:rPr lang="en-US" altLang="zh-CN" sz="1400" b="1" kern="0" dirty="0"/>
              <a:t>SP (PDT):</a:t>
            </a:r>
          </a:p>
          <a:p>
            <a:pPr marL="0" lvl="1" indent="0" algn="just">
              <a:buNone/>
              <a:defRPr/>
            </a:pPr>
            <a:r>
              <a:rPr lang="en-US" altLang="zh-CN" sz="1400" b="1" kern="0" dirty="0"/>
              <a:t>Do you support including the text proposed in the following document into the IEEE 802.11bf draft amendment?</a:t>
            </a:r>
          </a:p>
          <a:p>
            <a:pPr lvl="1" algn="just">
              <a:buFont typeface="Arial" panose="020B0604020202020204" pitchFamily="34" charset="0"/>
              <a:buChar char="–"/>
              <a:defRPr/>
            </a:pPr>
            <a:r>
              <a:rPr lang="en-US" altLang="zh-CN" sz="1400" dirty="0"/>
              <a:t>DCN + title</a:t>
            </a:r>
          </a:p>
          <a:p>
            <a:pPr marL="0" lvl="1" indent="0" algn="just">
              <a:buNone/>
              <a:defRPr/>
            </a:pPr>
            <a:endParaRPr lang="en-US" altLang="zh-CN" sz="1400" b="1" kern="0" dirty="0"/>
          </a:p>
          <a:p>
            <a:pPr marL="0" lvl="1" indent="0" algn="just">
              <a:buNone/>
              <a:defRPr/>
            </a:pPr>
            <a:r>
              <a:rPr lang="en-US" altLang="zh-CN" sz="1400" b="1" kern="0" dirty="0"/>
              <a:t>Motion (PDT):</a:t>
            </a:r>
          </a:p>
          <a:p>
            <a:pPr marL="0" lvl="1" indent="0" algn="just">
              <a:buNone/>
              <a:defRPr/>
            </a:pPr>
            <a:r>
              <a:rPr lang="en-US" altLang="zh-CN" sz="1400" b="1" kern="0" dirty="0"/>
              <a:t>Move to include the text proposed in the following document into the IEEE 802.11bf draft amendment:</a:t>
            </a:r>
          </a:p>
          <a:p>
            <a:pPr lvl="1" algn="just">
              <a:buFont typeface="Arial" panose="020B0604020202020204" pitchFamily="34" charset="0"/>
              <a:buChar char="–"/>
              <a:defRPr/>
            </a:pPr>
            <a:r>
              <a:rPr lang="en-US" altLang="zh-CN" sz="1400" dirty="0"/>
              <a:t>DCN + title</a:t>
            </a:r>
          </a:p>
          <a:p>
            <a:pPr marL="0" lvl="1" indent="0" algn="just">
              <a:buNone/>
              <a:defRPr/>
            </a:pPr>
            <a:endParaRPr lang="en-US" altLang="zh-CN" sz="1400" b="1" kern="0" dirty="0"/>
          </a:p>
          <a:p>
            <a:pPr marL="0" lvl="1" indent="0" algn="just">
              <a:buNone/>
              <a:defRPr/>
            </a:pPr>
            <a:r>
              <a:rPr lang="en-US" altLang="zh-CN" sz="1400" b="1" kern="0" dirty="0"/>
              <a:t>SP (CR):</a:t>
            </a:r>
          </a:p>
          <a:p>
            <a:pPr marL="0" lvl="1" indent="0" algn="just">
              <a:buNone/>
              <a:defRPr/>
            </a:pPr>
            <a:r>
              <a:rPr lang="en-US" altLang="zh-CN" sz="1400" b="1" kern="0" dirty="0"/>
              <a:t>Do you agree to resolve the following CIDs listed in the following document and incorporate the text changes into the latest </a:t>
            </a:r>
            <a:r>
              <a:rPr lang="en-US" altLang="zh-CN" sz="1400" b="1" kern="0" dirty="0" err="1"/>
              <a:t>TGbf</a:t>
            </a:r>
            <a:r>
              <a:rPr lang="en-US" altLang="zh-CN" sz="1400" b="1" kern="0" dirty="0"/>
              <a:t> draft?</a:t>
            </a:r>
          </a:p>
          <a:p>
            <a:pPr lvl="1" algn="just">
              <a:buFont typeface="Arial" panose="020B0604020202020204" pitchFamily="34" charset="0"/>
              <a:buChar char="–"/>
              <a:defRPr/>
            </a:pPr>
            <a:r>
              <a:rPr lang="en-US" altLang="zh-CN" sz="1400" dirty="0"/>
              <a:t>CID, in DCN + title</a:t>
            </a:r>
          </a:p>
          <a:p>
            <a:pPr marL="0" lvl="1" indent="0" algn="just">
              <a:buNone/>
              <a:defRPr/>
            </a:pPr>
            <a:endParaRPr lang="en-US" altLang="zh-CN" sz="1400" b="1" kern="0" dirty="0"/>
          </a:p>
          <a:p>
            <a:pPr marL="0" lvl="1" indent="0" algn="just">
              <a:buNone/>
              <a:defRPr/>
            </a:pPr>
            <a:r>
              <a:rPr lang="en-US" altLang="zh-CN" sz="1400" b="1" kern="0" dirty="0"/>
              <a:t>Motion (CR):</a:t>
            </a:r>
          </a:p>
          <a:p>
            <a:pPr marL="0" lvl="1" indent="0" algn="just">
              <a:buNone/>
              <a:defRPr/>
            </a:pPr>
            <a:r>
              <a:rPr lang="en-US" altLang="zh-CN" sz="1400" b="1" kern="0" dirty="0"/>
              <a:t>Move to approve resolutions to the following CIDs listed in the following document and incorporate the text changes into the latest </a:t>
            </a:r>
            <a:r>
              <a:rPr lang="en-US" altLang="zh-CN" sz="1400" b="1" kern="0" dirty="0" err="1"/>
              <a:t>TGbf</a:t>
            </a:r>
            <a:r>
              <a:rPr lang="en-US" altLang="zh-CN" sz="1400" b="1" kern="0" dirty="0"/>
              <a:t> draft:</a:t>
            </a:r>
          </a:p>
          <a:p>
            <a:pPr lvl="1" algn="just">
              <a:buFont typeface="Arial" panose="020B0604020202020204" pitchFamily="34" charset="0"/>
              <a:buChar char="–"/>
              <a:defRPr/>
            </a:pPr>
            <a:r>
              <a:rPr lang="en-US" altLang="zh-CN" sz="1400" dirty="0"/>
              <a:t>CID, in DCN + title</a:t>
            </a:r>
          </a:p>
          <a:p>
            <a:pPr marL="0" lvl="1" indent="0" algn="just">
              <a:buNone/>
              <a:defRPr/>
            </a:pPr>
            <a:endParaRPr lang="en-US" altLang="zh-CN" sz="1400" b="1" kern="0" dirty="0"/>
          </a:p>
        </p:txBody>
      </p:sp>
    </p:spTree>
    <p:extLst>
      <p:ext uri="{BB962C8B-B14F-4D97-AF65-F5344CB8AC3E}">
        <p14:creationId xmlns:p14="http://schemas.microsoft.com/office/powerpoint/2010/main" val="19632950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457200" y="14478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800" b="0" u="sng" dirty="0">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2000" dirty="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50" dirty="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400" dirty="0">
                <a:cs typeface="Times New Roman" panose="02020603050405020304" pitchFamily="18" charset="0"/>
              </a:rPr>
              <a:t>For more details, see IEEE-SA Standards Board Operations Manual, clause 5.3.10 and </a:t>
            </a:r>
            <a:br>
              <a:rPr lang="en-US" altLang="en-US" sz="1400" dirty="0">
                <a:cs typeface="Times New Roman" panose="02020603050405020304" pitchFamily="18" charset="0"/>
              </a:rPr>
            </a:br>
            <a:r>
              <a:rPr lang="en-US" altLang="en-US" sz="1400" dirty="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Other Guideline for IEEE WG meetings</a:t>
            </a:r>
          </a:p>
        </p:txBody>
      </p:sp>
      <p:sp>
        <p:nvSpPr>
          <p:cNvPr id="12295" name="Text Box 4"/>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#3</a:t>
            </a: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143899</TotalTime>
  <Words>6770</Words>
  <Application>Microsoft Office PowerPoint</Application>
  <PresentationFormat>宽屏</PresentationFormat>
  <Paragraphs>1792</Paragraphs>
  <Slides>85</Slides>
  <Notes>84</Notes>
  <HiddenSlides>0</HiddenSlides>
  <MMClips>0</MMClips>
  <ScaleCrop>false</ScaleCrop>
  <HeadingPairs>
    <vt:vector size="6" baseType="variant">
      <vt:variant>
        <vt:lpstr>已用的字体</vt:lpstr>
      </vt:variant>
      <vt:variant>
        <vt:i4>12</vt:i4>
      </vt:variant>
      <vt:variant>
        <vt:lpstr>主题</vt:lpstr>
      </vt:variant>
      <vt:variant>
        <vt:i4>1</vt:i4>
      </vt:variant>
      <vt:variant>
        <vt:lpstr>幻灯片标题</vt:lpstr>
      </vt:variant>
      <vt:variant>
        <vt:i4>85</vt:i4>
      </vt:variant>
    </vt:vector>
  </HeadingPairs>
  <TitlesOfParts>
    <vt:vector size="98" baseType="lpstr">
      <vt:lpstr>Monotype Sorts</vt:lpstr>
      <vt:lpstr>MS Gothic</vt:lpstr>
      <vt:lpstr>MS PGothic</vt:lpstr>
      <vt:lpstr>等线</vt:lpstr>
      <vt:lpstr>宋体</vt:lpstr>
      <vt:lpstr>微软雅黑</vt:lpstr>
      <vt:lpstr>Arial</vt:lpstr>
      <vt:lpstr>Calibri</vt:lpstr>
      <vt:lpstr>Calibri Light</vt:lpstr>
      <vt:lpstr>Helvetica</vt:lpstr>
      <vt:lpstr>Times New Roman</vt:lpstr>
      <vt:lpstr>Wingdings</vt:lpstr>
      <vt:lpstr>802-11-Submission</vt:lpstr>
      <vt:lpstr>Task Group bf Meeting agenda, November Plenary 2023</vt:lpstr>
      <vt:lpstr>IEEE 802.11 Task Group bf WLAN Sensing </vt:lpstr>
      <vt:lpstr>PowerPoint 演示文稿</vt:lpstr>
      <vt:lpstr>PowerPoint 演示文稿</vt:lpstr>
      <vt:lpstr>Registration for the November IEEE 802 plenary session</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TGbf Timeline (Updated)</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D2.0 CR Status</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Task Group bf Meeting agenda, September Interim 2023</dc:title>
  <dc:description/>
  <cp:lastModifiedBy>Hanxiao (Tony, WT Lab)</cp:lastModifiedBy>
  <cp:revision>356</cp:revision>
  <cp:lastPrinted>2014-11-04T15:04:57Z</cp:lastPrinted>
  <dcterms:created xsi:type="dcterms:W3CDTF">2007-04-17T18:10:23Z</dcterms:created>
  <dcterms:modified xsi:type="dcterms:W3CDTF">2023-11-17T00:48:57Z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(3)DNV3AUQcNlm3Vr/4M/8XTCII319BWsqSUXC/9tqV1dEJvtRvuQE6ebqIumdmBauCqxArJ9UW
8NywYuyPZL7bypYX5o5wFTsC/BOmiZVjorsSpyreuyuRw8wmcqJ2yQBElNoQYucNVW3qEWDH
ErdymNREpXX+tqWxpRwTUrJYDWrrrLZXFow5USiu/dJC/LDft/X6JgbaAgT2M4L0OWhjXRHQ
uyJ7IwAorXH7JYK+H5</vt:lpwstr>
  </property>
  <property fmtid="{D5CDD505-2E9C-101B-9397-08002B2CF9AE}" pid="27" name="_2015_ms_pID_7253431">
    <vt:lpwstr>AyRu3UdXh9jT+QAO3olVbe9v/i5g1Y0mZNVPL/7aXTNbF2a2ZTIuCq
GsUXob/s86bYMGONT33xP6O5s+SviqJprQ3rblYWQPdsItutggvCHek1P4JAnskB0r19dUzM
AMeTzdjDShHykReu5l5gkqBXidW6gCHiWmfoNneQyjKQYmUZt2i1TvHxOO1jO04Z4+iRL8Ub
CjJsBG9v9GPKGN+qQY3l/X71wwaAqLmkwR4M</vt:lpwstr>
  </property>
  <property fmtid="{D5CDD505-2E9C-101B-9397-08002B2CF9AE}" pid="28" name="_2015_ms_pID_7253432">
    <vt:lpwstr>yvKBlSdkahKA3UoZs0yDHWY=</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1636984423</vt:lpwstr>
  </property>
</Properties>
</file>