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comments/comment1.xml" ContentType="application/vnd.openxmlformats-officedocument.presentationml.comments+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comments/comment2.xml" ContentType="application/vnd.openxmlformats-officedocument.presentationml.comments+xml"/>
  <Override PartName="/ppt/notesSlides/notesSlide83.xml" ContentType="application/vnd.openxmlformats-officedocument.presentationml.notesSlide+xml"/>
  <Override PartName="/ppt/notesSlides/notesSlide8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296" r:id="rId18"/>
    <p:sldId id="1294" r:id="rId19"/>
    <p:sldId id="1331" r:id="rId20"/>
    <p:sldId id="1332" r:id="rId21"/>
    <p:sldId id="1333" r:id="rId22"/>
    <p:sldId id="1351" r:id="rId23"/>
    <p:sldId id="1066" r:id="rId24"/>
    <p:sldId id="877" r:id="rId25"/>
    <p:sldId id="1322" r:id="rId26"/>
    <p:sldId id="1087" r:id="rId27"/>
    <p:sldId id="897" r:id="rId28"/>
    <p:sldId id="1270" r:id="rId29"/>
    <p:sldId id="1287" r:id="rId30"/>
    <p:sldId id="1323" r:id="rId31"/>
    <p:sldId id="905" r:id="rId32"/>
    <p:sldId id="1163" r:id="rId33"/>
    <p:sldId id="1164" r:id="rId34"/>
    <p:sldId id="1013" r:id="rId35"/>
    <p:sldId id="1018" r:id="rId36"/>
    <p:sldId id="1019" r:id="rId37"/>
    <p:sldId id="1020" r:id="rId38"/>
    <p:sldId id="1021" r:id="rId39"/>
    <p:sldId id="1022" r:id="rId40"/>
    <p:sldId id="1023" r:id="rId41"/>
    <p:sldId id="1324" r:id="rId42"/>
    <p:sldId id="1025" r:id="rId43"/>
    <p:sldId id="1026" r:id="rId44"/>
    <p:sldId id="1027" r:id="rId45"/>
    <p:sldId id="1028" r:id="rId46"/>
    <p:sldId id="1325" r:id="rId47"/>
    <p:sldId id="1326" r:id="rId48"/>
    <p:sldId id="1327" r:id="rId49"/>
    <p:sldId id="1328" r:id="rId50"/>
    <p:sldId id="1329" r:id="rId51"/>
    <p:sldId id="1330" r:id="rId52"/>
    <p:sldId id="1334" r:id="rId53"/>
    <p:sldId id="1335" r:id="rId54"/>
    <p:sldId id="1336" r:id="rId55"/>
    <p:sldId id="1337" r:id="rId56"/>
    <p:sldId id="1338" r:id="rId57"/>
    <p:sldId id="1339" r:id="rId58"/>
    <p:sldId id="1340" r:id="rId59"/>
    <p:sldId id="1341" r:id="rId60"/>
    <p:sldId id="1342" r:id="rId61"/>
    <p:sldId id="1343" r:id="rId62"/>
    <p:sldId id="1344" r:id="rId63"/>
    <p:sldId id="1345" r:id="rId64"/>
    <p:sldId id="1346" r:id="rId65"/>
    <p:sldId id="1347" r:id="rId66"/>
    <p:sldId id="1348" r:id="rId67"/>
    <p:sldId id="1349" r:id="rId68"/>
    <p:sldId id="1350" r:id="rId69"/>
    <p:sldId id="1352" r:id="rId70"/>
    <p:sldId id="1353" r:id="rId71"/>
    <p:sldId id="1354" r:id="rId72"/>
    <p:sldId id="1355" r:id="rId73"/>
    <p:sldId id="1356" r:id="rId74"/>
    <p:sldId id="1357" r:id="rId75"/>
    <p:sldId id="1358" r:id="rId76"/>
    <p:sldId id="1359" r:id="rId77"/>
    <p:sldId id="1360" r:id="rId78"/>
    <p:sldId id="1361" r:id="rId79"/>
    <p:sldId id="1364" r:id="rId80"/>
    <p:sldId id="1363" r:id="rId81"/>
    <p:sldId id="1362" r:id="rId82"/>
    <p:sldId id="1016" r:id="rId83"/>
    <p:sldId id="1017" r:id="rId84"/>
    <p:sldId id="842" r:id="rId85"/>
    <p:sldId id="1024" r:id="rId8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87" d="100"/>
          <a:sy n="87" d="100"/>
        </p:scale>
        <p:origin x="91" y="16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commentAuthors" Target="commentAuthor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157</c:v>
                </c:pt>
                <c:pt idx="1">
                  <c:v>17</c:v>
                </c:pt>
                <c:pt idx="2">
                  <c:v>244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264131520"/>
        <c:axId val="-264133152"/>
      </c:barChart>
      <c:catAx>
        <c:axId val="-26413152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264133152"/>
        <c:crosses val="autoZero"/>
        <c:auto val="1"/>
        <c:lblAlgn val="ctr"/>
        <c:lblOffset val="100"/>
        <c:noMultiLvlLbl val="0"/>
      </c:catAx>
      <c:valAx>
        <c:axId val="-2641331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26413152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2756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36632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39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86824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sz="1200" dirty="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80477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dirty="0">
                <a:solidFill>
                  <a:srgbClr val="000000"/>
                </a:solidFill>
                <a:highlight>
                  <a:srgbClr val="00FF00"/>
                </a:highlight>
              </a:rPr>
              <a:t>Unanimous consent ?</a:t>
            </a:r>
            <a:endParaRPr lang="zh-CN" altLang="en-US" dirty="0"/>
          </a:p>
        </p:txBody>
      </p:sp>
    </p:spTree>
    <p:extLst>
      <p:ext uri="{BB962C8B-B14F-4D97-AF65-F5344CB8AC3E}">
        <p14:creationId xmlns:p14="http://schemas.microsoft.com/office/powerpoint/2010/main" val="13105458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23768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3058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53311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918238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1374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698693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892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39839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3750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4573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910314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8717129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791553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8533924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508391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833409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88110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89470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280248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56779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0450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795114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71972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352686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266691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59824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541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166062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569346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96724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1643806"/>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7281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8057792"/>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51852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56032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415822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69119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802332"/>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zh-CN" sz="1800" b="1" dirty="0" smtClean="0"/>
              <a:t>1717</a:t>
            </a:r>
            <a:r>
              <a:rPr lang="en-US" altLang="en-US" sz="1800" b="1" dirty="0" smtClean="0"/>
              <a:t>r13</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641-00-00bf-ieee-802-11bf-september-2023-interim-meeting-minutes.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3/11-23-1663-12-00bf-ieee-802-11bf-teleconference-minutes-september-november-2023.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8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82.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November Plenary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2023-11-13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13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20908970"/>
              </p:ext>
            </p:extLst>
          </p:nvPr>
        </p:nvGraphicFramePr>
        <p:xfrm>
          <a:off x="3429000" y="1600200"/>
          <a:ext cx="8305801" cy="46835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23/1446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a:solidFill>
                            <a:srgbClr val="00B050"/>
                          </a:solidFill>
                          <a:latin typeface="+mn-lt"/>
                          <a:ea typeface="+mn-ea"/>
                          <a:cs typeface="+mn-cs"/>
                        </a:rPr>
                        <a:t>Cheng Chen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Enabling fully functional 320 MHz sensing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06"/>
                  </a:ext>
                </a:extLst>
              </a:tr>
              <a:tr h="89561">
                <a:tc>
                  <a:txBody>
                    <a:bodyPr/>
                    <a:lstStyle/>
                    <a:p>
                      <a:pPr>
                        <a:spcAft>
                          <a:spcPts val="0"/>
                        </a:spcAft>
                      </a:pPr>
                      <a:r>
                        <a:rPr lang="en-US" sz="1200" kern="1200" dirty="0" smtClean="0">
                          <a:solidFill>
                            <a:srgbClr val="00B050"/>
                          </a:solidFill>
                          <a:latin typeface="+mn-lt"/>
                          <a:ea typeface="+mn-ea"/>
                          <a:cs typeface="+mn-cs"/>
                        </a:rPr>
                        <a:t>23/1816</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Atsushi Shirakawa (Sharp)</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LB276 CR for DMG Sensing Report etc</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23/1859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CRs for DMG sensing part2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endParaRPr lang="zh-CN"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23/1773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LB276 CR for OST CIDs (11.5.1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2"/>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23/1970</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Name inconsistency – Sensing Responder Role Bitmap field</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5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3"/>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23/1851</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Naren (Huawei)</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LB276 resolutions on mixed comments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81630930"/>
                  </a:ext>
                </a:extLst>
              </a:tr>
              <a:tr h="89561">
                <a:tc>
                  <a:txBody>
                    <a:bodyPr/>
                    <a:lstStyle/>
                    <a:p>
                      <a:pPr algn="l">
                        <a:spcAft>
                          <a:spcPts val="0"/>
                        </a:spcAft>
                      </a:pPr>
                      <a:r>
                        <a:rPr lang="en-GB" sz="1100" dirty="0" smtClean="0">
                          <a:solidFill>
                            <a:srgbClr val="000000"/>
                          </a:solidFill>
                          <a:effectLst/>
                          <a:latin typeface="Calibri" panose="020F0502020204030204" pitchFamily="34" charset="0"/>
                          <a:ea typeface="宋体" panose="02010600030101010101" pitchFamily="2" charset="-122"/>
                        </a:rPr>
                        <a:t>23/1869</a:t>
                      </a:r>
                      <a:endParaRPr lang="zh-CN" sz="1100" dirty="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00"/>
                          </a:solidFill>
                          <a:effectLst/>
                          <a:latin typeface="Calibri" panose="020F0502020204030204" pitchFamily="34" charset="0"/>
                          <a:ea typeface="宋体" panose="02010600030101010101" pitchFamily="2" charset="-122"/>
                        </a:rPr>
                        <a:t>Chris Beg (Cognitive Systems)</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00"/>
                          </a:solidFill>
                          <a:effectLst/>
                          <a:latin typeface="Calibri" panose="020F0502020204030204" pitchFamily="34" charset="0"/>
                          <a:ea typeface="宋体" panose="02010600030101010101" pitchFamily="2" charset="-122"/>
                        </a:rPr>
                        <a:t>LB276 reporting cid resolution</a:t>
                      </a:r>
                      <a:endParaRPr lang="zh-CN" sz="1100">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00"/>
                          </a:solidFill>
                          <a:effectLst/>
                          <a:latin typeface="Calibri" panose="020F0502020204030204" pitchFamily="34" charset="0"/>
                          <a:ea typeface="宋体" panose="02010600030101010101" pitchFamily="2" charset="-122"/>
                        </a:rPr>
                        <a:t>30 </a:t>
                      </a:r>
                      <a:r>
                        <a:rPr lang="en-GB" sz="1100" dirty="0" err="1">
                          <a:solidFill>
                            <a:srgbClr val="000000"/>
                          </a:solidFill>
                          <a:effectLst/>
                          <a:latin typeface="Calibri" panose="020F0502020204030204" pitchFamily="34" charset="0"/>
                          <a:ea typeface="宋体" panose="02010600030101010101" pitchFamily="2" charset="-122"/>
                        </a:rPr>
                        <a:t>mins</a:t>
                      </a:r>
                      <a:endParaRPr lang="zh-CN" sz="1100" dirty="0">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256968787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754495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 13 (PM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September Plenary</a:t>
            </a:r>
          </a:p>
          <a:p>
            <a:pPr algn="just"/>
            <a:r>
              <a:rPr lang="en-US" altLang="zh-CN" sz="1400" dirty="0"/>
              <a:t>Motion (</a:t>
            </a:r>
            <a:r>
              <a:rPr lang="en-US" altLang="zh-CN" sz="1400" dirty="0">
                <a:solidFill>
                  <a:srgbClr val="0000FF"/>
                </a:solidFill>
              </a:rPr>
              <a:t>448 - </a:t>
            </a:r>
            <a:r>
              <a:rPr lang="en-US" altLang="zh-CN" sz="1400" dirty="0" smtClean="0">
                <a:solidFill>
                  <a:srgbClr val="0000FF"/>
                </a:solidFill>
              </a:rPr>
              <a:t>464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47269732"/>
              </p:ext>
            </p:extLst>
          </p:nvPr>
        </p:nvGraphicFramePr>
        <p:xfrm>
          <a:off x="3429000" y="1600200"/>
          <a:ext cx="8305801" cy="466804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23/1773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Stephan Sand (German Aerospace Center (DLR))</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OST CIDs (11.5.1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23/1970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err="1">
                          <a:solidFill>
                            <a:srgbClr val="00B050"/>
                          </a:solidFill>
                          <a:effectLst/>
                          <a:latin typeface="Calibri" panose="020F0502020204030204" pitchFamily="34" charset="0"/>
                          <a:ea typeface="宋体" panose="02010600030101010101" pitchFamily="2" charset="-122"/>
                        </a:rPr>
                        <a:t>Naren</a:t>
                      </a:r>
                      <a:r>
                        <a:rPr lang="en-GB" sz="1100" dirty="0">
                          <a:solidFill>
                            <a:srgbClr val="00B050"/>
                          </a:solidFill>
                          <a:effectLst/>
                          <a:latin typeface="Calibri" panose="020F0502020204030204" pitchFamily="34" charset="0"/>
                          <a:ea typeface="宋体" panose="02010600030101010101" pitchFamily="2" charset="-122"/>
                        </a:rPr>
                        <a:t>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Name inconsistency – Sensing Responder Role Bitmap field</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5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23/1851</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LB276 resolutions on mixed comments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a:solidFill>
                            <a:srgbClr val="0000FF"/>
                          </a:solidFill>
                          <a:effectLst/>
                          <a:latin typeface="Calibri" panose="020F0502020204030204" pitchFamily="34" charset="0"/>
                          <a:ea typeface="宋体" panose="02010600030101010101" pitchFamily="2" charset="-122"/>
                        </a:rPr>
                        <a:t>LB276 reporting cid resolution</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23/2056r0</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a:effectLst/>
                          <a:latin typeface="Calibri" panose="020F0502020204030204" pitchFamily="34" charset="0"/>
                          <a:ea typeface="宋体" panose="02010600030101010101" pitchFamily="2" charset="-122"/>
                          <a:cs typeface="宋体" panose="02010600030101010101" pitchFamily="2" charset="-122"/>
                        </a:rPr>
                        <a:t>Benedikt Schweizer (Apple)</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US" sz="1100">
                          <a:effectLst/>
                          <a:latin typeface="Calibri" panose="020F0502020204030204" pitchFamily="34" charset="0"/>
                          <a:ea typeface="宋体" panose="02010600030101010101" pitchFamily="2" charset="-122"/>
                          <a:cs typeface="宋体" panose="02010600030101010101" pitchFamily="2" charset="-122"/>
                        </a:rPr>
                        <a:t>Basic SBP Feature Set</a:t>
                      </a:r>
                      <a:endParaRPr lang="zh-CN" sz="120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c>
                  <a:txBody>
                    <a:bodyPr/>
                    <a:lstStyle/>
                    <a:p>
                      <a:pPr algn="l">
                        <a:spcAft>
                          <a:spcPts val="0"/>
                        </a:spcAft>
                      </a:pPr>
                      <a:r>
                        <a:rPr lang="en-GB" sz="1100" dirty="0">
                          <a:effectLst/>
                          <a:latin typeface="Calibri" panose="020F0502020204030204" pitchFamily="34" charset="0"/>
                          <a:ea typeface="宋体" panose="02010600030101010101" pitchFamily="2" charset="-122"/>
                          <a:cs typeface="宋体" panose="02010600030101010101" pitchFamily="2" charset="-122"/>
                        </a:rPr>
                        <a:t>30 </a:t>
                      </a:r>
                      <a:r>
                        <a:rPr lang="en-GB" sz="1100" dirty="0" err="1">
                          <a:effectLst/>
                          <a:latin typeface="Calibri" panose="020F0502020204030204" pitchFamily="34" charset="0"/>
                          <a:ea typeface="宋体" panose="02010600030101010101" pitchFamily="2" charset="-122"/>
                          <a:cs typeface="宋体" panose="02010600030101010101" pitchFamily="2" charset="-122"/>
                        </a:rPr>
                        <a:t>mins</a:t>
                      </a:r>
                      <a:endParaRPr lang="zh-CN" sz="1200" dirty="0">
                        <a:effectLst/>
                        <a:latin typeface="宋体" panose="02010600030101010101" pitchFamily="2" charset="-122"/>
                        <a:ea typeface="宋体" panose="02010600030101010101" pitchFamily="2" charset="-122"/>
                        <a:cs typeface="宋体" panose="02010600030101010101" pitchFamily="2" charset="-122"/>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964774057"/>
              </p:ext>
            </p:extLst>
          </p:nvPr>
        </p:nvGraphicFramePr>
        <p:xfrm>
          <a:off x="3429000" y="1600200"/>
          <a:ext cx="8305801" cy="45308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00FF"/>
                          </a:solidFill>
                          <a:effectLst/>
                          <a:latin typeface="Calibri" panose="020F0502020204030204" pitchFamily="34" charset="0"/>
                          <a:ea typeface="宋体" panose="02010600030101010101" pitchFamily="2" charset="-122"/>
                        </a:rPr>
                        <a:t>23/1869</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00FF"/>
                          </a:solidFill>
                          <a:effectLst/>
                          <a:latin typeface="Calibri" panose="020F0502020204030204" pitchFamily="34" charset="0"/>
                          <a:ea typeface="宋体" panose="02010600030101010101" pitchFamily="2" charset="-122"/>
                        </a:rPr>
                        <a:t>Chris Beg (Cognitive Systems)</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00FF"/>
                          </a:solidFill>
                          <a:effectLst/>
                          <a:latin typeface="Calibri" panose="020F0502020204030204" pitchFamily="34" charset="0"/>
                          <a:ea typeface="宋体" panose="02010600030101010101" pitchFamily="2" charset="-122"/>
                        </a:rPr>
                        <a:t>LB276 reporting </a:t>
                      </a:r>
                      <a:r>
                        <a:rPr lang="en-US" sz="1100" dirty="0" err="1">
                          <a:solidFill>
                            <a:srgbClr val="0000FF"/>
                          </a:solidFill>
                          <a:effectLst/>
                          <a:latin typeface="Calibri" panose="020F0502020204030204" pitchFamily="34" charset="0"/>
                          <a:ea typeface="宋体" panose="02010600030101010101" pitchFamily="2" charset="-122"/>
                        </a:rPr>
                        <a:t>cid</a:t>
                      </a:r>
                      <a:r>
                        <a:rPr lang="en-US" sz="1100" dirty="0">
                          <a:solidFill>
                            <a:srgbClr val="0000FF"/>
                          </a:solidFill>
                          <a:effectLst/>
                          <a:latin typeface="Calibri" panose="020F0502020204030204" pitchFamily="34" charset="0"/>
                          <a:ea typeface="宋体" panose="02010600030101010101" pitchFamily="2" charset="-122"/>
                        </a:rPr>
                        <a:t> resolution</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00FF"/>
                          </a:solidFill>
                          <a:effectLst/>
                          <a:latin typeface="Calibri" panose="020F0502020204030204" pitchFamily="34" charset="0"/>
                          <a:ea typeface="宋体" panose="02010600030101010101" pitchFamily="2" charset="-122"/>
                        </a:rPr>
                        <a:t>30 </a:t>
                      </a:r>
                      <a:r>
                        <a:rPr lang="en-GB" sz="1100" dirty="0" err="1">
                          <a:solidFill>
                            <a:srgbClr val="0000FF"/>
                          </a:solidFill>
                          <a:effectLst/>
                          <a:latin typeface="Calibri" panose="020F0502020204030204" pitchFamily="34" charset="0"/>
                          <a:ea typeface="宋体" panose="02010600030101010101" pitchFamily="2" charset="-122"/>
                        </a:rPr>
                        <a:t>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algn="l">
                        <a:spcAft>
                          <a:spcPts val="0"/>
                        </a:spcAft>
                      </a:pPr>
                      <a:r>
                        <a:rPr lang="en-GB" sz="1200" kern="1200" dirty="0">
                          <a:solidFill>
                            <a:srgbClr val="00B050"/>
                          </a:solidFill>
                          <a:latin typeface="+mn-lt"/>
                          <a:ea typeface="+mn-ea"/>
                          <a:cs typeface="+mn-cs"/>
                        </a:rPr>
                        <a:t>23/2056r0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Basic SBP Feature Set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23/2071</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23/1828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Dibakar Das (Intel)</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in 9.4.2.321 and 11.55.1.4.1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parallel coordinated </a:t>
                      </a:r>
                      <a:r>
                        <a:rPr lang="en-US" altLang="zh-CN" sz="1200" kern="1200" dirty="0" err="1" smtClean="0">
                          <a:solidFill>
                            <a:schemeClr val="tx1"/>
                          </a:solidFill>
                          <a:latin typeface="+mn-lt"/>
                          <a:ea typeface="+mn-ea"/>
                          <a:cs typeface="+mn-cs"/>
                        </a:rPr>
                        <a:t>monostatic</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dmg</a:t>
                      </a:r>
                      <a:r>
                        <a:rPr lang="en-US" altLang="zh-CN" sz="1200" kern="1200" dirty="0" smtClean="0">
                          <a:solidFill>
                            <a:schemeClr val="tx1"/>
                          </a:solidFill>
                          <a:latin typeface="+mn-lt"/>
                          <a:ea typeface="+mn-ea"/>
                          <a:cs typeface="+mn-cs"/>
                        </a:rPr>
                        <a:t> sensing over multiple channels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23/1791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SBP</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OST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resolutions for DMG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chemeClr val="tx1"/>
                          </a:solidFill>
                          <a:latin typeface="+mn-lt"/>
                          <a:ea typeface="+mn-ea"/>
                          <a:cs typeface="+mn-cs"/>
                        </a:rPr>
                        <a:t>23/1941r0</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Mahmoud Kamel (</a:t>
                      </a:r>
                      <a:r>
                        <a:rPr lang="en-GB" sz="1200" kern="1200" dirty="0" err="1">
                          <a:solidFill>
                            <a:schemeClr val="tx1"/>
                          </a:solidFill>
                          <a:latin typeface="+mn-lt"/>
                          <a:ea typeface="+mn-ea"/>
                          <a:cs typeface="+mn-cs"/>
                        </a:rPr>
                        <a:t>InterDigital</a:t>
                      </a:r>
                      <a:r>
                        <a:rPr lang="en-GB" sz="1200" kern="1200" dirty="0">
                          <a:solidFill>
                            <a:schemeClr val="tx1"/>
                          </a:solidFill>
                          <a:latin typeface="+mn-lt"/>
                          <a:ea typeface="+mn-ea"/>
                          <a:cs typeface="+mn-cs"/>
                        </a:rPr>
                        <a:t>)</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 276 CR for CIDs 3472 and 3535</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15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Comment Resolution for CID 3155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14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75721634"/>
              </p:ext>
            </p:extLst>
          </p:nvPr>
        </p:nvGraphicFramePr>
        <p:xfrm>
          <a:off x="3429000" y="1600200"/>
          <a:ext cx="8305801" cy="409400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100" dirty="0" smtClean="0">
                          <a:solidFill>
                            <a:srgbClr val="00B050"/>
                          </a:solidFill>
                          <a:effectLst/>
                          <a:latin typeface="Calibri" panose="020F0502020204030204" pitchFamily="34" charset="0"/>
                          <a:ea typeface="宋体" panose="02010600030101010101" pitchFamily="2" charset="-122"/>
                        </a:rPr>
                        <a:t>23/1869</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a:solidFill>
                            <a:srgbClr val="00B050"/>
                          </a:solidFill>
                          <a:effectLst/>
                          <a:latin typeface="Calibri" panose="020F0502020204030204" pitchFamily="34" charset="0"/>
                          <a:ea typeface="宋体" panose="02010600030101010101" pitchFamily="2" charset="-122"/>
                        </a:rPr>
                        <a:t>Chris Beg (Cognitive Systems)</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US" sz="1100" dirty="0">
                          <a:solidFill>
                            <a:srgbClr val="00B050"/>
                          </a:solidFill>
                          <a:effectLst/>
                          <a:latin typeface="Calibri" panose="020F0502020204030204" pitchFamily="34" charset="0"/>
                          <a:ea typeface="宋体" panose="02010600030101010101" pitchFamily="2" charset="-122"/>
                        </a:rPr>
                        <a:t>LB276 reporting </a:t>
                      </a:r>
                      <a:r>
                        <a:rPr lang="en-US" sz="1100" dirty="0" err="1">
                          <a:solidFill>
                            <a:srgbClr val="00B050"/>
                          </a:solidFill>
                          <a:effectLst/>
                          <a:latin typeface="Calibri" panose="020F0502020204030204" pitchFamily="34" charset="0"/>
                          <a:ea typeface="宋体" panose="02010600030101010101" pitchFamily="2" charset="-122"/>
                        </a:rPr>
                        <a:t>cid</a:t>
                      </a:r>
                      <a:r>
                        <a:rPr lang="en-US" sz="1100" dirty="0">
                          <a:solidFill>
                            <a:srgbClr val="00B050"/>
                          </a:solidFill>
                          <a:effectLst/>
                          <a:latin typeface="Calibri" panose="020F0502020204030204" pitchFamily="34" charset="0"/>
                          <a:ea typeface="宋体" panose="02010600030101010101" pitchFamily="2" charset="-122"/>
                        </a:rPr>
                        <a:t> resolution</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lgn="l">
                        <a:spcAft>
                          <a:spcPts val="0"/>
                        </a:spcAft>
                      </a:pPr>
                      <a:r>
                        <a:rPr lang="en-GB" sz="1100" dirty="0">
                          <a:solidFill>
                            <a:srgbClr val="00B050"/>
                          </a:solidFill>
                          <a:effectLst/>
                          <a:latin typeface="Calibri" panose="020F0502020204030204" pitchFamily="34" charset="0"/>
                          <a:ea typeface="宋体" panose="02010600030101010101" pitchFamily="2" charset="-122"/>
                        </a:rPr>
                        <a:t>30 </a:t>
                      </a:r>
                      <a:r>
                        <a:rPr lang="en-GB" sz="1100" dirty="0" err="1">
                          <a:solidFill>
                            <a:srgbClr val="00B050"/>
                          </a:solidFill>
                          <a:effectLst/>
                          <a:latin typeface="Calibri" panose="020F0502020204030204" pitchFamily="34" charset="0"/>
                          <a:ea typeface="宋体" panose="02010600030101010101" pitchFamily="2" charset="-122"/>
                        </a:rPr>
                        <a:t>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(self)</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lb276-DMG-CIDs-set-2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23/1791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SBP</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OST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resolutions for DMG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23/1949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Comments Related to 320 MHz Sensing in LB276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23/1989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3298 and 3318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lgn="l">
                        <a:spcAft>
                          <a:spcPts val="0"/>
                        </a:spcAft>
                      </a:pPr>
                      <a:r>
                        <a:rPr lang="en-GB" sz="1200" kern="1200" dirty="0">
                          <a:solidFill>
                            <a:srgbClr val="00B050"/>
                          </a:solidFill>
                          <a:latin typeface="+mn-lt"/>
                          <a:ea typeface="+mn-ea"/>
                          <a:cs typeface="+mn-cs"/>
                        </a:rPr>
                        <a:t>23/1941r0</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Mahmoud Kamel (</a:t>
                      </a:r>
                      <a:r>
                        <a:rPr lang="en-GB" sz="1200" kern="1200" dirty="0" err="1">
                          <a:solidFill>
                            <a:srgbClr val="00B050"/>
                          </a:solidFill>
                          <a:latin typeface="+mn-lt"/>
                          <a:ea typeface="+mn-ea"/>
                          <a:cs typeface="+mn-cs"/>
                        </a:rPr>
                        <a:t>InterDigital</a:t>
                      </a:r>
                      <a:r>
                        <a:rPr lang="en-GB" sz="1200" kern="1200" dirty="0">
                          <a:solidFill>
                            <a:srgbClr val="00B050"/>
                          </a:solidFill>
                          <a:latin typeface="+mn-lt"/>
                          <a:ea typeface="+mn-ea"/>
                          <a:cs typeface="+mn-cs"/>
                        </a:rPr>
                        <a:t>)</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 276 CR for CIDs 3472 and 3535</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15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Comment Resolution for CID 3155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841181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15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465-480</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556323086"/>
              </p:ext>
            </p:extLst>
          </p:nvPr>
        </p:nvGraphicFramePr>
        <p:xfrm>
          <a:off x="3429000" y="1600200"/>
          <a:ext cx="8305801" cy="301583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23/1879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LB276 CR for SR2SI Sounding Trigger frame</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23/1949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Comments Related to 320 MHz Sensing in LB276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23/1989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CID 3298 and 3318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chemeClr val="tx1"/>
                          </a:solidFill>
                          <a:latin typeface="+mn-lt"/>
                          <a:ea typeface="+mn-ea"/>
                          <a:cs typeface="+mn-cs"/>
                        </a:rPr>
                        <a:t>23/2070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for CID 3338</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23/2093</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CR on capability of sensing measurement reporting</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23/2025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Yan Xin (Huawei)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parallel coordinated </a:t>
                      </a:r>
                      <a:r>
                        <a:rPr lang="en-US" altLang="zh-CN" sz="1200" kern="1200" dirty="0" err="1" smtClean="0">
                          <a:solidFill>
                            <a:srgbClr val="0000FF"/>
                          </a:solidFill>
                          <a:latin typeface="+mn-lt"/>
                          <a:ea typeface="+mn-ea"/>
                          <a:cs typeface="+mn-cs"/>
                        </a:rPr>
                        <a:t>monostatic</a:t>
                      </a:r>
                      <a:r>
                        <a:rPr lang="en-US" altLang="zh-CN" sz="1200" kern="1200" dirty="0" smtClean="0">
                          <a:solidFill>
                            <a:srgbClr val="0000FF"/>
                          </a:solidFill>
                          <a:latin typeface="+mn-lt"/>
                          <a:ea typeface="+mn-ea"/>
                          <a:cs typeface="+mn-cs"/>
                        </a:rPr>
                        <a:t> </a:t>
                      </a:r>
                      <a:r>
                        <a:rPr lang="en-US" altLang="zh-CN" sz="1200" kern="1200" dirty="0" err="1" smtClean="0">
                          <a:solidFill>
                            <a:srgbClr val="0000FF"/>
                          </a:solidFill>
                          <a:latin typeface="+mn-lt"/>
                          <a:ea typeface="+mn-ea"/>
                          <a:cs typeface="+mn-cs"/>
                        </a:rPr>
                        <a:t>dmg</a:t>
                      </a:r>
                      <a:r>
                        <a:rPr lang="en-US" altLang="zh-CN" sz="1200" kern="1200" dirty="0" smtClean="0">
                          <a:solidFill>
                            <a:srgbClr val="0000FF"/>
                          </a:solidFill>
                          <a:latin typeface="+mn-lt"/>
                          <a:ea typeface="+mn-ea"/>
                          <a:cs typeface="+mn-cs"/>
                        </a:rPr>
                        <a:t> sensing over multiple channels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23/2008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CRs for DMG sensing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chemeClr val="tx1"/>
                          </a:solidFill>
                          <a:latin typeface="+mn-lt"/>
                          <a:ea typeface="+mn-ea"/>
                          <a:cs typeface="+mn-cs"/>
                        </a:rPr>
                        <a:t>23/2082</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chemeClr val="tx1"/>
                          </a:solidFill>
                          <a:latin typeface="+mn-lt"/>
                          <a:ea typeface="+mn-ea"/>
                          <a:cs typeface="+mn-cs"/>
                        </a:rPr>
                        <a:t>Benedikt</a:t>
                      </a:r>
                      <a:r>
                        <a:rPr lang="en-GB" sz="1200" kern="1200" dirty="0">
                          <a:solidFill>
                            <a:schemeClr val="tx1"/>
                          </a:solidFill>
                          <a:latin typeface="+mn-lt"/>
                          <a:ea typeface="+mn-ea"/>
                          <a:cs typeface="+mn-cs"/>
                        </a:rPr>
                        <a:t> </a:t>
                      </a:r>
                      <a:r>
                        <a:rPr lang="en-GB" sz="1200" kern="1200" dirty="0" err="1">
                          <a:solidFill>
                            <a:schemeClr val="tx1"/>
                          </a:solidFill>
                          <a:latin typeface="+mn-lt"/>
                          <a:ea typeface="+mn-ea"/>
                          <a:cs typeface="+mn-cs"/>
                        </a:rPr>
                        <a:t>Schweizer</a:t>
                      </a:r>
                      <a:r>
                        <a:rPr lang="en-GB" sz="1200" kern="1200" dirty="0">
                          <a:solidFill>
                            <a:schemeClr val="tx1"/>
                          </a:solidFill>
                          <a:latin typeface="+mn-lt"/>
                          <a:ea typeface="+mn-ea"/>
                          <a:cs typeface="+mn-cs"/>
                        </a:rPr>
                        <a:t> (Apple)</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chemeClr val="tx1"/>
                          </a:solidFill>
                          <a:latin typeface="+mn-lt"/>
                          <a:ea typeface="+mn-ea"/>
                          <a:cs typeface="+mn-cs"/>
                        </a:rPr>
                        <a:t>LB276 CR for Mandatory SBP CIDs</a:t>
                      </a:r>
                      <a:endParaRPr lang="zh-CN" sz="1200" kern="1200" dirty="0">
                        <a:solidFill>
                          <a:schemeClr val="tx1"/>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chemeClr val="tx1"/>
                          </a:solidFill>
                          <a:latin typeface="+mn-lt"/>
                          <a:ea typeface="+mn-ea"/>
                          <a:cs typeface="+mn-cs"/>
                        </a:rPr>
                        <a:t>30 </a:t>
                      </a:r>
                      <a:r>
                        <a:rPr lang="en-GB"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682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67327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16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smtClean="0">
                <a:solidFill>
                  <a:srgbClr val="0000FF"/>
                </a:solidFill>
              </a:rPr>
              <a:t>November </a:t>
            </a:r>
            <a:r>
              <a:rPr lang="en-US" altLang="en-US" sz="1400" dirty="0" smtClean="0">
                <a:solidFill>
                  <a:srgbClr val="0000FF"/>
                </a:solidFill>
              </a:rPr>
              <a:t>Plenary</a:t>
            </a:r>
            <a:endParaRPr lang="en-US" altLang="en-US" sz="1400" dirty="0">
              <a:solidFill>
                <a:srgbClr val="0000FF"/>
              </a:solidFill>
            </a:endParaRPr>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503073018"/>
              </p:ext>
            </p:extLst>
          </p:nvPr>
        </p:nvGraphicFramePr>
        <p:xfrm>
          <a:off x="3429000" y="1600200"/>
          <a:ext cx="8305801" cy="36711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23/1879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LB276 CR for SR2SI Sounding Trigger frame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Comments Related to 320 MHz Sensing in LB276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23/1989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3298 and 3318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a16="http://schemas.microsoft.com/office/drawing/2014/main" xmlns="" val="10019"/>
                  </a:ext>
                </a:extLst>
              </a:tr>
              <a:tr h="89561">
                <a:tc>
                  <a:txBody>
                    <a:bodyPr/>
                    <a:lstStyle/>
                    <a:p>
                      <a:pPr>
                        <a:spcAft>
                          <a:spcPts val="0"/>
                        </a:spcAft>
                      </a:pPr>
                      <a:r>
                        <a:rPr lang="en-US" sz="1200" kern="1200" dirty="0">
                          <a:solidFill>
                            <a:srgbClr val="00B050"/>
                          </a:solidFill>
                          <a:latin typeface="+mn-lt"/>
                          <a:ea typeface="+mn-ea"/>
                          <a:cs typeface="+mn-cs"/>
                        </a:rPr>
                        <a:t>23/2070</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3338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23/2093</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on capability of sensing measurement reporting</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parallel coordinated </a:t>
                      </a:r>
                      <a:r>
                        <a:rPr lang="en-US" altLang="zh-CN" sz="1200" kern="1200" dirty="0" err="1" smtClean="0">
                          <a:solidFill>
                            <a:srgbClr val="00B050"/>
                          </a:solidFill>
                          <a:latin typeface="+mn-lt"/>
                          <a:ea typeface="+mn-ea"/>
                          <a:cs typeface="+mn-cs"/>
                        </a:rPr>
                        <a:t>monostatic</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dmg</a:t>
                      </a:r>
                      <a:r>
                        <a:rPr lang="en-US" altLang="zh-CN" sz="1200" kern="1200" dirty="0" smtClean="0">
                          <a:solidFill>
                            <a:srgbClr val="00B050"/>
                          </a:solidFill>
                          <a:latin typeface="+mn-lt"/>
                          <a:ea typeface="+mn-ea"/>
                          <a:cs typeface="+mn-cs"/>
                        </a:rPr>
                        <a:t> sensing over multiple channels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23/2008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LB276 CRs for DMG sensing part 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algn="l">
                        <a:spcAft>
                          <a:spcPts val="0"/>
                        </a:spcAft>
                      </a:pPr>
                      <a:r>
                        <a:rPr lang="en-GB" sz="1200" kern="1200" dirty="0">
                          <a:solidFill>
                            <a:srgbClr val="00B050"/>
                          </a:solidFill>
                          <a:latin typeface="+mn-lt"/>
                          <a:ea typeface="+mn-ea"/>
                          <a:cs typeface="+mn-cs"/>
                        </a:rPr>
                        <a:t>23/2082</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err="1">
                          <a:solidFill>
                            <a:srgbClr val="00B050"/>
                          </a:solidFill>
                          <a:latin typeface="+mn-lt"/>
                          <a:ea typeface="+mn-ea"/>
                          <a:cs typeface="+mn-cs"/>
                        </a:rPr>
                        <a:t>Benedikt</a:t>
                      </a:r>
                      <a:r>
                        <a:rPr lang="en-GB" sz="1200" kern="1200" dirty="0">
                          <a:solidFill>
                            <a:srgbClr val="00B050"/>
                          </a:solidFill>
                          <a:latin typeface="+mn-lt"/>
                          <a:ea typeface="+mn-ea"/>
                          <a:cs typeface="+mn-cs"/>
                        </a:rPr>
                        <a:t> </a:t>
                      </a:r>
                      <a:r>
                        <a:rPr lang="en-GB" sz="1200" kern="1200" dirty="0" err="1">
                          <a:solidFill>
                            <a:srgbClr val="00B050"/>
                          </a:solidFill>
                          <a:latin typeface="+mn-lt"/>
                          <a:ea typeface="+mn-ea"/>
                          <a:cs typeface="+mn-cs"/>
                        </a:rPr>
                        <a:t>Schweizer</a:t>
                      </a:r>
                      <a:r>
                        <a:rPr lang="en-GB" sz="1200" kern="1200" dirty="0">
                          <a:solidFill>
                            <a:srgbClr val="00B050"/>
                          </a:solidFill>
                          <a:latin typeface="+mn-lt"/>
                          <a:ea typeface="+mn-ea"/>
                          <a:cs typeface="+mn-cs"/>
                        </a:rPr>
                        <a:t> (Apple)</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US" sz="1200" kern="1200" dirty="0">
                          <a:solidFill>
                            <a:srgbClr val="00B050"/>
                          </a:solidFill>
                          <a:latin typeface="+mn-lt"/>
                          <a:ea typeface="+mn-ea"/>
                          <a:cs typeface="+mn-cs"/>
                        </a:rPr>
                        <a:t>LB276 CR for Mandatory SBP CIDs</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30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lgn="l">
                        <a:spcAft>
                          <a:spcPts val="0"/>
                        </a:spcAft>
                      </a:pPr>
                      <a:r>
                        <a:rPr lang="en-GB" sz="1200" kern="1200" dirty="0">
                          <a:solidFill>
                            <a:srgbClr val="0000FF"/>
                          </a:solidFill>
                          <a:latin typeface="+mn-lt"/>
                          <a:ea typeface="+mn-ea"/>
                          <a:cs typeface="+mn-cs"/>
                        </a:rPr>
                        <a:t>23/1826</a:t>
                      </a: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00FF"/>
                          </a:solidFill>
                          <a:latin typeface="+mn-lt"/>
                          <a:ea typeface="+mn-ea"/>
                          <a:cs typeface="+mn-cs"/>
                        </a:rPr>
                        <a:t>Mahmoud Kamel (InterDigital)</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US" sz="1200" kern="1200">
                          <a:solidFill>
                            <a:srgbClr val="0000FF"/>
                          </a:solidFill>
                          <a:latin typeface="+mn-lt"/>
                          <a:ea typeface="+mn-ea"/>
                          <a:cs typeface="+mn-cs"/>
                        </a:rPr>
                        <a:t>LB 276 CR for CIDs 3395 and 3303</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tr>
              <a:tr h="68212">
                <a:tc>
                  <a:txBody>
                    <a:bodyPr/>
                    <a:lstStyle/>
                    <a:p>
                      <a:pPr algn="l">
                        <a:spcAft>
                          <a:spcPts val="0"/>
                        </a:spcAft>
                      </a:pPr>
                      <a:r>
                        <a:rPr lang="en-GB" sz="1200" kern="1200" dirty="0">
                          <a:solidFill>
                            <a:srgbClr val="00B050"/>
                          </a:solidFill>
                          <a:latin typeface="+mn-lt"/>
                          <a:ea typeface="+mn-ea"/>
                          <a:cs typeface="+mn-cs"/>
                        </a:rPr>
                        <a:t>23/2101</a:t>
                      </a:r>
                      <a:endParaRPr lang="zh-CN" sz="1200" kern="1200" dirty="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Naren (Huawei)</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B050"/>
                          </a:solidFill>
                          <a:latin typeface="+mn-lt"/>
                          <a:ea typeface="+mn-ea"/>
                          <a:cs typeface="+mn-cs"/>
                        </a:rPr>
                        <a:t>LB276 resolutions on remaining comments</a:t>
                      </a:r>
                      <a:endParaRPr lang="zh-CN" sz="1200" kern="1200">
                        <a:solidFill>
                          <a:srgbClr val="00B050"/>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B050"/>
                          </a:solidFill>
                          <a:latin typeface="+mn-lt"/>
                          <a:ea typeface="+mn-ea"/>
                          <a:cs typeface="+mn-cs"/>
                        </a:rPr>
                        <a:t>20 </a:t>
                      </a:r>
                      <a:r>
                        <a:rPr lang="en-GB"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rgbClr val="00B050"/>
                          </a:solidFill>
                          <a:latin typeface="+mn-lt"/>
                          <a:ea typeface="+mn-ea"/>
                          <a:cs typeface="+mn-cs"/>
                        </a:rPr>
                        <a:t>23/2096</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Dong Wei (NXP)</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LB276 CR for CID 3178</a:t>
                      </a:r>
                      <a:endParaRPr lang="zh-CN"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10 </a:t>
                      </a:r>
                      <a:r>
                        <a:rPr lang="en-US" sz="1200" kern="1200" dirty="0" err="1">
                          <a:solidFill>
                            <a:srgbClr val="00B050"/>
                          </a:solidFill>
                          <a:latin typeface="+mn-lt"/>
                          <a:ea typeface="+mn-ea"/>
                          <a:cs typeface="+mn-cs"/>
                        </a:rPr>
                        <a:t>mins</a:t>
                      </a:r>
                      <a:endParaRPr lang="zh-CN" sz="1200" kern="1200" dirty="0">
                        <a:solidFill>
                          <a:srgbClr val="00B050"/>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68659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Nov 16 </a:t>
            </a:r>
            <a:r>
              <a:rPr lang="en-US" altLang="en-US" sz="3200" dirty="0">
                <a:solidFill>
                  <a:srgbClr val="0000FF"/>
                </a:solidFill>
                <a:cs typeface="Times New Roman" panose="02020603050405020304" pitchFamily="18" charset="0"/>
              </a:rPr>
              <a:t>(PM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r>
              <a:rPr lang="en-US" altLang="en-US" sz="1600" dirty="0">
                <a:solidFill>
                  <a:srgbClr val="0000FF"/>
                </a:solidFill>
              </a:rPr>
              <a:t>Guidance for Mix mode July Plenary</a:t>
            </a:r>
          </a:p>
          <a:p>
            <a:pPr algn="just"/>
            <a:r>
              <a:rPr lang="en-US" altLang="zh-CN" sz="1600" dirty="0"/>
              <a:t>Motion </a:t>
            </a:r>
            <a:r>
              <a:rPr lang="en-US" altLang="zh-CN" sz="1600" dirty="0" smtClean="0"/>
              <a:t>(</a:t>
            </a:r>
            <a:r>
              <a:rPr lang="en-US" altLang="zh-CN" sz="1600" dirty="0" smtClean="0">
                <a:solidFill>
                  <a:srgbClr val="0000FF"/>
                </a:solidFill>
              </a:rPr>
              <a:t>481 </a:t>
            </a:r>
            <a:r>
              <a:rPr lang="en-US" altLang="zh-CN" sz="1600" dirty="0">
                <a:solidFill>
                  <a:srgbClr val="0000FF"/>
                </a:solidFill>
              </a:rPr>
              <a:t>- </a:t>
            </a:r>
            <a:r>
              <a:rPr lang="en-US" altLang="zh-CN" sz="1600" dirty="0" smtClean="0">
                <a:solidFill>
                  <a:srgbClr val="0000FF"/>
                </a:solidFill>
              </a:rPr>
              <a:t>491</a:t>
            </a:r>
            <a:r>
              <a:rPr lang="en-US" altLang="zh-CN" sz="1600" dirty="0" smtClean="0"/>
              <a:t>)</a:t>
            </a:r>
            <a:endParaRPr lang="en-US" altLang="en-US" sz="1600" dirty="0"/>
          </a:p>
          <a:p>
            <a:pPr algn="just"/>
            <a:r>
              <a:rPr lang="en-US" altLang="en-US" sz="1600" dirty="0">
                <a:solidFill>
                  <a:srgbClr val="0000FF"/>
                </a:solidFill>
              </a:rPr>
              <a:t>TG Motion: </a:t>
            </a:r>
            <a:r>
              <a:rPr lang="en-US" altLang="en-US" sz="1600" dirty="0" err="1">
                <a:solidFill>
                  <a:srgbClr val="0000FF"/>
                </a:solidFill>
              </a:rPr>
              <a:t>TGbf</a:t>
            </a:r>
            <a:r>
              <a:rPr lang="en-US" altLang="en-US" sz="1600" dirty="0">
                <a:solidFill>
                  <a:srgbClr val="0000FF"/>
                </a:solidFill>
              </a:rPr>
              <a:t> re-circulation letter ballot</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1387671"/>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l">
                        <a:spcAft>
                          <a:spcPts val="0"/>
                        </a:spcAft>
                      </a:pPr>
                      <a:r>
                        <a:rPr lang="en-GB" sz="1200" kern="1200" dirty="0">
                          <a:solidFill>
                            <a:srgbClr val="0000FF"/>
                          </a:solidFill>
                          <a:latin typeface="+mn-lt"/>
                          <a:ea typeface="+mn-ea"/>
                          <a:cs typeface="+mn-cs"/>
                        </a:rPr>
                        <a:t>23/1826</a:t>
                      </a:r>
                      <a:endParaRPr lang="zh-CN" sz="1200" kern="1200" dirty="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a:solidFill>
                            <a:srgbClr val="0000FF"/>
                          </a:solidFill>
                          <a:latin typeface="+mn-lt"/>
                          <a:ea typeface="+mn-ea"/>
                          <a:cs typeface="+mn-cs"/>
                        </a:rPr>
                        <a:t>Mahmoud Kamel (InterDigital)</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US" sz="1200" kern="1200">
                          <a:solidFill>
                            <a:srgbClr val="0000FF"/>
                          </a:solidFill>
                          <a:latin typeface="+mn-lt"/>
                          <a:ea typeface="+mn-ea"/>
                          <a:cs typeface="+mn-cs"/>
                        </a:rPr>
                        <a:t>LB 276 CR for CIDs 3395 and 3303</a:t>
                      </a:r>
                      <a:endParaRPr lang="zh-CN" sz="1200" kern="1200">
                        <a:solidFill>
                          <a:srgbClr val="0000FF"/>
                        </a:solidFill>
                        <a:latin typeface="+mn-lt"/>
                        <a:ea typeface="+mn-ea"/>
                        <a:cs typeface="+mn-cs"/>
                      </a:endParaRPr>
                    </a:p>
                  </a:txBody>
                  <a:tcPr marL="36195" marR="36195" marT="17780" marB="17780" anchor="ctr"/>
                </a:tc>
                <a:tc>
                  <a:txBody>
                    <a:bodyPr/>
                    <a:lstStyle/>
                    <a:p>
                      <a:pPr algn="l">
                        <a:spcAft>
                          <a:spcPts val="0"/>
                        </a:spcAft>
                      </a:pPr>
                      <a:r>
                        <a:rPr lang="en-GB" sz="1200" kern="1200" dirty="0">
                          <a:solidFill>
                            <a:srgbClr val="0000FF"/>
                          </a:solidFill>
                          <a:latin typeface="+mn-lt"/>
                          <a:ea typeface="+mn-ea"/>
                          <a:cs typeface="+mn-cs"/>
                        </a:rPr>
                        <a:t>20 </a:t>
                      </a:r>
                      <a:r>
                        <a:rPr lang="en-GB" sz="1200" kern="1200" dirty="0" err="1">
                          <a:solidFill>
                            <a:srgbClr val="0000FF"/>
                          </a:solidFill>
                          <a:latin typeface="+mn-lt"/>
                          <a:ea typeface="+mn-ea"/>
                          <a:cs typeface="+mn-cs"/>
                        </a:rPr>
                        <a:t>mins</a:t>
                      </a:r>
                      <a:endParaRPr lang="zh-CN"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0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001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September </a:t>
            </a:r>
            <a:r>
              <a:rPr lang="en-US" altLang="zh-CN" sz="2000" dirty="0" smtClean="0"/>
              <a:t>2023 </a:t>
            </a:r>
            <a:r>
              <a:rPr lang="en-US" altLang="zh-CN" sz="2000" dirty="0"/>
              <a:t>meeting to today:</a:t>
            </a:r>
          </a:p>
          <a:p>
            <a:pPr lvl="1" algn="just">
              <a:buFont typeface="Arial" panose="020B0604020202020204" pitchFamily="34" charset="0"/>
              <a:buChar char="•"/>
            </a:pPr>
            <a:r>
              <a:rPr lang="en-US" altLang="zh-CN" sz="1600" dirty="0"/>
              <a:t>September Interim: </a:t>
            </a:r>
          </a:p>
          <a:p>
            <a:pPr marL="457200" lvl="1" indent="0" algn="just">
              <a:buNone/>
            </a:pPr>
            <a:r>
              <a:rPr lang="en-US" altLang="zh-CN" sz="1600" dirty="0"/>
              <a:t>	 </a:t>
            </a:r>
            <a:r>
              <a:rPr lang="en-US" altLang="zh-CN" sz="1600" dirty="0">
                <a:hlinkClick r:id="rId3"/>
              </a:rPr>
              <a:t>https://mentor.ieee.org/802.11/dcn/23/11-23-1641-00-00bf-ieee-802-11bf-september-2023-interim-meeting-minutes.docx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September - November: </a:t>
            </a:r>
          </a:p>
          <a:p>
            <a:pPr marL="457200" lvl="1" indent="0" algn="just">
              <a:buNone/>
            </a:pPr>
            <a:r>
              <a:rPr lang="en-US" altLang="zh-CN" sz="1600" dirty="0"/>
              <a:t>	 </a:t>
            </a:r>
            <a:r>
              <a:rPr lang="en-US" altLang="zh-CN" sz="1600" dirty="0">
                <a:hlinkClick r:id="rId4"/>
              </a:rPr>
              <a:t>https://mentor.ieee.org/802.11/dcn/23/11-23-1663-12-00bf-ieee-802-11bf-teleconference-minutes-september-november-2023.docx</a:t>
            </a: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a:t>
            </a:r>
            <a:r>
              <a:rPr lang="en-US" altLang="zh-CN" sz="2000" dirty="0" smtClean="0"/>
              <a:t>Second: Sang </a:t>
            </a:r>
            <a:r>
              <a:rPr lang="en-US" altLang="zh-CN" sz="2000" dirty="0"/>
              <a:t>Kim</a:t>
            </a:r>
          </a:p>
          <a:p>
            <a:pPr algn="just"/>
            <a:endParaRPr lang="en-US" altLang="zh-CN" sz="2000" dirty="0"/>
          </a:p>
          <a:p>
            <a:pPr algn="just"/>
            <a:r>
              <a:rPr lang="en-US" altLang="zh-CN" sz="2000" dirty="0"/>
              <a:t>Result: </a:t>
            </a:r>
            <a:r>
              <a:rPr lang="en-US" altLang="zh-CN" sz="2000" dirty="0">
                <a:highlight>
                  <a:srgbClr val="00FF00"/>
                </a:highlight>
              </a:rPr>
              <a:t>Approved by unanimous </a:t>
            </a:r>
            <a:r>
              <a:rPr lang="en-US" altLang="zh-CN" sz="2000" dirty="0" smtClean="0">
                <a:highlight>
                  <a:srgbClr val="00FF00"/>
                </a:highlight>
              </a:rPr>
              <a:t>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6047581"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2022</a:t>
            </a:r>
            <a:r>
              <a:rPr lang="en-US" altLang="zh-CN" sz="1600" i="1"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a:solidFill>
                  <a:srgbClr val="00B050"/>
                </a:solidFill>
                <a:sym typeface="Wingdings" panose="05000000000000000000" pitchFamily="2" charset="2"/>
              </a:rPr>
              <a:t> 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2022</a:t>
            </a:r>
            <a:r>
              <a:rPr lang="en-US" altLang="zh-CN" sz="1600" i="1" strike="sngStrike" kern="0" dirty="0">
                <a:solidFill>
                  <a:schemeClr val="bg1">
                    <a:lumMod val="50000"/>
                  </a:schemeClr>
                </a:solidFill>
                <a:sym typeface="Wingdings" panose="05000000000000000000" pitchFamily="2" charset="2"/>
              </a:rPr>
              <a:t> Nov</a:t>
            </a:r>
            <a:r>
              <a:rPr lang="en-US" altLang="zh-CN" sz="1600" i="1" strike="sngStrike" kern="0" dirty="0">
                <a:solidFill>
                  <a:schemeClr val="bg1">
                    <a:lumMod val="50000"/>
                  </a:schemeClr>
                </a:solidFill>
              </a:rPr>
              <a:t> 2022</a:t>
            </a:r>
            <a:r>
              <a:rPr lang="en-US" altLang="zh-CN" sz="1600" i="1" kern="0" dirty="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a:solidFill>
                  <a:srgbClr val="00B050"/>
                </a:solidFill>
                <a:sym typeface="Wingdings" panose="05000000000000000000" pitchFamily="2" charset="2"/>
              </a:rPr>
              <a:t> 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a:solidFill>
                  <a:schemeClr val="bg1">
                    <a:lumMod val="50000"/>
                  </a:schemeClr>
                </a:solidFill>
              </a:rPr>
              <a:t>Jan 2023</a:t>
            </a:r>
            <a:r>
              <a:rPr lang="en-US" altLang="zh-CN" sz="1600" i="1" strike="sngStrike" kern="0" dirty="0">
                <a:solidFill>
                  <a:schemeClr val="bg1">
                    <a:lumMod val="50000"/>
                  </a:schemeClr>
                </a:solidFill>
                <a:sym typeface="Wingdings" panose="05000000000000000000" pitchFamily="2" charset="2"/>
              </a:rPr>
              <a:t>  Mar 2023</a:t>
            </a:r>
            <a:r>
              <a:rPr lang="en-US" altLang="zh-CN" sz="1600" i="1" kern="0" dirty="0">
                <a:solidFill>
                  <a:srgbClr val="00B050"/>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kern="0" dirty="0">
                <a:solidFill>
                  <a:srgbClr val="00B050"/>
                </a:solidFill>
              </a:rPr>
              <a:t> 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a:solidFill>
                  <a:schemeClr val="bg1">
                    <a:lumMod val="50000"/>
                  </a:schemeClr>
                </a:solidFill>
              </a:rPr>
              <a:t>May 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a:solidFill>
                  <a:srgbClr val="FF0000"/>
                </a:solidFill>
              </a:rPr>
              <a:t> 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resolution for D2.0)</a:t>
            </a:r>
          </a:p>
        </p:txBody>
      </p:sp>
      <p:sp>
        <p:nvSpPr>
          <p:cNvPr id="10" name="Rectangle 3"/>
          <p:cNvSpPr txBox="1">
            <a:spLocks noChangeArrowheads="1"/>
          </p:cNvSpPr>
          <p:nvPr/>
        </p:nvSpPr>
        <p:spPr bwMode="auto">
          <a:xfrm>
            <a:off x="7003256" y="1600200"/>
            <a:ext cx="4960144"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July 14, 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2.0 and Re-circulation Letter Ballot</a:t>
            </a: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Wed July 26,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a:solidFill>
                  <a:schemeClr val="bg1">
                    <a:lumMod val="50000"/>
                  </a:schemeClr>
                </a:solidFill>
                <a:latin typeface="Times New Roman"/>
              </a:rPr>
              <a:t>Sun August 20, 2023 at 23:59 Eastern Time USA (11:59 PM)</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Assign the comments</a:t>
            </a: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a:solidFill>
                  <a:srgbClr val="000000"/>
                </a:solidFill>
                <a:latin typeface="Times New Roman"/>
              </a:rPr>
              <a:t>Target for </a:t>
            </a:r>
            <a:r>
              <a:rPr lang="en-US" altLang="zh-CN" sz="1600" kern="0" dirty="0">
                <a:solidFill>
                  <a:srgbClr val="FF0000"/>
                </a:solidFill>
              </a:rPr>
              <a:t>Recirculation LB (D3.0) </a:t>
            </a:r>
            <a:r>
              <a:rPr lang="en-US" altLang="zh-CN" sz="1600" kern="0" dirty="0"/>
              <a:t>in</a:t>
            </a:r>
            <a:r>
              <a:rPr lang="en-US" altLang="zh-CN" sz="1600" kern="0" dirty="0">
                <a:solidFill>
                  <a:srgbClr val="FF0000"/>
                </a:solidFill>
              </a:rPr>
              <a:t> </a:t>
            </a:r>
            <a:r>
              <a:rPr lang="en-US" altLang="zh-CN" sz="1600" kern="0" dirty="0">
                <a:solidFill>
                  <a:srgbClr val="FF0000"/>
                </a:solidFill>
                <a:latin typeface="Times New Roman"/>
              </a:rPr>
              <a:t>November</a:t>
            </a:r>
            <a:r>
              <a:rPr lang="en-US" altLang="zh-CN" sz="1600" kern="0" dirty="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650038"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262664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SP for Timeline change</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Do you agree to change the timeline as showing below</a:t>
            </a:r>
            <a:r>
              <a:rPr lang="en-US" altLang="zh-CN" sz="2400" dirty="0"/>
              <a:t>?</a:t>
            </a:r>
          </a:p>
          <a:p>
            <a:pPr marL="625475" lvl="1" indent="-233363" algn="just" defTabSz="685800" eaLnBrk="1" fontAlgn="auto" hangingPunct="1">
              <a:spcBef>
                <a:spcPts val="200"/>
              </a:spcBef>
              <a:spcAft>
                <a:spcPts val="600"/>
              </a:spcAft>
              <a:defRPr/>
            </a:pPr>
            <a:r>
              <a:rPr lang="en-US" altLang="zh-CN" sz="1600" kern="0" dirty="0"/>
              <a:t>Recirculation LB (D4.0)		</a:t>
            </a:r>
            <a:r>
              <a:rPr lang="en-US" altLang="zh-CN" sz="1600" i="1" strike="sngStrike" dirty="0">
                <a:solidFill>
                  <a:srgbClr val="7F7F7F"/>
                </a:solidFill>
                <a:ea typeface="宋体" panose="02010600030101010101" pitchFamily="2" charset="-122"/>
              </a:rPr>
              <a:t>July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2024</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Initial SA Ballot (D4.0)		</a:t>
            </a:r>
            <a:r>
              <a:rPr lang="en-US" altLang="zh-CN" sz="1600" i="1" strike="sngStrike" dirty="0">
                <a:solidFill>
                  <a:srgbClr val="7F7F7F"/>
                </a:solidFill>
                <a:ea typeface="宋体" panose="02010600030101010101" pitchFamily="2" charset="-122"/>
              </a:rPr>
              <a:t>Sep 2023 </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2024</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2024</a:t>
            </a:r>
            <a:endParaRPr lang="en-US" altLang="zh-CN" sz="1600" kern="0" dirty="0"/>
          </a:p>
          <a:p>
            <a:pPr marL="625475" lvl="1" indent="-233363" algn="just" defTabSz="685800" eaLnBrk="1" fontAlgn="auto" hangingPunct="1">
              <a:spcBef>
                <a:spcPts val="200"/>
              </a:spcBef>
              <a:spcAft>
                <a:spcPts val="600"/>
              </a:spcAft>
              <a:defRPr/>
            </a:pPr>
            <a:r>
              <a:rPr lang="en-US" altLang="zh-CN" sz="1600" kern="0" dirty="0"/>
              <a:t>Final 802.11 WG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a:t>802 EC approval			</a:t>
            </a:r>
            <a:r>
              <a:rPr lang="en-US" altLang="zh-CN" sz="1600" i="1" strike="sngStrike" dirty="0">
                <a:solidFill>
                  <a:srgbClr val="7F7F7F"/>
                </a:solidFill>
                <a:ea typeface="宋体" panose="02010600030101010101" pitchFamily="2" charset="-122"/>
              </a:rPr>
              <a:t>July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Jan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Mar 2025</a:t>
            </a:r>
            <a:endParaRPr lang="en-US" altLang="zh-CN" sz="1600" i="1" kern="0" dirty="0"/>
          </a:p>
          <a:p>
            <a:pPr marL="62547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approval	</a:t>
            </a:r>
            <a:r>
              <a:rPr lang="en-US" altLang="zh-CN" sz="1600" i="1" strike="sngStrike" dirty="0">
                <a:solidFill>
                  <a:srgbClr val="7F7F7F"/>
                </a:solidFill>
                <a:ea typeface="宋体" panose="02010600030101010101" pitchFamily="2" charset="-122"/>
              </a:rPr>
              <a:t>Sep 2024</a:t>
            </a:r>
            <a:r>
              <a:rPr lang="en-US" altLang="zh-CN" sz="1600" i="1" dirty="0">
                <a:latin typeface="Wingdings" panose="05000000000000000000" pitchFamily="2" charset="2"/>
                <a:ea typeface="宋体" panose="02010600030101010101" pitchFamily="2" charset="-122"/>
                <a:cs typeface="Calibri" panose="020F0502020204030204" pitchFamily="34" charset="0"/>
              </a:rPr>
              <a:t>à</a:t>
            </a:r>
            <a:r>
              <a:rPr lang="en-US" altLang="zh-CN" sz="1600" i="1" dirty="0">
                <a:ea typeface="宋体" panose="02010600030101010101" pitchFamily="2" charset="-122"/>
              </a:rPr>
              <a:t> Mar 2025</a:t>
            </a:r>
            <a:r>
              <a:rPr lang="en-US" altLang="zh-CN" sz="16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a:solidFill>
                  <a:srgbClr val="00B0F0"/>
                </a:solidFill>
                <a:ea typeface="宋体" panose="02010600030101010101" pitchFamily="2" charset="-122"/>
              </a:rPr>
              <a:t> May 2025</a:t>
            </a:r>
            <a:endParaRPr lang="en-US" altLang="zh-CN" dirty="0"/>
          </a:p>
          <a:p>
            <a:pPr lvl="1" algn="just"/>
            <a:endParaRPr lang="en-US" altLang="zh-CN" dirty="0"/>
          </a:p>
          <a:p>
            <a:pPr lvl="1" algn="just"/>
            <a:r>
              <a:rPr lang="en-US" altLang="zh-CN" dirty="0"/>
              <a:t>SP Result: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a:p>
          <a:p>
            <a:pPr lvl="1" algn="just"/>
            <a:endParaRPr lang="en-US" altLang="zh-CN" sz="2400" dirty="0"/>
          </a:p>
        </p:txBody>
      </p:sp>
    </p:spTree>
    <p:extLst>
      <p:ext uri="{BB962C8B-B14F-4D97-AF65-F5344CB8AC3E}">
        <p14:creationId xmlns:p14="http://schemas.microsoft.com/office/powerpoint/2010/main" val="3821704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2500299777"/>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November Plenary)</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12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21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4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8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9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2" name="矩形 1">
            <a:extLst>
              <a:ext uri="{FF2B5EF4-FFF2-40B4-BE49-F238E27FC236}">
                <a16:creationId xmlns:a16="http://schemas.microsoft.com/office/drawing/2014/main" xmlns=""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Tree>
    <p:extLst>
      <p:ext uri="{BB962C8B-B14F-4D97-AF65-F5344CB8AC3E}">
        <p14:creationId xmlns:p14="http://schemas.microsoft.com/office/powerpoint/2010/main" val="93199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4" name="Table 6">
            <a:extLst>
              <a:ext uri="{FF2B5EF4-FFF2-40B4-BE49-F238E27FC236}">
                <a16:creationId xmlns:a16="http://schemas.microsoft.com/office/drawing/2014/main" xmlns="" id="{91FFB4F7-5618-4A09-9A34-9156E3E5BB25}"/>
              </a:ext>
            </a:extLst>
          </p:cNvPr>
          <p:cNvGraphicFramePr>
            <a:graphicFrameLocks noGrp="1"/>
          </p:cNvGraphicFramePr>
          <p:nvPr>
            <p:extLst>
              <p:ext uri="{D42A27DB-BD31-4B8C-83A1-F6EECF244321}">
                <p14:modId xmlns:p14="http://schemas.microsoft.com/office/powerpoint/2010/main" val="4060548124"/>
              </p:ext>
            </p:extLst>
          </p:nvPr>
        </p:nvGraphicFramePr>
        <p:xfrm>
          <a:off x="914400" y="2743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a:solidFill>
                            <a:schemeClr val="tx1"/>
                          </a:solidFill>
                        </a:rPr>
                        <a:t>TGbf</a:t>
                      </a: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January Interim </a:t>
            </a:r>
            <a:r>
              <a:rPr lang="en-US" altLang="zh-CN" b="1" dirty="0" smtClean="0"/>
              <a:t>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rPr>
                        <a:t>Panama</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05:00-07:00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07:30-09:30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10:30-12:30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13:00-15:00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16:30-18:30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a16="http://schemas.microsoft.com/office/drawing/2014/main" xmlns=""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algn="ctr"/>
                      <a:r>
                        <a:rPr lang="en-US" sz="1800" b="0" dirty="0" err="1">
                          <a:solidFill>
                            <a:schemeClr val="tx1"/>
                          </a:solidFill>
                        </a:rPr>
                        <a:t>TGbf</a:t>
                      </a: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rgbClr val="FF0000"/>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601105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zh-CN" sz="3200" dirty="0">
                <a:solidFill>
                  <a:srgbClr val="0000FF"/>
                </a:solidFill>
              </a:rPr>
              <a:t>November </a:t>
            </a:r>
            <a:r>
              <a:rPr lang="en-US" altLang="zh-CN" sz="3200" dirty="0" smtClean="0">
                <a:solidFill>
                  <a:srgbClr val="0000FF"/>
                </a:solidFill>
              </a:rPr>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D2.0 CR 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a:t>Comment resolution for D2.0 (802.11bf LB276 comments)</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90.459 </a:t>
            </a:r>
            <a:r>
              <a:rPr lang="en-US" altLang="zh-CN" sz="1600" dirty="0"/>
              <a:t>% of all LB276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smtClean="0">
                <a:solidFill>
                  <a:srgbClr val="FF0000"/>
                </a:solidFill>
              </a:rPr>
              <a:t>493 </a:t>
            </a:r>
            <a:r>
              <a:rPr lang="en-US" altLang="zh-CN" sz="1600" dirty="0">
                <a:solidFill>
                  <a:srgbClr val="FF0000"/>
                </a:solidFill>
              </a:rPr>
              <a:t>/545,</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21020270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850716719"/>
              </p:ext>
            </p:extLst>
          </p:nvPr>
        </p:nvGraphicFramePr>
        <p:xfrm>
          <a:off x="457200" y="4185458"/>
          <a:ext cx="5791202" cy="2194560"/>
        </p:xfrm>
        <a:graphic>
          <a:graphicData uri="http://schemas.openxmlformats.org/drawingml/2006/table">
            <a:tbl>
              <a:tblPr firstRow="1" firstCol="1" bandRow="1"/>
              <a:tblGrid>
                <a:gridCol w="778534">
                  <a:extLst>
                    <a:ext uri="{9D8B030D-6E8A-4147-A177-3AD203B41FA5}">
                      <a16:colId xmlns:a16="http://schemas.microsoft.com/office/drawing/2014/main" xmlns="" val="20000"/>
                    </a:ext>
                  </a:extLst>
                </a:gridCol>
                <a:gridCol w="778534">
                  <a:extLst>
                    <a:ext uri="{9D8B030D-6E8A-4147-A177-3AD203B41FA5}">
                      <a16:colId xmlns:a16="http://schemas.microsoft.com/office/drawing/2014/main" xmlns="" val="20001"/>
                    </a:ext>
                  </a:extLst>
                </a:gridCol>
                <a:gridCol w="1324874">
                  <a:extLst>
                    <a:ext uri="{9D8B030D-6E8A-4147-A177-3AD203B41FA5}">
                      <a16:colId xmlns:a16="http://schemas.microsoft.com/office/drawing/2014/main" xmlns="" val="20002"/>
                    </a:ext>
                  </a:extLst>
                </a:gridCol>
                <a:gridCol w="778534">
                  <a:extLst>
                    <a:ext uri="{9D8B030D-6E8A-4147-A177-3AD203B41FA5}">
                      <a16:colId xmlns:a16="http://schemas.microsoft.com/office/drawing/2014/main" xmlns="" val="20003"/>
                    </a:ext>
                  </a:extLst>
                </a:gridCol>
                <a:gridCol w="682925">
                  <a:extLst>
                    <a:ext uri="{9D8B030D-6E8A-4147-A177-3AD203B41FA5}">
                      <a16:colId xmlns:a16="http://schemas.microsoft.com/office/drawing/2014/main" xmlns="" val="20004"/>
                    </a:ext>
                  </a:extLst>
                </a:gridCol>
                <a:gridCol w="682925">
                  <a:extLst>
                    <a:ext uri="{9D8B030D-6E8A-4147-A177-3AD203B41FA5}">
                      <a16:colId xmlns:a16="http://schemas.microsoft.com/office/drawing/2014/main" xmlns="" val="20005"/>
                    </a:ext>
                  </a:extLst>
                </a:gridCol>
                <a:gridCol w="764876">
                  <a:extLst>
                    <a:ext uri="{9D8B030D-6E8A-4147-A177-3AD203B41FA5}">
                      <a16:colId xmlns:a16="http://schemas.microsoft.com/office/drawing/2014/main" xmlns="" val="20006"/>
                    </a:ext>
                  </a:extLst>
                </a:gridCol>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433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493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0.110091743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0.794495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0.90459</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3500419457"/>
              </p:ext>
            </p:extLst>
          </p:nvPr>
        </p:nvGraphicFramePr>
        <p:xfrm>
          <a:off x="2209800" y="762000"/>
          <a:ext cx="7772401" cy="5509260"/>
        </p:xfrm>
        <a:graphic>
          <a:graphicData uri="http://schemas.openxmlformats.org/drawingml/2006/table">
            <a:tbl>
              <a:tblPr firstRow="1" firstCol="1" bandRow="1"/>
              <a:tblGrid>
                <a:gridCol w="1157592">
                  <a:extLst>
                    <a:ext uri="{9D8B030D-6E8A-4147-A177-3AD203B41FA5}">
                      <a16:colId xmlns:a16="http://schemas.microsoft.com/office/drawing/2014/main" xmlns="" val="20000"/>
                    </a:ext>
                  </a:extLst>
                </a:gridCol>
                <a:gridCol w="826852">
                  <a:extLst>
                    <a:ext uri="{9D8B030D-6E8A-4147-A177-3AD203B41FA5}">
                      <a16:colId xmlns:a16="http://schemas.microsoft.com/office/drawing/2014/main" xmlns="" val="20001"/>
                    </a:ext>
                  </a:extLst>
                </a:gridCol>
                <a:gridCol w="1736386">
                  <a:extLst>
                    <a:ext uri="{9D8B030D-6E8A-4147-A177-3AD203B41FA5}">
                      <a16:colId xmlns:a16="http://schemas.microsoft.com/office/drawing/2014/main" xmlns="" val="20002"/>
                    </a:ext>
                  </a:extLst>
                </a:gridCol>
                <a:gridCol w="1074905">
                  <a:extLst>
                    <a:ext uri="{9D8B030D-6E8A-4147-A177-3AD203B41FA5}">
                      <a16:colId xmlns:a16="http://schemas.microsoft.com/office/drawing/2014/main" xmlns="" val="20003"/>
                    </a:ext>
                  </a:extLst>
                </a:gridCol>
                <a:gridCol w="1147865">
                  <a:extLst>
                    <a:ext uri="{9D8B030D-6E8A-4147-A177-3AD203B41FA5}">
                      <a16:colId xmlns:a16="http://schemas.microsoft.com/office/drawing/2014/main" xmlns="" val="20004"/>
                    </a:ext>
                  </a:extLst>
                </a:gridCol>
                <a:gridCol w="1828801">
                  <a:extLst>
                    <a:ext uri="{9D8B030D-6E8A-4147-A177-3AD203B41FA5}">
                      <a16:colId xmlns:a16="http://schemas.microsoft.com/office/drawing/2014/main" xmlns="" val="20005"/>
                    </a:ext>
                  </a:extLst>
                </a:gridCol>
              </a:tblGrid>
              <a:tr h="122551">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b="1" dirty="0">
                          <a:solidFill>
                            <a:srgbClr val="0000FF"/>
                          </a:solidFill>
                          <a:effectLst/>
                          <a:latin typeface="Calibri" panose="020F0502020204030204" pitchFamily="34" charset="0"/>
                          <a:ea typeface="宋体" panose="02010600030101010101" pitchFamily="2" charset="-122"/>
                        </a:rPr>
                        <a:t>Confirm to</a:t>
                      </a:r>
                      <a:r>
                        <a:rPr lang="en-US" altLang="zh-CN" sz="1050" b="1" baseline="0" dirty="0">
                          <a:solidFill>
                            <a:srgbClr val="0000FF"/>
                          </a:solidFill>
                          <a:effectLst/>
                          <a:latin typeface="Calibri" panose="020F0502020204030204" pitchFamily="34" charset="0"/>
                          <a:ea typeface="宋体" panose="02010600030101010101" pitchFamily="2" charset="-122"/>
                        </a:rPr>
                        <a:t> resolve all, b</a:t>
                      </a:r>
                      <a:r>
                        <a:rPr lang="en-US" sz="1050" b="1" dirty="0">
                          <a:solidFill>
                            <a:srgbClr val="0000FF"/>
                          </a:solidFill>
                          <a:effectLst/>
                          <a:latin typeface="Calibri" panose="020F0502020204030204" pitchFamily="34" charset="0"/>
                          <a:ea typeface="宋体" panose="02010600030101010101" pitchFamily="2" charset="-122"/>
                        </a:rPr>
                        <a:t>efore/at November</a:t>
                      </a:r>
                      <a:r>
                        <a:rPr lang="en-US" sz="1050" b="1" baseline="0" dirty="0">
                          <a:solidFill>
                            <a:srgbClr val="0000FF"/>
                          </a:solidFill>
                          <a:effectLst/>
                          <a:latin typeface="Calibri" panose="020F0502020204030204" pitchFamily="34" charset="0"/>
                          <a:ea typeface="宋体" panose="02010600030101010101" pitchFamily="2" charset="-122"/>
                        </a:rPr>
                        <a:t> P</a:t>
                      </a:r>
                      <a:r>
                        <a:rPr lang="en-US" sz="1050" b="1" dirty="0">
                          <a:solidFill>
                            <a:srgbClr val="0000FF"/>
                          </a:solidFill>
                          <a:effectLst/>
                          <a:latin typeface="Calibri" panose="020F0502020204030204" pitchFamily="34" charset="0"/>
                          <a:ea typeface="宋体" panose="02010600030101010101" pitchFamily="2" charset="-122"/>
                        </a:rPr>
                        <a:t>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Alecs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5"/>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6"/>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19"/>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0"/>
                  </a:ext>
                </a:extLst>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1"/>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2"/>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3"/>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Stephen 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a:solidFill>
                            <a:schemeClr val="tx1"/>
                          </a:solidFill>
                          <a:effectLst/>
                          <a:latin typeface="Calibri" panose="020F0502020204030204" pitchFamily="34" charset="0"/>
                          <a:ea typeface="宋体" panose="02010600030101010101" pitchFamily="2" charset="-122"/>
                        </a:rPr>
                        <a:t>Y</a:t>
                      </a:r>
                      <a:endParaRPr lang="zh-CN" alt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4"/>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5"/>
                  </a:ext>
                </a:extLst>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CN" sz="1050" kern="1200" dirty="0">
                          <a:solidFill>
                            <a:schemeClr val="tx1"/>
                          </a:solidFill>
                          <a:effectLst/>
                          <a:latin typeface="Calibri" panose="020F0502020204030204" pitchFamily="34" charset="0"/>
                          <a:ea typeface="宋体" panose="02010600030101010101" pitchFamily="2" charset="-122"/>
                          <a:cs typeface="+mn-cs"/>
                        </a:rPr>
                        <a:t>Y</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6"/>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28"/>
                  </a:ext>
                </a:extLst>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CN" sz="1050" dirty="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29"/>
                  </a:ext>
                </a:extLst>
              </a:tr>
              <a:tr h="1169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0"/>
                  </a:ext>
                </a:extLst>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1"/>
                  </a:ext>
                </a:extLst>
              </a:tr>
              <a:tr h="122551">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0.110091743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0.7944954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0.9045872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32"/>
                  </a:ext>
                </a:extLst>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0126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44084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255910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223036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dirty="0">
                <a:solidFill>
                  <a:srgbClr val="0000FF"/>
                </a:solidFill>
              </a:rPr>
              <a:t>November</a:t>
            </a:r>
            <a:r>
              <a:rPr lang="en-US" dirty="0"/>
              <a:t> IEEE 802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November</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https://web.cvent.com/event/adea36bb-d70a-4157-b7e8-97d554e398cf/summary</a:t>
            </a:r>
            <a:r>
              <a:rPr lang="en-US" altLang="zh-CN"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4760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764886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307218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796493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264842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22287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44371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0049311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03924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240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791858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3640872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25029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66024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58769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418776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792117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6530926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228232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15238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481</a:t>
            </a:r>
            <a:endParaRPr lang="en-US" altLang="en-US" sz="3600" dirty="0"/>
          </a:p>
        </p:txBody>
      </p:sp>
      <p:sp>
        <p:nvSpPr>
          <p:cNvPr id="5" name="Rectangle 3"/>
          <p:cNvSpPr txBox="1">
            <a:spLocks noChangeArrowheads="1"/>
          </p:cNvSpPr>
          <p:nvPr/>
        </p:nvSpPr>
        <p:spPr bwMode="auto">
          <a:xfrm>
            <a:off x="762000" y="15240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3503, 3506 and 3509.</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smtClean="0">
                <a:solidFill>
                  <a:srgbClr val="000000"/>
                </a:solidFill>
                <a:latin typeface="Times New Roman" panose="02020603050405020304" pitchFamily="18" charset="0"/>
                <a:cs typeface="+mn-cs"/>
              </a:rPr>
              <a:t>Rui Du</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a:t>
            </a: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9021957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3349 3350 3351 3352 3367 3538</a:t>
            </a:r>
          </a:p>
          <a:p>
            <a:pPr lvl="1" algn="just">
              <a:buFont typeface="Arial" panose="020B0604020202020204" pitchFamily="34" charset="0"/>
              <a:buChar char="–"/>
              <a:defRPr/>
            </a:pPr>
            <a:r>
              <a:rPr lang="en-US" altLang="zh-CN" sz="1600" dirty="0" smtClean="0"/>
              <a:t>as </a:t>
            </a:r>
            <a:r>
              <a:rPr lang="en-US" altLang="zh-CN" sz="1600" dirty="0"/>
              <a:t>specified in 11-23/1949r2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603014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3298 and 3318</a:t>
            </a:r>
          </a:p>
          <a:p>
            <a:pPr lvl="1" algn="just">
              <a:buFont typeface="Arial" panose="020B0604020202020204" pitchFamily="34" charset="0"/>
              <a:buChar char="–"/>
              <a:defRPr/>
            </a:pPr>
            <a:r>
              <a:rPr lang="en-US" altLang="zh-CN" sz="1600" dirty="0" smtClean="0"/>
              <a:t>as </a:t>
            </a:r>
            <a:r>
              <a:rPr lang="en-US" altLang="zh-CN" sz="1600" dirty="0"/>
              <a:t>specified in 11-23/1989r1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745784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3195, 3292, 3293, 3294, and 3337</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11-23/1879r4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kern="0" dirty="0" smtClean="0"/>
              <a:t>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11-23/1879r4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36549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3338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11-23/2070r1, “LB276 CR for CID 3338”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11-23/2070r1, “LB276 CR for CID 3338”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28390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3178</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t>11-23/2096r0, </a:t>
            </a:r>
            <a:r>
              <a:rPr lang="en-US" altLang="zh-CN" sz="1600" dirty="0"/>
              <a:t>“LB276 CR for CID 3178”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smtClean="0"/>
              <a:t>11-23/2096r0, </a:t>
            </a:r>
            <a:r>
              <a:rPr lang="en-US" altLang="zh-CN" dirty="0"/>
              <a:t>“LB276 CR for CID 3178”</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113107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3079, 3080, 3086, 3088, 3090, 3098, 3099, 3101, 3102, 3103, 3104, 3106, 3127, 3139, 3140, and 3141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11-23/2093r2, “LB276 CR on capability of sensing measurement reporting”</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11-23/2093r2, “LB276 CR on capability of sensing measurement reporting”</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575013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3331, 3332, 3333</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11-23/2008r3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9315582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489</a:t>
            </a:r>
            <a:endParaRPr lang="en-US" altLang="en-US" sz="3600" dirty="0"/>
          </a:p>
        </p:txBody>
      </p:sp>
      <p:sp>
        <p:nvSpPr>
          <p:cNvPr id="5" name="Rectangle 3"/>
          <p:cNvSpPr txBox="1">
            <a:spLocks noChangeArrowheads="1"/>
          </p:cNvSpPr>
          <p:nvPr/>
        </p:nvSpPr>
        <p:spPr bwMode="auto">
          <a:xfrm>
            <a:off x="762000" y="1676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3526 and 3523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Mahmoud </a:t>
            </a:r>
            <a:r>
              <a:rPr lang="en-US" altLang="zh-CN" sz="1800" b="1" kern="0" dirty="0" smtClean="0">
                <a:solidFill>
                  <a:srgbClr val="000000"/>
                </a:solidFill>
                <a:latin typeface="Times New Roman" panose="02020603050405020304" pitchFamily="18" charset="0"/>
                <a:cs typeface="+mn-cs"/>
              </a:rPr>
              <a:t>Kamel</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 </a:t>
            </a:r>
            <a:endParaRPr lang="en-US" altLang="zh-CN" sz="1800" b="1" kern="0" dirty="0" smtClean="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smtClean="0">
                <a:solidFill>
                  <a:srgbClr val="000000"/>
                </a:solidFill>
                <a:latin typeface="Times New Roman" panose="02020603050405020304" pitchFamily="18" charset="0"/>
                <a:cs typeface="+mn-cs"/>
              </a:rPr>
              <a:t>Result</a:t>
            </a:r>
            <a:r>
              <a:rPr lang="en-US" altLang="zh-CN" sz="1800" b="1" kern="0" dirty="0">
                <a:solidFill>
                  <a:srgbClr val="000000"/>
                </a:solidFill>
                <a:latin typeface="Times New Roman" panose="02020603050405020304" pitchFamily="18" charset="0"/>
                <a:cs typeface="+mn-cs"/>
              </a:rPr>
              <a:t>:</a:t>
            </a:r>
          </a:p>
          <a:p>
            <a:pPr marL="342900" lvl="1" indent="-342900" algn="just">
              <a:spcBef>
                <a:spcPct val="0"/>
              </a:spcBef>
              <a:buFont typeface="Arial" panose="020B0604020202020204" pitchFamily="34" charset="0"/>
              <a:buChar char="•"/>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8102630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3355, 3357, 3370, 3410, 3465, and 3466</a:t>
            </a:r>
          </a:p>
          <a:p>
            <a:pPr lvl="1" algn="just">
              <a:buFont typeface="Arial" panose="020B0604020202020204" pitchFamily="34" charset="0"/>
              <a:buChar char="–"/>
              <a:defRPr/>
            </a:pPr>
            <a:r>
              <a:rPr lang="en-US" altLang="zh-CN" sz="1600" dirty="0"/>
              <a:t>as specified in doc</a:t>
            </a:r>
            <a:r>
              <a:rPr lang="en-US" altLang="zh-CN" sz="1600" dirty="0" smtClean="0"/>
              <a:t>.: 11-23/2082r1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Benedikt </a:t>
            </a:r>
            <a:r>
              <a:rPr lang="en-US" altLang="zh-CN" sz="1800" b="1" kern="0" dirty="0" smtClean="0"/>
              <a:t>Schweizer</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616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491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3395 and 3303</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smtClean="0">
                <a:solidFill>
                  <a:srgbClr val="FF0000"/>
                </a:solidFill>
              </a:rPr>
              <a:t>11-23/1826r1</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solidFill>
                  <a:srgbClr val="000000"/>
                </a:solidFill>
                <a:latin typeface="Times New Roman" panose="02020603050405020304" pitchFamily="18" charset="0"/>
              </a:rPr>
              <a:t>Mahmoud 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solidFill>
                  <a:srgbClr val="FF0000"/>
                </a:solidFill>
              </a:rPr>
              <a:t>11-23/1826r1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435526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38320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143835</TotalTime>
  <Words>6811</Words>
  <Application>Microsoft Office PowerPoint</Application>
  <PresentationFormat>宽屏</PresentationFormat>
  <Paragraphs>1771</Paragraphs>
  <Slides>85</Slides>
  <Notes>84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85</vt:i4>
      </vt:variant>
    </vt:vector>
  </HeadingPairs>
  <TitlesOfParts>
    <vt:vector size="9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November Plenary 2023</vt:lpstr>
      <vt:lpstr>IEEE 802.11 Task Group bf WLAN Sensing </vt:lpstr>
      <vt:lpstr>PowerPoint 演示文稿</vt:lpstr>
      <vt:lpstr>PowerPoint 演示文稿</vt:lpstr>
      <vt:lpstr>Registration for the November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311</cp:revision>
  <cp:lastPrinted>2014-11-04T15:04:57Z</cp:lastPrinted>
  <dcterms:created xsi:type="dcterms:W3CDTF">2007-04-17T18:10:23Z</dcterms:created>
  <dcterms:modified xsi:type="dcterms:W3CDTF">2023-11-16T23:40:51Z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(3)DNV3AUQcNlm3Vr/4M/8XTCII319BWsqSUXC/9tqV1dEJvtRvuQE6ebqIumdmBauCqxArJ9UW
8NywYuyPZL7bypYX5o5wFTsC/BOmiZVjorsSpyreuyuRw8wmcqJ2yQBElNoQYucNVW3qEWDH
ErdymNREpXX+tqWxpRwTUrJYDWrrrLZXFow5USiu/dJC/LDft/X6JgbaAgT2M4L0OWhjXRHQ
uyJ7IwAorXH7JYK+H5</vt:lpwstr>
  </property>
  <property fmtid="{D5CDD505-2E9C-101B-9397-08002B2CF9AE}" pid="27" name="_2015_ms_pID_7253431">
    <vt:lpwstr>AyRu3UdXh9jT+QAO3olVbe9v/i5g1Y0mZNVPL/7aXTNbF2a2ZTIuCq
GsUXob/s86bYMGONT33xP6O5s+SviqJprQ3rblYWQPdsItutggvCHek1P4JAnskB0r19dUzM
AMeTzdjDShHykReu5l5gkqBXidW6gCHiWmfoNneQyjKQYmUZt2i1TvHxOO1jO04Z4+iRL8Ub
CjJsBG9v9GPKGN+qQY3l/X71wwaAqLmkwR4M</vt:lpwstr>
  </property>
  <property fmtid="{D5CDD505-2E9C-101B-9397-08002B2CF9AE}" pid="28" name="_2015_ms_pID_7253432">
    <vt:lpwstr>yvKBlSdkahKA3UoZs0yDHWY=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