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9"/>
  </p:notesMasterIdLst>
  <p:handoutMasterIdLst>
    <p:handoutMasterId r:id="rId70"/>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022" r:id="rId22"/>
    <p:sldId id="1040" r:id="rId23"/>
    <p:sldId id="1041" r:id="rId24"/>
    <p:sldId id="1042" r:id="rId25"/>
    <p:sldId id="1043" r:id="rId26"/>
    <p:sldId id="1044" r:id="rId27"/>
    <p:sldId id="1045" r:id="rId28"/>
    <p:sldId id="1046" r:id="rId29"/>
    <p:sldId id="1047" r:id="rId30"/>
    <p:sldId id="1006" r:id="rId31"/>
    <p:sldId id="1023" r:id="rId32"/>
    <p:sldId id="1024" r:id="rId33"/>
    <p:sldId id="294" r:id="rId34"/>
    <p:sldId id="1025" r:id="rId35"/>
    <p:sldId id="1026" r:id="rId36"/>
    <p:sldId id="1027" r:id="rId37"/>
    <p:sldId id="1028" r:id="rId38"/>
    <p:sldId id="1021" r:id="rId39"/>
    <p:sldId id="1036" r:id="rId40"/>
    <p:sldId id="1030" r:id="rId41"/>
    <p:sldId id="1031" r:id="rId42"/>
    <p:sldId id="1037" r:id="rId43"/>
    <p:sldId id="1029" r:id="rId44"/>
    <p:sldId id="1035" r:id="rId45"/>
    <p:sldId id="317" r:id="rId46"/>
    <p:sldId id="318" r:id="rId47"/>
    <p:sldId id="301" r:id="rId48"/>
    <p:sldId id="320" r:id="rId49"/>
    <p:sldId id="322" r:id="rId50"/>
    <p:sldId id="319" r:id="rId51"/>
    <p:sldId id="302" r:id="rId52"/>
    <p:sldId id="1051" r:id="rId53"/>
    <p:sldId id="1053" r:id="rId54"/>
    <p:sldId id="364" r:id="rId55"/>
    <p:sldId id="367" r:id="rId56"/>
    <p:sldId id="365" r:id="rId57"/>
    <p:sldId id="309" r:id="rId58"/>
    <p:sldId id="315" r:id="rId59"/>
    <p:sldId id="316" r:id="rId60"/>
    <p:sldId id="1055" r:id="rId61"/>
    <p:sldId id="1038" r:id="rId62"/>
    <p:sldId id="356" r:id="rId63"/>
    <p:sldId id="1039" r:id="rId64"/>
    <p:sldId id="1033" r:id="rId65"/>
    <p:sldId id="362" r:id="rId66"/>
    <p:sldId id="1034" r:id="rId67"/>
    <p:sldId id="323" r:id="rId6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4414ED-F8B6-408C-BFC4-C44AC56CAB54}" v="190" dt="2023-11-16T03:01:57.6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75"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microsoft.com/office/2015/10/relationships/revisionInfo" Target="revisionInfo.xml"/><Relationship Id="rId7" Type="http://schemas.openxmlformats.org/officeDocument/2006/relationships/slide" Target="slides/slide6.xml"/><Relationship Id="rId7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6T03:09:02.032" v="2785"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5T17:56:17.400" v="1600" actId="20577"/>
        <pc:sldMkLst>
          <pc:docMk/>
          <pc:sldMk cId="0" sldId="257"/>
        </pc:sldMkLst>
        <pc:spChg chg="mod">
          <ac:chgData name="Alfred Asterjadhi" userId="39de57b9-85c0-4fd1-aaac-8ca2b6560ad0" providerId="ADAL" clId="{9C4414ED-F8B6-408C-BFC4-C44AC56CAB54}" dt="2023-11-15T17:56:17.400" v="1600"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02:31:11.744" v="2124" actId="20577"/>
        <pc:sldMkLst>
          <pc:docMk/>
          <pc:sldMk cId="2797489138" sldId="301"/>
        </pc:sldMkLst>
        <pc:spChg chg="mod">
          <ac:chgData name="Alfred Asterjadhi" userId="39de57b9-85c0-4fd1-aaac-8ca2b6560ad0" providerId="ADAL" clId="{9C4414ED-F8B6-408C-BFC4-C44AC56CAB54}" dt="2023-11-16T02:31:11.744" v="2124"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02:43:57.169" v="2277" actId="20577"/>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02:43:55.611" v="2276" actId="20577"/>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02:58:29.795" v="2635" actId="20577"/>
        <pc:sldMkLst>
          <pc:docMk/>
          <pc:sldMk cId="3424331671" sldId="309"/>
        </pc:sldMkLst>
        <pc:spChg chg="mod">
          <ac:chgData name="Alfred Asterjadhi" userId="39de57b9-85c0-4fd1-aaac-8ca2b6560ad0" providerId="ADAL" clId="{9C4414ED-F8B6-408C-BFC4-C44AC56CAB54}" dt="2023-11-16T02:58:29.795" v="2635" actId="2057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modSp add mod">
        <pc:chgData name="Alfred Asterjadhi" userId="39de57b9-85c0-4fd1-aaac-8ca2b6560ad0" providerId="ADAL" clId="{9C4414ED-F8B6-408C-BFC4-C44AC56CAB54}" dt="2023-11-16T02:59:19.509" v="2653" actId="20577"/>
        <pc:sldMkLst>
          <pc:docMk/>
          <pc:sldMk cId="1909955060" sldId="315"/>
        </pc:sldMkLst>
        <pc:spChg chg="mod">
          <ac:chgData name="Alfred Asterjadhi" userId="39de57b9-85c0-4fd1-aaac-8ca2b6560ad0" providerId="ADAL" clId="{9C4414ED-F8B6-408C-BFC4-C44AC56CAB54}" dt="2023-11-16T02:59:19.509" v="2653" actId="20577"/>
          <ac:spMkLst>
            <pc:docMk/>
            <pc:sldMk cId="1909955060" sldId="315"/>
            <ac:spMk id="3" creationId="{20CC051C-D187-46B0-9AE3-8EDB33957B79}"/>
          </ac:spMkLst>
        </pc:spChg>
        <pc:spChg chg="mod">
          <ac:chgData name="Alfred Asterjadhi" userId="39de57b9-85c0-4fd1-aaac-8ca2b6560ad0" providerId="ADAL" clId="{9C4414ED-F8B6-408C-BFC4-C44AC56CAB54}" dt="2023-11-16T02:59:16.119" v="2652"/>
          <ac:spMkLst>
            <pc:docMk/>
            <pc:sldMk cId="1909955060" sldId="315"/>
            <ac:spMk id="6" creationId="{CEBEA6D7-69C5-4556-9BB1-4591BCE7D572}"/>
          </ac:spMkLst>
        </pc:spChg>
      </pc:sldChg>
      <pc:sldChg chg="modSp add mod">
        <pc:chgData name="Alfred Asterjadhi" userId="39de57b9-85c0-4fd1-aaac-8ca2b6560ad0" providerId="ADAL" clId="{9C4414ED-F8B6-408C-BFC4-C44AC56CAB54}" dt="2023-11-16T02:59:52.258" v="2682" actId="20577"/>
        <pc:sldMkLst>
          <pc:docMk/>
          <pc:sldMk cId="2629402207" sldId="316"/>
        </pc:sldMkLst>
        <pc:spChg chg="mod">
          <ac:chgData name="Alfred Asterjadhi" userId="39de57b9-85c0-4fd1-aaac-8ca2b6560ad0" providerId="ADAL" clId="{9C4414ED-F8B6-408C-BFC4-C44AC56CAB54}" dt="2023-11-16T02:59:47.552" v="2669" actId="20577"/>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02:30:20.025" v="2068" actId="20577"/>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02:30:20.025" v="2068" actId="20577"/>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02:30:09.431" v="2065" actId="20577"/>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02:30:03.877" v="2050" actId="6549"/>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02:33:30.394" v="2219" actId="2057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02:33:30.394" v="2219" actId="2057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02:31:55.297" v="2177" actId="6549"/>
        <pc:sldMkLst>
          <pc:docMk/>
          <pc:sldMk cId="124678335" sldId="320"/>
        </pc:sldMkLst>
        <pc:spChg chg="mod">
          <ac:chgData name="Alfred Asterjadhi" userId="39de57b9-85c0-4fd1-aaac-8ca2b6560ad0" providerId="ADAL" clId="{9C4414ED-F8B6-408C-BFC4-C44AC56CAB54}" dt="2023-11-16T02:31:55.297" v="2177" actId="6549"/>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5T20:32:21.866" v="1654" actId="207"/>
        <pc:sldMkLst>
          <pc:docMk/>
          <pc:sldMk cId="1908471061" sldId="328"/>
        </pc:sldMkLst>
        <pc:spChg chg="mod">
          <ac:chgData name="Alfred Asterjadhi" userId="39de57b9-85c0-4fd1-aaac-8ca2b6560ad0" providerId="ADAL" clId="{9C4414ED-F8B6-408C-BFC4-C44AC56CAB54}" dt="2023-11-15T20:32:21.866" v="1654" actId="20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5T02:05:29.289" v="1343" actId="6549"/>
        <pc:sldMkLst>
          <pc:docMk/>
          <pc:sldMk cId="3930036297" sldId="356"/>
        </pc:sldMkLst>
        <pc:spChg chg="mod">
          <ac:chgData name="Alfred Asterjadhi" userId="39de57b9-85c0-4fd1-aaac-8ca2b6560ad0" providerId="ADAL" clId="{9C4414ED-F8B6-408C-BFC4-C44AC56CAB54}" dt="2023-11-15T02:05:29.289" v="1343" actId="6549"/>
          <ac:spMkLst>
            <pc:docMk/>
            <pc:sldMk cId="3930036297" sldId="356"/>
            <ac:spMk id="2" creationId="{4B5F0D0E-8BB7-48AB-9160-728B8B3399A2}"/>
          </ac:spMkLst>
        </pc:spChg>
      </pc:sldChg>
      <pc:sldChg chg="modSp add mod">
        <pc:chgData name="Alfred Asterjadhi" userId="39de57b9-85c0-4fd1-aaac-8ca2b6560ad0" providerId="ADAL" clId="{9C4414ED-F8B6-408C-BFC4-C44AC56CAB54}" dt="2023-11-16T02:46:34.782" v="2428" actId="20577"/>
        <pc:sldMkLst>
          <pc:docMk/>
          <pc:sldMk cId="828299115" sldId="364"/>
        </pc:sldMkLst>
        <pc:spChg chg="mod">
          <ac:chgData name="Alfred Asterjadhi" userId="39de57b9-85c0-4fd1-aaac-8ca2b6560ad0" providerId="ADAL" clId="{9C4414ED-F8B6-408C-BFC4-C44AC56CAB54}" dt="2023-11-16T02:46:34.782" v="2428"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02:50:42.878" v="2491" actId="20577"/>
        <pc:sldMkLst>
          <pc:docMk/>
          <pc:sldMk cId="2587766060" sldId="365"/>
        </pc:sldMkLst>
        <pc:spChg chg="mod">
          <ac:chgData name="Alfred Asterjadhi" userId="39de57b9-85c0-4fd1-aaac-8ca2b6560ad0" providerId="ADAL" clId="{9C4414ED-F8B6-408C-BFC4-C44AC56CAB54}" dt="2023-11-16T02:50:42.878" v="2491" actId="20577"/>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02:46:55.034" v="2447"/>
        <pc:sldMkLst>
          <pc:docMk/>
          <pc:sldMk cId="4285484906" sldId="367"/>
        </pc:sldMkLst>
        <pc:spChg chg="mod">
          <ac:chgData name="Alfred Asterjadhi" userId="39de57b9-85c0-4fd1-aaac-8ca2b6560ad0" providerId="ADAL" clId="{9C4414ED-F8B6-408C-BFC4-C44AC56CAB54}" dt="2023-11-16T02:46:50.186" v="2446" actId="2057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6T02:20:57.382" v="1852" actId="14100"/>
        <pc:sldMkLst>
          <pc:docMk/>
          <pc:sldMk cId="2696761607" sldId="393"/>
        </pc:sldMkLst>
        <pc:graphicFrameChg chg="mod modGraphic">
          <ac:chgData name="Alfred Asterjadhi" userId="39de57b9-85c0-4fd1-aaac-8ca2b6560ad0" providerId="ADAL" clId="{9C4414ED-F8B6-408C-BFC4-C44AC56CAB54}" dt="2023-11-16T02:20:57.382" v="1852" actId="14100"/>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5T17:34:23.001" v="1541" actId="115"/>
        <pc:sldMkLst>
          <pc:docMk/>
          <pc:sldMk cId="2511602690" sldId="1022"/>
        </pc:sldMkLst>
        <pc:graphicFrameChg chg="mod modGraphic">
          <ac:chgData name="Alfred Asterjadhi" userId="39de57b9-85c0-4fd1-aaac-8ca2b6560ad0" providerId="ADAL" clId="{9C4414ED-F8B6-408C-BFC4-C44AC56CAB54}" dt="2023-11-15T17:34:23.001" v="1541" actId="115"/>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02:52:26.051" v="2508" actId="20577"/>
        <pc:sldMkLst>
          <pc:docMk/>
          <pc:sldMk cId="3095361314" sldId="1029"/>
        </pc:sldMkLst>
        <pc:spChg chg="mod">
          <ac:chgData name="Alfred Asterjadhi" userId="39de57b9-85c0-4fd1-aaac-8ca2b6560ad0" providerId="ADAL" clId="{9C4414ED-F8B6-408C-BFC4-C44AC56CAB54}" dt="2023-11-15T23:36:08.056" v="1689"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ord">
        <pc:chgData name="Alfred Asterjadhi" userId="39de57b9-85c0-4fd1-aaac-8ca2b6560ad0" providerId="ADAL" clId="{9C4414ED-F8B6-408C-BFC4-C44AC56CAB54}" dt="2023-11-16T02:38:14.263" v="2242" actId="114"/>
        <pc:sldMkLst>
          <pc:docMk/>
          <pc:sldMk cId="3456116423" sldId="1035"/>
        </pc:sldMkLst>
        <pc:spChg chg="mod">
          <ac:chgData name="Alfred Asterjadhi" userId="39de57b9-85c0-4fd1-aaac-8ca2b6560ad0" providerId="ADAL" clId="{9C4414ED-F8B6-408C-BFC4-C44AC56CAB54}" dt="2023-11-16T02:28:43.395" v="1995"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02:22:41.288" v="1865" actId="2057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02:22:41.288" v="1865" actId="2057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02:43:52.903" v="2275" actId="20577"/>
        <pc:sldMkLst>
          <pc:docMk/>
          <pc:sldMk cId="330771405" sldId="1051"/>
        </pc:sldMkLst>
        <pc:spChg chg="mod">
          <ac:chgData name="Alfred Asterjadhi" userId="39de57b9-85c0-4fd1-aaac-8ca2b6560ad0" providerId="ADAL" clId="{9C4414ED-F8B6-408C-BFC4-C44AC56CAB54}" dt="2023-11-16T02:43:51.440" v="2274" actId="20577"/>
          <ac:spMkLst>
            <pc:docMk/>
            <pc:sldMk cId="330771405" sldId="1051"/>
            <ac:spMk id="2" creationId="{4AF72B65-374B-4C05-B0E2-23CE84EC74E2}"/>
          </ac:spMkLst>
        </pc:spChg>
        <pc:spChg chg="mod">
          <ac:chgData name="Alfred Asterjadhi" userId="39de57b9-85c0-4fd1-aaac-8ca2b6560ad0" providerId="ADAL" clId="{9C4414ED-F8B6-408C-BFC4-C44AC56CAB54}" dt="2023-11-16T02:43:52.903" v="2275" actId="20577"/>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03:02:23.283" v="2747" actId="20577"/>
        <pc:sldMkLst>
          <pc:docMk/>
          <pc:sldMk cId="2586608742" sldId="1055"/>
        </pc:sldMkLst>
        <pc:spChg chg="mod">
          <ac:chgData name="Alfred Asterjadhi" userId="39de57b9-85c0-4fd1-aaac-8ca2b6560ad0" providerId="ADAL" clId="{9C4414ED-F8B6-408C-BFC4-C44AC56CAB54}" dt="2023-11-16T03:02:15.765" v="2730" actId="20577"/>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MasterChg chg="modSp mod">
        <pc:chgData name="Alfred Asterjadhi" userId="39de57b9-85c0-4fd1-aaac-8ca2b6560ad0" providerId="ADAL" clId="{9C4414ED-F8B6-408C-BFC4-C44AC56CAB54}" dt="2023-11-16T03:09:02.032" v="2785" actId="20577"/>
        <pc:sldMasterMkLst>
          <pc:docMk/>
          <pc:sldMasterMk cId="0" sldId="2147483648"/>
        </pc:sldMasterMkLst>
        <pc:spChg chg="mod">
          <ac:chgData name="Alfred Asterjadhi" userId="39de57b9-85c0-4fd1-aaac-8ca2b6560ad0" providerId="ADAL" clId="{9C4414ED-F8B6-408C-BFC4-C44AC56CAB54}" dt="2023-11-16T03:09:02.032" v="2785" actId="20577"/>
          <ac:spMkLst>
            <pc:docMk/>
            <pc:sldMasterMk cId="0" sldId="2147483648"/>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48"/>
        </pc:sldMasterMkLst>
        <pc:spChg chg="mod">
          <ac:chgData name="Alfred Asterjadhi" userId="39de57b9-85c0-4fd1-aaac-8ca2b6560ad0" providerId="ADAL" clId="{E98B568D-11B1-47B0-93A8-869740506C63}" dt="2023-10-06T23:11:14.221" v="5" actId="20577"/>
          <ac:spMkLst>
            <pc:docMk/>
            <pc:sldMasterMk cId="0" sldId="2147483648"/>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48"/>
            <ac:spMk id="1027"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48"/>
        </pc:sldMasterMkLst>
        <pc:spChg chg="mod">
          <ac:chgData name="Alfred Asterjadhi" userId="39de57b9-85c0-4fd1-aaac-8ca2b6560ad0" providerId="ADAL" clId="{FFF0D9FC-31E2-4B2E-A310-12AF9B378D92}" dt="2023-10-13T17:17:34.108" v="1001" actId="20577"/>
          <ac:spMkLst>
            <pc:docMk/>
            <pc:sldMasterMk cId="0" sldId="2147483648"/>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11/15/2023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802.11-23/01713r10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1929-00-00bn-peer-to-peer-p2p-resource-management.pptx" TargetMode="External"/><Relationship Id="rId13" Type="http://schemas.openxmlformats.org/officeDocument/2006/relationships/hyperlink" Target="https://mentor.ieee.org/802.11/dcn/23/11-23-2009-00-00bn-multi-ap-for-reliability-with-coherent-and-non-coherent-transmissions.pptx" TargetMode="External"/><Relationship Id="rId3" Type="http://schemas.openxmlformats.org/officeDocument/2006/relationships/hyperlink" Target="https://mentor.ieee.org/802.11/dcn/23/11-23-1838-00-00bn-follow-up-on-the-relay-transmission.pptx" TargetMode="External"/><Relationship Id="rId7" Type="http://schemas.openxmlformats.org/officeDocument/2006/relationships/hyperlink" Target="https://mentor.ieee.org/802.11/dcn/23/11-23-1910-00-00bn-coordinated-tdma-follow-up.pptx" TargetMode="External"/><Relationship Id="rId12" Type="http://schemas.openxmlformats.org/officeDocument/2006/relationships/hyperlink" Target="https://mentor.ieee.org/802.11/dcn/23/11-23-1969-00-00bn-consideration-on-uhr-relay-architecture.pptx" TargetMode="External"/><Relationship Id="rId2" Type="http://schemas.openxmlformats.org/officeDocument/2006/relationships/hyperlink" Target="https://mentor.ieee.org/802.11/dcn/23/11-23-1835-00-00bn-ap-power-management.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08-00-00bn-seamless-roaming-procedure.pptx" TargetMode="External"/><Relationship Id="rId11" Type="http://schemas.openxmlformats.org/officeDocument/2006/relationships/hyperlink" Target="https://mentor.ieee.org/802.11/dcn/23/11-23-1954-00-00bn-two-dimensional-a-ppdu.pptx" TargetMode="External"/><Relationship Id="rId5" Type="http://schemas.openxmlformats.org/officeDocument/2006/relationships/hyperlink" Target="https://mentor.ieee.org/802.11/dcn/23/11-23-1888-00-00bn-mac-header-protection-follow-up.pptx" TargetMode="External"/><Relationship Id="rId10" Type="http://schemas.openxmlformats.org/officeDocument/2006/relationships/hyperlink" Target="https://mentor.ieee.org/802.11/dcn/23/11-23-1953-00-00bn-two-dimensional-resource-allocation.pptx" TargetMode="External"/><Relationship Id="rId4" Type="http://schemas.openxmlformats.org/officeDocument/2006/relationships/hyperlink" Target="https://mentor.ieee.org/802.11/dcn/23/11-23-1839-00-00bn-evaluation-for-the-relay-transmission.pptx" TargetMode="External"/><Relationship Id="rId9" Type="http://schemas.openxmlformats.org/officeDocument/2006/relationships/hyperlink" Target="https://mentor.ieee.org/802.11/dcn/23/11-23-1942-00-00bn-inter-ppdu-low-power-listening-scheme.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1843-00-00bn-multi-ap-joint-transmission-simulations-with-impairments.pptx" TargetMode="External"/><Relationship Id="rId3" Type="http://schemas.openxmlformats.org/officeDocument/2006/relationships/hyperlink" Target="https://mentor.ieee.org/802.11/dcn/23/11-23-1832-00-00bn-multi-ap-coordinated-spatial-reuse.pptx" TargetMode="External"/><Relationship Id="rId7" Type="http://schemas.openxmlformats.org/officeDocument/2006/relationships/hyperlink" Target="https://mentor.ieee.org/802.11/dcn/23/11-23-1841-00-00bn-considerations-on-bss-color-for-multi-ap.pptx" TargetMode="External"/><Relationship Id="rId2" Type="http://schemas.openxmlformats.org/officeDocument/2006/relationships/hyperlink" Target="https://mentor.ieee.org/802.11/dcn/23/11-23-1756-02-00bn-mimo-dynamic-polarization-multiplexing-and-beamforming-proposed-ieee802-11bn-phy.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837-00-00bn-map-group-set-up-operation-discussion.pptx" TargetMode="External"/><Relationship Id="rId5" Type="http://schemas.openxmlformats.org/officeDocument/2006/relationships/hyperlink" Target="https://mentor.ieee.org/802.11/dcn/23/11-23-1836-00-00bn-map-security-consideration.pptx" TargetMode="External"/><Relationship Id="rId4" Type="http://schemas.openxmlformats.org/officeDocument/2006/relationships/hyperlink" Target="https://mentor.ieee.org/802.11/dcn/23/11-23-1834-00-00bn-high-criticality-use-cases-and-requirements.pptx" TargetMode="External"/><Relationship Id="rId9" Type="http://schemas.openxmlformats.org/officeDocument/2006/relationships/hyperlink" Target="https://mentor.ieee.org/802.11/dcn/23/11-23-1865-00-00bn-discussion-on-sst-and-a-ppdu.pptx"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3/11-23-1877-00-00bn-analysis-on-the-ldpc-rate-matching.pptx"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3/11-23-1931-01-00bn-tgbn-proposed-timeline.pptx" TargetMode="Externa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1975-00-00bn-coordinated-spatial-re-use-for-uhr.ppt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3/11-23-1987-00-00bn-802-11bn-selection-procedure.doc"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2029-00-00bn-overview-of-enterprise-policy-and-goals.pptx" TargetMode="External"/><Relationship Id="rId2" Type="http://schemas.openxmlformats.org/officeDocument/2006/relationships/hyperlink" Target="https://mentor.ieee.org/802.11/dcn/23/11-23-2026-00-00bn-balanced-wireless-in-device.pptx" TargetMode="External"/><Relationship Id="rId1" Type="http://schemas.openxmlformats.org/officeDocument/2006/relationships/slideLayout" Target="../slideLayouts/slideLayout5.xml"/><Relationship Id="rId4" Type="http://schemas.openxmlformats.org/officeDocument/2006/relationships/hyperlink" Target="https://mentor.ieee.org/802.11/dcn/23/11-23-2030-00-00bn-proposed-802-11bn-functional-requirements.doc"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2076-01-00bn-multiple-channel-access-in-preemption-sequence.pptx" TargetMode="External"/><Relationship Id="rId2" Type="http://schemas.openxmlformats.org/officeDocument/2006/relationships/hyperlink" Target="https://mentor.ieee.org/802.11/dcn/23/11-23-2100-00-00bn-considerations-on-multiple-multi-ap-groups.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079-10-0uhr-uhr-draft-proposed-csd.docx" TargetMode="External"/><Relationship Id="rId2" Type="http://schemas.openxmlformats.org/officeDocument/2006/relationships/hyperlink" Target="https://mentor.ieee.org/802.11/dcn/23/11-23-0480-03-0uhr-uhr-proposed-par.pdf" TargetMode="External"/><Relationship Id="rId1" Type="http://schemas.openxmlformats.org/officeDocument/2006/relationships/slideLayout" Target="../slideLayouts/slideLayout2.xml"/><Relationship Id="rId4" Type="http://schemas.openxmlformats.org/officeDocument/2006/relationships/hyperlink" Target="https://mentor.ieee.org/802.11/dcn/23/11-23-1166-05-0uhr-uhr-par-and-csd-comments.pptx" TargetMode="Externa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3/11-23-1449-01-0uhr-uhr-sg-september-2023-meeting-minutes.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3/11-23-1987-00-00bn-802-11bn-selection-procedure.doc" TargetMode="External"/><Relationship Id="rId2" Type="http://schemas.openxmlformats.org/officeDocument/2006/relationships/hyperlink" Target="https://mentor.ieee.org/802.11/dcn/23/11-23-1931-00-00bn-tgbn-proposed-timeline.pptx" TargetMode="External"/><Relationship Id="rId1" Type="http://schemas.openxmlformats.org/officeDocument/2006/relationships/slideLayout" Target="../slideLayouts/slideLayout2.xml"/><Relationship Id="rId4" Type="http://schemas.openxmlformats.org/officeDocument/2006/relationships/hyperlink" Target="https://mentor.ieee.org/802.11/dcn/23/11-23-2030-00-00bn-proposed-802-11bn-functional-requirements.doc"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1838-00-00bn-follow-up-on-the-relay-transmission.pptx" TargetMode="External"/><Relationship Id="rId2" Type="http://schemas.openxmlformats.org/officeDocument/2006/relationships/hyperlink" Target="https://mentor.ieee.org/802.11/dcn/23/11-23-1835-00-00bn-ap-power-management.ppt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839-00-00bn-evaluation-for-the-relay-transmission.pptx"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1888-00-00bn-mac-header-protection-follow-up.pptx" TargetMode="External"/><Relationship Id="rId7" Type="http://schemas.openxmlformats.org/officeDocument/2006/relationships/hyperlink" Target="https://mentor.ieee.org/802.11/dcn/23/11-23-1914-00-00bn-enhanced-security-considerations-in-uhr.pptx" TargetMode="External"/><Relationship Id="rId2" Type="http://schemas.openxmlformats.org/officeDocument/2006/relationships/hyperlink" Target="https://mentor.ieee.org/802.11/dcn/23/11-23-1839-00-00bn-evaluation-for-the-relay-transmi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11-00-00bn-secondary-channel-access-and-frame-transmission.pptx" TargetMode="External"/><Relationship Id="rId5" Type="http://schemas.openxmlformats.org/officeDocument/2006/relationships/hyperlink" Target="https://mentor.ieee.org/802.11/dcn/23/11-23-1910-00-00bn-coordinated-tdma-follow-up.pptx" TargetMode="External"/><Relationship Id="rId4" Type="http://schemas.openxmlformats.org/officeDocument/2006/relationships/hyperlink" Target="https://mentor.ieee.org/802.11/dcn/23/11-23-1908-00-00bn-seamless-roaming-procedure.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3/11-23-1914-00-00bn-enhanced-security-considerations-in-uhr.pptx" TargetMode="External"/><Relationship Id="rId7" Type="http://schemas.openxmlformats.org/officeDocument/2006/relationships/hyperlink" Target="https://mentor.ieee.org/802.11/dcn/23/11-23-1954-00-00bn-two-dimensional-a-ppdu.pptx" TargetMode="External"/><Relationship Id="rId2" Type="http://schemas.openxmlformats.org/officeDocument/2006/relationships/hyperlink" Target="https://mentor.ieee.org/802.11/dcn/23/11-23-1911-00-00bn-secondary-channel-access-and-frame-transmi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53-00-00bn-two-dimensional-resource-allocation.pptx" TargetMode="External"/><Relationship Id="rId5" Type="http://schemas.openxmlformats.org/officeDocument/2006/relationships/hyperlink" Target="https://mentor.ieee.org/802.11/dcn/23/11-23-1942-00-00bn-inter-ppdu-low-power-listening-scheme.pptx" TargetMode="External"/><Relationship Id="rId4" Type="http://schemas.openxmlformats.org/officeDocument/2006/relationships/hyperlink" Target="https://mentor.ieee.org/802.11/dcn/23/11-23-1929-00-00bn-peer-to-peer-p2p-resource-management.pptx"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3/11-23-1987-00-00bn-802-11bn-selection-procedure.doc" TargetMode="External"/><Relationship Id="rId2" Type="http://schemas.openxmlformats.org/officeDocument/2006/relationships/hyperlink" Target="https://mentor.ieee.org/802.11/dcn/23/11-23-1931-01-00bn-tgbn-proposed-timeline.pptx" TargetMode="External"/><Relationship Id="rId1" Type="http://schemas.openxmlformats.org/officeDocument/2006/relationships/slideLayout" Target="../slideLayouts/slideLayout2.xml"/><Relationship Id="rId4" Type="http://schemas.openxmlformats.org/officeDocument/2006/relationships/hyperlink" Target="https://mentor.ieee.org/802.11/dcn/23/11-23-2030-00-00bn-proposed-802-11bn-functional-requirements.doc" TargetMode="Externa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s://mentor.ieee.org/802.11/dcn/23/11-23-1987-00-00bn-802-11bn-selection-procedure.doc"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3/11-23-2030-00-00bn-proposed-802-11bn-functional-requirement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3/11-23-1969-00-00bn-consideration-on-uhr-relay-architecture.pptx" TargetMode="External"/><Relationship Id="rId2" Type="http://schemas.openxmlformats.org/officeDocument/2006/relationships/hyperlink" Target="https://mentor.ieee.org/802.11/dcn/23/11-23-1954-00-00bn-two-dimensional-a-ppdu.pptx" TargetMode="External"/><Relationship Id="rId1" Type="http://schemas.openxmlformats.org/officeDocument/2006/relationships/slideLayout" Target="../slideLayouts/slideLayout2.xml"/><Relationship Id="rId4" Type="http://schemas.openxmlformats.org/officeDocument/2006/relationships/hyperlink" Target="https://mentor.ieee.org/802.11/dcn/23/11-23-2009-00-00bn-multi-ap-for-reliability-with-coherent-and-non-coherent-transmissions.pptx" TargetMode="Externa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4" Type="http://schemas.openxmlformats.org/officeDocument/2006/relationships/hyperlink" Target="mailto:aasterja@qti.qualcomm.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November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2023-11-12</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Sept. 2023 meeting</a:t>
            </a:r>
          </a:p>
          <a:p>
            <a:pPr>
              <a:buFont typeface="Arial" panose="020B0604020202020204" pitchFamily="34" charset="0"/>
              <a:buChar char="•"/>
            </a:pPr>
            <a:r>
              <a:rPr lang="en-US" sz="1800" dirty="0"/>
              <a:t>Approve UHR SG minutes from Sept. 2023 meeting</a:t>
            </a:r>
          </a:p>
          <a:p>
            <a:pPr>
              <a:buFont typeface="Arial" panose="020B0604020202020204" pitchFamily="34" charset="0"/>
              <a:buChar char="•"/>
            </a:pPr>
            <a:r>
              <a:rPr lang="en-US" sz="1800" dirty="0"/>
              <a:t>TG Timeline</a:t>
            </a:r>
          </a:p>
          <a:p>
            <a:pPr>
              <a:buFont typeface="Arial" panose="020B0604020202020204" pitchFamily="34" charset="0"/>
              <a:buChar char="•"/>
            </a:pPr>
            <a:r>
              <a:rPr lang="en-US" sz="1800" dirty="0"/>
              <a:t>TG Documents</a:t>
            </a:r>
          </a:p>
          <a:p>
            <a:pPr>
              <a:buFont typeface="Arial" panose="020B0604020202020204" pitchFamily="34" charset="0"/>
              <a:buChar char="•"/>
            </a:pPr>
            <a:r>
              <a:rPr lang="en-US" sz="1800" dirty="0"/>
              <a:t>Proposed TG structure</a:t>
            </a:r>
          </a:p>
          <a:p>
            <a:pPr>
              <a:buFont typeface="Arial" panose="020B0604020202020204" pitchFamily="34" charset="0"/>
              <a:buChar char="•"/>
            </a:pPr>
            <a:r>
              <a:rPr lang="en-US" sz="1800" dirty="0"/>
              <a:t>TG officers’ election</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January 2024</a:t>
            </a:r>
          </a:p>
          <a:p>
            <a:pPr>
              <a:buFont typeface="Arial" panose="020B0604020202020204" pitchFamily="34" charset="0"/>
              <a:buChar char="•"/>
            </a:pPr>
            <a:r>
              <a:rPr lang="en-US" sz="1800" dirty="0"/>
              <a:t>Future teleconference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76399"/>
            <a:ext cx="4648199" cy="4799013"/>
          </a:xfrm>
        </p:spPr>
        <p:txBody>
          <a:bodyPr/>
          <a:lstStyle/>
          <a:p>
            <a:pPr lvl="0">
              <a:lnSpc>
                <a:spcPct val="80000"/>
              </a:lnSpc>
              <a:buFont typeface="Arial" panose="020B0604020202020204" pitchFamily="34" charset="0"/>
              <a:buChar char="•"/>
            </a:pPr>
            <a:r>
              <a:rPr lang="en-US" altLang="en-US" sz="1400" dirty="0"/>
              <a:t>Monday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September 2023 meeting</a:t>
            </a:r>
          </a:p>
          <a:p>
            <a:pPr lvl="1">
              <a:lnSpc>
                <a:spcPct val="80000"/>
              </a:lnSpc>
              <a:buFont typeface="Arial" panose="020B0604020202020204" pitchFamily="34" charset="0"/>
              <a:buChar char="•"/>
            </a:pPr>
            <a:r>
              <a:rPr lang="en-US" altLang="en-US" sz="1200" dirty="0"/>
              <a:t>Approve UHR SG minutes from September meeting</a:t>
            </a:r>
          </a:p>
          <a:p>
            <a:pPr lvl="1">
              <a:lnSpc>
                <a:spcPct val="80000"/>
              </a:lnSpc>
              <a:buFont typeface="Arial" panose="020B0604020202020204" pitchFamily="34" charset="0"/>
              <a:buChar char="•"/>
            </a:pPr>
            <a:r>
              <a:rPr lang="en-US" altLang="en-US" sz="1200" dirty="0"/>
              <a:t>Call for TG officers</a:t>
            </a:r>
          </a:p>
          <a:p>
            <a:pPr lvl="1">
              <a:lnSpc>
                <a:spcPct val="80000"/>
              </a:lnSpc>
              <a:buFont typeface="Arial" panose="020B0604020202020204" pitchFamily="34" charset="0"/>
              <a:buChar char="•"/>
            </a:pPr>
            <a:r>
              <a:rPr lang="en-US" altLang="en-US" sz="1200" dirty="0"/>
              <a:t>TG Timeline and TG Documents</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Wednesday AM1 (8:00-10:00)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 Wednesday AM2 (10:30-12:30)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Final Call for TG officers</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Thursday AM2 (10:30-12:30)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TG officers' election</a:t>
            </a:r>
          </a:p>
          <a:p>
            <a:pPr lvl="1">
              <a:lnSpc>
                <a:spcPct val="80000"/>
              </a:lnSpc>
              <a:buFont typeface="Arial" panose="020B0604020202020204" pitchFamily="34" charset="0"/>
              <a:buChar char="•"/>
            </a:pPr>
            <a:r>
              <a:rPr lang="en-US" altLang="en-US" sz="1200" dirty="0"/>
              <a:t>Proposed TG structure</a:t>
            </a:r>
          </a:p>
          <a:p>
            <a:pPr lvl="1">
              <a:lnSpc>
                <a:spcPct val="80000"/>
              </a:lnSpc>
              <a:buFont typeface="Arial" panose="020B0604020202020204" pitchFamily="34" charset="0"/>
              <a:buChar char="•"/>
            </a:pPr>
            <a:r>
              <a:rPr lang="en-US" altLang="en-US" sz="1200"/>
              <a:t>TG documents</a:t>
            </a:r>
            <a:endParaRPr lang="en-US" altLang="en-US" sz="1200" dirty="0"/>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endParaRPr lang="en-US" altLang="en-US" sz="1400" kern="0" dirty="0"/>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January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289006147"/>
              </p:ext>
            </p:extLst>
          </p:nvPr>
        </p:nvGraphicFramePr>
        <p:xfrm>
          <a:off x="1219200" y="2298624"/>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TGbn</a:t>
                      </a:r>
                    </a:p>
                  </a:txBody>
                  <a:tcPr/>
                </a:tc>
                <a:tc>
                  <a:txBody>
                    <a:bodyPr/>
                    <a:lstStyle/>
                    <a:p>
                      <a:pPr algn="ctr"/>
                      <a:r>
                        <a:rPr lang="en-US" sz="1800" b="0" dirty="0">
                          <a:solidFill>
                            <a:schemeClr val="tx1"/>
                          </a:solidFill>
                        </a:rPr>
                        <a:t>TGbn</a:t>
                      </a: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Honolulu, Hawaii, USA</a:t>
            </a:r>
          </a:p>
          <a:p>
            <a:pPr algn="ctr">
              <a:lnSpc>
                <a:spcPct val="90000"/>
              </a:lnSpc>
              <a:buFontTx/>
              <a:buNone/>
            </a:pPr>
            <a:r>
              <a:rPr lang="en-US" sz="4000" dirty="0">
                <a:latin typeface="Arial" panose="020B0604020202020204" pitchFamily="34" charset="0"/>
              </a:rPr>
              <a:t>November 12-17,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Pro-Tem Secretary: Ross Jian Yu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70942994"/>
              </p:ext>
            </p:extLst>
          </p:nvPr>
        </p:nvGraphicFramePr>
        <p:xfrm>
          <a:off x="851217" y="1447803"/>
          <a:ext cx="7736268" cy="453966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b"/>
                      <a:r>
                        <a:rPr lang="en-US" sz="1000" b="0" i="0" u="sng" strike="noStrike">
                          <a:solidFill>
                            <a:srgbClr val="00B050"/>
                          </a:solidFill>
                          <a:effectLst/>
                          <a:latin typeface="+mn-lt"/>
                          <a:hlinkClick r:id="rId2">
                            <a:extLst>
                              <a:ext uri="{A12FA001-AC4F-418D-AE19-62706E023703}">
                                <ahyp:hlinkClr xmlns:ahyp="http://schemas.microsoft.com/office/drawing/2018/hyperlinkcolor" val="tx"/>
                              </a:ext>
                            </a:extLst>
                          </a:hlinkClick>
                        </a:rPr>
                        <a:t>1835</a:t>
                      </a:r>
                      <a:endParaRPr lang="en-US" sz="1000" b="0" i="0" u="sng" strike="noStrike">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AP Power Management</a:t>
                      </a:r>
                    </a:p>
                  </a:txBody>
                  <a:tcPr marL="9525" marR="9525" marT="9525" marB="0" anchor="b"/>
                </a:tc>
                <a:tc>
                  <a:txBody>
                    <a:bodyPr/>
                    <a:lstStyle/>
                    <a:p>
                      <a:pPr algn="ctr" rtl="0" fontAlgn="b"/>
                      <a:r>
                        <a:rPr lang="en-US" sz="1000" b="0" i="0" u="none" strike="noStrike">
                          <a:solidFill>
                            <a:srgbClr val="00B050"/>
                          </a:solidFill>
                          <a:effectLst/>
                          <a:latin typeface="+mn-lt"/>
                        </a:rPr>
                        <a:t>Yongsen Ma</a:t>
                      </a:r>
                    </a:p>
                  </a:txBody>
                  <a:tcPr marL="9525" marR="9525" marT="9525" marB="0" anchor="b"/>
                </a:tc>
                <a:tc>
                  <a:txBody>
                    <a:bodyPr/>
                    <a:lstStyle/>
                    <a:p>
                      <a:pPr algn="ctr" rtl="0" fontAlgn="ctr"/>
                      <a:r>
                        <a:rPr lang="en-US" sz="1000" b="0" i="0" u="none" strike="noStrike" dirty="0">
                          <a:solidFill>
                            <a:srgbClr val="00B050"/>
                          </a:solidFill>
                          <a:effectLst/>
                          <a:latin typeface="+mn-lt"/>
                        </a:rPr>
                        <a:t>Presented</a:t>
                      </a:r>
                    </a:p>
                  </a:txBody>
                  <a:tcPr marL="9525" marR="9525" marT="9525" marB="0" anchor="ctr"/>
                </a:tc>
                <a:tc>
                  <a:txBody>
                    <a:bodyPr/>
                    <a:lstStyle/>
                    <a:p>
                      <a:pPr algn="ctr" rtl="0" fontAlgn="ctr"/>
                      <a:r>
                        <a:rPr lang="en-US" sz="1000" b="0" i="0" u="none" strike="noStrike">
                          <a:solidFill>
                            <a:srgbClr val="00B050"/>
                          </a:solidFill>
                          <a:effectLst/>
                          <a:latin typeface="+mn-lt"/>
                        </a:rPr>
                        <a:t>Power Save</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989680276"/>
                  </a:ext>
                </a:extLst>
              </a:tr>
              <a:tr h="278505">
                <a:tc>
                  <a:txBody>
                    <a:bodyPr/>
                    <a:lstStyle/>
                    <a:p>
                      <a:pPr algn="ctr" rtl="0" fontAlgn="b"/>
                      <a:r>
                        <a:rPr lang="en-US" sz="1000" b="0" i="0" u="sng" strike="noStrike">
                          <a:solidFill>
                            <a:srgbClr val="00B050"/>
                          </a:solidFill>
                          <a:effectLst/>
                          <a:latin typeface="+mn-lt"/>
                          <a:hlinkClick r:id="rId3">
                            <a:extLst>
                              <a:ext uri="{A12FA001-AC4F-418D-AE19-62706E023703}">
                                <ahyp:hlinkClr xmlns:ahyp="http://schemas.microsoft.com/office/drawing/2018/hyperlinkcolor" val="tx"/>
                              </a:ext>
                            </a:extLst>
                          </a:hlinkClick>
                        </a:rPr>
                        <a:t>1838</a:t>
                      </a:r>
                      <a:endParaRPr lang="en-US" sz="1000" b="0" i="0" u="sng" strike="noStrike">
                        <a:solidFill>
                          <a:srgbClr val="00B050"/>
                        </a:solidFill>
                        <a:effectLst/>
                        <a:latin typeface="+mn-lt"/>
                      </a:endParaRPr>
                    </a:p>
                  </a:txBody>
                  <a:tcPr marL="9525" marR="9525" marT="9525" marB="0" anchor="b"/>
                </a:tc>
                <a:tc>
                  <a:txBody>
                    <a:bodyPr/>
                    <a:lstStyle/>
                    <a:p>
                      <a:pPr algn="l" rtl="0" fontAlgn="b"/>
                      <a:r>
                        <a:rPr lang="en-US" sz="1000" b="0" i="0" u="none" strike="noStrike">
                          <a:solidFill>
                            <a:srgbClr val="00B050"/>
                          </a:solidFill>
                          <a:effectLst/>
                          <a:latin typeface="+mn-lt"/>
                        </a:rPr>
                        <a:t>Follow up on the Relay Transmission</a:t>
                      </a:r>
                    </a:p>
                  </a:txBody>
                  <a:tcPr marL="9525" marR="9525" marT="9525" marB="0" anchor="b"/>
                </a:tc>
                <a:tc>
                  <a:txBody>
                    <a:bodyPr/>
                    <a:lstStyle/>
                    <a:p>
                      <a:pPr algn="ctr" rtl="0" fontAlgn="b"/>
                      <a:r>
                        <a:rPr lang="en-US" sz="1000" b="0" i="0" u="none" strike="noStrike">
                          <a:solidFill>
                            <a:srgbClr val="00B050"/>
                          </a:solidFill>
                          <a:effectLst/>
                          <a:latin typeface="+mn-lt"/>
                        </a:rPr>
                        <a:t>Dongguk Lim</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00B050"/>
                          </a:solidFill>
                          <a:effectLst/>
                          <a:latin typeface="+mn-lt"/>
                        </a:rPr>
                        <a:t>Presented</a:t>
                      </a:r>
                    </a:p>
                  </a:txBody>
                  <a:tcPr marL="9525" marR="9525" marT="9525" marB="0" anchor="ctr"/>
                </a:tc>
                <a:tc>
                  <a:txBody>
                    <a:bodyPr/>
                    <a:lstStyle/>
                    <a:p>
                      <a:pPr algn="ctr" rtl="0" fontAlgn="ctr"/>
                      <a:r>
                        <a:rPr lang="en-US" sz="1000" b="0" i="0" u="none" strike="noStrike">
                          <a:solidFill>
                            <a:srgbClr val="00B050"/>
                          </a:solidFill>
                          <a:effectLst/>
                          <a:latin typeface="+mn-lt"/>
                        </a:rPr>
                        <a:t>Relay</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3552950581"/>
                  </a:ext>
                </a:extLst>
              </a:tr>
              <a:tr h="278505">
                <a:tc>
                  <a:txBody>
                    <a:bodyPr/>
                    <a:lstStyle/>
                    <a:p>
                      <a:pPr algn="ctr" rtl="0" fontAlgn="b"/>
                      <a:r>
                        <a:rPr lang="en-US" sz="1000" b="0" i="0" u="sng" strike="noStrike">
                          <a:solidFill>
                            <a:srgbClr val="00B050"/>
                          </a:solidFill>
                          <a:effectLst/>
                          <a:latin typeface="+mn-lt"/>
                          <a:hlinkClick r:id="rId4">
                            <a:extLst>
                              <a:ext uri="{A12FA001-AC4F-418D-AE19-62706E023703}">
                                <ahyp:hlinkClr xmlns:ahyp="http://schemas.microsoft.com/office/drawing/2018/hyperlinkcolor" val="tx"/>
                              </a:ext>
                            </a:extLst>
                          </a:hlinkClick>
                        </a:rPr>
                        <a:t>1839</a:t>
                      </a:r>
                      <a:endParaRPr lang="en-US" sz="1000" b="0" i="0" u="sng" strike="noStrike">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Evaluation for the Relay Transmission</a:t>
                      </a:r>
                    </a:p>
                  </a:txBody>
                  <a:tcPr marL="9525" marR="9525" marT="9525" marB="0" anchor="b"/>
                </a:tc>
                <a:tc>
                  <a:txBody>
                    <a:bodyPr/>
                    <a:lstStyle/>
                    <a:p>
                      <a:pPr algn="ctr" rtl="0" fontAlgn="b"/>
                      <a:r>
                        <a:rPr lang="en-US" sz="1000" b="0" i="0" u="none" strike="noStrike">
                          <a:solidFill>
                            <a:srgbClr val="00B050"/>
                          </a:solidFill>
                          <a:effectLst/>
                          <a:latin typeface="+mn-lt"/>
                        </a:rPr>
                        <a:t>Dongguk Lim</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00B050"/>
                          </a:solidFill>
                          <a:effectLst/>
                          <a:latin typeface="+mn-lt"/>
                        </a:rPr>
                        <a:t>Presented</a:t>
                      </a:r>
                    </a:p>
                  </a:txBody>
                  <a:tcPr marL="9525" marR="9525" marT="9525" marB="0" anchor="ctr"/>
                </a:tc>
                <a:tc>
                  <a:txBody>
                    <a:bodyPr/>
                    <a:lstStyle/>
                    <a:p>
                      <a:pPr algn="ctr" rtl="0" fontAlgn="ctr"/>
                      <a:r>
                        <a:rPr lang="en-US" sz="1000" b="0" i="0" u="none" strike="noStrike" dirty="0">
                          <a:solidFill>
                            <a:srgbClr val="00B050"/>
                          </a:solidFill>
                          <a:effectLst/>
                          <a:latin typeface="+mn-lt"/>
                        </a:rPr>
                        <a:t>Relay</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883746937"/>
                  </a:ext>
                </a:extLst>
              </a:tr>
              <a:tr h="304707">
                <a:tc>
                  <a:txBody>
                    <a:bodyPr/>
                    <a:lstStyle/>
                    <a:p>
                      <a:pPr algn="ctr" fontAlgn="b"/>
                      <a:r>
                        <a:rPr lang="en-US" sz="1000" b="0" i="0" u="sng" strike="noStrike" dirty="0">
                          <a:solidFill>
                            <a:srgbClr val="00B050"/>
                          </a:solidFill>
                          <a:effectLst/>
                          <a:latin typeface="+mn-lt"/>
                          <a:hlinkClick r:id="rId5">
                            <a:extLst>
                              <a:ext uri="{A12FA001-AC4F-418D-AE19-62706E023703}">
                                <ahyp:hlinkClr xmlns:ahyp="http://schemas.microsoft.com/office/drawing/2018/hyperlinkcolor" val="tx"/>
                              </a:ext>
                            </a:extLst>
                          </a:hlinkClick>
                        </a:rPr>
                        <a:t>1888</a:t>
                      </a:r>
                      <a:endParaRPr lang="en-US" sz="1000" b="0" i="0" u="sng" strike="noStrike" dirty="0">
                        <a:solidFill>
                          <a:srgbClr val="00B050"/>
                        </a:solidFill>
                        <a:effectLst/>
                        <a:latin typeface="+mn-lt"/>
                      </a:endParaRPr>
                    </a:p>
                  </a:txBody>
                  <a:tcPr marL="9525" marR="9525" marT="9525" marB="0" anchor="b"/>
                </a:tc>
                <a:tc>
                  <a:txBody>
                    <a:bodyPr/>
                    <a:lstStyle/>
                    <a:p>
                      <a:pPr algn="l" fontAlgn="b"/>
                      <a:r>
                        <a:rPr lang="en-US" sz="1000" b="0" i="0" u="none" strike="noStrike" dirty="0">
                          <a:solidFill>
                            <a:srgbClr val="00B050"/>
                          </a:solidFill>
                          <a:effectLst/>
                          <a:latin typeface="+mn-lt"/>
                        </a:rPr>
                        <a:t>MAC Header Protection - follow-up</a:t>
                      </a:r>
                    </a:p>
                  </a:txBody>
                  <a:tcPr marL="9525" marR="9525" marT="9525" marB="0" anchor="b"/>
                </a:tc>
                <a:tc>
                  <a:txBody>
                    <a:bodyPr/>
                    <a:lstStyle/>
                    <a:p>
                      <a:pPr algn="ctr" fontAlgn="b"/>
                      <a:r>
                        <a:rPr lang="en-US" sz="1000" b="0" i="0" u="none" strike="noStrike" dirty="0">
                          <a:solidFill>
                            <a:srgbClr val="00B050"/>
                          </a:solidFill>
                          <a:effectLst/>
                          <a:latin typeface="+mn-lt"/>
                        </a:rPr>
                        <a:t>Abhishek Patil</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00B050"/>
                          </a:solidFill>
                          <a:effectLst/>
                          <a:latin typeface="+mn-lt"/>
                        </a:rPr>
                        <a:t>Presented</a:t>
                      </a:r>
                      <a:r>
                        <a:rPr lang="en-US" sz="1000" b="0" i="0" u="none" strike="noStrike" dirty="0">
                          <a:solidFill>
                            <a:srgbClr val="0D0D0D"/>
                          </a:solidFill>
                          <a:effectLst/>
                          <a:latin typeface="+mn-lt"/>
                        </a:rPr>
                        <a:t> </a:t>
                      </a:r>
                    </a:p>
                    <a:p>
                      <a:pPr algn="ctr" rtl="0" fontAlgn="ctr"/>
                      <a:r>
                        <a:rPr lang="en-US" sz="1000" b="0" i="0" u="none" strike="noStrike" dirty="0">
                          <a:solidFill>
                            <a:srgbClr val="0D0D0D"/>
                          </a:solidFill>
                          <a:effectLst/>
                          <a:latin typeface="+mn-lt"/>
                        </a:rPr>
                        <a:t>Pending SP</a:t>
                      </a:r>
                    </a:p>
                  </a:txBody>
                  <a:tcPr marL="9525" marR="9525" marT="9525" marB="0" anchor="ctr"/>
                </a:tc>
                <a:tc>
                  <a:txBody>
                    <a:bodyPr/>
                    <a:lstStyle/>
                    <a:p>
                      <a:pPr algn="ctr" rtl="0" fontAlgn="ctr"/>
                      <a:r>
                        <a:rPr lang="en-US" sz="1000" b="0" i="0" u="none" strike="noStrike" dirty="0">
                          <a:solidFill>
                            <a:srgbClr val="00B050"/>
                          </a:solidFill>
                          <a:effectLst/>
                          <a:latin typeface="+mn-lt"/>
                        </a:rPr>
                        <a:t>Security</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4192591871"/>
                  </a:ext>
                </a:extLst>
              </a:tr>
              <a:tr h="304707">
                <a:tc>
                  <a:txBody>
                    <a:bodyPr/>
                    <a:lstStyle/>
                    <a:p>
                      <a:pPr algn="ctr" rtl="0" fontAlgn="b"/>
                      <a:r>
                        <a:rPr lang="en-US" sz="1000" b="0" i="0" u="none" strike="noStrike" dirty="0">
                          <a:solidFill>
                            <a:srgbClr val="00B050"/>
                          </a:solidFill>
                          <a:effectLst/>
                          <a:latin typeface="+mn-lt"/>
                          <a:hlinkClick r:id="rId6">
                            <a:extLst>
                              <a:ext uri="{A12FA001-AC4F-418D-AE19-62706E023703}">
                                <ahyp:hlinkClr xmlns:ahyp="http://schemas.microsoft.com/office/drawing/2018/hyperlinkcolor" val="tx"/>
                              </a:ext>
                            </a:extLst>
                          </a:hlinkClick>
                        </a:rPr>
                        <a:t>1908</a:t>
                      </a:r>
                      <a:endParaRPr lang="en-US" sz="1000" b="0" i="0" u="none" strike="noStrike" dirty="0">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Seamless Roaming Procedure</a:t>
                      </a:r>
                    </a:p>
                  </a:txBody>
                  <a:tcPr marL="9525" marR="9525" marT="9525" marB="0" anchor="b"/>
                </a:tc>
                <a:tc>
                  <a:txBody>
                    <a:bodyPr/>
                    <a:lstStyle/>
                    <a:p>
                      <a:pPr algn="ctr" rtl="0" fontAlgn="b"/>
                      <a:r>
                        <a:rPr lang="en-US" sz="1000" b="0" i="0" u="none" strike="noStrike" dirty="0" err="1">
                          <a:solidFill>
                            <a:srgbClr val="00B050"/>
                          </a:solidFill>
                          <a:effectLst/>
                          <a:latin typeface="+mn-lt"/>
                        </a:rPr>
                        <a:t>Yelin</a:t>
                      </a:r>
                      <a:r>
                        <a:rPr lang="en-US" sz="1000" b="0" i="0" u="none" strike="noStrike" dirty="0">
                          <a:solidFill>
                            <a:srgbClr val="00B050"/>
                          </a:solidFill>
                          <a:effectLst/>
                          <a:latin typeface="+mn-lt"/>
                        </a:rPr>
                        <a:t> Yoon</a:t>
                      </a:r>
                    </a:p>
                  </a:txBody>
                  <a:tcPr marL="9525" marR="9525" marT="9525" marB="0" anchor="b"/>
                </a:tc>
                <a:tc>
                  <a:txBody>
                    <a:bodyPr/>
                    <a:lstStyle/>
                    <a:p>
                      <a:pPr algn="ctr" rtl="0" fontAlgn="ctr"/>
                      <a:r>
                        <a:rPr lang="en-US" sz="1000" b="0" i="0" u="none" strike="noStrike" dirty="0">
                          <a:solidFill>
                            <a:srgbClr val="00B050"/>
                          </a:solidFill>
                          <a:effectLst/>
                          <a:latin typeface="+mn-lt"/>
                        </a:rPr>
                        <a:t>Presented</a:t>
                      </a:r>
                    </a:p>
                    <a:p>
                      <a:pPr algn="ctr" rtl="0" fontAlgn="ctr"/>
                      <a:r>
                        <a:rPr lang="en-US" sz="1000" b="0" i="0" u="none" strike="noStrike" dirty="0">
                          <a:solidFill>
                            <a:srgbClr val="0D0D0D"/>
                          </a:solidFill>
                          <a:effectLst/>
                          <a:latin typeface="+mn-lt"/>
                        </a:rPr>
                        <a:t>Pending SP</a:t>
                      </a:r>
                    </a:p>
                  </a:txBody>
                  <a:tcPr marL="9525" marR="9525" marT="9525" marB="0" anchor="ctr"/>
                </a:tc>
                <a:tc>
                  <a:txBody>
                    <a:bodyPr/>
                    <a:lstStyle/>
                    <a:p>
                      <a:pPr algn="ctr" rtl="0" fontAlgn="ctr"/>
                      <a:r>
                        <a:rPr lang="en-US" sz="1000" b="0" i="0" u="none" strike="noStrike" dirty="0">
                          <a:solidFill>
                            <a:srgbClr val="00B050"/>
                          </a:solidFill>
                          <a:effectLst/>
                          <a:latin typeface="+mn-lt"/>
                        </a:rPr>
                        <a:t>Roaming</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2028515828"/>
                  </a:ext>
                </a:extLst>
              </a:tr>
              <a:tr h="278505">
                <a:tc>
                  <a:txBody>
                    <a:bodyPr/>
                    <a:lstStyle/>
                    <a:p>
                      <a:pPr algn="ctr" rtl="0" fontAlgn="b"/>
                      <a:r>
                        <a:rPr lang="en-US" sz="1000" b="0" i="0" u="sng" strike="noStrike" dirty="0">
                          <a:solidFill>
                            <a:srgbClr val="00B050"/>
                          </a:solidFill>
                          <a:effectLst/>
                          <a:latin typeface="+mn-lt"/>
                          <a:hlinkClick r:id="rId7">
                            <a:extLst>
                              <a:ext uri="{A12FA001-AC4F-418D-AE19-62706E023703}">
                                <ahyp:hlinkClr xmlns:ahyp="http://schemas.microsoft.com/office/drawing/2018/hyperlinkcolor" val="tx"/>
                              </a:ext>
                            </a:extLst>
                          </a:hlinkClick>
                        </a:rPr>
                        <a:t>1910</a:t>
                      </a:r>
                      <a:endParaRPr lang="en-US" sz="1000" b="0" i="0" u="sng" strike="noStrike" dirty="0">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Coordinated TDMA (Follow up)</a:t>
                      </a:r>
                    </a:p>
                  </a:txBody>
                  <a:tcPr marL="9525" marR="9525" marT="9525" marB="0" anchor="b"/>
                </a:tc>
                <a:tc>
                  <a:txBody>
                    <a:bodyPr/>
                    <a:lstStyle/>
                    <a:p>
                      <a:pPr algn="ctr" rtl="0" fontAlgn="b"/>
                      <a:r>
                        <a:rPr lang="en-US" sz="1000" b="0" i="0" u="none" strike="noStrike">
                          <a:solidFill>
                            <a:srgbClr val="00B050"/>
                          </a:solidFill>
                          <a:effectLst/>
                          <a:latin typeface="+mn-lt"/>
                        </a:rPr>
                        <a:t>GeonHwan Kim</a:t>
                      </a:r>
                    </a:p>
                  </a:txBody>
                  <a:tcPr marL="9525" marR="9525" marT="9525" marB="0" anchor="b"/>
                </a:tc>
                <a:tc>
                  <a:txBody>
                    <a:bodyPr/>
                    <a:lstStyle/>
                    <a:p>
                      <a:pPr algn="ctr" rtl="0" fontAlgn="ctr"/>
                      <a:r>
                        <a:rPr lang="en-US" sz="1000" b="0" i="0" u="none" strike="noStrike" dirty="0">
                          <a:solidFill>
                            <a:srgbClr val="00B050"/>
                          </a:solidFill>
                          <a:effectLst/>
                          <a:latin typeface="+mn-lt"/>
                        </a:rPr>
                        <a:t>Presented</a:t>
                      </a:r>
                    </a:p>
                  </a:txBody>
                  <a:tcPr marL="9525" marR="9525" marT="9525" marB="0" anchor="ctr"/>
                </a:tc>
                <a:tc>
                  <a:txBody>
                    <a:bodyPr/>
                    <a:lstStyle/>
                    <a:p>
                      <a:pPr algn="ctr" rtl="0" fontAlgn="ctr"/>
                      <a:r>
                        <a:rPr lang="en-US" sz="1000" b="0" i="0" u="none" strike="noStrike" dirty="0">
                          <a:solidFill>
                            <a:srgbClr val="00B050"/>
                          </a:solidFill>
                          <a:effectLst/>
                          <a:latin typeface="+mn-lt"/>
                        </a:rPr>
                        <a:t>Multi AP</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132966080"/>
                  </a:ext>
                </a:extLst>
              </a:tr>
              <a:tr h="278505">
                <a:tc>
                  <a:txBody>
                    <a:bodyPr/>
                    <a:lstStyle/>
                    <a:p>
                      <a:pPr algn="ctr" rtl="0" fontAlgn="b"/>
                      <a:r>
                        <a:rPr lang="en-US" sz="1000" b="0" i="0" u="none" strike="noStrike">
                          <a:solidFill>
                            <a:srgbClr val="00B050"/>
                          </a:solidFill>
                          <a:effectLst/>
                          <a:latin typeface="+mn-lt"/>
                        </a:rPr>
                        <a:t>1911</a:t>
                      </a:r>
                    </a:p>
                  </a:txBody>
                  <a:tcPr marL="9525" marR="9525" marT="9525" marB="0" anchor="b"/>
                </a:tc>
                <a:tc>
                  <a:txBody>
                    <a:bodyPr/>
                    <a:lstStyle/>
                    <a:p>
                      <a:pPr algn="l" rtl="0" fontAlgn="b"/>
                      <a:r>
                        <a:rPr lang="en-US" sz="1000" b="0" i="0" u="none" strike="noStrike" dirty="0">
                          <a:solidFill>
                            <a:srgbClr val="00B050"/>
                          </a:solidFill>
                          <a:effectLst/>
                          <a:latin typeface="+mn-lt"/>
                        </a:rPr>
                        <a:t>Secondary Channel Access and Frame Transmission</a:t>
                      </a:r>
                    </a:p>
                  </a:txBody>
                  <a:tcPr marL="9525" marR="9525" marT="9525" marB="0" anchor="b"/>
                </a:tc>
                <a:tc>
                  <a:txBody>
                    <a:bodyPr/>
                    <a:lstStyle/>
                    <a:p>
                      <a:pPr algn="ctr" rtl="0" fontAlgn="b"/>
                      <a:r>
                        <a:rPr lang="en-US" sz="1000" b="0" i="0" u="none" strike="noStrike">
                          <a:solidFill>
                            <a:srgbClr val="00B050"/>
                          </a:solidFill>
                          <a:effectLst/>
                          <a:latin typeface="+mn-lt"/>
                        </a:rPr>
                        <a:t>Dongju Cha</a:t>
                      </a:r>
                    </a:p>
                  </a:txBody>
                  <a:tcPr marL="9525" marR="9525" marT="9525" marB="0" anchor="b"/>
                </a:tc>
                <a:tc>
                  <a:txBody>
                    <a:bodyPr/>
                    <a:lstStyle/>
                    <a:p>
                      <a:pPr algn="ctr" rtl="0" fontAlgn="ctr"/>
                      <a:r>
                        <a:rPr lang="en-US" sz="1000" b="0" i="0" u="none" strike="noStrike" dirty="0">
                          <a:solidFill>
                            <a:srgbClr val="00B050"/>
                          </a:solidFill>
                          <a:effectLst/>
                          <a:latin typeface="+mn-lt"/>
                        </a:rPr>
                        <a:t>Presented</a:t>
                      </a:r>
                    </a:p>
                  </a:txBody>
                  <a:tcPr marL="9525" marR="9525" marT="9525" marB="0" anchor="ctr"/>
                </a:tc>
                <a:tc>
                  <a:txBody>
                    <a:bodyPr/>
                    <a:lstStyle/>
                    <a:p>
                      <a:pPr algn="ctr" rtl="0" fontAlgn="ctr"/>
                      <a:r>
                        <a:rPr lang="en-US" sz="1000" b="0" i="0" u="none" strike="noStrike">
                          <a:solidFill>
                            <a:srgbClr val="00B050"/>
                          </a:solidFill>
                          <a:effectLst/>
                          <a:latin typeface="+mn-lt"/>
                        </a:rPr>
                        <a:t>Dynamic Access</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2071257898"/>
                  </a:ext>
                </a:extLst>
              </a:tr>
              <a:tr h="304707">
                <a:tc>
                  <a:txBody>
                    <a:bodyPr/>
                    <a:lstStyle/>
                    <a:p>
                      <a:pPr algn="ctr" rtl="0" fontAlgn="b"/>
                      <a:r>
                        <a:rPr lang="en-US" sz="1000" b="0" i="0" u="none" strike="noStrike" dirty="0">
                          <a:solidFill>
                            <a:srgbClr val="00B050"/>
                          </a:solidFill>
                          <a:effectLst/>
                          <a:latin typeface="+mn-lt"/>
                        </a:rPr>
                        <a:t>1914</a:t>
                      </a:r>
                    </a:p>
                  </a:txBody>
                  <a:tcPr marL="9525" marR="9525" marT="9525" marB="0" anchor="b"/>
                </a:tc>
                <a:tc>
                  <a:txBody>
                    <a:bodyPr/>
                    <a:lstStyle/>
                    <a:p>
                      <a:pPr algn="l" rtl="0" fontAlgn="b"/>
                      <a:r>
                        <a:rPr lang="en-US" sz="1000" b="0" i="0" u="none" strike="noStrike" dirty="0">
                          <a:solidFill>
                            <a:srgbClr val="00B050"/>
                          </a:solidFill>
                          <a:effectLst/>
                          <a:latin typeface="+mn-lt"/>
                        </a:rPr>
                        <a:t>Enhanced Security Considerations in UHR</a:t>
                      </a:r>
                    </a:p>
                  </a:txBody>
                  <a:tcPr marL="9525" marR="9525" marT="9525" marB="0" anchor="b"/>
                </a:tc>
                <a:tc>
                  <a:txBody>
                    <a:bodyPr/>
                    <a:lstStyle/>
                    <a:p>
                      <a:pPr algn="ctr" rtl="0" fontAlgn="b"/>
                      <a:r>
                        <a:rPr lang="en-US" sz="1000" b="0" i="0" u="none" strike="noStrike">
                          <a:solidFill>
                            <a:srgbClr val="00B050"/>
                          </a:solidFill>
                          <a:effectLst/>
                          <a:latin typeface="+mn-lt"/>
                        </a:rPr>
                        <a:t>SunHee Baek</a:t>
                      </a:r>
                    </a:p>
                  </a:txBody>
                  <a:tcPr marL="9525" marR="9525" marT="9525" marB="0" anchor="b"/>
                </a:tc>
                <a:tc>
                  <a:txBody>
                    <a:bodyPr/>
                    <a:lstStyle/>
                    <a:p>
                      <a:pPr algn="ctr" rtl="0" fontAlgn="ctr"/>
                      <a:r>
                        <a:rPr lang="en-US" sz="1000" b="0" i="0" u="none" strike="noStrike" dirty="0">
                          <a:solidFill>
                            <a:srgbClr val="00B050"/>
                          </a:solidFill>
                          <a:effectLst/>
                          <a:latin typeface="+mn-lt"/>
                        </a:rPr>
                        <a:t>Presented</a:t>
                      </a:r>
                    </a:p>
                    <a:p>
                      <a:pPr algn="ctr" rtl="0" fontAlgn="ctr"/>
                      <a:r>
                        <a:rPr lang="en-US" sz="1000" b="0" i="0" u="none" strike="noStrike" dirty="0">
                          <a:solidFill>
                            <a:srgbClr val="0D0D0D"/>
                          </a:solidFill>
                          <a:effectLst/>
                          <a:latin typeface="+mn-lt"/>
                        </a:rPr>
                        <a:t>Pending SP</a:t>
                      </a:r>
                    </a:p>
                  </a:txBody>
                  <a:tcPr marL="9525" marR="9525" marT="9525" marB="0" anchor="ctr"/>
                </a:tc>
                <a:tc>
                  <a:txBody>
                    <a:bodyPr/>
                    <a:lstStyle/>
                    <a:p>
                      <a:pPr algn="ctr" rtl="0" fontAlgn="ctr"/>
                      <a:r>
                        <a:rPr lang="en-US" sz="1000" b="0" i="0" u="none" strike="noStrike" dirty="0">
                          <a:solidFill>
                            <a:srgbClr val="00B050"/>
                          </a:solidFill>
                          <a:effectLst/>
                          <a:latin typeface="+mn-lt"/>
                        </a:rPr>
                        <a:t>Security</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2916324636"/>
                  </a:ext>
                </a:extLst>
              </a:tr>
              <a:tr h="278505">
                <a:tc>
                  <a:txBody>
                    <a:bodyPr/>
                    <a:lstStyle/>
                    <a:p>
                      <a:pPr algn="ctr" rtl="0" fontAlgn="b"/>
                      <a:r>
                        <a:rPr lang="en-US" sz="1000" b="0" i="0" u="sng" strike="noStrike">
                          <a:solidFill>
                            <a:srgbClr val="00B050"/>
                          </a:solidFill>
                          <a:effectLst/>
                          <a:latin typeface="+mn-lt"/>
                          <a:hlinkClick r:id="rId8">
                            <a:extLst>
                              <a:ext uri="{A12FA001-AC4F-418D-AE19-62706E023703}">
                                <ahyp:hlinkClr xmlns:ahyp="http://schemas.microsoft.com/office/drawing/2018/hyperlinkcolor" val="tx"/>
                              </a:ext>
                            </a:extLst>
                          </a:hlinkClick>
                        </a:rPr>
                        <a:t>1929</a:t>
                      </a:r>
                      <a:endParaRPr lang="en-US" sz="1000" b="0" i="0" u="sng" strike="noStrike">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 Peer-to-peer (P2P) Resource Management</a:t>
                      </a:r>
                    </a:p>
                  </a:txBody>
                  <a:tcPr marL="9525" marR="9525" marT="9525" marB="0" anchor="b"/>
                </a:tc>
                <a:tc>
                  <a:txBody>
                    <a:bodyPr/>
                    <a:lstStyle/>
                    <a:p>
                      <a:pPr algn="ctr" rtl="0" fontAlgn="b"/>
                      <a:r>
                        <a:rPr lang="en-US" sz="1000" b="0" i="0" u="none" strike="noStrike" dirty="0">
                          <a:solidFill>
                            <a:srgbClr val="00B050"/>
                          </a:solidFill>
                          <a:effectLst/>
                          <a:latin typeface="+mn-lt"/>
                        </a:rPr>
                        <a:t>Rubayet Shafin</a:t>
                      </a:r>
                    </a:p>
                  </a:txBody>
                  <a:tcPr marL="9525" marR="9525" marT="9525" marB="0" anchor="b"/>
                </a:tc>
                <a:tc>
                  <a:txBody>
                    <a:bodyPr/>
                    <a:lstStyle/>
                    <a:p>
                      <a:pPr algn="ctr" rtl="0" fontAlgn="ctr"/>
                      <a:r>
                        <a:rPr lang="en-US" sz="1000" b="0" i="0" u="none" strike="noStrike" dirty="0">
                          <a:solidFill>
                            <a:srgbClr val="00B050"/>
                          </a:solidFill>
                          <a:effectLst/>
                          <a:latin typeface="+mn-lt"/>
                        </a:rPr>
                        <a:t>Presented</a:t>
                      </a:r>
                    </a:p>
                  </a:txBody>
                  <a:tcPr marL="9525" marR="9525" marT="9525" marB="0" anchor="ctr"/>
                </a:tc>
                <a:tc>
                  <a:txBody>
                    <a:bodyPr/>
                    <a:lstStyle/>
                    <a:p>
                      <a:pPr algn="ctr" rtl="0" fontAlgn="ctr"/>
                      <a:r>
                        <a:rPr lang="en-US" sz="1000" b="0" i="0" u="none" strike="noStrike">
                          <a:solidFill>
                            <a:srgbClr val="00B050"/>
                          </a:solidFill>
                          <a:effectLst/>
                          <a:latin typeface="+mn-lt"/>
                        </a:rPr>
                        <a:t>P2P</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900276103"/>
                  </a:ext>
                </a:extLst>
              </a:tr>
              <a:tr h="278505">
                <a:tc>
                  <a:txBody>
                    <a:bodyPr/>
                    <a:lstStyle/>
                    <a:p>
                      <a:pPr algn="ctr" rtl="0" fontAlgn="b"/>
                      <a:r>
                        <a:rPr lang="en-US" sz="1000" b="0" i="0" u="sng" strike="noStrike" dirty="0">
                          <a:solidFill>
                            <a:srgbClr val="00B050"/>
                          </a:solidFill>
                          <a:effectLst/>
                          <a:latin typeface="+mn-lt"/>
                          <a:hlinkClick r:id="rId9">
                            <a:extLst>
                              <a:ext uri="{A12FA001-AC4F-418D-AE19-62706E023703}">
                                <ahyp:hlinkClr xmlns:ahyp="http://schemas.microsoft.com/office/drawing/2018/hyperlinkcolor" val="tx"/>
                              </a:ext>
                            </a:extLst>
                          </a:hlinkClick>
                        </a:rPr>
                        <a:t>1942</a:t>
                      </a:r>
                      <a:endParaRPr lang="en-US" sz="1000" b="0" i="0" u="sng" strike="noStrike" dirty="0">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Inter-PPDU Low Power Listening Scheme</a:t>
                      </a:r>
                    </a:p>
                  </a:txBody>
                  <a:tcPr marL="9525" marR="9525" marT="9525" marB="0" anchor="b"/>
                </a:tc>
                <a:tc>
                  <a:txBody>
                    <a:bodyPr/>
                    <a:lstStyle/>
                    <a:p>
                      <a:pPr algn="ctr" rtl="0" fontAlgn="b"/>
                      <a:r>
                        <a:rPr lang="en-US" sz="1000" b="0" i="0" u="none" strike="noStrike">
                          <a:solidFill>
                            <a:srgbClr val="00B050"/>
                          </a:solidFill>
                          <a:effectLst/>
                          <a:latin typeface="+mn-lt"/>
                        </a:rPr>
                        <a:t>Yunsi Ma</a:t>
                      </a:r>
                    </a:p>
                  </a:txBody>
                  <a:tcPr marL="9525" marR="9525" marT="9525" marB="0" anchor="b"/>
                </a:tc>
                <a:tc>
                  <a:txBody>
                    <a:bodyPr/>
                    <a:lstStyle/>
                    <a:p>
                      <a:pPr algn="ctr" rtl="0" fontAlgn="ctr"/>
                      <a:r>
                        <a:rPr lang="en-US" sz="1000" b="0" i="0" u="none" strike="noStrike" dirty="0">
                          <a:solidFill>
                            <a:srgbClr val="00B050"/>
                          </a:solidFill>
                          <a:effectLst/>
                          <a:latin typeface="+mn-lt"/>
                        </a:rPr>
                        <a:t>Presented</a:t>
                      </a:r>
                    </a:p>
                  </a:txBody>
                  <a:tcPr marL="9525" marR="9525" marT="9525" marB="0" anchor="ctr"/>
                </a:tc>
                <a:tc>
                  <a:txBody>
                    <a:bodyPr/>
                    <a:lstStyle/>
                    <a:p>
                      <a:pPr algn="ctr" rtl="0" fontAlgn="ctr"/>
                      <a:r>
                        <a:rPr lang="en-US" sz="1000" b="0" i="0" u="none" strike="noStrike">
                          <a:solidFill>
                            <a:srgbClr val="00B050"/>
                          </a:solidFill>
                          <a:effectLst/>
                          <a:latin typeface="+mn-lt"/>
                        </a:rPr>
                        <a:t>Power Save</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3788129126"/>
                  </a:ext>
                </a:extLst>
              </a:tr>
              <a:tr h="304707">
                <a:tc>
                  <a:txBody>
                    <a:bodyPr/>
                    <a:lstStyle/>
                    <a:p>
                      <a:pPr algn="ctr" rtl="0" fontAlgn="b"/>
                      <a:r>
                        <a:rPr lang="en-US" sz="1000" b="0" i="0" u="sng" strike="noStrike" dirty="0">
                          <a:solidFill>
                            <a:srgbClr val="00B050"/>
                          </a:solidFill>
                          <a:effectLst/>
                          <a:latin typeface="+mn-lt"/>
                          <a:hlinkClick r:id="rId10">
                            <a:extLst>
                              <a:ext uri="{A12FA001-AC4F-418D-AE19-62706E023703}">
                                <ahyp:hlinkClr xmlns:ahyp="http://schemas.microsoft.com/office/drawing/2018/hyperlinkcolor" val="tx"/>
                              </a:ext>
                            </a:extLst>
                          </a:hlinkClick>
                        </a:rPr>
                        <a:t>1953</a:t>
                      </a:r>
                      <a:endParaRPr lang="en-US" sz="1000" b="0" i="0" u="sng" strike="noStrike" dirty="0">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Two Dimensional Resource Allocation</a:t>
                      </a:r>
                    </a:p>
                  </a:txBody>
                  <a:tcPr marL="9525" marR="9525" marT="9525" marB="0" anchor="b"/>
                </a:tc>
                <a:tc>
                  <a:txBody>
                    <a:bodyPr/>
                    <a:lstStyle/>
                    <a:p>
                      <a:pPr algn="ctr" rtl="0" fontAlgn="b"/>
                      <a:r>
                        <a:rPr lang="en-US" sz="1000" b="0" i="0" u="none" strike="noStrike">
                          <a:solidFill>
                            <a:srgbClr val="00B050"/>
                          </a:solidFill>
                          <a:effectLst/>
                          <a:latin typeface="+mn-lt"/>
                        </a:rPr>
                        <a:t>Srinivas Kandala</a:t>
                      </a:r>
                    </a:p>
                  </a:txBody>
                  <a:tcPr marL="9525" marR="9525" marT="9525" marB="0" anchor="b"/>
                </a:tc>
                <a:tc>
                  <a:txBody>
                    <a:bodyPr/>
                    <a:lstStyle/>
                    <a:p>
                      <a:pPr algn="ctr" rtl="0" fontAlgn="ctr"/>
                      <a:r>
                        <a:rPr lang="en-US" sz="1000" b="0" i="0" u="none" strike="noStrike" dirty="0">
                          <a:solidFill>
                            <a:srgbClr val="00B050"/>
                          </a:solidFill>
                          <a:effectLst/>
                          <a:latin typeface="+mn-lt"/>
                        </a:rPr>
                        <a:t>Presented</a:t>
                      </a:r>
                    </a:p>
                    <a:p>
                      <a:pPr algn="ctr" rtl="0" fontAlgn="ctr"/>
                      <a:r>
                        <a:rPr lang="en-US" sz="1000" b="0" i="0" u="none" strike="noStrike" dirty="0">
                          <a:solidFill>
                            <a:srgbClr val="0D0D0D"/>
                          </a:solidFill>
                          <a:effectLst/>
                          <a:latin typeface="+mn-lt"/>
                        </a:rPr>
                        <a:t>Pending SP</a:t>
                      </a:r>
                    </a:p>
                  </a:txBody>
                  <a:tcPr marL="9525" marR="9525" marT="9525" marB="0" anchor="ctr"/>
                </a:tc>
                <a:tc>
                  <a:txBody>
                    <a:bodyPr/>
                    <a:lstStyle/>
                    <a:p>
                      <a:pPr algn="ctr" rtl="0" fontAlgn="ctr"/>
                      <a:r>
                        <a:rPr lang="en-US" sz="1000" b="0" i="0" u="none" strike="noStrike" dirty="0">
                          <a:solidFill>
                            <a:srgbClr val="00B050"/>
                          </a:solidFill>
                          <a:effectLst/>
                          <a:latin typeface="+mn-lt"/>
                        </a:rPr>
                        <a:t>Preemption</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3841144541"/>
                  </a:ext>
                </a:extLst>
              </a:tr>
              <a:tr h="452444">
                <a:tc>
                  <a:txBody>
                    <a:bodyPr/>
                    <a:lstStyle/>
                    <a:p>
                      <a:pPr algn="ctr" rtl="0" fontAlgn="b"/>
                      <a:r>
                        <a:rPr lang="en-US" sz="1000" b="0" i="0" u="sng" strike="noStrike" dirty="0">
                          <a:solidFill>
                            <a:srgbClr val="00B050"/>
                          </a:solidFill>
                          <a:effectLst/>
                          <a:latin typeface="+mn-lt"/>
                          <a:hlinkClick r:id="rId11">
                            <a:extLst>
                              <a:ext uri="{A12FA001-AC4F-418D-AE19-62706E023703}">
                                <ahyp:hlinkClr xmlns:ahyp="http://schemas.microsoft.com/office/drawing/2018/hyperlinkcolor" val="tx"/>
                              </a:ext>
                            </a:extLst>
                          </a:hlinkClick>
                        </a:rPr>
                        <a:t>1954</a:t>
                      </a:r>
                      <a:endParaRPr lang="en-US" sz="1000" b="0" i="0" u="sng" strike="noStrike" dirty="0">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Two Dimensional A-PPDU</a:t>
                      </a:r>
                    </a:p>
                  </a:txBody>
                  <a:tcPr marL="9525" marR="9525" marT="9525" marB="0" anchor="b"/>
                </a:tc>
                <a:tc>
                  <a:txBody>
                    <a:bodyPr/>
                    <a:lstStyle/>
                    <a:p>
                      <a:pPr algn="ctr" rtl="0" fontAlgn="b"/>
                      <a:r>
                        <a:rPr lang="en-US" sz="1000" b="0" i="0" u="none" strike="noStrike">
                          <a:solidFill>
                            <a:srgbClr val="00B050"/>
                          </a:solidFill>
                          <a:effectLst/>
                          <a:latin typeface="+mn-lt"/>
                        </a:rPr>
                        <a:t>Srini Kandala</a:t>
                      </a:r>
                    </a:p>
                  </a:txBody>
                  <a:tcPr marL="9525" marR="9525" marT="9525" marB="0" anchor="b"/>
                </a:tc>
                <a:tc>
                  <a:txBody>
                    <a:bodyPr/>
                    <a:lstStyle/>
                    <a:p>
                      <a:pPr algn="ctr" rtl="0" fontAlgn="ctr"/>
                      <a:r>
                        <a:rPr lang="en-US" sz="1000" b="0" i="0" u="none" strike="noStrike" dirty="0">
                          <a:solidFill>
                            <a:srgbClr val="00B050"/>
                          </a:solidFill>
                          <a:effectLst/>
                          <a:latin typeface="+mn-lt"/>
                        </a:rPr>
                        <a:t>Partially Presented</a:t>
                      </a:r>
                    </a:p>
                    <a:p>
                      <a:pPr algn="ctr" rtl="0" fontAlgn="ctr"/>
                      <a:r>
                        <a:rPr lang="en-US" sz="1000" b="0" i="0" u="none" strike="noStrike" dirty="0">
                          <a:solidFill>
                            <a:srgbClr val="0D0D0D"/>
                          </a:solidFill>
                          <a:effectLst/>
                          <a:latin typeface="+mn-lt"/>
                        </a:rPr>
                        <a:t>Pending SP</a:t>
                      </a:r>
                    </a:p>
                  </a:txBody>
                  <a:tcPr marL="9525" marR="9525" marT="9525" marB="0" anchor="ctr"/>
                </a:tc>
                <a:tc>
                  <a:txBody>
                    <a:bodyPr/>
                    <a:lstStyle/>
                    <a:p>
                      <a:pPr algn="ctr" rtl="0" fontAlgn="ctr"/>
                      <a:r>
                        <a:rPr lang="en-US" sz="1000" b="0" i="0" u="none" strike="noStrike" dirty="0">
                          <a:solidFill>
                            <a:srgbClr val="00B050"/>
                          </a:solidFill>
                          <a:effectLst/>
                          <a:latin typeface="+mn-lt"/>
                        </a:rPr>
                        <a:t>Preemption</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3277178546"/>
                  </a:ext>
                </a:extLst>
              </a:tr>
              <a:tr h="278505">
                <a:tc>
                  <a:txBody>
                    <a:bodyPr/>
                    <a:lstStyle/>
                    <a:p>
                      <a:pPr algn="ctr" rtl="0" fontAlgn="b"/>
                      <a:r>
                        <a:rPr lang="en-US" sz="1000" b="0" i="0" u="sng" strike="noStrike">
                          <a:solidFill>
                            <a:srgbClr val="0563C1"/>
                          </a:solidFill>
                          <a:effectLst/>
                          <a:latin typeface="+mn-lt"/>
                          <a:hlinkClick r:id="rId12"/>
                        </a:rPr>
                        <a:t>1969</a:t>
                      </a:r>
                      <a:endParaRPr lang="en-US" sz="1000" b="0" i="0" u="sng" strike="noStrike">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Consideration on UHR Relay Architecture</a:t>
                      </a:r>
                    </a:p>
                  </a:txBody>
                  <a:tcPr marL="9525" marR="9525" marT="9525" marB="0" anchor="b"/>
                </a:tc>
                <a:tc>
                  <a:txBody>
                    <a:bodyPr/>
                    <a:lstStyle/>
                    <a:p>
                      <a:pPr algn="ctr" rtl="0" fontAlgn="b"/>
                      <a:r>
                        <a:rPr lang="en-US" sz="1000" b="0" i="0" u="none" strike="noStrike" dirty="0">
                          <a:solidFill>
                            <a:srgbClr val="000000"/>
                          </a:solidFill>
                          <a:effectLst/>
                          <a:latin typeface="+mn-lt"/>
                        </a:rPr>
                        <a:t>Kosuke Aio</a:t>
                      </a:r>
                    </a:p>
                  </a:txBody>
                  <a:tcPr marL="9525" marR="9525" marT="9525" marB="0" anchor="b"/>
                </a:tc>
                <a:tc>
                  <a:txBody>
                    <a:bodyPr/>
                    <a:lstStyle/>
                    <a:p>
                      <a:pPr algn="ctr" rtl="0" fontAlgn="ctr"/>
                      <a:r>
                        <a:rPr lang="en-US" sz="1000" b="0" i="0" u="none" strike="noStrike" dirty="0">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Relay</a:t>
                      </a:r>
                    </a:p>
                  </a:txBody>
                  <a:tcPr marL="9525" marR="9525" marT="9525" marB="0" anchor="ctr"/>
                </a:tc>
                <a:tc>
                  <a:txBody>
                    <a:bodyPr/>
                    <a:lstStyle/>
                    <a:p>
                      <a:pPr algn="ctr" rtl="0" fontAlgn="ctr"/>
                      <a:r>
                        <a:rPr lang="en-US" sz="1000" b="0" i="0" u="none" strike="noStrike" dirty="0">
                          <a:solidFill>
                            <a:srgbClr val="0D0D0D"/>
                          </a:solidFill>
                          <a:effectLst/>
                          <a:latin typeface="+mn-lt"/>
                        </a:rPr>
                        <a:t>Joint</a:t>
                      </a:r>
                    </a:p>
                  </a:txBody>
                  <a:tcPr marL="9525" marR="9525" marT="9525" marB="0" anchor="ctr"/>
                </a:tc>
                <a:extLst>
                  <a:ext uri="{0D108BD9-81ED-4DB2-BD59-A6C34878D82A}">
                    <a16:rowId xmlns:a16="http://schemas.microsoft.com/office/drawing/2014/main" val="1564562858"/>
                  </a:ext>
                </a:extLst>
              </a:tr>
              <a:tr h="304707">
                <a:tc>
                  <a:txBody>
                    <a:bodyPr/>
                    <a:lstStyle/>
                    <a:p>
                      <a:pPr algn="ctr" fontAlgn="b"/>
                      <a:r>
                        <a:rPr lang="en-US" sz="1000" b="0" i="0" u="sng" strike="noStrike">
                          <a:solidFill>
                            <a:srgbClr val="0563C1"/>
                          </a:solidFill>
                          <a:effectLst/>
                          <a:latin typeface="+mn-lt"/>
                          <a:hlinkClick r:id="rId13"/>
                        </a:rPr>
                        <a:t>2009</a:t>
                      </a:r>
                      <a:endParaRPr lang="en-US" sz="1000" b="0" i="0" u="sng" strike="noStrike">
                        <a:solidFill>
                          <a:srgbClr val="0563C1"/>
                        </a:solidFill>
                        <a:effectLst/>
                        <a:latin typeface="+mn-lt"/>
                      </a:endParaRPr>
                    </a:p>
                  </a:txBody>
                  <a:tcPr marL="9525" marR="9525" marT="9525" marB="0" anchor="b"/>
                </a:tc>
                <a:tc>
                  <a:txBody>
                    <a:bodyPr/>
                    <a:lstStyle/>
                    <a:p>
                      <a:pPr algn="l" fontAlgn="b"/>
                      <a:r>
                        <a:rPr lang="en-US" sz="1000" b="0" i="0" u="none" strike="noStrike" dirty="0">
                          <a:solidFill>
                            <a:srgbClr val="000000"/>
                          </a:solidFill>
                          <a:effectLst/>
                          <a:latin typeface="+mn-lt"/>
                        </a:rPr>
                        <a:t>Multi-AP for reliability with Coherent and Non-coherent transmissions</a:t>
                      </a:r>
                    </a:p>
                  </a:txBody>
                  <a:tcPr marL="9525" marR="9525" marT="9525" marB="0" anchor="b"/>
                </a:tc>
                <a:tc>
                  <a:txBody>
                    <a:bodyPr/>
                    <a:lstStyle/>
                    <a:p>
                      <a:pPr algn="ctr" fontAlgn="b"/>
                      <a:r>
                        <a:rPr lang="en-US" sz="1000" b="0" i="0" u="none" strike="noStrike" dirty="0" err="1">
                          <a:solidFill>
                            <a:srgbClr val="000000"/>
                          </a:solidFill>
                          <a:effectLst/>
                          <a:latin typeface="+mn-lt"/>
                        </a:rPr>
                        <a:t>Yanchun</a:t>
                      </a:r>
                      <a:r>
                        <a:rPr lang="en-US" sz="1000" b="0" i="0" u="none" strike="noStrike" dirty="0">
                          <a:solidFill>
                            <a:srgbClr val="000000"/>
                          </a:solidFill>
                          <a:effectLst/>
                          <a:latin typeface="+mn-lt"/>
                        </a:rPr>
                        <a:t> Li</a:t>
                      </a:r>
                    </a:p>
                  </a:txBody>
                  <a:tcPr marL="9525" marR="9525" marT="9525" marB="0" anchor="b"/>
                </a:tc>
                <a:tc>
                  <a:txBody>
                    <a:bodyPr/>
                    <a:lstStyle/>
                    <a:p>
                      <a:pPr algn="ctr" rtl="0" fontAlgn="ctr"/>
                      <a:r>
                        <a:rPr lang="en-US" sz="1000" b="0" i="0" u="none" strike="noStrike" dirty="0">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Multi AP</a:t>
                      </a:r>
                    </a:p>
                  </a:txBody>
                  <a:tcPr marL="9525" marR="9525" marT="9525" marB="0" anchor="ctr"/>
                </a:tc>
                <a:tc>
                  <a:txBody>
                    <a:bodyPr/>
                    <a:lstStyle/>
                    <a:p>
                      <a:pPr algn="ctr" rtl="0" fontAlgn="ctr"/>
                      <a:r>
                        <a:rPr lang="en-US" sz="1000" b="0" i="0" u="none" strike="noStrike" dirty="0">
                          <a:solidFill>
                            <a:srgbClr val="0D0D0D"/>
                          </a:solidFill>
                          <a:effectLst/>
                          <a:latin typeface="+mn-lt"/>
                        </a:rPr>
                        <a:t>Joint</a:t>
                      </a:r>
                    </a:p>
                  </a:txBody>
                  <a:tcPr marL="9525" marR="9525" marT="9525" marB="0" anchor="ctr"/>
                </a:tc>
                <a:extLst>
                  <a:ext uri="{0D108BD9-81ED-4DB2-BD59-A6C34878D82A}">
                    <a16:rowId xmlns:a16="http://schemas.microsoft.com/office/drawing/2014/main" val="1463782055"/>
                  </a:ext>
                </a:extLst>
              </a:tr>
            </a:tbl>
          </a:graphicData>
        </a:graphic>
      </p:graphicFrame>
      <p:sp>
        <p:nvSpPr>
          <p:cNvPr id="8" name="TextBox 7">
            <a:extLst>
              <a:ext uri="{FF2B5EF4-FFF2-40B4-BE49-F238E27FC236}">
                <a16:creationId xmlns:a16="http://schemas.microsoft.com/office/drawing/2014/main" id="{A29853BA-17EA-18F8-5B29-B09D9FC050C9}"/>
              </a:ext>
            </a:extLst>
          </p:cNvPr>
          <p:cNvSpPr txBox="1"/>
          <p:nvPr/>
        </p:nvSpPr>
        <p:spPr>
          <a:xfrm>
            <a:off x="696912" y="6106081"/>
            <a:ext cx="8079947" cy="369332"/>
          </a:xfrm>
          <a:prstGeom prst="rect">
            <a:avLst/>
          </a:prstGeom>
          <a:noFill/>
        </p:spPr>
        <p:txBody>
          <a:bodyPr wrap="square">
            <a:spAutoFit/>
          </a:bodyPr>
          <a:lstStyle/>
          <a:p>
            <a:pPr marL="0" indent="0"/>
            <a:r>
              <a:rPr lang="en-US" sz="1800" b="0" dirty="0">
                <a:solidFill>
                  <a:schemeClr val="tx1"/>
                </a:solidFill>
              </a:rPr>
              <a:t>* Presentations submitted but not presented in UHR SG due to lack of time.</a:t>
            </a:r>
          </a:p>
        </p:txBody>
      </p:sp>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92679415"/>
              </p:ext>
            </p:extLst>
          </p:nvPr>
        </p:nvGraphicFramePr>
        <p:xfrm>
          <a:off x="851217" y="1582301"/>
          <a:ext cx="7736268" cy="430003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762002">
                  <a:extLst>
                    <a:ext uri="{9D8B030D-6E8A-4147-A177-3AD203B41FA5}">
                      <a16:colId xmlns:a16="http://schemas.microsoft.com/office/drawing/2014/main" val="20004"/>
                    </a:ext>
                  </a:extLst>
                </a:gridCol>
                <a:gridCol w="11430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chemeClr val="tx1"/>
                          </a:solidFill>
                          <a:effectLst/>
                          <a:latin typeface="+mn-lt"/>
                          <a:hlinkClick r:id="rId2"/>
                        </a:rPr>
                        <a:t>1756r0</a:t>
                      </a:r>
                      <a:endParaRPr lang="en-US" sz="1000" b="0" i="0" u="none" strike="noStrike" dirty="0">
                        <a:solidFill>
                          <a:schemeClr val="tx1"/>
                        </a:solidFill>
                        <a:effectLst/>
                        <a:latin typeface="+mn-lt"/>
                      </a:endParaRPr>
                    </a:p>
                  </a:txBody>
                  <a:tcPr marL="9525" marR="9525" marT="9525" marB="0" anchor="b"/>
                </a:tc>
                <a:tc>
                  <a:txBody>
                    <a:bodyPr/>
                    <a:lstStyle/>
                    <a:p>
                      <a:pPr algn="l"/>
                      <a:r>
                        <a:rPr lang="en-US" sz="1000" b="0" dirty="0">
                          <a:effectLst/>
                          <a:latin typeface="+mn-lt"/>
                        </a:rPr>
                        <a:t>MIMO Dynamic Polarization Multiplexing and Beamforming: Proposed IEEE802.11bn PHY</a:t>
                      </a:r>
                    </a:p>
                  </a:txBody>
                  <a:tcPr anchor="ctr"/>
                </a:tc>
                <a:tc>
                  <a:txBody>
                    <a:bodyPr/>
                    <a:lstStyle/>
                    <a:p>
                      <a:pPr algn="ctr" fontAlgn="b"/>
                      <a:r>
                        <a:rPr lang="en-US" sz="1000" b="0" i="0" kern="1200" dirty="0">
                          <a:solidFill>
                            <a:schemeClr val="tx1"/>
                          </a:solidFill>
                          <a:effectLst/>
                          <a:latin typeface="+mn-lt"/>
                          <a:ea typeface="+mn-ea"/>
                          <a:cs typeface="+mn-cs"/>
                        </a:rPr>
                        <a:t>Carlos Rios</a:t>
                      </a:r>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mn-lt"/>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11064540"/>
                  </a:ext>
                </a:extLst>
              </a:tr>
              <a:tr h="297047">
                <a:tc>
                  <a:txBody>
                    <a:bodyPr/>
                    <a:lstStyle/>
                    <a:p>
                      <a:pPr algn="ctr" fontAlgn="b"/>
                      <a:r>
                        <a:rPr lang="en-US" sz="1100" b="0" i="0" u="sng" strike="noStrike">
                          <a:solidFill>
                            <a:srgbClr val="0563C1"/>
                          </a:solidFill>
                          <a:effectLst/>
                          <a:latin typeface="Calibri" panose="020F0502020204030204" pitchFamily="34" charset="0"/>
                          <a:hlinkClick r:id="rId3"/>
                        </a:rPr>
                        <a:t>1832</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Multi-ap-coordinated-spatial-reuse</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Hassan Omar</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100" b="0" i="0" u="sng" strike="noStrike">
                          <a:solidFill>
                            <a:srgbClr val="0563C1"/>
                          </a:solidFill>
                          <a:effectLst/>
                          <a:latin typeface="Calibri" panose="020F0502020204030204" pitchFamily="34" charset="0"/>
                          <a:hlinkClick r:id="rId4"/>
                        </a:rPr>
                        <a:t>1834</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High Criticality Use Cases and Requirements</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Iñaki Val Beitia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100" b="0" i="0" u="sng" strike="noStrike">
                          <a:solidFill>
                            <a:srgbClr val="0563C1"/>
                          </a:solidFill>
                          <a:effectLst/>
                          <a:latin typeface="Calibri" panose="020F0502020204030204" pitchFamily="34" charset="0"/>
                          <a:hlinkClick r:id="rId5"/>
                        </a:rPr>
                        <a:t>1836</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MAP security consideration</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Jay Yang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100" b="0" i="0" u="sng" strike="noStrike">
                          <a:solidFill>
                            <a:srgbClr val="0563C1"/>
                          </a:solidFill>
                          <a:effectLst/>
                          <a:latin typeface="Calibri" panose="020F0502020204030204" pitchFamily="34" charset="0"/>
                          <a:hlinkClick r:id="rId6"/>
                        </a:rPr>
                        <a:t>1837</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MAP group set-up operation discussion</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Jay Yang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100" b="0" i="0" u="none" strike="noStrike">
                          <a:solidFill>
                            <a:srgbClr val="FF0000"/>
                          </a:solidFill>
                          <a:effectLst/>
                          <a:latin typeface="Calibri" panose="020F0502020204030204" pitchFamily="34" charset="0"/>
                        </a:rPr>
                        <a:t>1840</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Relay for 11bn</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Dongguk Lim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100" b="0" i="0" u="sng" strike="noStrike">
                          <a:solidFill>
                            <a:srgbClr val="0563C1"/>
                          </a:solidFill>
                          <a:effectLst/>
                          <a:latin typeface="Calibri" panose="020F0502020204030204" pitchFamily="34" charset="0"/>
                          <a:hlinkClick r:id="rId7"/>
                        </a:rPr>
                        <a:t>1841</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Considerations on BSS color for Multi-AP</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Hirohiko Inohiza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100" b="0" i="0" u="none" strike="noStrike" dirty="0">
                          <a:solidFill>
                            <a:srgbClr val="FF0000"/>
                          </a:solidFill>
                          <a:effectLst/>
                          <a:latin typeface="Calibri" panose="020F0502020204030204" pitchFamily="34" charset="0"/>
                          <a:hlinkClick r:id="rId8"/>
                        </a:rPr>
                        <a:t>1843</a:t>
                      </a:r>
                      <a:endParaRPr lang="en-US" sz="1100" b="0" i="0" u="none" strike="noStrike" dirty="0">
                        <a:solidFill>
                          <a:srgbClr val="FF0000"/>
                        </a:solidFill>
                        <a:effectLst/>
                        <a:latin typeface="Calibri" panose="020F0502020204030204" pitchFamily="34" charset="0"/>
                      </a:endParaRP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Multi-AP Joint Transmission Simulations with Impairments</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Rainer Strobel</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100" b="0" i="0" u="none" strike="noStrike">
                          <a:solidFill>
                            <a:srgbClr val="FF0000"/>
                          </a:solidFill>
                          <a:effectLst/>
                          <a:latin typeface="Calibri" panose="020F0502020204030204" pitchFamily="34" charset="0"/>
                        </a:rPr>
                        <a:t>1844</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BSR in Multi-AP</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Pei Zhou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100" b="0" i="0" u="none" strike="noStrike">
                          <a:solidFill>
                            <a:srgbClr val="FF0000"/>
                          </a:solidFill>
                          <a:effectLst/>
                          <a:latin typeface="Calibri" panose="020F0502020204030204" pitchFamily="34" charset="0"/>
                        </a:rPr>
                        <a:t>1846</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Protection of Extended TXOP Sharing</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Si-Chan Noh</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100" b="0" i="0" u="none" strike="noStrike">
                          <a:solidFill>
                            <a:srgbClr val="FF0000"/>
                          </a:solidFill>
                          <a:effectLst/>
                          <a:latin typeface="Calibri" panose="020F0502020204030204" pitchFamily="34" charset="0"/>
                        </a:rPr>
                        <a:t>1847</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Non-AP initiated TXOP sharing follow-up</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Shawn Kim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100" b="0" i="0" u="sng" strike="noStrike">
                          <a:solidFill>
                            <a:srgbClr val="0563C1"/>
                          </a:solidFill>
                          <a:effectLst/>
                          <a:latin typeface="Calibri" panose="020F0502020204030204" pitchFamily="34" charset="0"/>
                          <a:hlinkClick r:id="rId9"/>
                        </a:rPr>
                        <a:t>1865</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Discussion on SST and A-PPDU</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Ross Jian Yu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100" b="0" i="0" u="none" strike="noStrike">
                          <a:solidFill>
                            <a:srgbClr val="FF0000"/>
                          </a:solidFill>
                          <a:effectLst/>
                          <a:latin typeface="Calibri" panose="020F0502020204030204" pitchFamily="34" charset="0"/>
                        </a:rPr>
                        <a:t>1868</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Coordinated-Spatial-Reuse-Design</a:t>
                      </a:r>
                    </a:p>
                  </a:txBody>
                  <a:tcPr marL="9525" marR="9525" marT="9525" marB="0" anchor="b"/>
                </a:tc>
                <a:tc>
                  <a:txBody>
                    <a:bodyPr/>
                    <a:lstStyle/>
                    <a:p>
                      <a:pPr algn="ctr" fontAlgn="b"/>
                      <a:r>
                        <a:rPr lang="en-US" sz="1100" b="0" i="0" u="none" strike="noStrike" dirty="0">
                          <a:solidFill>
                            <a:srgbClr val="000000"/>
                          </a:solidFill>
                          <a:effectLst/>
                          <a:latin typeface="Calibri" panose="020F0502020204030204" pitchFamily="34" charset="0"/>
                        </a:rPr>
                        <a:t>Jason Yuchen Guo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25116026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55095625"/>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762002">
                  <a:extLst>
                    <a:ext uri="{9D8B030D-6E8A-4147-A177-3AD203B41FA5}">
                      <a16:colId xmlns:a16="http://schemas.microsoft.com/office/drawing/2014/main" val="20004"/>
                    </a:ext>
                  </a:extLst>
                </a:gridCol>
                <a:gridCol w="11430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FF0000"/>
                          </a:solidFill>
                          <a:effectLst/>
                          <a:latin typeface="+mn-lt"/>
                        </a:rPr>
                        <a:t>1871</a:t>
                      </a:r>
                    </a:p>
                  </a:txBody>
                  <a:tcPr marL="9525" marR="9525" marT="9525" marB="0" anchor="b"/>
                </a:tc>
                <a:tc>
                  <a:txBody>
                    <a:bodyPr/>
                    <a:lstStyle/>
                    <a:p>
                      <a:pPr algn="l" fontAlgn="b"/>
                      <a:r>
                        <a:rPr lang="en-US" sz="1000" b="0" i="0" u="none" strike="noStrike">
                          <a:solidFill>
                            <a:srgbClr val="000000"/>
                          </a:solidFill>
                          <a:effectLst/>
                          <a:latin typeface="+mn-lt"/>
                        </a:rPr>
                        <a:t>M-AP Coordinated  Transmission framework</a:t>
                      </a:r>
                    </a:p>
                  </a:txBody>
                  <a:tcPr marL="9525" marR="9525" marT="9525" marB="0" anchor="b"/>
                </a:tc>
                <a:tc>
                  <a:txBody>
                    <a:bodyPr/>
                    <a:lstStyle/>
                    <a:p>
                      <a:pPr algn="ctr" fontAlgn="b"/>
                      <a:r>
                        <a:rPr lang="en-US" sz="1000" b="0" i="0" u="none" strike="noStrike">
                          <a:solidFill>
                            <a:srgbClr val="000000"/>
                          </a:solidFill>
                          <a:effectLst/>
                          <a:latin typeface="+mn-lt"/>
                        </a:rPr>
                        <a:t>Arik Klein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FF0000"/>
                          </a:solidFill>
                          <a:effectLst/>
                          <a:latin typeface="+mn-lt"/>
                        </a:rPr>
                        <a:t>1873</a:t>
                      </a:r>
                    </a:p>
                  </a:txBody>
                  <a:tcPr marL="9525" marR="9525" marT="9525" marB="0" anchor="b"/>
                </a:tc>
                <a:tc>
                  <a:txBody>
                    <a:bodyPr/>
                    <a:lstStyle/>
                    <a:p>
                      <a:pPr algn="l" fontAlgn="b"/>
                      <a:r>
                        <a:rPr lang="en-US" sz="1000" b="0" i="0" u="none" strike="noStrike" dirty="0">
                          <a:solidFill>
                            <a:srgbClr val="000000"/>
                          </a:solidFill>
                          <a:effectLst/>
                          <a:latin typeface="+mn-lt"/>
                        </a:rPr>
                        <a:t>Post-FCS MAC Padding</a:t>
                      </a:r>
                    </a:p>
                  </a:txBody>
                  <a:tcPr marL="9525" marR="9525" marT="9525" marB="0" anchor="b"/>
                </a:tc>
                <a:tc>
                  <a:txBody>
                    <a:bodyPr/>
                    <a:lstStyle/>
                    <a:p>
                      <a:pPr algn="ctr" fontAlgn="b"/>
                      <a:r>
                        <a:rPr lang="en-US" sz="1000" b="0" i="0" u="none" strike="noStrike">
                          <a:solidFill>
                            <a:srgbClr val="000000"/>
                          </a:solidFill>
                          <a:effectLst/>
                          <a:latin typeface="+mn-lt"/>
                        </a:rPr>
                        <a:t>Sindhu Verma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FF0000"/>
                          </a:solidFill>
                          <a:effectLst/>
                          <a:latin typeface="+mn-lt"/>
                        </a:rPr>
                        <a:t>1874</a:t>
                      </a:r>
                    </a:p>
                  </a:txBody>
                  <a:tcPr marL="9525" marR="9525" marT="9525" marB="0" anchor="b"/>
                </a:tc>
                <a:tc>
                  <a:txBody>
                    <a:bodyPr/>
                    <a:lstStyle/>
                    <a:p>
                      <a:pPr algn="l" fontAlgn="b"/>
                      <a:r>
                        <a:rPr lang="en-US" sz="1000" b="0" i="0" u="none" strike="noStrike">
                          <a:solidFill>
                            <a:srgbClr val="000000"/>
                          </a:solidFill>
                          <a:effectLst/>
                          <a:latin typeface="+mn-lt"/>
                        </a:rPr>
                        <a:t>Reverse TXOP Sharing</a:t>
                      </a:r>
                    </a:p>
                  </a:txBody>
                  <a:tcPr marL="9525" marR="9525" marT="9525" marB="0" anchor="b"/>
                </a:tc>
                <a:tc>
                  <a:txBody>
                    <a:bodyPr/>
                    <a:lstStyle/>
                    <a:p>
                      <a:pPr algn="ctr" fontAlgn="b"/>
                      <a:r>
                        <a:rPr lang="en-US" sz="1000" b="0" i="0" u="none" strike="noStrike">
                          <a:solidFill>
                            <a:srgbClr val="000000"/>
                          </a:solidFill>
                          <a:effectLst/>
                          <a:latin typeface="+mn-lt"/>
                        </a:rPr>
                        <a:t>Sindhu Verma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FF0000"/>
                          </a:solidFill>
                          <a:effectLst/>
                          <a:latin typeface="+mn-lt"/>
                        </a:rPr>
                        <a:t>1875</a:t>
                      </a:r>
                    </a:p>
                  </a:txBody>
                  <a:tcPr marL="9525" marR="9525" marT="9525" marB="0" anchor="b"/>
                </a:tc>
                <a:tc>
                  <a:txBody>
                    <a:bodyPr/>
                    <a:lstStyle/>
                    <a:p>
                      <a:pPr algn="l" fontAlgn="b"/>
                      <a:r>
                        <a:rPr lang="en-US" sz="1000" b="0" i="0" u="none" strike="noStrike" dirty="0">
                          <a:solidFill>
                            <a:srgbClr val="000000"/>
                          </a:solidFill>
                          <a:effectLst/>
                          <a:latin typeface="+mn-lt"/>
                        </a:rPr>
                        <a:t>Power save proposal for non-AP/mobile-AP</a:t>
                      </a:r>
                    </a:p>
                  </a:txBody>
                  <a:tcPr marL="9525" marR="9525" marT="9525" marB="0" anchor="b"/>
                </a:tc>
                <a:tc>
                  <a:txBody>
                    <a:bodyPr/>
                    <a:lstStyle/>
                    <a:p>
                      <a:pPr algn="ctr" fontAlgn="b"/>
                      <a:r>
                        <a:rPr lang="en-US" sz="1000" b="0" i="0" u="none" strike="noStrike">
                          <a:solidFill>
                            <a:srgbClr val="000000"/>
                          </a:solidFill>
                          <a:effectLst/>
                          <a:latin typeface="+mn-lt"/>
                        </a:rPr>
                        <a:t>Shubhodeep Adhikari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sng" strike="noStrike">
                          <a:solidFill>
                            <a:srgbClr val="0563C1"/>
                          </a:solidFill>
                          <a:effectLst/>
                          <a:latin typeface="+mn-lt"/>
                          <a:hlinkClick r:id="rId2"/>
                        </a:rPr>
                        <a:t>1877</a:t>
                      </a:r>
                      <a:endParaRPr lang="en-US" sz="1000" b="0" i="0" u="sng" strike="noStrike">
                        <a:solidFill>
                          <a:srgbClr val="0563C1"/>
                        </a:solidFill>
                        <a:effectLst/>
                        <a:latin typeface="+mn-lt"/>
                      </a:endParaRPr>
                    </a:p>
                  </a:txBody>
                  <a:tcPr marL="9525" marR="9525" marT="9525" marB="0" anchor="b"/>
                </a:tc>
                <a:tc>
                  <a:txBody>
                    <a:bodyPr/>
                    <a:lstStyle/>
                    <a:p>
                      <a:pPr algn="l" fontAlgn="b"/>
                      <a:r>
                        <a:rPr lang="en-US" sz="1000" b="0" i="0" u="none" strike="noStrike">
                          <a:solidFill>
                            <a:srgbClr val="000000"/>
                          </a:solidFill>
                          <a:effectLst/>
                          <a:latin typeface="+mn-lt"/>
                        </a:rPr>
                        <a:t>Analysis on the LDPC rate matching</a:t>
                      </a:r>
                    </a:p>
                  </a:txBody>
                  <a:tcPr marL="9525" marR="9525" marT="9525" marB="0" anchor="b"/>
                </a:tc>
                <a:tc>
                  <a:txBody>
                    <a:bodyPr/>
                    <a:lstStyle/>
                    <a:p>
                      <a:pPr algn="ctr" fontAlgn="b"/>
                      <a:r>
                        <a:rPr lang="en-US" sz="1000" b="0" i="0" u="none" strike="noStrike" dirty="0">
                          <a:solidFill>
                            <a:srgbClr val="000000"/>
                          </a:solidFill>
                          <a:effectLst/>
                          <a:latin typeface="+mn-lt"/>
                        </a:rPr>
                        <a:t>Xiaogang Chen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FF0000"/>
                          </a:solidFill>
                          <a:effectLst/>
                          <a:latin typeface="+mn-lt"/>
                        </a:rPr>
                        <a:t>1884</a:t>
                      </a:r>
                    </a:p>
                  </a:txBody>
                  <a:tcPr marL="9525" marR="9525" marT="9525" marB="0" anchor="b"/>
                </a:tc>
                <a:tc>
                  <a:txBody>
                    <a:bodyPr/>
                    <a:lstStyle/>
                    <a:p>
                      <a:pPr algn="l" fontAlgn="b"/>
                      <a:r>
                        <a:rPr lang="en-US" sz="1000" b="0" i="0" u="none" strike="noStrike">
                          <a:solidFill>
                            <a:srgbClr val="000000"/>
                          </a:solidFill>
                          <a:effectLst/>
                          <a:latin typeface="+mn-lt"/>
                        </a:rPr>
                        <a:t>Seamless Roaming</a:t>
                      </a:r>
                    </a:p>
                  </a:txBody>
                  <a:tcPr marL="9525" marR="9525" marT="9525" marB="0" anchor="b"/>
                </a:tc>
                <a:tc>
                  <a:txBody>
                    <a:bodyPr/>
                    <a:lstStyle/>
                    <a:p>
                      <a:pPr algn="ctr" fontAlgn="b"/>
                      <a:r>
                        <a:rPr lang="en-US" sz="1000" b="0" i="0" u="none" strike="noStrike">
                          <a:solidFill>
                            <a:srgbClr val="000000"/>
                          </a:solidFill>
                          <a:effectLst/>
                          <a:latin typeface="+mn-lt"/>
                        </a:rPr>
                        <a:t>Duncan Ho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FF0000"/>
                          </a:solidFill>
                          <a:effectLst/>
                          <a:latin typeface="+mn-lt"/>
                        </a:rPr>
                        <a:t>1885</a:t>
                      </a:r>
                    </a:p>
                  </a:txBody>
                  <a:tcPr marL="9525" marR="9525" marT="9525" marB="0" anchor="b"/>
                </a:tc>
                <a:tc>
                  <a:txBody>
                    <a:bodyPr/>
                    <a:lstStyle/>
                    <a:p>
                      <a:pPr algn="l" fontAlgn="b"/>
                      <a:r>
                        <a:rPr lang="en-US" sz="1000" b="0" i="0" u="none" strike="noStrike">
                          <a:solidFill>
                            <a:srgbClr val="000000"/>
                          </a:solidFill>
                          <a:effectLst/>
                          <a:latin typeface="+mn-lt"/>
                        </a:rPr>
                        <a:t>End-to-end QoS with SCS</a:t>
                      </a:r>
                    </a:p>
                  </a:txBody>
                  <a:tcPr marL="9525" marR="9525" marT="9525" marB="0" anchor="b"/>
                </a:tc>
                <a:tc>
                  <a:txBody>
                    <a:bodyPr/>
                    <a:lstStyle/>
                    <a:p>
                      <a:pPr algn="ctr" fontAlgn="b"/>
                      <a:r>
                        <a:rPr lang="en-US" sz="1000" b="0" i="0" u="none" strike="noStrike" dirty="0">
                          <a:solidFill>
                            <a:srgbClr val="000000"/>
                          </a:solidFill>
                          <a:effectLst/>
                          <a:latin typeface="+mn-lt"/>
                        </a:rPr>
                        <a:t>Duncan Ho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FF0000"/>
                          </a:solidFill>
                          <a:effectLst/>
                          <a:latin typeface="+mn-lt"/>
                        </a:rPr>
                        <a:t>1886</a:t>
                      </a:r>
                    </a:p>
                  </a:txBody>
                  <a:tcPr marL="9525" marR="9525" marT="9525" marB="0" anchor="b"/>
                </a:tc>
                <a:tc>
                  <a:txBody>
                    <a:bodyPr/>
                    <a:lstStyle/>
                    <a:p>
                      <a:pPr algn="l" fontAlgn="b"/>
                      <a:r>
                        <a:rPr lang="en-US" sz="1000" b="0" i="0" u="none" strike="noStrike">
                          <a:solidFill>
                            <a:srgbClr val="000000"/>
                          </a:solidFill>
                          <a:effectLst/>
                          <a:latin typeface="+mn-lt"/>
                        </a:rPr>
                        <a:t>Preemption techniques to meet low-latency (LL) targets</a:t>
                      </a:r>
                    </a:p>
                  </a:txBody>
                  <a:tcPr marL="9525" marR="9525" marT="9525" marB="0" anchor="b"/>
                </a:tc>
                <a:tc>
                  <a:txBody>
                    <a:bodyPr/>
                    <a:lstStyle/>
                    <a:p>
                      <a:pPr algn="ctr" fontAlgn="b"/>
                      <a:r>
                        <a:rPr lang="en-US" sz="1000" b="0" i="0" u="none" strike="noStrike">
                          <a:solidFill>
                            <a:srgbClr val="000000"/>
                          </a:solidFill>
                          <a:effectLst/>
                          <a:latin typeface="+mn-lt"/>
                        </a:rPr>
                        <a:t>Duncan Ho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FF0000"/>
                          </a:solidFill>
                          <a:effectLst/>
                          <a:latin typeface="+mn-lt"/>
                        </a:rPr>
                        <a:t>1887</a:t>
                      </a:r>
                    </a:p>
                  </a:txBody>
                  <a:tcPr marL="9525" marR="9525" marT="9525" marB="0" anchor="b"/>
                </a:tc>
                <a:tc>
                  <a:txBody>
                    <a:bodyPr/>
                    <a:lstStyle/>
                    <a:p>
                      <a:pPr algn="l" fontAlgn="b"/>
                      <a:r>
                        <a:rPr lang="en-US" sz="1000" b="0" i="0" u="none" strike="noStrike">
                          <a:solidFill>
                            <a:srgbClr val="000000"/>
                          </a:solidFill>
                          <a:effectLst/>
                          <a:latin typeface="+mn-lt"/>
                        </a:rPr>
                        <a:t> Coordinated Medium Access for Multi-AP Deployments</a:t>
                      </a:r>
                    </a:p>
                  </a:txBody>
                  <a:tcPr marL="9525" marR="9525" marT="9525" marB="0" anchor="b"/>
                </a:tc>
                <a:tc>
                  <a:txBody>
                    <a:bodyPr/>
                    <a:lstStyle/>
                    <a:p>
                      <a:pPr algn="ctr" fontAlgn="b"/>
                      <a:r>
                        <a:rPr lang="en-US" sz="1000" b="0" i="0" u="none" strike="noStrike">
                          <a:solidFill>
                            <a:srgbClr val="000000"/>
                          </a:solidFill>
                          <a:effectLst/>
                          <a:latin typeface="+mn-lt"/>
                        </a:rPr>
                        <a:t>Duncan Ho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dirty="0">
                          <a:solidFill>
                            <a:srgbClr val="FF0000"/>
                          </a:solidFill>
                          <a:effectLst/>
                          <a:latin typeface="+mn-lt"/>
                        </a:rPr>
                        <a:t>1889</a:t>
                      </a:r>
                    </a:p>
                  </a:txBody>
                  <a:tcPr marL="9525" marR="9525" marT="9525" marB="0" anchor="b"/>
                </a:tc>
                <a:tc>
                  <a:txBody>
                    <a:bodyPr/>
                    <a:lstStyle/>
                    <a:p>
                      <a:pPr algn="l" fontAlgn="b"/>
                      <a:r>
                        <a:rPr lang="en-US" sz="1000" b="0" i="0" u="none" strike="noStrike">
                          <a:solidFill>
                            <a:srgbClr val="000000"/>
                          </a:solidFill>
                          <a:effectLst/>
                          <a:latin typeface="+mn-lt"/>
                        </a:rPr>
                        <a:t>Considerations for Relay Operation in Next Generation Wi-Fi Networks</a:t>
                      </a:r>
                    </a:p>
                  </a:txBody>
                  <a:tcPr marL="9525" marR="9525" marT="9525" marB="0" anchor="b"/>
                </a:tc>
                <a:tc>
                  <a:txBody>
                    <a:bodyPr/>
                    <a:lstStyle/>
                    <a:p>
                      <a:pPr algn="ctr" fontAlgn="b"/>
                      <a:r>
                        <a:rPr lang="en-US" sz="1000" b="0" i="0" u="none" strike="noStrike">
                          <a:solidFill>
                            <a:srgbClr val="000000"/>
                          </a:solidFill>
                          <a:effectLst/>
                          <a:latin typeface="+mn-lt"/>
                        </a:rPr>
                        <a:t>Peshal Nayak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dirty="0">
                          <a:solidFill>
                            <a:srgbClr val="FF0000"/>
                          </a:solidFill>
                          <a:effectLst/>
                          <a:latin typeface="+mn-lt"/>
                        </a:rPr>
                        <a:t>1891</a:t>
                      </a:r>
                    </a:p>
                  </a:txBody>
                  <a:tcPr marL="9525" marR="9525" marT="9525" marB="0" anchor="b"/>
                </a:tc>
                <a:tc>
                  <a:txBody>
                    <a:bodyPr/>
                    <a:lstStyle/>
                    <a:p>
                      <a:pPr algn="l" fontAlgn="b"/>
                      <a:r>
                        <a:rPr lang="en-US" sz="1000" b="0" i="0" u="none" strike="noStrike">
                          <a:solidFill>
                            <a:srgbClr val="000000"/>
                          </a:solidFill>
                          <a:effectLst/>
                          <a:latin typeface="+mn-lt"/>
                        </a:rPr>
                        <a:t>Nonprimary channel access – follow up</a:t>
                      </a:r>
                    </a:p>
                  </a:txBody>
                  <a:tcPr marL="9525" marR="9525" marT="9525" marB="0" anchor="b"/>
                </a:tc>
                <a:tc>
                  <a:txBody>
                    <a:bodyPr/>
                    <a:lstStyle/>
                    <a:p>
                      <a:pPr algn="ctr" fontAlgn="b"/>
                      <a:r>
                        <a:rPr lang="en-US" sz="1000" b="0" i="0" u="none" strike="noStrike">
                          <a:solidFill>
                            <a:srgbClr val="000000"/>
                          </a:solidFill>
                          <a:effectLst/>
                          <a:latin typeface="+mn-lt"/>
                        </a:rPr>
                        <a:t>Gaurang Naik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dirty="0">
                          <a:solidFill>
                            <a:srgbClr val="FF0000"/>
                          </a:solidFill>
                          <a:effectLst/>
                          <a:latin typeface="+mn-lt"/>
                        </a:rPr>
                        <a:t>1892</a:t>
                      </a:r>
                    </a:p>
                  </a:txBody>
                  <a:tcPr marL="9525" marR="9525" marT="9525" marB="0" anchor="b"/>
                </a:tc>
                <a:tc>
                  <a:txBody>
                    <a:bodyPr/>
                    <a:lstStyle/>
                    <a:p>
                      <a:pPr algn="l" fontAlgn="b"/>
                      <a:r>
                        <a:rPr lang="en-US" sz="1000" b="0" i="0" u="none" strike="noStrike">
                          <a:solidFill>
                            <a:srgbClr val="000000"/>
                          </a:solidFill>
                          <a:effectLst/>
                          <a:latin typeface="+mn-lt"/>
                        </a:rPr>
                        <a:t>Thoughts on Dynamic Subchannel Operation</a:t>
                      </a:r>
                    </a:p>
                  </a:txBody>
                  <a:tcPr marL="9525" marR="9525" marT="9525" marB="0" anchor="b"/>
                </a:tc>
                <a:tc>
                  <a:txBody>
                    <a:bodyPr/>
                    <a:lstStyle/>
                    <a:p>
                      <a:pPr algn="ctr" fontAlgn="b"/>
                      <a:r>
                        <a:rPr lang="en-US" sz="1000" b="0" i="0" u="none" strike="noStrike" dirty="0">
                          <a:solidFill>
                            <a:srgbClr val="000000"/>
                          </a:solidFill>
                          <a:effectLst/>
                          <a:latin typeface="+mn-lt"/>
                        </a:rPr>
                        <a:t>Gaurang Naik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8533885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28092029"/>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1897</a:t>
                      </a:r>
                    </a:p>
                  </a:txBody>
                  <a:tcPr marL="9525" marR="9525" marT="9525" marB="0" anchor="b"/>
                </a:tc>
                <a:tc>
                  <a:txBody>
                    <a:bodyPr/>
                    <a:lstStyle/>
                    <a:p>
                      <a:pPr algn="l" fontAlgn="b"/>
                      <a:r>
                        <a:rPr lang="en-US" sz="1000" b="0" i="0" u="none" strike="noStrike" dirty="0">
                          <a:solidFill>
                            <a:srgbClr val="000000"/>
                          </a:solidFill>
                          <a:effectLst/>
                          <a:latin typeface="+mn-lt"/>
                        </a:rPr>
                        <a:t>thoughts-on-improving-roaming-under-existing-architecture</a:t>
                      </a:r>
                    </a:p>
                  </a:txBody>
                  <a:tcPr marL="9525" marR="9525" marT="9525" marB="0" anchor="b"/>
                </a:tc>
                <a:tc>
                  <a:txBody>
                    <a:bodyPr/>
                    <a:lstStyle/>
                    <a:p>
                      <a:pPr algn="ctr" fontAlgn="b"/>
                      <a:r>
                        <a:rPr lang="en-US" sz="1000" b="0" i="0" u="none" strike="noStrike">
                          <a:solidFill>
                            <a:srgbClr val="000000"/>
                          </a:solidFill>
                          <a:effectLst/>
                          <a:latin typeface="+mn-lt"/>
                        </a:rPr>
                        <a:t>Guogang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1898</a:t>
                      </a:r>
                    </a:p>
                  </a:txBody>
                  <a:tcPr marL="9525" marR="9525" marT="9525" marB="0" anchor="b"/>
                </a:tc>
                <a:tc>
                  <a:txBody>
                    <a:bodyPr/>
                    <a:lstStyle/>
                    <a:p>
                      <a:pPr algn="l" fontAlgn="b"/>
                      <a:r>
                        <a:rPr lang="en-US" sz="1000" b="0" i="0" u="none" strike="noStrike">
                          <a:solidFill>
                            <a:srgbClr val="000000"/>
                          </a:solidFill>
                          <a:effectLst/>
                          <a:latin typeface="+mn-lt"/>
                        </a:rPr>
                        <a:t>signaling-details-for-non-colocated-ap-mld</a:t>
                      </a:r>
                    </a:p>
                  </a:txBody>
                  <a:tcPr marL="9525" marR="9525" marT="9525" marB="0" anchor="b"/>
                </a:tc>
                <a:tc>
                  <a:txBody>
                    <a:bodyPr/>
                    <a:lstStyle/>
                    <a:p>
                      <a:pPr algn="ctr" fontAlgn="b"/>
                      <a:r>
                        <a:rPr lang="en-US" sz="1000" b="0" i="0" u="none" strike="noStrike">
                          <a:solidFill>
                            <a:srgbClr val="000000"/>
                          </a:solidFill>
                          <a:effectLst/>
                          <a:latin typeface="+mn-lt"/>
                        </a:rPr>
                        <a:t>Guogang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1899</a:t>
                      </a:r>
                    </a:p>
                  </a:txBody>
                  <a:tcPr marL="9525" marR="9525" marT="9525" marB="0" anchor="b"/>
                </a:tc>
                <a:tc>
                  <a:txBody>
                    <a:bodyPr/>
                    <a:lstStyle/>
                    <a:p>
                      <a:pPr algn="l" fontAlgn="b"/>
                      <a:r>
                        <a:rPr lang="en-US" sz="1000" b="0" i="0" u="none" strike="noStrike" dirty="0">
                          <a:solidFill>
                            <a:srgbClr val="000000"/>
                          </a:solidFill>
                          <a:effectLst/>
                          <a:latin typeface="+mn-lt"/>
                        </a:rPr>
                        <a:t>relay-operation-for-11bn</a:t>
                      </a:r>
                    </a:p>
                  </a:txBody>
                  <a:tcPr marL="9525" marR="9525" marT="9525" marB="0" anchor="b"/>
                </a:tc>
                <a:tc>
                  <a:txBody>
                    <a:bodyPr/>
                    <a:lstStyle/>
                    <a:p>
                      <a:pPr algn="ctr" fontAlgn="b"/>
                      <a:r>
                        <a:rPr lang="en-US" sz="1000" b="0" i="0" u="none" strike="noStrike">
                          <a:solidFill>
                            <a:srgbClr val="000000"/>
                          </a:solidFill>
                          <a:effectLst/>
                          <a:latin typeface="+mn-lt"/>
                        </a:rPr>
                        <a:t>Guogang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1906</a:t>
                      </a:r>
                    </a:p>
                  </a:txBody>
                  <a:tcPr marL="9525" marR="9525" marT="9525" marB="0" anchor="b"/>
                </a:tc>
                <a:tc>
                  <a:txBody>
                    <a:bodyPr/>
                    <a:lstStyle/>
                    <a:p>
                      <a:pPr algn="l" fontAlgn="b"/>
                      <a:r>
                        <a:rPr lang="en-US" sz="1000" b="0" i="0" u="none" strike="noStrike" dirty="0">
                          <a:solidFill>
                            <a:srgbClr val="000000"/>
                          </a:solidFill>
                          <a:effectLst/>
                          <a:latin typeface="+mn-lt"/>
                        </a:rPr>
                        <a:t>Channel Information Feedback for Smooth Beamforming - Follow Up</a:t>
                      </a:r>
                    </a:p>
                  </a:txBody>
                  <a:tcPr marL="9525" marR="9525" marT="9525" marB="0" anchor="b"/>
                </a:tc>
                <a:tc>
                  <a:txBody>
                    <a:bodyPr/>
                    <a:lstStyle/>
                    <a:p>
                      <a:pPr algn="ctr" fontAlgn="b"/>
                      <a:r>
                        <a:rPr lang="en-US" sz="1000" b="0" i="0" u="none" strike="noStrike">
                          <a:solidFill>
                            <a:srgbClr val="000000"/>
                          </a:solidFill>
                          <a:effectLst/>
                          <a:latin typeface="+mn-lt"/>
                        </a:rPr>
                        <a:t>Eunsung Jeon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1908</a:t>
                      </a:r>
                    </a:p>
                  </a:txBody>
                  <a:tcPr marL="9525" marR="9525" marT="9525" marB="0" anchor="b"/>
                </a:tc>
                <a:tc>
                  <a:txBody>
                    <a:bodyPr/>
                    <a:lstStyle/>
                    <a:p>
                      <a:pPr algn="l" fontAlgn="b"/>
                      <a:r>
                        <a:rPr lang="en-US" sz="1000" b="0" i="0" u="none" strike="noStrike">
                          <a:solidFill>
                            <a:srgbClr val="000000"/>
                          </a:solidFill>
                          <a:effectLst/>
                          <a:latin typeface="+mn-lt"/>
                        </a:rPr>
                        <a:t>Seamless Roaming for 11bn</a:t>
                      </a:r>
                    </a:p>
                  </a:txBody>
                  <a:tcPr marL="9525" marR="9525" marT="9525" marB="0" anchor="b"/>
                </a:tc>
                <a:tc>
                  <a:txBody>
                    <a:bodyPr/>
                    <a:lstStyle/>
                    <a:p>
                      <a:pPr algn="ctr" fontAlgn="b"/>
                      <a:r>
                        <a:rPr lang="en-US" sz="1000" b="0" i="0" u="none" strike="noStrike" dirty="0" err="1">
                          <a:solidFill>
                            <a:srgbClr val="000000"/>
                          </a:solidFill>
                          <a:effectLst/>
                          <a:latin typeface="+mn-lt"/>
                        </a:rPr>
                        <a:t>Yelin</a:t>
                      </a:r>
                      <a:r>
                        <a:rPr lang="en-US" sz="1000" b="0" i="0" u="none" strike="noStrike" dirty="0">
                          <a:solidFill>
                            <a:srgbClr val="000000"/>
                          </a:solidFill>
                          <a:effectLst/>
                          <a:latin typeface="+mn-lt"/>
                        </a:rPr>
                        <a:t> Yoon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1909</a:t>
                      </a:r>
                    </a:p>
                  </a:txBody>
                  <a:tcPr marL="9525" marR="9525" marT="9525" marB="0" anchor="b"/>
                </a:tc>
                <a:tc>
                  <a:txBody>
                    <a:bodyPr/>
                    <a:lstStyle/>
                    <a:p>
                      <a:pPr algn="l" fontAlgn="b"/>
                      <a:r>
                        <a:rPr lang="en-US" sz="1000" b="0" i="0" u="none" strike="noStrike">
                          <a:solidFill>
                            <a:srgbClr val="000000"/>
                          </a:solidFill>
                          <a:effectLst/>
                          <a:latin typeface="+mn-lt"/>
                        </a:rPr>
                        <a:t>Transmission Method of Low Latency Traffic</a:t>
                      </a:r>
                    </a:p>
                  </a:txBody>
                  <a:tcPr marL="9525" marR="9525" marT="9525" marB="0" anchor="b"/>
                </a:tc>
                <a:tc>
                  <a:txBody>
                    <a:bodyPr/>
                    <a:lstStyle/>
                    <a:p>
                      <a:pPr algn="ctr" fontAlgn="b"/>
                      <a:r>
                        <a:rPr lang="en-US" sz="1000" b="0" i="0" u="none" strike="noStrike" dirty="0">
                          <a:solidFill>
                            <a:srgbClr val="000000"/>
                          </a:solidFill>
                          <a:effectLst/>
                          <a:latin typeface="+mn-lt"/>
                        </a:rPr>
                        <a:t>Insun Jang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000000"/>
                          </a:solidFill>
                          <a:effectLst/>
                          <a:latin typeface="+mn-lt"/>
                        </a:rPr>
                        <a:t>1912</a:t>
                      </a:r>
                    </a:p>
                  </a:txBody>
                  <a:tcPr marL="9525" marR="9525" marT="9525" marB="0" anchor="b"/>
                </a:tc>
                <a:tc>
                  <a:txBody>
                    <a:bodyPr/>
                    <a:lstStyle/>
                    <a:p>
                      <a:pPr algn="l" fontAlgn="b"/>
                      <a:r>
                        <a:rPr lang="en-US" sz="1000" b="0" i="0" u="none" strike="noStrike">
                          <a:solidFill>
                            <a:srgbClr val="000000"/>
                          </a:solidFill>
                          <a:effectLst/>
                          <a:latin typeface="+mn-lt"/>
                        </a:rPr>
                        <a:t>Coordinated TDMA Procedure</a:t>
                      </a:r>
                    </a:p>
                  </a:txBody>
                  <a:tcPr marL="9525" marR="9525" marT="9525" marB="0" anchor="b"/>
                </a:tc>
                <a:tc>
                  <a:txBody>
                    <a:bodyPr/>
                    <a:lstStyle/>
                    <a:p>
                      <a:pPr algn="ctr" fontAlgn="b"/>
                      <a:r>
                        <a:rPr lang="en-US" sz="1000" b="0" i="0" u="none" strike="noStrike">
                          <a:solidFill>
                            <a:srgbClr val="000000"/>
                          </a:solidFill>
                          <a:effectLst/>
                          <a:latin typeface="+mn-lt"/>
                        </a:rPr>
                        <a:t>GeonHwan Kim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000000"/>
                          </a:solidFill>
                          <a:effectLst/>
                          <a:latin typeface="+mn-lt"/>
                        </a:rPr>
                        <a:t>1913</a:t>
                      </a:r>
                    </a:p>
                  </a:txBody>
                  <a:tcPr marL="9525" marR="9525" marT="9525" marB="0" anchor="b"/>
                </a:tc>
                <a:tc>
                  <a:txBody>
                    <a:bodyPr/>
                    <a:lstStyle/>
                    <a:p>
                      <a:pPr algn="l" fontAlgn="b"/>
                      <a:r>
                        <a:rPr lang="en-US" sz="1000" b="0" i="0" u="none" strike="noStrike">
                          <a:solidFill>
                            <a:srgbClr val="000000"/>
                          </a:solidFill>
                          <a:effectLst/>
                          <a:latin typeface="+mn-lt"/>
                        </a:rPr>
                        <a:t>Secondary Channel Access Operation</a:t>
                      </a:r>
                    </a:p>
                  </a:txBody>
                  <a:tcPr marL="9525" marR="9525" marT="9525" marB="0" anchor="b"/>
                </a:tc>
                <a:tc>
                  <a:txBody>
                    <a:bodyPr/>
                    <a:lstStyle/>
                    <a:p>
                      <a:pPr algn="ctr" fontAlgn="b"/>
                      <a:r>
                        <a:rPr lang="en-US" sz="1000" b="0" i="0" u="none" strike="noStrike">
                          <a:solidFill>
                            <a:srgbClr val="000000"/>
                          </a:solidFill>
                          <a:effectLst/>
                          <a:latin typeface="+mn-lt"/>
                        </a:rPr>
                        <a:t>Dongju Cha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1915</a:t>
                      </a:r>
                    </a:p>
                  </a:txBody>
                  <a:tcPr marL="9525" marR="9525" marT="9525" marB="0" anchor="b"/>
                </a:tc>
                <a:tc>
                  <a:txBody>
                    <a:bodyPr/>
                    <a:lstStyle/>
                    <a:p>
                      <a:pPr algn="l" fontAlgn="b"/>
                      <a:r>
                        <a:rPr lang="en-US" sz="1000" b="0" i="0" u="none" strike="noStrike">
                          <a:solidFill>
                            <a:srgbClr val="000000"/>
                          </a:solidFill>
                          <a:effectLst/>
                          <a:latin typeface="+mn-lt"/>
                        </a:rPr>
                        <a:t>Enhanced Security for Control frame in 11bn</a:t>
                      </a:r>
                    </a:p>
                  </a:txBody>
                  <a:tcPr marL="9525" marR="9525" marT="9525" marB="0" anchor="b"/>
                </a:tc>
                <a:tc>
                  <a:txBody>
                    <a:bodyPr/>
                    <a:lstStyle/>
                    <a:p>
                      <a:pPr algn="ctr" fontAlgn="b"/>
                      <a:r>
                        <a:rPr lang="en-US" sz="1000" b="0" i="0" u="none" strike="noStrike">
                          <a:solidFill>
                            <a:srgbClr val="000000"/>
                          </a:solidFill>
                          <a:effectLst/>
                          <a:latin typeface="+mn-lt"/>
                        </a:rPr>
                        <a:t>SunHee Baek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1916</a:t>
                      </a:r>
                    </a:p>
                  </a:txBody>
                  <a:tcPr marL="9525" marR="9525" marT="9525" marB="0" anchor="b"/>
                </a:tc>
                <a:tc>
                  <a:txBody>
                    <a:bodyPr/>
                    <a:lstStyle/>
                    <a:p>
                      <a:pPr algn="l" fontAlgn="b"/>
                      <a:r>
                        <a:rPr lang="en-US" sz="1000" b="0" i="0" u="none" strike="noStrike">
                          <a:solidFill>
                            <a:srgbClr val="000000"/>
                          </a:solidFill>
                          <a:effectLst/>
                          <a:latin typeface="+mn-lt"/>
                        </a:rPr>
                        <a:t>R-TWT Coordination in Multi-BSS</a:t>
                      </a:r>
                    </a:p>
                  </a:txBody>
                  <a:tcPr marL="9525" marR="9525" marT="9525" marB="0" anchor="b"/>
                </a:tc>
                <a:tc>
                  <a:txBody>
                    <a:bodyPr/>
                    <a:lstStyle/>
                    <a:p>
                      <a:pPr algn="ctr" fontAlgn="b"/>
                      <a:r>
                        <a:rPr lang="en-US" sz="1000" b="0" i="0" u="none" strike="noStrike">
                          <a:solidFill>
                            <a:srgbClr val="000000"/>
                          </a:solidFill>
                          <a:effectLst/>
                          <a:latin typeface="+mn-lt"/>
                        </a:rPr>
                        <a:t>SunHee Baek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1917</a:t>
                      </a:r>
                    </a:p>
                  </a:txBody>
                  <a:tcPr marL="9525" marR="9525" marT="9525" marB="0" anchor="b"/>
                </a:tc>
                <a:tc>
                  <a:txBody>
                    <a:bodyPr/>
                    <a:lstStyle/>
                    <a:p>
                      <a:pPr algn="l" fontAlgn="b"/>
                      <a:r>
                        <a:rPr lang="en-US" sz="1000" b="0" i="0" u="none" strike="noStrike">
                          <a:solidFill>
                            <a:srgbClr val="000000"/>
                          </a:solidFill>
                          <a:effectLst/>
                          <a:latin typeface="+mn-lt"/>
                        </a:rPr>
                        <a:t>Coordinated Spatial Reuse</a:t>
                      </a:r>
                    </a:p>
                  </a:txBody>
                  <a:tcPr marL="9525" marR="9525" marT="9525" marB="0" anchor="b"/>
                </a:tc>
                <a:tc>
                  <a:txBody>
                    <a:bodyPr/>
                    <a:lstStyle/>
                    <a:p>
                      <a:pPr algn="ctr" fontAlgn="b"/>
                      <a:r>
                        <a:rPr lang="en-US" sz="1000" b="0" i="0" u="none" strike="noStrike">
                          <a:solidFill>
                            <a:srgbClr val="000000"/>
                          </a:solidFill>
                          <a:effectLst/>
                          <a:latin typeface="+mn-lt"/>
                        </a:rPr>
                        <a:t>Jinyoung Chun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a:solidFill>
                            <a:srgbClr val="000000"/>
                          </a:solidFill>
                          <a:effectLst/>
                          <a:latin typeface="+mn-lt"/>
                        </a:rPr>
                        <a:t>1919</a:t>
                      </a:r>
                    </a:p>
                  </a:txBody>
                  <a:tcPr marL="9525" marR="9525" marT="9525" marB="0" anchor="b"/>
                </a:tc>
                <a:tc>
                  <a:txBody>
                    <a:bodyPr/>
                    <a:lstStyle/>
                    <a:p>
                      <a:pPr algn="l" fontAlgn="b"/>
                      <a:r>
                        <a:rPr lang="en-US" sz="1000" b="0" i="0" u="none" strike="noStrike">
                          <a:solidFill>
                            <a:srgbClr val="000000"/>
                          </a:solidFill>
                          <a:effectLst/>
                          <a:latin typeface="+mn-lt"/>
                        </a:rPr>
                        <a:t>dRU Proposal</a:t>
                      </a:r>
                    </a:p>
                  </a:txBody>
                  <a:tcPr marL="9525" marR="9525" marT="9525" marB="0" anchor="b"/>
                </a:tc>
                <a:tc>
                  <a:txBody>
                    <a:bodyPr/>
                    <a:lstStyle/>
                    <a:p>
                      <a:pPr algn="ctr" fontAlgn="b"/>
                      <a:r>
                        <a:rPr lang="en-US" sz="1000" b="0" i="0" u="none" strike="noStrike" dirty="0">
                          <a:solidFill>
                            <a:srgbClr val="000000"/>
                          </a:solidFill>
                          <a:effectLst/>
                          <a:latin typeface="+mn-lt"/>
                        </a:rPr>
                        <a:t>Eunsung Park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28463131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98667151"/>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1920</a:t>
                      </a:r>
                    </a:p>
                  </a:txBody>
                  <a:tcPr marL="9525" marR="9525" marT="9525" marB="0" anchor="b"/>
                </a:tc>
                <a:tc>
                  <a:txBody>
                    <a:bodyPr/>
                    <a:lstStyle/>
                    <a:p>
                      <a:pPr algn="l" fontAlgn="b"/>
                      <a:r>
                        <a:rPr lang="en-US" sz="1000" b="0" i="0" u="none" strike="noStrike">
                          <a:solidFill>
                            <a:srgbClr val="000000"/>
                          </a:solidFill>
                          <a:effectLst/>
                          <a:latin typeface="+mn-lt"/>
                        </a:rPr>
                        <a:t>Managed Networks under highly congested scenarios</a:t>
                      </a:r>
                    </a:p>
                  </a:txBody>
                  <a:tcPr marL="9525" marR="9525" marT="9525" marB="0" anchor="b"/>
                </a:tc>
                <a:tc>
                  <a:txBody>
                    <a:bodyPr/>
                    <a:lstStyle/>
                    <a:p>
                      <a:pPr algn="ctr" fontAlgn="b"/>
                      <a:r>
                        <a:rPr lang="en-US" sz="1000" b="0" i="0" u="none" strike="noStrike">
                          <a:solidFill>
                            <a:srgbClr val="000000"/>
                          </a:solidFill>
                          <a:effectLst/>
                          <a:latin typeface="+mn-lt"/>
                        </a:rPr>
                        <a:t>Iñaki Val Beitia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1922</a:t>
                      </a:r>
                    </a:p>
                  </a:txBody>
                  <a:tcPr marL="9525" marR="9525" marT="9525" marB="0" anchor="b"/>
                </a:tc>
                <a:tc>
                  <a:txBody>
                    <a:bodyPr/>
                    <a:lstStyle/>
                    <a:p>
                      <a:pPr algn="l" fontAlgn="b"/>
                      <a:r>
                        <a:rPr lang="en-US" sz="1000" b="0" i="0" u="none" strike="noStrike" dirty="0">
                          <a:solidFill>
                            <a:srgbClr val="000000"/>
                          </a:solidFill>
                          <a:effectLst/>
                          <a:latin typeface="+mn-lt"/>
                        </a:rPr>
                        <a:t>Multi-Link-SM-Power-Save-Mode</a:t>
                      </a:r>
                    </a:p>
                  </a:txBody>
                  <a:tcPr marL="9525" marR="9525" marT="9525" marB="0" anchor="b"/>
                </a:tc>
                <a:tc>
                  <a:txBody>
                    <a:bodyPr/>
                    <a:lstStyle/>
                    <a:p>
                      <a:pPr algn="ctr" fontAlgn="b"/>
                      <a:r>
                        <a:rPr lang="en-US" sz="1000" b="0" i="0" u="none" strike="noStrike">
                          <a:solidFill>
                            <a:srgbClr val="000000"/>
                          </a:solidFill>
                          <a:effectLst/>
                          <a:latin typeface="+mn-lt"/>
                        </a:rPr>
                        <a:t>Jason Yuchen Guo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1927</a:t>
                      </a:r>
                    </a:p>
                  </a:txBody>
                  <a:tcPr marL="9525" marR="9525" marT="9525" marB="0" anchor="b"/>
                </a:tc>
                <a:tc>
                  <a:txBody>
                    <a:bodyPr/>
                    <a:lstStyle/>
                    <a:p>
                      <a:pPr algn="l" fontAlgn="b"/>
                      <a:r>
                        <a:rPr lang="en-US" sz="1000" b="0" i="0" u="none" strike="noStrike">
                          <a:solidFill>
                            <a:srgbClr val="000000"/>
                          </a:solidFill>
                          <a:effectLst/>
                          <a:latin typeface="+mn-lt"/>
                        </a:rPr>
                        <a:t>Update of the Spatial Modulation</a:t>
                      </a:r>
                    </a:p>
                  </a:txBody>
                  <a:tcPr marL="9525" marR="9525" marT="9525" marB="0" anchor="b"/>
                </a:tc>
                <a:tc>
                  <a:txBody>
                    <a:bodyPr/>
                    <a:lstStyle/>
                    <a:p>
                      <a:pPr algn="ctr" fontAlgn="b"/>
                      <a:r>
                        <a:rPr lang="en-US" sz="1000" b="0" i="0" u="none" strike="noStrike">
                          <a:solidFill>
                            <a:srgbClr val="000000"/>
                          </a:solidFill>
                          <a:effectLst/>
                          <a:latin typeface="+mn-lt"/>
                        </a:rPr>
                        <a:t>Junghoon Suh</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1928</a:t>
                      </a:r>
                    </a:p>
                  </a:txBody>
                  <a:tcPr marL="9525" marR="9525" marT="9525" marB="0" anchor="b"/>
                </a:tc>
                <a:tc>
                  <a:txBody>
                    <a:bodyPr/>
                    <a:lstStyle/>
                    <a:p>
                      <a:pPr algn="l" fontAlgn="b"/>
                      <a:r>
                        <a:rPr lang="en-US" sz="1000" b="0" i="0" u="none" strike="noStrike" dirty="0">
                          <a:solidFill>
                            <a:srgbClr val="000000"/>
                          </a:solidFill>
                          <a:effectLst/>
                          <a:latin typeface="+mn-lt"/>
                        </a:rPr>
                        <a:t>Considerations for Relay Operation in Next Generation Wi-Fi Networks - part 2</a:t>
                      </a:r>
                    </a:p>
                  </a:txBody>
                  <a:tcPr marL="9525" marR="9525" marT="9525" marB="0" anchor="b"/>
                </a:tc>
                <a:tc>
                  <a:txBody>
                    <a:bodyPr/>
                    <a:lstStyle/>
                    <a:p>
                      <a:pPr algn="ctr" fontAlgn="b"/>
                      <a:r>
                        <a:rPr lang="en-US" sz="1000" b="0" i="0" u="none" strike="noStrike">
                          <a:solidFill>
                            <a:srgbClr val="000000"/>
                          </a:solidFill>
                          <a:effectLst/>
                          <a:latin typeface="+mn-lt"/>
                        </a:rPr>
                        <a:t>Peshal Nayak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1929</a:t>
                      </a:r>
                    </a:p>
                  </a:txBody>
                  <a:tcPr marL="9525" marR="9525" marT="9525" marB="0" anchor="b"/>
                </a:tc>
                <a:tc>
                  <a:txBody>
                    <a:bodyPr/>
                    <a:lstStyle/>
                    <a:p>
                      <a:pPr algn="l" fontAlgn="b"/>
                      <a:r>
                        <a:rPr lang="en-US" sz="1000" b="0" i="0" u="none" strike="noStrike">
                          <a:solidFill>
                            <a:srgbClr val="000000"/>
                          </a:solidFill>
                          <a:effectLst/>
                          <a:latin typeface="+mn-lt"/>
                        </a:rPr>
                        <a:t>Further considerations on coordinated TWT</a:t>
                      </a:r>
                    </a:p>
                  </a:txBody>
                  <a:tcPr marL="9525" marR="9525" marT="9525" marB="0" anchor="b"/>
                </a:tc>
                <a:tc>
                  <a:txBody>
                    <a:bodyPr/>
                    <a:lstStyle/>
                    <a:p>
                      <a:pPr algn="ctr" fontAlgn="b"/>
                      <a:r>
                        <a:rPr lang="en-US" sz="1000" b="0" i="0" u="none" strike="noStrike">
                          <a:solidFill>
                            <a:srgbClr val="000000"/>
                          </a:solidFill>
                          <a:effectLst/>
                          <a:latin typeface="+mn-lt"/>
                        </a:rPr>
                        <a:t>Rubayet Shafin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1930</a:t>
                      </a:r>
                    </a:p>
                  </a:txBody>
                  <a:tcPr marL="9525" marR="9525" marT="9525" marB="0" anchor="b"/>
                </a:tc>
                <a:tc>
                  <a:txBody>
                    <a:bodyPr/>
                    <a:lstStyle/>
                    <a:p>
                      <a:pPr algn="l" fontAlgn="b"/>
                      <a:r>
                        <a:rPr lang="en-US" sz="1000" b="0" i="0" u="none" strike="noStrike" dirty="0">
                          <a:solidFill>
                            <a:srgbClr val="000000"/>
                          </a:solidFill>
                          <a:effectLst/>
                          <a:latin typeface="+mn-lt"/>
                        </a:rPr>
                        <a:t>A non-collocated AP MLD framework further discussion</a:t>
                      </a:r>
                    </a:p>
                  </a:txBody>
                  <a:tcPr marL="9525" marR="9525" marT="9525" marB="0" anchor="b"/>
                </a:tc>
                <a:tc>
                  <a:txBody>
                    <a:bodyPr/>
                    <a:lstStyle/>
                    <a:p>
                      <a:pPr algn="ctr" fontAlgn="b"/>
                      <a:r>
                        <a:rPr lang="en-US" sz="1000" b="0" i="0" u="none" strike="noStrike">
                          <a:solidFill>
                            <a:srgbClr val="000000"/>
                          </a:solidFill>
                          <a:effectLst/>
                          <a:latin typeface="+mn-lt"/>
                        </a:rPr>
                        <a:t>Jay Yang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dirty="0">
                          <a:solidFill>
                            <a:srgbClr val="00B050"/>
                          </a:solidFill>
                          <a:effectLst/>
                          <a:latin typeface="+mn-lt"/>
                          <a:hlinkClick r:id="rId2">
                            <a:extLst>
                              <a:ext uri="{A12FA001-AC4F-418D-AE19-62706E023703}">
                                <ahyp:hlinkClr xmlns:ahyp="http://schemas.microsoft.com/office/drawing/2018/hyperlinkcolor" val="tx"/>
                              </a:ext>
                            </a:extLst>
                          </a:hlinkClick>
                        </a:rPr>
                        <a:t>1931</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b="0" i="0" u="none" strike="noStrike" dirty="0">
                          <a:solidFill>
                            <a:srgbClr val="00B050"/>
                          </a:solidFill>
                          <a:effectLst/>
                          <a:latin typeface="+mn-lt"/>
                        </a:rPr>
                        <a:t>TGbn proposed timeline</a:t>
                      </a:r>
                    </a:p>
                  </a:txBody>
                  <a:tcPr marL="9525" marR="9525" marT="9525" marB="0" anchor="b"/>
                </a:tc>
                <a:tc>
                  <a:txBody>
                    <a:bodyPr/>
                    <a:lstStyle/>
                    <a:p>
                      <a:pPr algn="ctr" fontAlgn="b"/>
                      <a:r>
                        <a:rPr lang="en-US" sz="1000" b="0" i="0" u="none" strike="noStrike" dirty="0">
                          <a:solidFill>
                            <a:srgbClr val="00B050"/>
                          </a:solidFill>
                          <a:effectLst/>
                          <a:latin typeface="+mn-lt"/>
                        </a:rPr>
                        <a:t>Cariou, Laurent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0B050"/>
                          </a:solidFill>
                          <a:effectLst/>
                          <a:uLnTx/>
                          <a:uFillTx/>
                          <a:latin typeface="Times New Roman"/>
                          <a:ea typeface="MS Gothic"/>
                          <a:cs typeface="+mn-cs"/>
                        </a:rPr>
                        <a:t>Presented</a:t>
                      </a:r>
                      <a:endParaRPr lang="en-US" sz="1000" i="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TG docs.</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Joint</a:t>
                      </a:r>
                      <a:endParaRPr lang="en-US" sz="1000" i="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000000"/>
                          </a:solidFill>
                          <a:effectLst/>
                          <a:latin typeface="+mn-lt"/>
                        </a:rPr>
                        <a:t>1933</a:t>
                      </a:r>
                    </a:p>
                  </a:txBody>
                  <a:tcPr marL="9525" marR="9525" marT="9525" marB="0" anchor="b"/>
                </a:tc>
                <a:tc>
                  <a:txBody>
                    <a:bodyPr/>
                    <a:lstStyle/>
                    <a:p>
                      <a:pPr algn="l" fontAlgn="b"/>
                      <a:r>
                        <a:rPr lang="en-US" sz="1000" b="0" i="0" u="none" strike="noStrike">
                          <a:solidFill>
                            <a:srgbClr val="000000"/>
                          </a:solidFill>
                          <a:effectLst/>
                          <a:latin typeface="+mn-lt"/>
                        </a:rPr>
                        <a:t>security enhancement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1934</a:t>
                      </a:r>
                    </a:p>
                  </a:txBody>
                  <a:tcPr marL="9525" marR="9525" marT="9525" marB="0" anchor="b"/>
                </a:tc>
                <a:tc>
                  <a:txBody>
                    <a:bodyPr/>
                    <a:lstStyle/>
                    <a:p>
                      <a:pPr algn="l" fontAlgn="b"/>
                      <a:r>
                        <a:rPr lang="en-US" sz="1000" b="0" i="0" u="none" strike="noStrike">
                          <a:solidFill>
                            <a:srgbClr val="000000"/>
                          </a:solidFill>
                          <a:effectLst/>
                          <a:latin typeface="+mn-lt"/>
                        </a:rPr>
                        <a:t>in-device interference mitigation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1935</a:t>
                      </a:r>
                    </a:p>
                  </a:txBody>
                  <a:tcPr marL="9525" marR="9525" marT="9525" marB="0" anchor="b"/>
                </a:tc>
                <a:tc>
                  <a:txBody>
                    <a:bodyPr/>
                    <a:lstStyle/>
                    <a:p>
                      <a:pPr algn="l" fontAlgn="b"/>
                      <a:r>
                        <a:rPr lang="en-US" sz="1000" b="0" i="0" u="none" strike="noStrike">
                          <a:solidFill>
                            <a:srgbClr val="000000"/>
                          </a:solidFill>
                          <a:effectLst/>
                          <a:latin typeface="+mn-lt"/>
                        </a:rPr>
                        <a:t>secondary channel usage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1936</a:t>
                      </a:r>
                    </a:p>
                  </a:txBody>
                  <a:tcPr marL="9525" marR="9525" marT="9525" marB="0" anchor="b"/>
                </a:tc>
                <a:tc>
                  <a:txBody>
                    <a:bodyPr/>
                    <a:lstStyle/>
                    <a:p>
                      <a:pPr algn="l" fontAlgn="b"/>
                      <a:r>
                        <a:rPr lang="en-US" sz="1000" b="0" i="0" u="none" strike="noStrike">
                          <a:solidFill>
                            <a:srgbClr val="000000"/>
                          </a:solidFill>
                          <a:effectLst/>
                          <a:latin typeface="+mn-lt"/>
                        </a:rPr>
                        <a:t>AP MLD power save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a:solidFill>
                            <a:srgbClr val="000000"/>
                          </a:solidFill>
                          <a:effectLst/>
                          <a:latin typeface="+mn-lt"/>
                        </a:rPr>
                        <a:t>1937</a:t>
                      </a:r>
                    </a:p>
                  </a:txBody>
                  <a:tcPr marL="9525" marR="9525" marT="9525" marB="0" anchor="b"/>
                </a:tc>
                <a:tc>
                  <a:txBody>
                    <a:bodyPr/>
                    <a:lstStyle/>
                    <a:p>
                      <a:pPr algn="l" fontAlgn="b"/>
                      <a:r>
                        <a:rPr lang="en-US" sz="1000" b="0" i="0" u="none" strike="noStrike">
                          <a:solidFill>
                            <a:srgbClr val="000000"/>
                          </a:solidFill>
                          <a:effectLst/>
                          <a:latin typeface="+mn-lt"/>
                        </a:rPr>
                        <a:t>smooth roaming follow up 1</a:t>
                      </a:r>
                    </a:p>
                  </a:txBody>
                  <a:tcPr marL="9525" marR="9525" marT="9525" marB="0" anchor="b"/>
                </a:tc>
                <a:tc>
                  <a:txBody>
                    <a:bodyPr/>
                    <a:lstStyle/>
                    <a:p>
                      <a:pPr algn="ctr" fontAlgn="b"/>
                      <a:r>
                        <a:rPr lang="en-US" sz="1000" b="0" i="0" u="none" strike="noStrike" dirty="0">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24884989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98565524"/>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1938</a:t>
                      </a:r>
                    </a:p>
                  </a:txBody>
                  <a:tcPr marL="9525" marR="9525" marT="9525" marB="0" anchor="b"/>
                </a:tc>
                <a:tc>
                  <a:txBody>
                    <a:bodyPr/>
                    <a:lstStyle/>
                    <a:p>
                      <a:pPr algn="l" fontAlgn="b"/>
                      <a:r>
                        <a:rPr lang="en-US" sz="1000" b="0" i="0" u="none" strike="noStrike">
                          <a:solidFill>
                            <a:srgbClr val="000000"/>
                          </a:solidFill>
                          <a:effectLst/>
                          <a:latin typeface="+mn-lt"/>
                        </a:rPr>
                        <a:t>Beacon design with and without multiple BSSID support</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1939</a:t>
                      </a:r>
                    </a:p>
                  </a:txBody>
                  <a:tcPr marL="9525" marR="9525" marT="9525" marB="0" anchor="b"/>
                </a:tc>
                <a:tc>
                  <a:txBody>
                    <a:bodyPr/>
                    <a:lstStyle/>
                    <a:p>
                      <a:pPr algn="l" fontAlgn="b"/>
                      <a:r>
                        <a:rPr lang="en-US" sz="1000" b="0" i="0" u="none" strike="noStrike" dirty="0">
                          <a:solidFill>
                            <a:srgbClr val="000000"/>
                          </a:solidFill>
                          <a:effectLst/>
                          <a:latin typeface="+mn-lt"/>
                        </a:rPr>
                        <a:t>Priority Based Preemption Method</a:t>
                      </a:r>
                    </a:p>
                  </a:txBody>
                  <a:tcPr marL="9525" marR="9525" marT="9525" marB="0" anchor="b"/>
                </a:tc>
                <a:tc>
                  <a:txBody>
                    <a:bodyPr/>
                    <a:lstStyle/>
                    <a:p>
                      <a:pPr algn="ctr" fontAlgn="b"/>
                      <a:r>
                        <a:rPr lang="en-US" sz="1000" b="0" i="0" u="none" strike="noStrike">
                          <a:solidFill>
                            <a:srgbClr val="000000"/>
                          </a:solidFill>
                          <a:effectLst/>
                          <a:latin typeface="+mn-lt"/>
                        </a:rPr>
                        <a:t>Ronny Yongho Kim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1943</a:t>
                      </a:r>
                    </a:p>
                  </a:txBody>
                  <a:tcPr marL="9525" marR="9525" marT="9525" marB="0" anchor="b"/>
                </a:tc>
                <a:tc>
                  <a:txBody>
                    <a:bodyPr/>
                    <a:lstStyle/>
                    <a:p>
                      <a:pPr algn="l" fontAlgn="b"/>
                      <a:r>
                        <a:rPr lang="en-US" sz="1000" b="0" i="0" u="none" strike="noStrike" dirty="0">
                          <a:solidFill>
                            <a:srgbClr val="000000"/>
                          </a:solidFill>
                          <a:effectLst/>
                          <a:latin typeface="+mn-lt"/>
                        </a:rPr>
                        <a:t>Physical Layer Reliability Improvements -  Follow Up</a:t>
                      </a:r>
                    </a:p>
                  </a:txBody>
                  <a:tcPr marL="9525" marR="9525" marT="9525" marB="0" anchor="b"/>
                </a:tc>
                <a:tc>
                  <a:txBody>
                    <a:bodyPr/>
                    <a:lstStyle/>
                    <a:p>
                      <a:pPr algn="ctr" fontAlgn="b"/>
                      <a:r>
                        <a:rPr lang="en-US" sz="1000" b="0" i="0" u="none" strike="noStrike">
                          <a:solidFill>
                            <a:srgbClr val="000000"/>
                          </a:solidFill>
                          <a:effectLst/>
                          <a:latin typeface="+mn-lt"/>
                        </a:rPr>
                        <a:t>Shimi Shilo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1944</a:t>
                      </a:r>
                    </a:p>
                  </a:txBody>
                  <a:tcPr marL="9525" marR="9525" marT="9525" marB="0" anchor="b"/>
                </a:tc>
                <a:tc>
                  <a:txBody>
                    <a:bodyPr/>
                    <a:lstStyle/>
                    <a:p>
                      <a:pPr algn="l" fontAlgn="b"/>
                      <a:r>
                        <a:rPr lang="en-US" sz="1000" b="0" i="0" u="none" strike="noStrike">
                          <a:solidFill>
                            <a:srgbClr val="000000"/>
                          </a:solidFill>
                          <a:effectLst/>
                          <a:latin typeface="+mn-lt"/>
                        </a:rPr>
                        <a:t>Impact of Tx EVM on MIMO Detection</a:t>
                      </a:r>
                    </a:p>
                  </a:txBody>
                  <a:tcPr marL="9525" marR="9525" marT="9525" marB="0" anchor="b"/>
                </a:tc>
                <a:tc>
                  <a:txBody>
                    <a:bodyPr/>
                    <a:lstStyle/>
                    <a:p>
                      <a:pPr algn="ctr" fontAlgn="b"/>
                      <a:r>
                        <a:rPr lang="en-US" sz="1000" b="0" i="0" u="none" strike="noStrike">
                          <a:solidFill>
                            <a:srgbClr val="000000"/>
                          </a:solidFill>
                          <a:effectLst/>
                          <a:latin typeface="+mn-lt"/>
                        </a:rPr>
                        <a:t>Genadiy Tsodik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1945</a:t>
                      </a:r>
                    </a:p>
                  </a:txBody>
                  <a:tcPr marL="9525" marR="9525" marT="9525" marB="0" anchor="b"/>
                </a:tc>
                <a:tc>
                  <a:txBody>
                    <a:bodyPr/>
                    <a:lstStyle/>
                    <a:p>
                      <a:pPr algn="l" fontAlgn="b"/>
                      <a:r>
                        <a:rPr lang="en-US" sz="1000" b="0" i="0" u="none" strike="noStrike" dirty="0">
                          <a:solidFill>
                            <a:srgbClr val="000000"/>
                          </a:solidFill>
                          <a:effectLst/>
                          <a:latin typeface="+mn-lt"/>
                        </a:rPr>
                        <a:t>Thoughts on information sharing between layers</a:t>
                      </a:r>
                    </a:p>
                  </a:txBody>
                  <a:tcPr marL="9525" marR="9525" marT="9525" marB="0" anchor="b"/>
                </a:tc>
                <a:tc>
                  <a:txBody>
                    <a:bodyPr/>
                    <a:lstStyle/>
                    <a:p>
                      <a:pPr algn="ctr" fontAlgn="b"/>
                      <a:r>
                        <a:rPr lang="en-US" sz="1000" b="0" i="0" u="none" strike="noStrike">
                          <a:solidFill>
                            <a:srgbClr val="000000"/>
                          </a:solidFill>
                          <a:effectLst/>
                          <a:latin typeface="+mn-lt"/>
                        </a:rPr>
                        <a:t>Atsushi Shirakawa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1947</a:t>
                      </a:r>
                    </a:p>
                  </a:txBody>
                  <a:tcPr marL="9525" marR="9525" marT="9525" marB="0" anchor="b"/>
                </a:tc>
                <a:tc>
                  <a:txBody>
                    <a:bodyPr/>
                    <a:lstStyle/>
                    <a:p>
                      <a:pPr algn="l" fontAlgn="b"/>
                      <a:r>
                        <a:rPr lang="en-US" sz="1000" b="0" i="0" u="none" strike="noStrike">
                          <a:solidFill>
                            <a:srgbClr val="000000"/>
                          </a:solidFill>
                          <a:effectLst/>
                          <a:latin typeface="+mn-lt"/>
                        </a:rPr>
                        <a:t>Consideration of Industrial Automation Scenarios - Follow Up</a:t>
                      </a:r>
                    </a:p>
                  </a:txBody>
                  <a:tcPr marL="9525" marR="9525" marT="9525" marB="0" anchor="b"/>
                </a:tc>
                <a:tc>
                  <a:txBody>
                    <a:bodyPr/>
                    <a:lstStyle/>
                    <a:p>
                      <a:pPr algn="ctr" fontAlgn="b"/>
                      <a:r>
                        <a:rPr lang="en-US" sz="1000" b="0" i="0" u="none" strike="noStrike" dirty="0">
                          <a:solidFill>
                            <a:srgbClr val="000000"/>
                          </a:solidFill>
                          <a:effectLst/>
                          <a:latin typeface="+mn-lt"/>
                        </a:rPr>
                        <a:t>Akira Kishida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000000"/>
                          </a:solidFill>
                          <a:effectLst/>
                          <a:latin typeface="+mn-lt"/>
                        </a:rPr>
                        <a:t>1948</a:t>
                      </a:r>
                    </a:p>
                  </a:txBody>
                  <a:tcPr marL="9525" marR="9525" marT="9525" marB="0" anchor="b"/>
                </a:tc>
                <a:tc>
                  <a:txBody>
                    <a:bodyPr/>
                    <a:lstStyle/>
                    <a:p>
                      <a:pPr algn="l" fontAlgn="b"/>
                      <a:r>
                        <a:rPr lang="en-US" sz="1000" b="0" i="0" u="none" strike="noStrike">
                          <a:solidFill>
                            <a:srgbClr val="000000"/>
                          </a:solidFill>
                          <a:effectLst/>
                          <a:latin typeface="+mn-lt"/>
                        </a:rPr>
                        <a:t>TXOP Sharing based UL Relaying</a:t>
                      </a:r>
                    </a:p>
                  </a:txBody>
                  <a:tcPr marL="9525" marR="9525" marT="9525" marB="0" anchor="b"/>
                </a:tc>
                <a:tc>
                  <a:txBody>
                    <a:bodyPr/>
                    <a:lstStyle/>
                    <a:p>
                      <a:pPr algn="ctr" fontAlgn="b"/>
                      <a:r>
                        <a:rPr lang="en-US" sz="1000" b="0" i="0" u="none" strike="noStrike" dirty="0">
                          <a:solidFill>
                            <a:srgbClr val="000000"/>
                          </a:solidFill>
                          <a:effectLst/>
                          <a:latin typeface="+mn-lt"/>
                        </a:rPr>
                        <a:t>Serhat Erkucuk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000000"/>
                          </a:solidFill>
                          <a:effectLst/>
                          <a:latin typeface="+mn-lt"/>
                        </a:rPr>
                        <a:t>1950</a:t>
                      </a:r>
                    </a:p>
                  </a:txBody>
                  <a:tcPr marL="9525" marR="9525" marT="9525" marB="0" anchor="b"/>
                </a:tc>
                <a:tc>
                  <a:txBody>
                    <a:bodyPr/>
                    <a:lstStyle/>
                    <a:p>
                      <a:pPr algn="l" fontAlgn="b"/>
                      <a:r>
                        <a:rPr lang="en-US" sz="1000" b="0" i="0" u="none" strike="noStrike">
                          <a:solidFill>
                            <a:srgbClr val="000000"/>
                          </a:solidFill>
                          <a:effectLst/>
                          <a:latin typeface="+mn-lt"/>
                        </a:rPr>
                        <a:t>Considerations on Preemption Request</a:t>
                      </a:r>
                    </a:p>
                  </a:txBody>
                  <a:tcPr marL="9525" marR="9525" marT="9525" marB="0" anchor="b"/>
                </a:tc>
                <a:tc>
                  <a:txBody>
                    <a:bodyPr/>
                    <a:lstStyle/>
                    <a:p>
                      <a:pPr algn="ctr" fontAlgn="b"/>
                      <a:r>
                        <a:rPr lang="en-US" sz="1000" b="0" i="0" u="none" strike="noStrike">
                          <a:solidFill>
                            <a:srgbClr val="000000"/>
                          </a:solidFill>
                          <a:effectLst/>
                          <a:latin typeface="+mn-lt"/>
                        </a:rPr>
                        <a:t>Leonardo Lanante</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1951</a:t>
                      </a:r>
                    </a:p>
                  </a:txBody>
                  <a:tcPr marL="9525" marR="9525" marT="9525" marB="0" anchor="b"/>
                </a:tc>
                <a:tc>
                  <a:txBody>
                    <a:bodyPr/>
                    <a:lstStyle/>
                    <a:p>
                      <a:pPr algn="l" fontAlgn="b"/>
                      <a:r>
                        <a:rPr lang="en-US" sz="1000" b="0" i="0" u="none" strike="noStrike">
                          <a:solidFill>
                            <a:srgbClr val="000000"/>
                          </a:solidFill>
                          <a:effectLst/>
                          <a:latin typeface="+mn-lt"/>
                        </a:rPr>
                        <a:t>Concurrent CCA for Non-Primary Channel Access</a:t>
                      </a:r>
                    </a:p>
                  </a:txBody>
                  <a:tcPr marL="9525" marR="9525" marT="9525" marB="0" anchor="b"/>
                </a:tc>
                <a:tc>
                  <a:txBody>
                    <a:bodyPr/>
                    <a:lstStyle/>
                    <a:p>
                      <a:pPr algn="ctr" fontAlgn="b"/>
                      <a:r>
                        <a:rPr lang="en-US" sz="1000" b="0" i="0" u="none" strike="noStrike">
                          <a:solidFill>
                            <a:srgbClr val="000000"/>
                          </a:solidFill>
                          <a:effectLst/>
                          <a:latin typeface="+mn-lt"/>
                        </a:rPr>
                        <a:t>Leonardo Lanante</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1952</a:t>
                      </a:r>
                    </a:p>
                  </a:txBody>
                  <a:tcPr marL="9525" marR="9525" marT="9525" marB="0" anchor="b"/>
                </a:tc>
                <a:tc>
                  <a:txBody>
                    <a:bodyPr/>
                    <a:lstStyle/>
                    <a:p>
                      <a:pPr algn="l" fontAlgn="b"/>
                      <a:r>
                        <a:rPr lang="en-US" sz="1000" b="0" i="0" u="none" strike="noStrike">
                          <a:solidFill>
                            <a:srgbClr val="000000"/>
                          </a:solidFill>
                          <a:effectLst/>
                          <a:latin typeface="+mn-lt"/>
                        </a:rPr>
                        <a:t>Coordinated R-TWT for Multi-AP scenarios - Follow up</a:t>
                      </a:r>
                    </a:p>
                  </a:txBody>
                  <a:tcPr marL="9525" marR="9525" marT="9525" marB="0" anchor="b"/>
                </a:tc>
                <a:tc>
                  <a:txBody>
                    <a:bodyPr/>
                    <a:lstStyle/>
                    <a:p>
                      <a:pPr algn="ctr" fontAlgn="b"/>
                      <a:r>
                        <a:rPr lang="en-US" sz="1000" b="0" i="0" u="none" strike="noStrike">
                          <a:solidFill>
                            <a:srgbClr val="000000"/>
                          </a:solidFill>
                          <a:effectLst/>
                          <a:latin typeface="+mn-lt"/>
                        </a:rPr>
                        <a:t>Liuming Lu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1955</a:t>
                      </a:r>
                    </a:p>
                  </a:txBody>
                  <a:tcPr marL="9525" marR="9525" marT="9525" marB="0" anchor="b"/>
                </a:tc>
                <a:tc>
                  <a:txBody>
                    <a:bodyPr/>
                    <a:lstStyle/>
                    <a:p>
                      <a:pPr algn="l" fontAlgn="b"/>
                      <a:r>
                        <a:rPr lang="en-US" sz="1000" b="0" i="0" u="none" strike="noStrike">
                          <a:solidFill>
                            <a:srgbClr val="000000"/>
                          </a:solidFill>
                          <a:effectLst/>
                          <a:latin typeface="+mn-lt"/>
                        </a:rPr>
                        <a:t>Considerations for Relay Operation in Next Generation Wi-Fi Networks - part 3</a:t>
                      </a:r>
                    </a:p>
                  </a:txBody>
                  <a:tcPr marL="9525" marR="9525" marT="9525" marB="0" anchor="b"/>
                </a:tc>
                <a:tc>
                  <a:txBody>
                    <a:bodyPr/>
                    <a:lstStyle/>
                    <a:p>
                      <a:pPr algn="ctr" fontAlgn="b"/>
                      <a:r>
                        <a:rPr lang="en-US" sz="1000" b="0" i="0" u="none" strike="noStrike">
                          <a:solidFill>
                            <a:srgbClr val="000000"/>
                          </a:solidFill>
                          <a:effectLst/>
                          <a:latin typeface="+mn-lt"/>
                        </a:rPr>
                        <a:t>Yue Qi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a:solidFill>
                            <a:srgbClr val="000000"/>
                          </a:solidFill>
                          <a:effectLst/>
                          <a:latin typeface="+mn-lt"/>
                        </a:rPr>
                        <a:t>1956</a:t>
                      </a:r>
                    </a:p>
                  </a:txBody>
                  <a:tcPr marL="9525" marR="9525" marT="9525" marB="0" anchor="b"/>
                </a:tc>
                <a:tc>
                  <a:txBody>
                    <a:bodyPr/>
                    <a:lstStyle/>
                    <a:p>
                      <a:pPr algn="l" fontAlgn="b"/>
                      <a:r>
                        <a:rPr lang="en-US" sz="1000" b="0" i="0" u="none" strike="noStrike">
                          <a:solidFill>
                            <a:srgbClr val="000000"/>
                          </a:solidFill>
                          <a:effectLst/>
                          <a:latin typeface="+mn-lt"/>
                        </a:rPr>
                        <a:t>C-TDMA TXOP protection</a:t>
                      </a:r>
                    </a:p>
                  </a:txBody>
                  <a:tcPr marL="9525" marR="9525" marT="9525" marB="0" anchor="b"/>
                </a:tc>
                <a:tc>
                  <a:txBody>
                    <a:bodyPr/>
                    <a:lstStyle/>
                    <a:p>
                      <a:pPr algn="ctr" fontAlgn="b"/>
                      <a:r>
                        <a:rPr lang="en-US" sz="1000" b="0" i="0" u="none" strike="noStrike" dirty="0">
                          <a:solidFill>
                            <a:srgbClr val="000000"/>
                          </a:solidFill>
                          <a:effectLst/>
                          <a:latin typeface="+mn-lt"/>
                        </a:rPr>
                        <a:t>Kiseon Ryu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22757029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07870413"/>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1958</a:t>
                      </a:r>
                    </a:p>
                  </a:txBody>
                  <a:tcPr marL="9525" marR="9525" marT="9525" marB="0" anchor="b"/>
                </a:tc>
                <a:tc>
                  <a:txBody>
                    <a:bodyPr/>
                    <a:lstStyle/>
                    <a:p>
                      <a:pPr algn="l" fontAlgn="b"/>
                      <a:r>
                        <a:rPr lang="en-US" sz="1000" b="0" i="0" u="none" strike="noStrike">
                          <a:solidFill>
                            <a:srgbClr val="000000"/>
                          </a:solidFill>
                          <a:effectLst/>
                          <a:latin typeface="+mn-lt"/>
                        </a:rPr>
                        <a:t>QoS Proxy for XR Use Cases</a:t>
                      </a:r>
                    </a:p>
                  </a:txBody>
                  <a:tcPr marL="9525" marR="9525" marT="9525" marB="0" anchor="b"/>
                </a:tc>
                <a:tc>
                  <a:txBody>
                    <a:bodyPr/>
                    <a:lstStyle/>
                    <a:p>
                      <a:pPr algn="ctr" fontAlgn="b"/>
                      <a:r>
                        <a:rPr lang="en-US" sz="1000" b="0" i="0" u="none" strike="noStrike">
                          <a:solidFill>
                            <a:srgbClr val="000000"/>
                          </a:solidFill>
                          <a:effectLst/>
                          <a:latin typeface="+mn-lt"/>
                        </a:rPr>
                        <a:t>Guoqing Li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1962</a:t>
                      </a:r>
                    </a:p>
                  </a:txBody>
                  <a:tcPr marL="9525" marR="9525" marT="9525" marB="0" anchor="b"/>
                </a:tc>
                <a:tc>
                  <a:txBody>
                    <a:bodyPr/>
                    <a:lstStyle/>
                    <a:p>
                      <a:pPr algn="l" fontAlgn="b"/>
                      <a:r>
                        <a:rPr lang="en-US" sz="1000" b="0" i="0" u="none" strike="noStrike" dirty="0">
                          <a:solidFill>
                            <a:srgbClr val="000000"/>
                          </a:solidFill>
                          <a:effectLst/>
                          <a:latin typeface="+mn-lt"/>
                        </a:rPr>
                        <a:t>Gain analysis for coordinated AP transmissions</a:t>
                      </a:r>
                    </a:p>
                  </a:txBody>
                  <a:tcPr marL="9525" marR="9525" marT="9525" marB="0" anchor="b"/>
                </a:tc>
                <a:tc>
                  <a:txBody>
                    <a:bodyPr/>
                    <a:lstStyle/>
                    <a:p>
                      <a:pPr algn="ctr" fontAlgn="b"/>
                      <a:r>
                        <a:rPr lang="en-US" sz="1000" b="0" i="0" u="none" strike="noStrike">
                          <a:solidFill>
                            <a:srgbClr val="000000"/>
                          </a:solidFill>
                          <a:effectLst/>
                          <a:latin typeface="+mn-lt"/>
                        </a:rPr>
                        <a:t>Abhishek Patil</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1963</a:t>
                      </a:r>
                    </a:p>
                  </a:txBody>
                  <a:tcPr marL="9525" marR="9525" marT="9525" marB="0" anchor="b"/>
                </a:tc>
                <a:tc>
                  <a:txBody>
                    <a:bodyPr/>
                    <a:lstStyle/>
                    <a:p>
                      <a:pPr algn="l" fontAlgn="b"/>
                      <a:r>
                        <a:rPr lang="en-US" sz="1000" b="0" i="0" u="none" strike="noStrike">
                          <a:solidFill>
                            <a:srgbClr val="000000"/>
                          </a:solidFill>
                          <a:effectLst/>
                          <a:latin typeface="+mn-lt"/>
                        </a:rPr>
                        <a:t>Periodical NSS Adjustment for an MLD</a:t>
                      </a:r>
                    </a:p>
                  </a:txBody>
                  <a:tcPr marL="9525" marR="9525" marT="9525" marB="0" anchor="b"/>
                </a:tc>
                <a:tc>
                  <a:txBody>
                    <a:bodyPr/>
                    <a:lstStyle/>
                    <a:p>
                      <a:pPr algn="ctr" fontAlgn="b"/>
                      <a:r>
                        <a:rPr lang="en-US" sz="1000" b="0" i="0" u="none" strike="noStrike">
                          <a:solidFill>
                            <a:srgbClr val="000000"/>
                          </a:solidFill>
                          <a:effectLst/>
                          <a:latin typeface="+mn-lt"/>
                        </a:rPr>
                        <a:t>Yunbo Li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1964</a:t>
                      </a:r>
                    </a:p>
                  </a:txBody>
                  <a:tcPr marL="9525" marR="9525" marT="9525" marB="0" anchor="b"/>
                </a:tc>
                <a:tc>
                  <a:txBody>
                    <a:bodyPr/>
                    <a:lstStyle/>
                    <a:p>
                      <a:pPr algn="l" fontAlgn="b"/>
                      <a:r>
                        <a:rPr lang="en-US" sz="1000" b="0" i="0" u="none" strike="noStrike" dirty="0">
                          <a:solidFill>
                            <a:srgbClr val="000000"/>
                          </a:solidFill>
                          <a:effectLst/>
                          <a:latin typeface="+mn-lt"/>
                        </a:rPr>
                        <a:t>Coexistence Protocols for UHR</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1965</a:t>
                      </a:r>
                    </a:p>
                  </a:txBody>
                  <a:tcPr marL="9525" marR="9525" marT="9525" marB="0" anchor="b"/>
                </a:tc>
                <a:tc>
                  <a:txBody>
                    <a:bodyPr/>
                    <a:lstStyle/>
                    <a:p>
                      <a:pPr algn="l" fontAlgn="b"/>
                      <a:r>
                        <a:rPr lang="en-US" sz="1000" b="0" i="0" u="none" strike="noStrike" dirty="0">
                          <a:solidFill>
                            <a:srgbClr val="000000"/>
                          </a:solidFill>
                          <a:effectLst/>
                          <a:latin typeface="+mn-lt"/>
                        </a:rPr>
                        <a:t>Dynamic power </a:t>
                      </a:r>
                      <a:r>
                        <a:rPr lang="en-US" sz="1000" b="0" i="0" u="none" strike="noStrike" dirty="0" err="1">
                          <a:solidFill>
                            <a:srgbClr val="000000"/>
                          </a:solidFill>
                          <a:effectLst/>
                          <a:latin typeface="+mn-lt"/>
                        </a:rPr>
                        <a:t>save_follow</a:t>
                      </a:r>
                      <a:r>
                        <a:rPr lang="en-US" sz="1000" b="0" i="0" u="none" strike="noStrike" dirty="0">
                          <a:solidFill>
                            <a:srgbClr val="000000"/>
                          </a:solidFill>
                          <a:effectLst/>
                          <a:latin typeface="+mn-lt"/>
                        </a:rPr>
                        <a:t> up</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1967</a:t>
                      </a:r>
                    </a:p>
                  </a:txBody>
                  <a:tcPr marL="9525" marR="9525" marT="9525" marB="0" anchor="b"/>
                </a:tc>
                <a:tc>
                  <a:txBody>
                    <a:bodyPr/>
                    <a:lstStyle/>
                    <a:p>
                      <a:pPr algn="l" fontAlgn="b"/>
                      <a:r>
                        <a:rPr lang="en-US" sz="1000" b="0" i="0" u="none" strike="noStrike">
                          <a:solidFill>
                            <a:srgbClr val="000000"/>
                          </a:solidFill>
                          <a:effectLst/>
                          <a:latin typeface="+mn-lt"/>
                        </a:rPr>
                        <a:t>Trigger based uplink adapted transmission</a:t>
                      </a:r>
                    </a:p>
                  </a:txBody>
                  <a:tcPr marL="9525" marR="9525" marT="9525" marB="0" anchor="b"/>
                </a:tc>
                <a:tc>
                  <a:txBody>
                    <a:bodyPr/>
                    <a:lstStyle/>
                    <a:p>
                      <a:pPr algn="ctr" fontAlgn="b"/>
                      <a:r>
                        <a:rPr lang="en-US" sz="1000" b="0" i="0" u="none" strike="noStrike" dirty="0">
                          <a:solidFill>
                            <a:srgbClr val="000000"/>
                          </a:solidFill>
                          <a:effectLst/>
                          <a:latin typeface="+mn-lt"/>
                        </a:rPr>
                        <a:t>Ming Gan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000000"/>
                          </a:solidFill>
                          <a:effectLst/>
                          <a:latin typeface="+mn-lt"/>
                        </a:rPr>
                        <a:t>1971</a:t>
                      </a:r>
                    </a:p>
                  </a:txBody>
                  <a:tcPr marL="9525" marR="9525" marT="9525" marB="0" anchor="b"/>
                </a:tc>
                <a:tc>
                  <a:txBody>
                    <a:bodyPr/>
                    <a:lstStyle/>
                    <a:p>
                      <a:pPr algn="l" fontAlgn="b"/>
                      <a:r>
                        <a:rPr lang="en-US" sz="1000" b="0" i="0" u="none" strike="noStrike">
                          <a:solidFill>
                            <a:srgbClr val="000000"/>
                          </a:solidFill>
                          <a:effectLst/>
                          <a:latin typeface="+mn-lt"/>
                        </a:rPr>
                        <a:t>Further thoughts on seamless roaming</a:t>
                      </a:r>
                    </a:p>
                  </a:txBody>
                  <a:tcPr marL="9525" marR="9525" marT="9525" marB="0" anchor="b"/>
                </a:tc>
                <a:tc>
                  <a:txBody>
                    <a:bodyPr/>
                    <a:lstStyle/>
                    <a:p>
                      <a:pPr algn="ctr" fontAlgn="b"/>
                      <a:r>
                        <a:rPr lang="en-US" sz="1000" b="0" i="0" u="none" strike="noStrike">
                          <a:solidFill>
                            <a:srgbClr val="000000"/>
                          </a:solidFill>
                          <a:effectLst/>
                          <a:latin typeface="+mn-lt"/>
                        </a:rPr>
                        <a:t>Ryuichi Hirata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dirty="0">
                          <a:solidFill>
                            <a:srgbClr val="000000"/>
                          </a:solidFill>
                          <a:effectLst/>
                          <a:latin typeface="+mn-lt"/>
                        </a:rPr>
                        <a:t>1973</a:t>
                      </a:r>
                    </a:p>
                  </a:txBody>
                  <a:tcPr marL="9525" marR="9525" marT="9525" marB="0" anchor="b"/>
                </a:tc>
                <a:tc>
                  <a:txBody>
                    <a:bodyPr/>
                    <a:lstStyle/>
                    <a:p>
                      <a:pPr algn="l" fontAlgn="b"/>
                      <a:r>
                        <a:rPr lang="en-US" sz="1000" b="0" i="0" u="none" strike="noStrike">
                          <a:solidFill>
                            <a:srgbClr val="000000"/>
                          </a:solidFill>
                          <a:effectLst/>
                          <a:latin typeface="+mn-lt"/>
                        </a:rPr>
                        <a:t>Discussion on UHR enhanced channel access</a:t>
                      </a:r>
                    </a:p>
                  </a:txBody>
                  <a:tcPr marL="9525" marR="9525" marT="9525" marB="0" anchor="b"/>
                </a:tc>
                <a:tc>
                  <a:txBody>
                    <a:bodyPr/>
                    <a:lstStyle/>
                    <a:p>
                      <a:pPr algn="ctr" fontAlgn="b"/>
                      <a:r>
                        <a:rPr lang="en-US" sz="1000" b="0" i="0" u="none" strike="noStrike" dirty="0" err="1">
                          <a:solidFill>
                            <a:srgbClr val="000000"/>
                          </a:solidFill>
                          <a:effectLst/>
                          <a:latin typeface="+mn-lt"/>
                        </a:rPr>
                        <a:t>Yanchun</a:t>
                      </a:r>
                      <a:r>
                        <a:rPr lang="en-US" sz="1000" b="0" i="0" u="none" strike="noStrike" dirty="0">
                          <a:solidFill>
                            <a:srgbClr val="000000"/>
                          </a:solidFill>
                          <a:effectLst/>
                          <a:latin typeface="+mn-lt"/>
                        </a:rPr>
                        <a:t> Li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dirty="0">
                          <a:solidFill>
                            <a:srgbClr val="000000"/>
                          </a:solidFill>
                          <a:effectLst/>
                          <a:latin typeface="+mn-lt"/>
                          <a:hlinkClick r:id="rId2"/>
                        </a:rPr>
                        <a:t>1975</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a:solidFill>
                            <a:srgbClr val="000000"/>
                          </a:solidFill>
                          <a:effectLst/>
                          <a:latin typeface="+mn-lt"/>
                        </a:rPr>
                        <a:t>Coordinated spatial re-use for UHR</a:t>
                      </a:r>
                    </a:p>
                  </a:txBody>
                  <a:tcPr marL="9525" marR="9525" marT="9525" marB="0" anchor="b"/>
                </a:tc>
                <a:tc>
                  <a:txBody>
                    <a:bodyPr/>
                    <a:lstStyle/>
                    <a:p>
                      <a:pPr algn="ctr" fontAlgn="b"/>
                      <a:r>
                        <a:rPr lang="en-US" sz="1000" b="0" i="0" u="none" strike="noStrike">
                          <a:solidFill>
                            <a:srgbClr val="000000"/>
                          </a:solidFill>
                          <a:effectLst/>
                          <a:latin typeface="+mn-lt"/>
                        </a:rPr>
                        <a:t>Rainer Strobel</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1976</a:t>
                      </a:r>
                    </a:p>
                  </a:txBody>
                  <a:tcPr marL="9525" marR="9525" marT="9525" marB="0" anchor="b"/>
                </a:tc>
                <a:tc>
                  <a:txBody>
                    <a:bodyPr/>
                    <a:lstStyle/>
                    <a:p>
                      <a:pPr algn="l" fontAlgn="b"/>
                      <a:r>
                        <a:rPr lang="en-US" sz="1000" b="0" i="0" u="none" strike="noStrike">
                          <a:solidFill>
                            <a:srgbClr val="000000"/>
                          </a:solidFill>
                          <a:effectLst/>
                          <a:latin typeface="+mn-lt"/>
                        </a:rPr>
                        <a:t>UHR-Seamless-Roaming-for-Multi-link-Device</a:t>
                      </a:r>
                    </a:p>
                  </a:txBody>
                  <a:tcPr marL="9525" marR="9525" marT="9525" marB="0" anchor="b"/>
                </a:tc>
                <a:tc>
                  <a:txBody>
                    <a:bodyPr/>
                    <a:lstStyle/>
                    <a:p>
                      <a:pPr algn="ctr" fontAlgn="b"/>
                      <a:r>
                        <a:rPr lang="en-US" sz="1000" b="0" i="0" u="none" strike="noStrike">
                          <a:solidFill>
                            <a:srgbClr val="000000"/>
                          </a:solidFill>
                          <a:effectLst/>
                          <a:latin typeface="+mn-lt"/>
                        </a:rPr>
                        <a:t>Hui Che</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1980</a:t>
                      </a:r>
                    </a:p>
                  </a:txBody>
                  <a:tcPr marL="9525" marR="9525" marT="9525" marB="0" anchor="b"/>
                </a:tc>
                <a:tc>
                  <a:txBody>
                    <a:bodyPr/>
                    <a:lstStyle/>
                    <a:p>
                      <a:pPr algn="l" fontAlgn="b"/>
                      <a:r>
                        <a:rPr lang="en-US" sz="1000" b="0" i="0" u="none" strike="noStrike">
                          <a:solidFill>
                            <a:srgbClr val="000000"/>
                          </a:solidFill>
                          <a:effectLst/>
                          <a:latin typeface="+mn-lt"/>
                        </a:rPr>
                        <a:t>Coordinated AP-assisted Medium Synchronization Recovery</a:t>
                      </a:r>
                    </a:p>
                  </a:txBody>
                  <a:tcPr marL="9525" marR="9525" marT="9525" marB="0" anchor="b"/>
                </a:tc>
                <a:tc>
                  <a:txBody>
                    <a:bodyPr/>
                    <a:lstStyle/>
                    <a:p>
                      <a:pPr algn="ctr" fontAlgn="b"/>
                      <a:r>
                        <a:rPr lang="en-US" sz="1000" b="0" i="0" u="none" strike="noStrike">
                          <a:solidFill>
                            <a:srgbClr val="000000"/>
                          </a:solidFill>
                          <a:effectLst/>
                          <a:latin typeface="+mn-lt"/>
                        </a:rPr>
                        <a:t>Jiayi Zhang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a:solidFill>
                            <a:srgbClr val="000000"/>
                          </a:solidFill>
                          <a:effectLst/>
                          <a:latin typeface="+mn-lt"/>
                        </a:rPr>
                        <a:t>1981</a:t>
                      </a:r>
                    </a:p>
                  </a:txBody>
                  <a:tcPr marL="9525" marR="9525" marT="9525" marB="0" anchor="b"/>
                </a:tc>
                <a:tc>
                  <a:txBody>
                    <a:bodyPr/>
                    <a:lstStyle/>
                    <a:p>
                      <a:pPr algn="l" fontAlgn="b"/>
                      <a:r>
                        <a:rPr lang="en-US" sz="1000" b="0" i="0" u="none" strike="noStrike">
                          <a:solidFill>
                            <a:srgbClr val="000000"/>
                          </a:solidFill>
                          <a:effectLst/>
                          <a:latin typeface="+mn-lt"/>
                        </a:rPr>
                        <a:t>Multi-Link based Multi-AP Coordination for Low-Latency Traffic </a:t>
                      </a:r>
                    </a:p>
                  </a:txBody>
                  <a:tcPr marL="9525" marR="9525" marT="9525" marB="0" anchor="b"/>
                </a:tc>
                <a:tc>
                  <a:txBody>
                    <a:bodyPr/>
                    <a:lstStyle/>
                    <a:p>
                      <a:pPr algn="ctr" fontAlgn="b"/>
                      <a:r>
                        <a:rPr lang="en-US" sz="1000" b="0" i="0" u="none" strike="noStrike" dirty="0">
                          <a:solidFill>
                            <a:srgbClr val="000000"/>
                          </a:solidFill>
                          <a:effectLst/>
                          <a:latin typeface="+mn-lt"/>
                        </a:rPr>
                        <a:t>Jiayi Zhang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30300680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598285101"/>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B050"/>
                          </a:solidFill>
                          <a:effectLst/>
                          <a:latin typeface="+mn-lt"/>
                          <a:hlinkClick r:id="rId2">
                            <a:extLst>
                              <a:ext uri="{A12FA001-AC4F-418D-AE19-62706E023703}">
                                <ahyp:hlinkClr xmlns:ahyp="http://schemas.microsoft.com/office/drawing/2018/hyperlinkcolor" val="tx"/>
                              </a:ext>
                            </a:extLst>
                          </a:hlinkClick>
                        </a:rPr>
                        <a:t>1987</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b="0" i="0" u="none" strike="noStrike">
                          <a:solidFill>
                            <a:srgbClr val="00B050"/>
                          </a:solidFill>
                          <a:effectLst/>
                          <a:latin typeface="+mn-lt"/>
                        </a:rPr>
                        <a:t>802-11bn-selection-procedure</a:t>
                      </a:r>
                    </a:p>
                  </a:txBody>
                  <a:tcPr marL="9525" marR="9525" marT="9525" marB="0" anchor="b"/>
                </a:tc>
                <a:tc>
                  <a:txBody>
                    <a:bodyPr/>
                    <a:lstStyle/>
                    <a:p>
                      <a:pPr algn="ctr" fontAlgn="b"/>
                      <a:r>
                        <a:rPr lang="en-US" sz="1000" b="0" i="0" u="none" strike="noStrike">
                          <a:solidFill>
                            <a:srgbClr val="00B05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0B050"/>
                          </a:solidFill>
                          <a:effectLst/>
                          <a:uLnTx/>
                          <a:uFillTx/>
                          <a:latin typeface="Times New Roman"/>
                          <a:ea typeface="MS Gothic"/>
                          <a:cs typeface="+mn-cs"/>
                        </a:rPr>
                        <a:t>Pending</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TG docs</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Joint</a:t>
                      </a:r>
                      <a:endParaRPr lang="en-US" sz="1000" i="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1988</a:t>
                      </a:r>
                    </a:p>
                  </a:txBody>
                  <a:tcPr marL="9525" marR="9525" marT="9525" marB="0" anchor="b"/>
                </a:tc>
                <a:tc>
                  <a:txBody>
                    <a:bodyPr/>
                    <a:lstStyle/>
                    <a:p>
                      <a:pPr algn="l" fontAlgn="b"/>
                      <a:r>
                        <a:rPr lang="en-US" sz="1000" b="0" i="0" u="none" strike="noStrike" dirty="0">
                          <a:solidFill>
                            <a:srgbClr val="000000"/>
                          </a:solidFill>
                          <a:effectLst/>
                          <a:latin typeface="+mn-lt"/>
                        </a:rPr>
                        <a:t>High Level Thoughts on DRU Design</a:t>
                      </a:r>
                    </a:p>
                  </a:txBody>
                  <a:tcPr marL="9525" marR="9525" marT="9525" marB="0" anchor="b"/>
                </a:tc>
                <a:tc>
                  <a:txBody>
                    <a:bodyPr/>
                    <a:lstStyle/>
                    <a:p>
                      <a:pPr algn="ctr" fontAlgn="b"/>
                      <a:r>
                        <a:rPr lang="en-US" sz="1000" b="0" i="0" u="none" strike="noStrike">
                          <a:solidFill>
                            <a:srgbClr val="000000"/>
                          </a:solidFill>
                          <a:effectLst/>
                          <a:latin typeface="+mn-lt"/>
                        </a:rPr>
                        <a:t>Lin Yang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1990</a:t>
                      </a:r>
                    </a:p>
                  </a:txBody>
                  <a:tcPr marL="9525" marR="9525" marT="9525" marB="0" anchor="b"/>
                </a:tc>
                <a:tc>
                  <a:txBody>
                    <a:bodyPr/>
                    <a:lstStyle/>
                    <a:p>
                      <a:pPr algn="l" fontAlgn="b"/>
                      <a:r>
                        <a:rPr lang="en-US" sz="1000" b="0" i="0" u="none" strike="noStrike">
                          <a:solidFill>
                            <a:srgbClr val="000000"/>
                          </a:solidFill>
                          <a:effectLst/>
                          <a:latin typeface="+mn-lt"/>
                        </a:rPr>
                        <a:t>multi-ap-transmissions-on-the-link-quality-metric.pptx</a:t>
                      </a:r>
                    </a:p>
                  </a:txBody>
                  <a:tcPr marL="9525" marR="9525" marT="9525" marB="0" anchor="b"/>
                </a:tc>
                <a:tc>
                  <a:txBody>
                    <a:bodyPr/>
                    <a:lstStyle/>
                    <a:p>
                      <a:pPr algn="ctr" fontAlgn="b"/>
                      <a:r>
                        <a:rPr lang="en-US" sz="1000" b="0" i="0" u="none" strike="noStrike">
                          <a:solidFill>
                            <a:srgbClr val="000000"/>
                          </a:solidFill>
                          <a:effectLst/>
                          <a:latin typeface="+mn-lt"/>
                        </a:rPr>
                        <a:t>Vamadevan Namboodiri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1995</a:t>
                      </a:r>
                    </a:p>
                  </a:txBody>
                  <a:tcPr marL="9525" marR="9525" marT="9525" marB="0" anchor="b"/>
                </a:tc>
                <a:tc>
                  <a:txBody>
                    <a:bodyPr/>
                    <a:lstStyle/>
                    <a:p>
                      <a:pPr algn="l" fontAlgn="b"/>
                      <a:r>
                        <a:rPr lang="en-US" sz="1000" b="0" i="0" u="none" strike="noStrike">
                          <a:solidFill>
                            <a:srgbClr val="000000"/>
                          </a:solidFill>
                          <a:effectLst/>
                          <a:latin typeface="+mn-lt"/>
                        </a:rPr>
                        <a:t>Trigger, BA, and BAR Protection</a:t>
                      </a:r>
                    </a:p>
                  </a:txBody>
                  <a:tcPr marL="9525" marR="9525" marT="9525" marB="0" anchor="b"/>
                </a:tc>
                <a:tc>
                  <a:txBody>
                    <a:bodyPr/>
                    <a:lstStyle/>
                    <a:p>
                      <a:pPr algn="ctr" fontAlgn="b"/>
                      <a:r>
                        <a:rPr lang="en-US" sz="1000" b="0" i="0" u="none" strike="noStrike">
                          <a:solidFill>
                            <a:srgbClr val="000000"/>
                          </a:solidFill>
                          <a:effectLst/>
                          <a:latin typeface="+mn-lt"/>
                        </a:rPr>
                        <a:t>Po-Kai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1996</a:t>
                      </a:r>
                    </a:p>
                  </a:txBody>
                  <a:tcPr marL="9525" marR="9525" marT="9525" marB="0" anchor="b"/>
                </a:tc>
                <a:tc>
                  <a:txBody>
                    <a:bodyPr/>
                    <a:lstStyle/>
                    <a:p>
                      <a:pPr algn="l" fontAlgn="b"/>
                      <a:r>
                        <a:rPr lang="en-US" sz="1000" b="0" i="0" u="none" strike="noStrike" dirty="0">
                          <a:solidFill>
                            <a:srgbClr val="000000"/>
                          </a:solidFill>
                          <a:effectLst/>
                          <a:latin typeface="+mn-lt"/>
                        </a:rPr>
                        <a:t>Improve roaming between MLDs</a:t>
                      </a:r>
                    </a:p>
                  </a:txBody>
                  <a:tcPr marL="9525" marR="9525" marT="9525" marB="0" anchor="b"/>
                </a:tc>
                <a:tc>
                  <a:txBody>
                    <a:bodyPr/>
                    <a:lstStyle/>
                    <a:p>
                      <a:pPr algn="ctr" fontAlgn="b"/>
                      <a:r>
                        <a:rPr lang="en-US" sz="1000" b="0" i="0" u="none" strike="noStrike">
                          <a:solidFill>
                            <a:srgbClr val="000000"/>
                          </a:solidFill>
                          <a:effectLst/>
                          <a:latin typeface="+mn-lt"/>
                        </a:rPr>
                        <a:t>Po-Kai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1997</a:t>
                      </a:r>
                    </a:p>
                  </a:txBody>
                  <a:tcPr marL="9525" marR="9525" marT="9525" marB="0" anchor="b"/>
                </a:tc>
                <a:tc>
                  <a:txBody>
                    <a:bodyPr/>
                    <a:lstStyle/>
                    <a:p>
                      <a:pPr algn="l" fontAlgn="b"/>
                      <a:r>
                        <a:rPr lang="en-US" sz="1000" b="0" i="0" u="none" strike="noStrike">
                          <a:solidFill>
                            <a:srgbClr val="000000"/>
                          </a:solidFill>
                          <a:effectLst/>
                          <a:latin typeface="+mn-lt"/>
                        </a:rPr>
                        <a:t>MAC header protection</a:t>
                      </a:r>
                    </a:p>
                  </a:txBody>
                  <a:tcPr marL="9525" marR="9525" marT="9525" marB="0" anchor="b"/>
                </a:tc>
                <a:tc>
                  <a:txBody>
                    <a:bodyPr/>
                    <a:lstStyle/>
                    <a:p>
                      <a:pPr algn="ctr" fontAlgn="b"/>
                      <a:r>
                        <a:rPr lang="en-US" sz="1000" b="0" i="0" u="none" strike="noStrike">
                          <a:solidFill>
                            <a:srgbClr val="000000"/>
                          </a:solidFill>
                          <a:effectLst/>
                          <a:latin typeface="+mn-lt"/>
                        </a:rPr>
                        <a:t>Po-Kai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dirty="0">
                          <a:solidFill>
                            <a:srgbClr val="000000"/>
                          </a:solidFill>
                          <a:effectLst/>
                          <a:latin typeface="+mn-lt"/>
                        </a:rPr>
                        <a:t>1998</a:t>
                      </a:r>
                    </a:p>
                  </a:txBody>
                  <a:tcPr marL="9525" marR="9525" marT="9525" marB="0" anchor="b"/>
                </a:tc>
                <a:tc>
                  <a:txBody>
                    <a:bodyPr/>
                    <a:lstStyle/>
                    <a:p>
                      <a:pPr algn="l" fontAlgn="b"/>
                      <a:r>
                        <a:rPr lang="en-US" sz="1000" b="0" i="0" u="none" strike="noStrike">
                          <a:solidFill>
                            <a:srgbClr val="000000"/>
                          </a:solidFill>
                          <a:effectLst/>
                          <a:latin typeface="+mn-lt"/>
                        </a:rPr>
                        <a:t>Zero MUI Coordinated BF</a:t>
                      </a:r>
                    </a:p>
                  </a:txBody>
                  <a:tcPr marL="9525" marR="9525" marT="9525" marB="0" anchor="b"/>
                </a:tc>
                <a:tc>
                  <a:txBody>
                    <a:bodyPr/>
                    <a:lstStyle/>
                    <a:p>
                      <a:pPr algn="ctr" fontAlgn="b"/>
                      <a:r>
                        <a:rPr lang="en-US" sz="1000" b="0" i="0" u="none" strike="noStrike" dirty="0">
                          <a:solidFill>
                            <a:srgbClr val="000000"/>
                          </a:solidFill>
                          <a:effectLst/>
                          <a:latin typeface="+mn-lt"/>
                        </a:rPr>
                        <a:t>Shimi Shilo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dirty="0">
                          <a:solidFill>
                            <a:srgbClr val="000000"/>
                          </a:solidFill>
                          <a:effectLst/>
                          <a:latin typeface="+mn-lt"/>
                        </a:rPr>
                        <a:t>2001</a:t>
                      </a:r>
                    </a:p>
                  </a:txBody>
                  <a:tcPr marL="9525" marR="9525" marT="9525" marB="0" anchor="b"/>
                </a:tc>
                <a:tc>
                  <a:txBody>
                    <a:bodyPr/>
                    <a:lstStyle/>
                    <a:p>
                      <a:pPr algn="l" fontAlgn="b"/>
                      <a:r>
                        <a:rPr lang="en-US" sz="1000" b="0" i="0" u="none" strike="noStrike" dirty="0">
                          <a:solidFill>
                            <a:srgbClr val="000000"/>
                          </a:solidFill>
                          <a:effectLst/>
                          <a:latin typeface="+mn-lt"/>
                        </a:rPr>
                        <a:t>Secure Control frames - Follow up</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2002</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a:solidFill>
                            <a:srgbClr val="000000"/>
                          </a:solidFill>
                          <a:effectLst/>
                          <a:latin typeface="+mn-lt"/>
                        </a:rPr>
                        <a:t>In-device coexistence and interference follow-up</a:t>
                      </a:r>
                    </a:p>
                  </a:txBody>
                  <a:tcPr marL="9525" marR="9525" marT="9525" marB="0" anchor="b"/>
                </a:tc>
                <a:tc>
                  <a:txBody>
                    <a:bodyPr/>
                    <a:lstStyle/>
                    <a:p>
                      <a:pPr algn="ctr" fontAlgn="b"/>
                      <a:r>
                        <a:rPr lang="en-US" sz="1000" b="0" i="0" u="none" strike="noStrike">
                          <a:solidFill>
                            <a:srgbClr val="000000"/>
                          </a:solidFill>
                          <a:effectLst/>
                          <a:latin typeface="+mn-lt"/>
                        </a:rPr>
                        <a:t>Cariou, Laurent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2003</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a:solidFill>
                            <a:srgbClr val="000000"/>
                          </a:solidFill>
                          <a:effectLst/>
                          <a:latin typeface="+mn-lt"/>
                        </a:rPr>
                        <a:t>Client power save</a:t>
                      </a:r>
                    </a:p>
                  </a:txBody>
                  <a:tcPr marL="9525" marR="9525" marT="9525" marB="0" anchor="b"/>
                </a:tc>
                <a:tc>
                  <a:txBody>
                    <a:bodyPr/>
                    <a:lstStyle/>
                    <a:p>
                      <a:pPr algn="ctr" fontAlgn="b"/>
                      <a:r>
                        <a:rPr lang="en-US" sz="1000" b="0" i="0" u="none" strike="noStrike">
                          <a:solidFill>
                            <a:srgbClr val="000000"/>
                          </a:solidFill>
                          <a:effectLst/>
                          <a:latin typeface="+mn-lt"/>
                        </a:rPr>
                        <a:t>Cariou, Laurent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2005</a:t>
                      </a:r>
                    </a:p>
                  </a:txBody>
                  <a:tcPr marL="9525" marR="9525" marT="9525" marB="0" anchor="b"/>
                </a:tc>
                <a:tc>
                  <a:txBody>
                    <a:bodyPr/>
                    <a:lstStyle/>
                    <a:p>
                      <a:pPr algn="l" fontAlgn="b"/>
                      <a:r>
                        <a:rPr lang="en-US" sz="1000" b="0" i="0" u="none" strike="noStrike">
                          <a:solidFill>
                            <a:srgbClr val="000000"/>
                          </a:solidFill>
                          <a:effectLst/>
                          <a:latin typeface="+mn-lt"/>
                        </a:rPr>
                        <a:t>Non-primary channel access (NPCA)</a:t>
                      </a:r>
                    </a:p>
                  </a:txBody>
                  <a:tcPr marL="9525" marR="9525" marT="9525" marB="0" anchor="b"/>
                </a:tc>
                <a:tc>
                  <a:txBody>
                    <a:bodyPr/>
                    <a:lstStyle/>
                    <a:p>
                      <a:pPr algn="ctr" fontAlgn="b"/>
                      <a:r>
                        <a:rPr lang="en-US" sz="1000" b="0" i="0" u="none" strike="noStrike">
                          <a:solidFill>
                            <a:srgbClr val="000000"/>
                          </a:solidFill>
                          <a:effectLst/>
                          <a:latin typeface="+mn-lt"/>
                        </a:rPr>
                        <a:t>Minyoung Park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dirty="0">
                          <a:solidFill>
                            <a:srgbClr val="000000"/>
                          </a:solidFill>
                          <a:effectLst/>
                          <a:latin typeface="+mn-lt"/>
                        </a:rPr>
                        <a:t>2006</a:t>
                      </a:r>
                    </a:p>
                  </a:txBody>
                  <a:tcPr marL="9525" marR="9525" marT="9525" marB="0" anchor="b"/>
                </a:tc>
                <a:tc>
                  <a:txBody>
                    <a:bodyPr/>
                    <a:lstStyle/>
                    <a:p>
                      <a:pPr algn="l" fontAlgn="b"/>
                      <a:r>
                        <a:rPr lang="en-US" sz="1000" b="0" i="0" u="none" strike="noStrike">
                          <a:solidFill>
                            <a:srgbClr val="000000"/>
                          </a:solidFill>
                          <a:effectLst/>
                          <a:latin typeface="+mn-lt"/>
                        </a:rPr>
                        <a:t>Non-primary link access for mobile AP MLD</a:t>
                      </a:r>
                    </a:p>
                  </a:txBody>
                  <a:tcPr marL="9525" marR="9525" marT="9525" marB="0" anchor="b"/>
                </a:tc>
                <a:tc>
                  <a:txBody>
                    <a:bodyPr/>
                    <a:lstStyle/>
                    <a:p>
                      <a:pPr algn="ctr" fontAlgn="b"/>
                      <a:r>
                        <a:rPr lang="en-US" sz="1000" b="0" i="0" u="none" strike="noStrike" dirty="0">
                          <a:solidFill>
                            <a:srgbClr val="000000"/>
                          </a:solidFill>
                          <a:effectLst/>
                          <a:latin typeface="+mn-lt"/>
                        </a:rPr>
                        <a:t>Minyoung Park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14397531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324613919"/>
              </p:ext>
            </p:extLst>
          </p:nvPr>
        </p:nvGraphicFramePr>
        <p:xfrm>
          <a:off x="851217" y="1582301"/>
          <a:ext cx="7736268" cy="38560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2007</a:t>
                      </a:r>
                    </a:p>
                  </a:txBody>
                  <a:tcPr marL="9525" marR="9525" marT="9525" marB="0" anchor="b"/>
                </a:tc>
                <a:tc>
                  <a:txBody>
                    <a:bodyPr/>
                    <a:lstStyle/>
                    <a:p>
                      <a:pPr algn="l" fontAlgn="b"/>
                      <a:r>
                        <a:rPr lang="en-US" sz="1000" b="0" i="0" u="none" strike="noStrike">
                          <a:solidFill>
                            <a:srgbClr val="000000"/>
                          </a:solidFill>
                          <a:effectLst/>
                          <a:latin typeface="+mn-lt"/>
                        </a:rPr>
                        <a:t>Enhancement of BSR</a:t>
                      </a:r>
                    </a:p>
                  </a:txBody>
                  <a:tcPr marL="9525" marR="9525" marT="9525" marB="0" anchor="b"/>
                </a:tc>
                <a:tc>
                  <a:txBody>
                    <a:bodyPr/>
                    <a:lstStyle/>
                    <a:p>
                      <a:pPr algn="ctr" fontAlgn="b"/>
                      <a:r>
                        <a:rPr lang="en-US" sz="1000" b="0" i="0" u="none" strike="noStrike">
                          <a:solidFill>
                            <a:srgbClr val="000000"/>
                          </a:solidFill>
                          <a:effectLst/>
                          <a:latin typeface="+mn-lt"/>
                        </a:rPr>
                        <a:t>Frank Hsu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dirty="0">
                          <a:solidFill>
                            <a:srgbClr val="000000"/>
                          </a:solidFill>
                          <a:effectLst/>
                          <a:latin typeface="+mn-lt"/>
                        </a:rPr>
                        <a:t>2012</a:t>
                      </a:r>
                    </a:p>
                  </a:txBody>
                  <a:tcPr marL="9525" marR="9525" marT="9525" marB="0" anchor="b"/>
                </a:tc>
                <a:tc>
                  <a:txBody>
                    <a:bodyPr/>
                    <a:lstStyle/>
                    <a:p>
                      <a:pPr algn="l" fontAlgn="b"/>
                      <a:r>
                        <a:rPr lang="en-US" sz="1000" b="0" i="0" u="none" strike="noStrike">
                          <a:solidFill>
                            <a:srgbClr val="000000"/>
                          </a:solidFill>
                          <a:effectLst/>
                          <a:latin typeface="+mn-lt"/>
                        </a:rPr>
                        <a:t>Location Dependent Performance of C-SR</a:t>
                      </a:r>
                    </a:p>
                  </a:txBody>
                  <a:tcPr marL="9525" marR="9525" marT="9525" marB="0" anchor="b"/>
                </a:tc>
                <a:tc>
                  <a:txBody>
                    <a:bodyPr/>
                    <a:lstStyle/>
                    <a:p>
                      <a:pPr algn="ctr" fontAlgn="b"/>
                      <a:r>
                        <a:rPr lang="en-US" sz="1000" b="0" i="0" u="none" strike="noStrike">
                          <a:solidFill>
                            <a:srgbClr val="000000"/>
                          </a:solidFill>
                          <a:effectLst/>
                          <a:latin typeface="+mn-lt"/>
                        </a:rPr>
                        <a:t>MINOTANI JUN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2015</a:t>
                      </a:r>
                    </a:p>
                  </a:txBody>
                  <a:tcPr marL="9525" marR="9525" marT="9525" marB="0" anchor="b"/>
                </a:tc>
                <a:tc>
                  <a:txBody>
                    <a:bodyPr/>
                    <a:lstStyle/>
                    <a:p>
                      <a:pPr algn="l" fontAlgn="b"/>
                      <a:r>
                        <a:rPr lang="en-US" sz="1000" b="0" i="0" u="none" strike="noStrike" dirty="0">
                          <a:solidFill>
                            <a:srgbClr val="000000"/>
                          </a:solidFill>
                          <a:effectLst/>
                          <a:latin typeface="+mn-lt"/>
                        </a:rPr>
                        <a:t>HT-Control-field-expansion</a:t>
                      </a:r>
                    </a:p>
                  </a:txBody>
                  <a:tcPr marL="9525" marR="9525" marT="9525" marB="0" anchor="b"/>
                </a:tc>
                <a:tc>
                  <a:txBody>
                    <a:bodyPr/>
                    <a:lstStyle/>
                    <a:p>
                      <a:pPr algn="ctr" fontAlgn="b"/>
                      <a:r>
                        <a:rPr lang="en-US" sz="1000" b="0" i="0" u="none" strike="noStrike">
                          <a:solidFill>
                            <a:srgbClr val="000000"/>
                          </a:solidFill>
                          <a:effectLst/>
                          <a:latin typeface="+mn-lt"/>
                        </a:rPr>
                        <a:t>Xiangxin Gu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2022</a:t>
                      </a:r>
                    </a:p>
                  </a:txBody>
                  <a:tcPr marL="9525" marR="9525" marT="9525" marB="0" anchor="b"/>
                </a:tc>
                <a:tc>
                  <a:txBody>
                    <a:bodyPr/>
                    <a:lstStyle/>
                    <a:p>
                      <a:pPr algn="l" fontAlgn="b"/>
                      <a:r>
                        <a:rPr lang="en-US" sz="1000" b="0" i="0" u="none" strike="noStrike" dirty="0">
                          <a:solidFill>
                            <a:srgbClr val="000000"/>
                          </a:solidFill>
                          <a:effectLst/>
                          <a:latin typeface="+mn-lt"/>
                        </a:rPr>
                        <a:t>r-TWT for multi-AP follow up</a:t>
                      </a:r>
                    </a:p>
                  </a:txBody>
                  <a:tcPr marL="9525" marR="9525" marT="9525" marB="0" anchor="b"/>
                </a:tc>
                <a:tc>
                  <a:txBody>
                    <a:bodyPr/>
                    <a:lstStyle/>
                    <a:p>
                      <a:pPr algn="ctr" fontAlgn="b"/>
                      <a:r>
                        <a:rPr lang="en-US" sz="1000" b="0" i="0" u="none" strike="noStrike">
                          <a:solidFill>
                            <a:srgbClr val="000000"/>
                          </a:solidFill>
                          <a:effectLst/>
                          <a:latin typeface="+mn-lt"/>
                        </a:rPr>
                        <a:t>Cariou, Laurent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2023</a:t>
                      </a:r>
                    </a:p>
                  </a:txBody>
                  <a:tcPr marL="9525" marR="9525" marT="9525" marB="0" anchor="b"/>
                </a:tc>
                <a:tc>
                  <a:txBody>
                    <a:bodyPr/>
                    <a:lstStyle/>
                    <a:p>
                      <a:pPr algn="l" fontAlgn="b"/>
                      <a:r>
                        <a:rPr lang="en-US" sz="1000" b="0" i="0" u="none" strike="noStrike" dirty="0">
                          <a:solidFill>
                            <a:srgbClr val="000000"/>
                          </a:solidFill>
                          <a:effectLst/>
                          <a:latin typeface="+mn-lt"/>
                        </a:rPr>
                        <a:t>Further discussion on Non-Primary Channel Access</a:t>
                      </a:r>
                    </a:p>
                  </a:txBody>
                  <a:tcPr marL="9525" marR="9525" marT="9525" marB="0" anchor="b"/>
                </a:tc>
                <a:tc>
                  <a:txBody>
                    <a:bodyPr/>
                    <a:lstStyle/>
                    <a:p>
                      <a:pPr algn="ctr" fontAlgn="b"/>
                      <a:r>
                        <a:rPr lang="en-US" sz="1000" b="0" i="0" u="none" strike="noStrike">
                          <a:solidFill>
                            <a:srgbClr val="000000"/>
                          </a:solidFill>
                          <a:effectLst/>
                          <a:latin typeface="+mn-lt"/>
                        </a:rPr>
                        <a:t>Sindhu Verma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dirty="0">
                          <a:solidFill>
                            <a:srgbClr val="000000"/>
                          </a:solidFill>
                          <a:effectLst/>
                          <a:latin typeface="+mn-lt"/>
                          <a:hlinkClick r:id="rId2"/>
                        </a:rPr>
                        <a:t>2026</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dirty="0">
                          <a:solidFill>
                            <a:srgbClr val="000000"/>
                          </a:solidFill>
                          <a:effectLst/>
                          <a:latin typeface="+mn-lt"/>
                        </a:rPr>
                        <a:t>Balanced Wireless In-Device</a:t>
                      </a:r>
                    </a:p>
                  </a:txBody>
                  <a:tcPr marL="9525" marR="9525" marT="9525" marB="0" anchor="b"/>
                </a:tc>
                <a:tc>
                  <a:txBody>
                    <a:bodyPr/>
                    <a:lstStyle/>
                    <a:p>
                      <a:pPr algn="ctr" fontAlgn="b"/>
                      <a:r>
                        <a:rPr lang="en-US" sz="1000" b="0" i="0" u="none" strike="noStrike" dirty="0">
                          <a:solidFill>
                            <a:srgbClr val="000000"/>
                          </a:solidFill>
                          <a:effectLst/>
                          <a:latin typeface="+mn-lt"/>
                        </a:rPr>
                        <a:t>Brian Hart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2990899"/>
                  </a:ext>
                </a:extLst>
              </a:tr>
              <a:tr h="297047">
                <a:tc>
                  <a:txBody>
                    <a:bodyPr/>
                    <a:lstStyle/>
                    <a:p>
                      <a:pPr algn="ctr" fontAlgn="b"/>
                      <a:r>
                        <a:rPr lang="en-US" sz="1000" b="0" i="0" u="none" strike="noStrike" dirty="0">
                          <a:solidFill>
                            <a:srgbClr val="000000"/>
                          </a:solidFill>
                          <a:effectLst/>
                          <a:latin typeface="+mn-lt"/>
                        </a:rPr>
                        <a:t>2027</a:t>
                      </a:r>
                    </a:p>
                  </a:txBody>
                  <a:tcPr marL="9525" marR="9525" marT="9525" marB="0" anchor="b"/>
                </a:tc>
                <a:tc>
                  <a:txBody>
                    <a:bodyPr/>
                    <a:lstStyle/>
                    <a:p>
                      <a:pPr algn="l" fontAlgn="b"/>
                      <a:r>
                        <a:rPr lang="en-US" sz="1000" b="0" i="0" u="none" strike="noStrike" dirty="0">
                          <a:solidFill>
                            <a:srgbClr val="000000"/>
                          </a:solidFill>
                          <a:effectLst/>
                          <a:latin typeface="+mn-lt"/>
                        </a:rPr>
                        <a:t>Considerations for DSO sub-band switch delay</a:t>
                      </a:r>
                    </a:p>
                  </a:txBody>
                  <a:tcPr marL="9525" marR="9525" marT="9525" marB="0" anchor="b"/>
                </a:tc>
                <a:tc>
                  <a:txBody>
                    <a:bodyPr/>
                    <a:lstStyle/>
                    <a:p>
                      <a:pPr algn="ctr" fontAlgn="b"/>
                      <a:r>
                        <a:rPr lang="en-US" sz="1000" b="0" i="0" u="none" strike="noStrike" dirty="0">
                          <a:solidFill>
                            <a:srgbClr val="000000"/>
                          </a:solidFill>
                          <a:effectLst/>
                          <a:latin typeface="+mn-lt"/>
                        </a:rPr>
                        <a:t>Vishnu Ratnam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dirty="0">
                          <a:solidFill>
                            <a:srgbClr val="000000"/>
                          </a:solidFill>
                          <a:effectLst/>
                          <a:latin typeface="+mn-lt"/>
                          <a:hlinkClick r:id="rId3"/>
                        </a:rPr>
                        <a:t>2029</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dirty="0">
                          <a:solidFill>
                            <a:srgbClr val="000000"/>
                          </a:solidFill>
                          <a:effectLst/>
                          <a:latin typeface="+mn-lt"/>
                        </a:rPr>
                        <a:t>Overview of Enterprise Policy and Goals</a:t>
                      </a:r>
                    </a:p>
                  </a:txBody>
                  <a:tcPr marL="9525" marR="9525" marT="9525" marB="0" anchor="b"/>
                </a:tc>
                <a:tc>
                  <a:txBody>
                    <a:bodyPr/>
                    <a:lstStyle/>
                    <a:p>
                      <a:pPr algn="ctr" fontAlgn="b"/>
                      <a:r>
                        <a:rPr lang="en-US" sz="1000" b="0" i="0" u="none" strike="noStrike" dirty="0">
                          <a:solidFill>
                            <a:srgbClr val="000000"/>
                          </a:solidFill>
                          <a:effectLst/>
                          <a:latin typeface="+mn-lt"/>
                        </a:rPr>
                        <a:t>Brian Hart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28580229"/>
                  </a:ext>
                </a:extLst>
              </a:tr>
              <a:tr h="297047">
                <a:tc>
                  <a:txBody>
                    <a:bodyPr/>
                    <a:lstStyle/>
                    <a:p>
                      <a:pPr algn="ctr" fontAlgn="b"/>
                      <a:r>
                        <a:rPr lang="en-US" sz="1000" b="0" i="0" u="none" strike="noStrike" dirty="0">
                          <a:solidFill>
                            <a:srgbClr val="00B050"/>
                          </a:solidFill>
                          <a:effectLst/>
                          <a:latin typeface="+mn-lt"/>
                          <a:hlinkClick r:id="rId4">
                            <a:extLst>
                              <a:ext uri="{A12FA001-AC4F-418D-AE19-62706E023703}">
                                <ahyp:hlinkClr xmlns:ahyp="http://schemas.microsoft.com/office/drawing/2018/hyperlinkcolor" val="tx"/>
                              </a:ext>
                            </a:extLst>
                          </a:hlinkClick>
                        </a:rPr>
                        <a:t>2030</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b="0" i="0" u="none" strike="noStrike">
                          <a:solidFill>
                            <a:srgbClr val="00B050"/>
                          </a:solidFill>
                          <a:effectLst/>
                          <a:latin typeface="+mn-lt"/>
                        </a:rPr>
                        <a:t>Proposed 802.11bn Functional Requirements</a:t>
                      </a:r>
                    </a:p>
                  </a:txBody>
                  <a:tcPr marL="9525" marR="9525" marT="9525" marB="0" anchor="b"/>
                </a:tc>
                <a:tc>
                  <a:txBody>
                    <a:bodyPr/>
                    <a:lstStyle/>
                    <a:p>
                      <a:pPr algn="ctr" fontAlgn="b"/>
                      <a:r>
                        <a:rPr lang="en-US" sz="1000" b="0" i="0" u="none" strike="noStrike">
                          <a:solidFill>
                            <a:srgbClr val="00B050"/>
                          </a:solidFill>
                          <a:effectLst/>
                          <a:latin typeface="+mn-lt"/>
                        </a:rPr>
                        <a:t>Ming Gan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0B050"/>
                          </a:solidFill>
                          <a:effectLst/>
                          <a:uLnTx/>
                          <a:uFillTx/>
                          <a:latin typeface="Times New Roman"/>
                          <a:ea typeface="MS Gothic"/>
                          <a:cs typeface="+mn-cs"/>
                        </a:rPr>
                        <a:t>Presented</a:t>
                      </a:r>
                      <a:endParaRPr lang="en-US" sz="1000" i="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TG doc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Joint</a:t>
                      </a:r>
                      <a:endParaRPr lang="en-US" sz="1000" i="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000000"/>
                          </a:solidFill>
                          <a:effectLst/>
                          <a:latin typeface="+mn-lt"/>
                        </a:rPr>
                        <a:t>2031</a:t>
                      </a:r>
                    </a:p>
                  </a:txBody>
                  <a:tcPr marL="9525" marR="9525" marT="9525" marB="0" anchor="b"/>
                </a:tc>
                <a:tc>
                  <a:txBody>
                    <a:bodyPr/>
                    <a:lstStyle/>
                    <a:p>
                      <a:pPr algn="l" fontAlgn="b"/>
                      <a:r>
                        <a:rPr lang="en-US" sz="1000" b="0" i="0" u="none" strike="noStrike">
                          <a:solidFill>
                            <a:srgbClr val="000000"/>
                          </a:solidFill>
                          <a:effectLst/>
                          <a:latin typeface="+mn-lt"/>
                        </a:rPr>
                        <a:t>Data Tones Grouping in Tone-Distributed RUs</a:t>
                      </a:r>
                    </a:p>
                  </a:txBody>
                  <a:tcPr marL="9525" marR="9525" marT="9525" marB="0" anchor="b"/>
                </a:tc>
                <a:tc>
                  <a:txBody>
                    <a:bodyPr/>
                    <a:lstStyle/>
                    <a:p>
                      <a:pPr algn="ctr" fontAlgn="b"/>
                      <a:r>
                        <a:rPr lang="en-US" sz="1000" b="0" i="0" u="none" strike="noStrike" dirty="0">
                          <a:solidFill>
                            <a:srgbClr val="000000"/>
                          </a:solidFill>
                          <a:effectLst/>
                          <a:latin typeface="+mn-lt"/>
                        </a:rPr>
                        <a:t> Mahmoud Kamel</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2039</a:t>
                      </a:r>
                    </a:p>
                  </a:txBody>
                  <a:tcPr marL="9525" marR="9525" marT="9525" marB="0" anchor="b"/>
                </a:tc>
                <a:tc>
                  <a:txBody>
                    <a:bodyPr/>
                    <a:lstStyle/>
                    <a:p>
                      <a:pPr algn="l" fontAlgn="b"/>
                      <a:r>
                        <a:rPr lang="en-US" sz="1000" b="0" i="0" u="none" strike="noStrike">
                          <a:solidFill>
                            <a:srgbClr val="000000"/>
                          </a:solidFill>
                          <a:effectLst/>
                          <a:latin typeface="+mn-lt"/>
                        </a:rPr>
                        <a:t>secondary channel usage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2040</a:t>
                      </a:r>
                    </a:p>
                  </a:txBody>
                  <a:tcPr marL="9525" marR="9525" marT="9525" marB="0" anchor="b"/>
                </a:tc>
                <a:tc>
                  <a:txBody>
                    <a:bodyPr/>
                    <a:lstStyle/>
                    <a:p>
                      <a:pPr algn="l" fontAlgn="b"/>
                      <a:r>
                        <a:rPr lang="en-US" sz="1000" b="0" i="0" u="none" strike="noStrike">
                          <a:solidFill>
                            <a:srgbClr val="000000"/>
                          </a:solidFill>
                          <a:effectLst/>
                          <a:latin typeface="+mn-lt"/>
                        </a:rPr>
                        <a:t>Enabling AP power save_follow up</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bl>
          </a:graphicData>
        </a:graphic>
      </p:graphicFrame>
    </p:spTree>
    <p:extLst>
      <p:ext uri="{BB962C8B-B14F-4D97-AF65-F5344CB8AC3E}">
        <p14:creationId xmlns:p14="http://schemas.microsoft.com/office/powerpoint/2010/main" val="42553863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19876241"/>
              </p:ext>
            </p:extLst>
          </p:nvPr>
        </p:nvGraphicFramePr>
        <p:xfrm>
          <a:off x="851217" y="1582301"/>
          <a:ext cx="7736268" cy="42522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914402">
                  <a:extLst>
                    <a:ext uri="{9D8B030D-6E8A-4147-A177-3AD203B41FA5}">
                      <a16:colId xmlns:a16="http://schemas.microsoft.com/office/drawing/2014/main" val="20004"/>
                    </a:ext>
                  </a:extLst>
                </a:gridCol>
                <a:gridCol w="8912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2055</a:t>
                      </a:r>
                    </a:p>
                  </a:txBody>
                  <a:tcPr marL="9525" marR="9525" marT="9525" marB="0" anchor="b"/>
                </a:tc>
                <a:tc>
                  <a:txBody>
                    <a:bodyPr/>
                    <a:lstStyle/>
                    <a:p>
                      <a:pPr algn="l" fontAlgn="b"/>
                      <a:r>
                        <a:rPr lang="en-US" sz="1000" b="0" i="0" u="none" strike="noStrike" dirty="0">
                          <a:solidFill>
                            <a:srgbClr val="000000"/>
                          </a:solidFill>
                          <a:effectLst/>
                          <a:latin typeface="+mn-lt"/>
                        </a:rPr>
                        <a:t>ICF-RCF transmission rules</a:t>
                      </a:r>
                    </a:p>
                  </a:txBody>
                  <a:tcPr marL="9525" marR="9525" marT="9525" marB="0" anchor="b"/>
                </a:tc>
                <a:tc>
                  <a:txBody>
                    <a:bodyPr/>
                    <a:lstStyle/>
                    <a:p>
                      <a:pPr algn="ctr" fontAlgn="b"/>
                      <a:r>
                        <a:rPr lang="en-US" sz="1000" b="0" i="0" u="none" strike="noStrike" dirty="0">
                          <a:solidFill>
                            <a:srgbClr val="000000"/>
                          </a:solidFill>
                          <a:effectLst/>
                          <a:latin typeface="+mn-lt"/>
                        </a:rPr>
                        <a:t>Dmitry Akhmetov</a:t>
                      </a:r>
                    </a:p>
                  </a:txBody>
                  <a:tcPr marL="9525" marR="9525" marT="9525" marB="0"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Power Save</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dirty="0">
                          <a:solidFill>
                            <a:srgbClr val="000000"/>
                          </a:solidFill>
                          <a:effectLst/>
                          <a:latin typeface="+mn-lt"/>
                        </a:rPr>
                        <a:t>2064</a:t>
                      </a:r>
                    </a:p>
                  </a:txBody>
                  <a:tcPr marL="9525" marR="9525" marT="9525" marB="0" anchor="b"/>
                </a:tc>
                <a:tc>
                  <a:txBody>
                    <a:bodyPr/>
                    <a:lstStyle/>
                    <a:p>
                      <a:pPr algn="l" fontAlgn="b"/>
                      <a:r>
                        <a:rPr lang="en-US" sz="1000" b="0" i="0" u="none" strike="noStrike" dirty="0">
                          <a:solidFill>
                            <a:srgbClr val="000000"/>
                          </a:solidFill>
                          <a:effectLst/>
                          <a:latin typeface="+mn-lt"/>
                        </a:rPr>
                        <a:t>STA Assisted Multi-AP Coordination </a:t>
                      </a:r>
                    </a:p>
                  </a:txBody>
                  <a:tcPr marL="9525" marR="9525" marT="9525" marB="0" anchor="b"/>
                </a:tc>
                <a:tc>
                  <a:txBody>
                    <a:bodyPr/>
                    <a:lstStyle/>
                    <a:p>
                      <a:pPr algn="ctr" fontAlgn="b"/>
                      <a:r>
                        <a:rPr lang="en-US" sz="1000" b="0" i="0" u="none" strike="noStrike" dirty="0">
                          <a:solidFill>
                            <a:srgbClr val="000000"/>
                          </a:solidFill>
                          <a:effectLst/>
                          <a:latin typeface="+mn-lt"/>
                        </a:rPr>
                        <a:t>Tuncer Baykas</a:t>
                      </a:r>
                    </a:p>
                  </a:txBody>
                  <a:tcPr marL="9525" marR="9525" marT="9525" marB="0"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strike="noStrike" dirty="0">
                          <a:solidFill>
                            <a:schemeClr val="tx1">
                              <a:lumMod val="95000"/>
                              <a:lumOff val="5000"/>
                            </a:schemeClr>
                          </a:solidFill>
                          <a:effectLst/>
                          <a:latin typeface="+mn-lt"/>
                          <a:ea typeface="Times New Roman" panose="02020603050405020304" pitchFamily="18" charset="0"/>
                        </a:rPr>
                        <a:t>Multi AP</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dirty="0">
                          <a:solidFill>
                            <a:srgbClr val="000000"/>
                          </a:solidFill>
                          <a:effectLst/>
                          <a:latin typeface="+mn-lt"/>
                        </a:rPr>
                        <a:t>2063</a:t>
                      </a:r>
                    </a:p>
                  </a:txBody>
                  <a:tcPr marL="9525" marR="9525" marT="9525" marB="0" anchor="b"/>
                </a:tc>
                <a:tc>
                  <a:txBody>
                    <a:bodyPr/>
                    <a:lstStyle/>
                    <a:p>
                      <a:pPr algn="l" fontAlgn="b"/>
                      <a:r>
                        <a:rPr lang="en-US" sz="1000" b="0" i="0" u="none" strike="noStrike" dirty="0">
                          <a:solidFill>
                            <a:srgbClr val="000000"/>
                          </a:solidFill>
                          <a:effectLst/>
                          <a:latin typeface="+mn-lt"/>
                        </a:rPr>
                        <a:t>Enhanced Acknowledgement for Low Latency Communication Follow-Up</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mn-lt"/>
                        </a:rPr>
                        <a:t>Tuncer Baykas</a:t>
                      </a:r>
                    </a:p>
                  </a:txBody>
                  <a:tcPr marL="9525" marR="9525" marT="9525" marB="0"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Ack mechanisms</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dirty="0">
                          <a:solidFill>
                            <a:srgbClr val="000000"/>
                          </a:solidFill>
                          <a:effectLst/>
                          <a:latin typeface="+mn-lt"/>
                          <a:hlinkClick r:id="rId2"/>
                        </a:rPr>
                        <a:t>2100</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fr-FR" sz="1000" b="0" i="0" u="none" strike="noStrike" dirty="0">
                          <a:solidFill>
                            <a:srgbClr val="000000"/>
                          </a:solidFill>
                          <a:effectLst/>
                          <a:latin typeface="+mn-lt"/>
                        </a:rPr>
                        <a:t>Considerations on Multiple Multi-AP groups</a:t>
                      </a:r>
                      <a:endParaRPr lang="en-US" sz="1000" b="0" i="0" u="none" strike="noStrike" dirty="0">
                        <a:solidFill>
                          <a:srgbClr val="000000"/>
                        </a:solidFill>
                        <a:effectLst/>
                        <a:latin typeface="+mn-lt"/>
                      </a:endParaRPr>
                    </a:p>
                  </a:txBody>
                  <a:tcPr marL="9525" marR="9525" marT="9525" marB="0" anchor="b"/>
                </a:tc>
                <a:tc>
                  <a:txBody>
                    <a:bodyPr/>
                    <a:lstStyle/>
                    <a:p>
                      <a:pPr algn="ctr" fontAlgn="b"/>
                      <a:r>
                        <a:rPr lang="en-US" sz="1000" b="0" i="0" u="none" strike="noStrike" dirty="0">
                          <a:solidFill>
                            <a:srgbClr val="000000"/>
                          </a:solidFill>
                          <a:effectLst/>
                          <a:latin typeface="+mn-lt"/>
                        </a:rPr>
                        <a:t>Gang Xie</a:t>
                      </a:r>
                    </a:p>
                  </a:txBody>
                  <a:tcPr marL="9525" marR="9525" marT="9525" marB="0"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Multi AP</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dirty="0">
                          <a:solidFill>
                            <a:srgbClr val="000000"/>
                          </a:solidFill>
                          <a:effectLst/>
                          <a:latin typeface="+mn-lt"/>
                          <a:hlinkClick r:id="rId3"/>
                        </a:rPr>
                        <a:t>2076</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dirty="0">
                          <a:solidFill>
                            <a:srgbClr val="000000"/>
                          </a:solidFill>
                          <a:effectLst/>
                          <a:latin typeface="+mn-lt"/>
                        </a:rPr>
                        <a:t>Multiple Channel Access in Preemption Sequence</a:t>
                      </a:r>
                    </a:p>
                  </a:txBody>
                  <a:tcPr marL="9525" marR="9525" marT="9525" marB="0" anchor="b"/>
                </a:tc>
                <a:tc>
                  <a:txBody>
                    <a:bodyPr/>
                    <a:lstStyle/>
                    <a:p>
                      <a:pPr algn="ctr" fontAlgn="b"/>
                      <a:r>
                        <a:rPr lang="en-US" sz="1000" b="0" i="0" u="none" strike="noStrike" dirty="0">
                          <a:solidFill>
                            <a:srgbClr val="000000"/>
                          </a:solidFill>
                          <a:effectLst/>
                          <a:latin typeface="+mn-lt"/>
                        </a:rPr>
                        <a:t>Juseong Moon</a:t>
                      </a:r>
                    </a:p>
                  </a:txBody>
                  <a:tcPr marL="9525" marR="9525" marT="9525" marB="0"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Preemption</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algn="l" fontAlgn="b"/>
                      <a:endParaRPr lang="en-US" sz="1000" b="0" i="0" u="none" strike="noStrike" dirty="0">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2990899"/>
                  </a:ext>
                </a:extLst>
              </a:tr>
              <a:tr h="297047">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algn="l" fontAlgn="b"/>
                      <a:endParaRPr lang="en-US" sz="1000" b="0" i="0" u="none" strike="noStrike" dirty="0">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algn="l" fontAlgn="b"/>
                      <a:endParaRPr lang="en-US" sz="1000" b="0" i="0" u="none" strike="noStrike" dirty="0">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28580229"/>
                  </a:ext>
                </a:extLst>
              </a:tr>
              <a:tr h="297047">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algn="l" fontAlgn="b"/>
                      <a:endParaRPr lang="en-US" sz="1000" b="0" i="0" u="none" strike="noStrike">
                        <a:solidFill>
                          <a:srgbClr val="000000"/>
                        </a:solidFill>
                        <a:effectLst/>
                        <a:latin typeface="+mn-lt"/>
                      </a:endParaRPr>
                    </a:p>
                  </a:txBody>
                  <a:tcPr marL="9525" marR="9525" marT="9525" marB="0" anchor="b"/>
                </a:tc>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algn="l" fontAlgn="b"/>
                      <a:endParaRPr lang="en-US" sz="1000" b="0" i="0" u="none" strike="noStrike">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algn="l" fontAlgn="b"/>
                      <a:endParaRPr lang="en-US" sz="1000" b="0" i="0" u="none" strike="noStrike">
                        <a:solidFill>
                          <a:srgbClr val="000000"/>
                        </a:solidFill>
                        <a:effectLst/>
                        <a:latin typeface="+mn-lt"/>
                      </a:endParaRPr>
                    </a:p>
                  </a:txBody>
                  <a:tcPr marL="9525" marR="9525" marT="9525" marB="0" anchor="b"/>
                </a:tc>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algn="l" fontAlgn="b"/>
                      <a:endParaRPr lang="en-US" sz="1000" b="0" i="0" u="none" strike="noStrike">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gridSpan="6">
                  <a:txBody>
                    <a:bodyPr/>
                    <a:lstStyle/>
                    <a:p>
                      <a:pPr algn="l" fontAlgn="b"/>
                      <a:r>
                        <a:rPr lang="en-US" sz="1000" b="0" i="0" u="none" strike="noStrike" dirty="0">
                          <a:solidFill>
                            <a:srgbClr val="000000"/>
                          </a:solidFill>
                          <a:effectLst/>
                          <a:latin typeface="+mn-lt"/>
                        </a:rPr>
                        <a:t>Submission requests received past the Sunday deadline.</a:t>
                      </a:r>
                    </a:p>
                  </a:txBody>
                  <a:tcPr marL="9525" marR="9525" marT="9525" marB="0" anchor="b"/>
                </a:tc>
                <a:tc hMerge="1">
                  <a:txBody>
                    <a:bodyPr/>
                    <a:lstStyle/>
                    <a:p>
                      <a:pPr algn="l" fontAlgn="b"/>
                      <a:endParaRPr lang="en-US" sz="1000" b="0" i="0" u="none" strike="noStrike">
                        <a:solidFill>
                          <a:srgbClr val="000000"/>
                        </a:solidFill>
                        <a:effectLst/>
                        <a:latin typeface="+mn-lt"/>
                      </a:endParaRPr>
                    </a:p>
                  </a:txBody>
                  <a:tcPr marL="9525" marR="9525" marT="9525" marB="0" anchor="b"/>
                </a:tc>
                <a:tc hMerge="1">
                  <a:txBody>
                    <a:bodyPr/>
                    <a:lstStyle/>
                    <a:p>
                      <a:pPr algn="ctr" fontAlgn="b"/>
                      <a:endParaRPr lang="en-US" sz="1000" b="0" i="0" u="none" strike="noStrike" dirty="0">
                        <a:solidFill>
                          <a:srgbClr val="000000"/>
                        </a:solidFill>
                        <a:effectLst/>
                        <a:latin typeface="+mn-lt"/>
                      </a:endParaRPr>
                    </a:p>
                  </a:txBody>
                  <a:tcPr marL="9525" marR="9525" marT="9525" marB="0" anchor="b"/>
                </a:tc>
                <a:tc hMerge="1">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179947059"/>
                  </a:ext>
                </a:extLst>
              </a:tr>
            </a:tbl>
          </a:graphicData>
        </a:graphic>
      </p:graphicFrame>
    </p:spTree>
    <p:extLst>
      <p:ext uri="{BB962C8B-B14F-4D97-AF65-F5344CB8AC3E}">
        <p14:creationId xmlns:p14="http://schemas.microsoft.com/office/powerpoint/2010/main" val="1258431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November IEEE 802 wireless plenary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whether attending in-person or remotely</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https://web.cvent.com/event/adea36bb-d70a-4157-b7e8-97d554e398cf/summary</a:t>
            </a:r>
            <a:endParaRPr lang="en-US" sz="2000" dirty="0"/>
          </a:p>
          <a:p>
            <a:pPr>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US" altLang="en-US" sz="1800" dirty="0"/>
              <a:t>Summary from September 2023 meeting</a:t>
            </a:r>
          </a:p>
          <a:p>
            <a:pPr lvl="0">
              <a:lnSpc>
                <a:spcPct val="80000"/>
              </a:lnSpc>
              <a:buFont typeface="Arial" panose="020B0604020202020204" pitchFamily="34" charset="0"/>
              <a:buChar char="•"/>
            </a:pPr>
            <a:r>
              <a:rPr lang="en-US" altLang="en-US" sz="1800" dirty="0"/>
              <a:t>SG motions</a:t>
            </a:r>
          </a:p>
          <a:p>
            <a:pPr lvl="1">
              <a:lnSpc>
                <a:spcPct val="80000"/>
              </a:lnSpc>
              <a:buFont typeface="Arial" panose="020B0604020202020204" pitchFamily="34" charset="0"/>
              <a:buChar char="•"/>
            </a:pPr>
            <a:r>
              <a:rPr lang="en-US" altLang="en-US" sz="1400" dirty="0"/>
              <a:t>Approve SG minutes from March meeting.</a:t>
            </a:r>
          </a:p>
          <a:p>
            <a:pPr>
              <a:lnSpc>
                <a:spcPct val="80000"/>
              </a:lnSpc>
              <a:buFont typeface="Arial" panose="020B0604020202020204" pitchFamily="34" charset="0"/>
              <a:buChar char="•"/>
            </a:pPr>
            <a:r>
              <a:rPr lang="en-US" altLang="en-US" sz="1800" dirty="0"/>
              <a:t>Call for TG officers</a:t>
            </a:r>
          </a:p>
          <a:p>
            <a:pPr lvl="0">
              <a:lnSpc>
                <a:spcPct val="80000"/>
              </a:lnSpc>
              <a:buFont typeface="Arial" panose="020B0604020202020204" pitchFamily="34" charset="0"/>
              <a:buChar char="•"/>
            </a:pPr>
            <a:r>
              <a:rPr lang="en-US" altLang="en-US" sz="1800" dirty="0"/>
              <a:t>TG Timeline</a:t>
            </a:r>
          </a:p>
          <a:p>
            <a:pPr>
              <a:lnSpc>
                <a:spcPct val="80000"/>
              </a:lnSpc>
              <a:buFont typeface="Arial" panose="020B0604020202020204" pitchFamily="34" charset="0"/>
              <a:buChar char="•"/>
            </a:pPr>
            <a:r>
              <a:rPr lang="en-US" altLang="en-US" sz="1800" dirty="0"/>
              <a:t>TG Documents</a:t>
            </a:r>
          </a:p>
          <a:p>
            <a:pPr lvl="0">
              <a:lnSpc>
                <a:spcPct val="80000"/>
              </a:lnSpc>
              <a:buFont typeface="Arial" panose="020B0604020202020204" pitchFamily="34" charset="0"/>
              <a:buChar char="•"/>
            </a:pPr>
            <a:r>
              <a:rPr lang="en-US" altLang="en-US" sz="1800" dirty="0"/>
              <a:t>Presentation of submissions</a:t>
            </a:r>
            <a:r>
              <a:rPr lang="en-US" altLang="en-US" sz="1400" dirty="0"/>
              <a:t>	</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p:txBody>
          <a:bodyPr/>
          <a:lstStyle/>
          <a:p>
            <a:r>
              <a:rPr lang="en-US" dirty="0"/>
              <a:t>Summary from September 2023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p:txBody>
          <a:bodyPr/>
          <a:lstStyle/>
          <a:p>
            <a:pPr>
              <a:buFont typeface="Arial" panose="020B0604020202020204" pitchFamily="34" charset="0"/>
              <a:buChar char="•"/>
            </a:pPr>
            <a:r>
              <a:rPr lang="en-US" sz="2000" dirty="0"/>
              <a:t>UHR SG completed its work</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Approved PAR and CSD documents</a:t>
            </a:r>
          </a:p>
          <a:p>
            <a:pPr marL="800100" lvl="1" indent="-342900">
              <a:buFont typeface="Arial" panose="020B0604020202020204" pitchFamily="34" charset="0"/>
              <a:buChar char="•"/>
            </a:pPr>
            <a:r>
              <a:rPr lang="en-US" sz="1800" dirty="0"/>
              <a:t>PAR: </a:t>
            </a:r>
            <a:r>
              <a:rPr lang="en-US" altLang="en-US" sz="1800" dirty="0">
                <a:hlinkClick r:id="rId2"/>
              </a:rPr>
              <a:t>https://mentor.ieee.org/802.11/dcn/23/11-23-0480-03-0uhr-uhr-proposed-par.pdf</a:t>
            </a:r>
            <a:endParaRPr lang="en-US" altLang="en-US" sz="1800" dirty="0"/>
          </a:p>
          <a:p>
            <a:pPr marL="800100" lvl="1" indent="-342900">
              <a:buFont typeface="Arial" panose="020B0604020202020204" pitchFamily="34" charset="0"/>
              <a:buChar char="•"/>
            </a:pPr>
            <a:r>
              <a:rPr lang="en-US" altLang="en-US" sz="1800" dirty="0"/>
              <a:t>CSD: </a:t>
            </a:r>
            <a:r>
              <a:rPr lang="en-US" altLang="en-US" sz="1800" dirty="0">
                <a:hlinkClick r:id="rId3"/>
              </a:rPr>
              <a:t>https://mentor.ieee.org/802.11/dcn/23/11-23-0079-10-0uhr-uhr-draft-proposed-csd.docx</a:t>
            </a:r>
            <a:endParaRPr lang="en-US" altLang="en-US" sz="1800" dirty="0"/>
          </a:p>
          <a:p>
            <a:pPr marL="800100" lvl="1" indent="-342900">
              <a:buFont typeface="Arial" panose="020B0604020202020204" pitchFamily="34" charset="0"/>
              <a:buChar char="•"/>
            </a:pPr>
            <a:r>
              <a:rPr lang="en-US" altLang="en-US" sz="1800" dirty="0"/>
              <a:t>Responses to EC comments: </a:t>
            </a:r>
            <a:r>
              <a:rPr lang="en-US" altLang="en-US" sz="1800" dirty="0">
                <a:hlinkClick r:id="rId4"/>
              </a:rPr>
              <a:t>https://mentor.ieee.org/802.11/dcn/23/11-23-1166-05-0uhr-uhr-par-and-csd-comments.pptx</a:t>
            </a:r>
            <a:endParaRPr lang="en-US" altLang="en-US" sz="1800" dirty="0"/>
          </a:p>
          <a:p>
            <a:pPr marL="400050">
              <a:buFont typeface="Arial" panose="020B0604020202020204" pitchFamily="34" charset="0"/>
              <a:buChar char="•"/>
            </a:pPr>
            <a:r>
              <a:rPr lang="en-US" sz="2000" dirty="0"/>
              <a:t>PAR and CSD documents approved by EC and NESCOM</a:t>
            </a:r>
          </a:p>
          <a:p>
            <a:endParaRPr lang="en-US" dirty="0"/>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t>SG Motion</a:t>
            </a:r>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dirty="0"/>
              <a:t>Move to approve UHR SG minutes from Sept. meeting:</a:t>
            </a:r>
          </a:p>
          <a:p>
            <a:r>
              <a:rPr lang="en-US" dirty="0"/>
              <a:t>	</a:t>
            </a:r>
            <a:r>
              <a:rPr lang="en-US" dirty="0">
                <a:hlinkClick r:id="rId2"/>
              </a:rPr>
              <a:t>https://mentor.ieee.org/802.11/dcn/23/11-23-1449-01-0uhr-uhr-sg-september-2023-meeting-minutes.docx</a:t>
            </a:r>
            <a:endParaRPr lang="en-US" dirty="0"/>
          </a:p>
          <a:p>
            <a:endParaRPr lang="en-US" dirty="0"/>
          </a:p>
          <a:p>
            <a:r>
              <a:rPr lang="en-US" dirty="0"/>
              <a:t>Move: Ross Jian Yu		Second: Yusuke Asai</a:t>
            </a:r>
          </a:p>
          <a:p>
            <a:r>
              <a:rPr lang="en-US" dirty="0"/>
              <a:t>Discussion: None.</a:t>
            </a:r>
          </a:p>
          <a:p>
            <a:endParaRPr lang="en-US" dirty="0"/>
          </a:p>
          <a:p>
            <a:r>
              <a:rPr lang="en-US" dirty="0"/>
              <a:t>Result: </a:t>
            </a:r>
            <a:r>
              <a:rPr lang="en-US"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a:xfrm>
            <a:off x="685800" y="685800"/>
            <a:ext cx="7770813" cy="1065213"/>
          </a:xfrm>
        </p:spPr>
        <p:txBody>
          <a:bodyPr/>
          <a:lstStyle/>
          <a:p>
            <a:r>
              <a:rPr lang="en-US" dirty="0"/>
              <a:t>General TG Structure</a:t>
            </a:r>
          </a:p>
        </p:txBody>
      </p:sp>
      <p:sp>
        <p:nvSpPr>
          <p:cNvPr id="15" name="Content Placeholder 14">
            <a:extLst>
              <a:ext uri="{FF2B5EF4-FFF2-40B4-BE49-F238E27FC236}">
                <a16:creationId xmlns:a16="http://schemas.microsoft.com/office/drawing/2014/main" id="{CCDEA824-EC4D-EA58-96B9-79DB6D90AAFF}"/>
              </a:ext>
            </a:extLst>
          </p:cNvPr>
          <p:cNvSpPr>
            <a:spLocks noGrp="1"/>
          </p:cNvSpPr>
          <p:nvPr>
            <p:ph idx="1"/>
          </p:nvPr>
        </p:nvSpPr>
        <p:spPr>
          <a:xfrm>
            <a:off x="685800" y="5433225"/>
            <a:ext cx="7770813" cy="965998"/>
          </a:xfrm>
        </p:spPr>
        <p:txBody>
          <a:bodyPr/>
          <a:lstStyle/>
          <a:p>
            <a:pPr marL="0" indent="0"/>
            <a:endParaRPr lang="en-US" sz="1800" dirty="0"/>
          </a:p>
          <a:p>
            <a:pPr>
              <a:buFont typeface="Arial" panose="020B0604020202020204" pitchFamily="34" charset="0"/>
              <a:buChar char="•"/>
            </a:pPr>
            <a:r>
              <a:rPr lang="en-US" sz="1800" dirty="0"/>
              <a:t>Number of Ad-Hoc (and Chairs) to be discussed in subsequent meetings</a:t>
            </a:r>
          </a:p>
          <a:p>
            <a:endParaRPr lang="en-US" sz="1800" dirty="0"/>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
        <p:nvSpPr>
          <p:cNvPr id="7" name="Rectangle 6">
            <a:extLst>
              <a:ext uri="{FF2B5EF4-FFF2-40B4-BE49-F238E27FC236}">
                <a16:creationId xmlns:a16="http://schemas.microsoft.com/office/drawing/2014/main" id="{7078CCF3-0DFD-474F-84F0-A806A2715779}"/>
              </a:ext>
            </a:extLst>
          </p:cNvPr>
          <p:cNvSpPr/>
          <p:nvPr/>
        </p:nvSpPr>
        <p:spPr bwMode="auto">
          <a:xfrm>
            <a:off x="2756483" y="2184811"/>
            <a:ext cx="2109782" cy="50718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TGbn Chair</a:t>
            </a:r>
            <a:endParaRPr kumimoji="0" lang="en-US" sz="2400" b="0" i="0" u="none" strike="noStrike" cap="none" normalizeH="0" baseline="0" dirty="0">
              <a:ln>
                <a:noFill/>
              </a:ln>
              <a:solidFill>
                <a:schemeClr val="tx1"/>
              </a:solidFill>
              <a:effectLst/>
            </a:endParaRPr>
          </a:p>
        </p:txBody>
      </p:sp>
      <p:sp>
        <p:nvSpPr>
          <p:cNvPr id="10" name="Rectangle 9">
            <a:extLst>
              <a:ext uri="{FF2B5EF4-FFF2-40B4-BE49-F238E27FC236}">
                <a16:creationId xmlns:a16="http://schemas.microsoft.com/office/drawing/2014/main" id="{EB6BA1F4-3382-4143-A9A9-37725A269D68}"/>
              </a:ext>
            </a:extLst>
          </p:cNvPr>
          <p:cNvSpPr/>
          <p:nvPr/>
        </p:nvSpPr>
        <p:spPr bwMode="auto">
          <a:xfrm>
            <a:off x="1371600" y="2960983"/>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1</a:t>
            </a:r>
            <a:r>
              <a:rPr lang="en-US" baseline="30000" dirty="0">
                <a:solidFill>
                  <a:schemeClr val="tx1"/>
                </a:solidFill>
              </a:rPr>
              <a:t>st</a:t>
            </a:r>
            <a:r>
              <a:rPr lang="en-US" dirty="0">
                <a:solidFill>
                  <a:schemeClr val="tx1"/>
                </a:solidFill>
              </a:rPr>
              <a:t> Vice Chair</a:t>
            </a:r>
            <a:endParaRPr kumimoji="0" lang="en-US" sz="2400" b="0" i="0" u="none" strike="noStrike" cap="none" normalizeH="0" baseline="0" dirty="0">
              <a:ln>
                <a:noFill/>
              </a:ln>
              <a:solidFill>
                <a:schemeClr val="tx1"/>
              </a:solidFill>
              <a:effectLst/>
            </a:endParaRPr>
          </a:p>
        </p:txBody>
      </p:sp>
      <p:sp>
        <p:nvSpPr>
          <p:cNvPr id="16" name="Rectangle 15">
            <a:extLst>
              <a:ext uri="{FF2B5EF4-FFF2-40B4-BE49-F238E27FC236}">
                <a16:creationId xmlns:a16="http://schemas.microsoft.com/office/drawing/2014/main" id="{224458F6-EF79-44A1-AB52-DED774BAB2B1}"/>
              </a:ext>
            </a:extLst>
          </p:cNvPr>
          <p:cNvSpPr/>
          <p:nvPr/>
        </p:nvSpPr>
        <p:spPr bwMode="auto">
          <a:xfrm>
            <a:off x="4305211" y="2960284"/>
            <a:ext cx="2060006"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K</a:t>
            </a:r>
            <a:r>
              <a:rPr lang="en-US" baseline="30000" dirty="0">
                <a:solidFill>
                  <a:schemeClr val="tx1"/>
                </a:solidFill>
              </a:rPr>
              <a:t>th</a:t>
            </a:r>
            <a:r>
              <a:rPr lang="en-US" dirty="0">
                <a:solidFill>
                  <a:schemeClr val="tx1"/>
                </a:solidFill>
              </a:rPr>
              <a:t> Vice Chair</a:t>
            </a:r>
            <a:endParaRPr kumimoji="0" lang="en-US" sz="2400" b="0" i="0" u="none" strike="noStrike" cap="none" normalizeH="0" baseline="0" dirty="0">
              <a:ln>
                <a:noFill/>
              </a:ln>
              <a:solidFill>
                <a:schemeClr val="tx1"/>
              </a:solidFill>
              <a:effectLst/>
            </a:endParaRPr>
          </a:p>
        </p:txBody>
      </p:sp>
      <p:sp>
        <p:nvSpPr>
          <p:cNvPr id="17" name="Rectangle 16">
            <a:extLst>
              <a:ext uri="{FF2B5EF4-FFF2-40B4-BE49-F238E27FC236}">
                <a16:creationId xmlns:a16="http://schemas.microsoft.com/office/drawing/2014/main" id="{CB176AD6-0C03-4ACE-AD06-F99217FF6AE0}"/>
              </a:ext>
            </a:extLst>
          </p:cNvPr>
          <p:cNvSpPr/>
          <p:nvPr/>
        </p:nvSpPr>
        <p:spPr bwMode="auto">
          <a:xfrm>
            <a:off x="1371600" y="3772121"/>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Secretary</a:t>
            </a:r>
            <a:endParaRPr kumimoji="0" lang="en-US" sz="2400" b="0" i="0" u="none" strike="noStrike" cap="none" normalizeH="0" baseline="0" dirty="0">
              <a:ln>
                <a:noFill/>
              </a:ln>
              <a:solidFill>
                <a:schemeClr val="tx1"/>
              </a:solidFill>
              <a:effectLst/>
            </a:endParaRPr>
          </a:p>
        </p:txBody>
      </p:sp>
      <p:sp>
        <p:nvSpPr>
          <p:cNvPr id="18" name="Rectangle 17">
            <a:extLst>
              <a:ext uri="{FF2B5EF4-FFF2-40B4-BE49-F238E27FC236}">
                <a16:creationId xmlns:a16="http://schemas.microsoft.com/office/drawing/2014/main" id="{AAD6D8B1-12B2-4F5C-9413-EBB9687B8C11}"/>
              </a:ext>
            </a:extLst>
          </p:cNvPr>
          <p:cNvSpPr/>
          <p:nvPr/>
        </p:nvSpPr>
        <p:spPr bwMode="auto">
          <a:xfrm>
            <a:off x="4301665" y="3772121"/>
            <a:ext cx="2050918"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Editor</a:t>
            </a:r>
            <a:endParaRPr kumimoji="0" lang="en-US" sz="2400" b="0" i="0" u="none" strike="noStrike" cap="none" normalizeH="0" baseline="0" dirty="0">
              <a:ln>
                <a:noFill/>
              </a:ln>
              <a:solidFill>
                <a:schemeClr val="tx1"/>
              </a:solidFill>
              <a:effectLst/>
            </a:endParaRPr>
          </a:p>
        </p:txBody>
      </p:sp>
      <p:cxnSp>
        <p:nvCxnSpPr>
          <p:cNvPr id="20" name="Straight Connector 19">
            <a:extLst>
              <a:ext uri="{FF2B5EF4-FFF2-40B4-BE49-F238E27FC236}">
                <a16:creationId xmlns:a16="http://schemas.microsoft.com/office/drawing/2014/main" id="{BDF28544-5B7F-4D52-B929-ED87F6977CB7}"/>
              </a:ext>
            </a:extLst>
          </p:cNvPr>
          <p:cNvCxnSpPr>
            <a:cxnSpLocks/>
            <a:stCxn id="7" idx="2"/>
          </p:cNvCxnSpPr>
          <p:nvPr/>
        </p:nvCxnSpPr>
        <p:spPr bwMode="auto">
          <a:xfrm>
            <a:off x="3811374" y="2691996"/>
            <a:ext cx="0" cy="1727608"/>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2557210A-D3AB-406E-8196-7DED54CABDDA}"/>
              </a:ext>
            </a:extLst>
          </p:cNvPr>
          <p:cNvCxnSpPr>
            <a:cxnSpLocks/>
          </p:cNvCxnSpPr>
          <p:nvPr/>
        </p:nvCxnSpPr>
        <p:spPr bwMode="auto">
          <a:xfrm>
            <a:off x="2324100" y="4419604"/>
            <a:ext cx="148590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1E8AEC08-7ED7-413B-BA5A-174B213F6E61}"/>
              </a:ext>
            </a:extLst>
          </p:cNvPr>
          <p:cNvCxnSpPr>
            <a:cxnSpLocks/>
          </p:cNvCxnSpPr>
          <p:nvPr/>
        </p:nvCxnSpPr>
        <p:spPr bwMode="auto">
          <a:xfrm>
            <a:off x="3810000" y="4419604"/>
            <a:ext cx="1517124"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54BC8E72-CE70-4DD4-939B-D8084A1241C2}"/>
              </a:ext>
            </a:extLst>
          </p:cNvPr>
          <p:cNvCxnSpPr>
            <a:cxnSpLocks/>
          </p:cNvCxnSpPr>
          <p:nvPr/>
        </p:nvCxnSpPr>
        <p:spPr bwMode="auto">
          <a:xfrm>
            <a:off x="3267512" y="3982194"/>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F10E98B3-0841-468A-AF38-367F9BC365C8}"/>
              </a:ext>
            </a:extLst>
          </p:cNvPr>
          <p:cNvCxnSpPr>
            <a:cxnSpLocks/>
          </p:cNvCxnSpPr>
          <p:nvPr/>
        </p:nvCxnSpPr>
        <p:spPr bwMode="auto">
          <a:xfrm>
            <a:off x="3276600" y="3160704"/>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140D117D-7AAD-491C-8B94-3E27D01383EA}"/>
              </a:ext>
            </a:extLst>
          </p:cNvPr>
          <p:cNvCxnSpPr>
            <a:cxnSpLocks/>
          </p:cNvCxnSpPr>
          <p:nvPr/>
        </p:nvCxnSpPr>
        <p:spPr bwMode="auto">
          <a:xfrm>
            <a:off x="2324100" y="4419604"/>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321FDFFB-6534-4960-AC3F-6C874DFED11B}"/>
              </a:ext>
            </a:extLst>
          </p:cNvPr>
          <p:cNvCxnSpPr>
            <a:cxnSpLocks/>
          </p:cNvCxnSpPr>
          <p:nvPr/>
        </p:nvCxnSpPr>
        <p:spPr bwMode="auto">
          <a:xfrm>
            <a:off x="5334000" y="4419604"/>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8" name="Rectangle 37">
            <a:extLst>
              <a:ext uri="{FF2B5EF4-FFF2-40B4-BE49-F238E27FC236}">
                <a16:creationId xmlns:a16="http://schemas.microsoft.com/office/drawing/2014/main" id="{6047479D-86DB-4979-BD5C-117E9E214BF1}"/>
              </a:ext>
            </a:extLst>
          </p:cNvPr>
          <p:cNvSpPr/>
          <p:nvPr/>
        </p:nvSpPr>
        <p:spPr bwMode="auto">
          <a:xfrm>
            <a:off x="1371600" y="4494689"/>
            <a:ext cx="1905000" cy="76311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Ad-Hoc </a:t>
            </a:r>
            <a:r>
              <a:rPr lang="en-US" i="1" dirty="0">
                <a:solidFill>
                  <a:schemeClr val="tx1"/>
                </a:solidFill>
              </a:rPr>
              <a:t>1</a:t>
            </a:r>
            <a:r>
              <a:rPr lang="en-US"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rPr>
              <a:t>Chair(s)</a:t>
            </a:r>
          </a:p>
        </p:txBody>
      </p:sp>
      <p:sp>
        <p:nvSpPr>
          <p:cNvPr id="39" name="Rectangle 38">
            <a:extLst>
              <a:ext uri="{FF2B5EF4-FFF2-40B4-BE49-F238E27FC236}">
                <a16:creationId xmlns:a16="http://schemas.microsoft.com/office/drawing/2014/main" id="{BE561A9E-344D-44FE-8BB1-F9B2F731BCAA}"/>
              </a:ext>
            </a:extLst>
          </p:cNvPr>
          <p:cNvSpPr/>
          <p:nvPr/>
        </p:nvSpPr>
        <p:spPr bwMode="auto">
          <a:xfrm>
            <a:off x="4334143" y="4494689"/>
            <a:ext cx="2018438" cy="76310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Ad-Hoc </a:t>
            </a:r>
            <a:r>
              <a:rPr lang="en-US" i="1" dirty="0">
                <a:solidFill>
                  <a:schemeClr val="tx1"/>
                </a:solidFill>
              </a:rPr>
              <a:t>N</a:t>
            </a:r>
            <a:r>
              <a:rPr lang="en-US"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Chair(s)</a:t>
            </a:r>
          </a:p>
        </p:txBody>
      </p:sp>
      <p:sp>
        <p:nvSpPr>
          <p:cNvPr id="41" name="TextBox 40">
            <a:extLst>
              <a:ext uri="{FF2B5EF4-FFF2-40B4-BE49-F238E27FC236}">
                <a16:creationId xmlns:a16="http://schemas.microsoft.com/office/drawing/2014/main" id="{FACAFD8F-4F50-4245-8C61-6A64F1611322}"/>
              </a:ext>
            </a:extLst>
          </p:cNvPr>
          <p:cNvSpPr txBox="1"/>
          <p:nvPr/>
        </p:nvSpPr>
        <p:spPr>
          <a:xfrm>
            <a:off x="3563778" y="4599167"/>
            <a:ext cx="492443" cy="461665"/>
          </a:xfrm>
          <a:prstGeom prst="rect">
            <a:avLst/>
          </a:prstGeom>
          <a:noFill/>
        </p:spPr>
        <p:txBody>
          <a:bodyPr wrap="none" rtlCol="0">
            <a:spAutoFit/>
          </a:bodyPr>
          <a:lstStyle/>
          <a:p>
            <a:r>
              <a:rPr lang="en-US" dirty="0">
                <a:solidFill>
                  <a:schemeClr val="tx1"/>
                </a:solidFill>
              </a:rPr>
              <a:t>…</a:t>
            </a:r>
          </a:p>
        </p:txBody>
      </p:sp>
      <p:sp>
        <p:nvSpPr>
          <p:cNvPr id="42" name="TextBox 41">
            <a:extLst>
              <a:ext uri="{FF2B5EF4-FFF2-40B4-BE49-F238E27FC236}">
                <a16:creationId xmlns:a16="http://schemas.microsoft.com/office/drawing/2014/main" id="{46F2C9AE-D3F6-49B2-90D7-5A66625E074C}"/>
              </a:ext>
            </a:extLst>
          </p:cNvPr>
          <p:cNvSpPr txBox="1"/>
          <p:nvPr/>
        </p:nvSpPr>
        <p:spPr>
          <a:xfrm>
            <a:off x="6431748" y="2167732"/>
            <a:ext cx="2071336" cy="523220"/>
          </a:xfrm>
          <a:prstGeom prst="rect">
            <a:avLst/>
          </a:prstGeom>
          <a:noFill/>
        </p:spPr>
        <p:txBody>
          <a:bodyPr wrap="none" rtlCol="0">
            <a:spAutoFit/>
          </a:bodyPr>
          <a:lstStyle/>
          <a:p>
            <a:r>
              <a:rPr lang="en-US" sz="1400" dirty="0">
                <a:solidFill>
                  <a:schemeClr val="tx1"/>
                </a:solidFill>
              </a:rPr>
              <a:t>Appointed: WG Chair </a:t>
            </a:r>
          </a:p>
          <a:p>
            <a:r>
              <a:rPr lang="en-US" sz="1400" dirty="0">
                <a:solidFill>
                  <a:schemeClr val="tx1"/>
                </a:solidFill>
              </a:rPr>
              <a:t>Confirmed: WG Majority</a:t>
            </a:r>
          </a:p>
        </p:txBody>
      </p:sp>
      <p:sp>
        <p:nvSpPr>
          <p:cNvPr id="43" name="TextBox 42">
            <a:extLst>
              <a:ext uri="{FF2B5EF4-FFF2-40B4-BE49-F238E27FC236}">
                <a16:creationId xmlns:a16="http://schemas.microsoft.com/office/drawing/2014/main" id="{43F67C61-9A7F-4B79-A794-6A121F8457E4}"/>
              </a:ext>
            </a:extLst>
          </p:cNvPr>
          <p:cNvSpPr txBox="1"/>
          <p:nvPr/>
        </p:nvSpPr>
        <p:spPr>
          <a:xfrm>
            <a:off x="6431748" y="2895604"/>
            <a:ext cx="2071336" cy="523220"/>
          </a:xfrm>
          <a:prstGeom prst="rect">
            <a:avLst/>
          </a:prstGeom>
          <a:noFill/>
        </p:spPr>
        <p:txBody>
          <a:bodyPr wrap="none" rtlCol="0">
            <a:spAutoFit/>
          </a:bodyPr>
          <a:lstStyle/>
          <a:p>
            <a:r>
              <a:rPr lang="en-US" sz="1400" dirty="0">
                <a:solidFill>
                  <a:schemeClr val="tx1"/>
                </a:solidFill>
              </a:rPr>
              <a:t>Elected:       TG Majority</a:t>
            </a:r>
          </a:p>
          <a:p>
            <a:r>
              <a:rPr lang="en-US" sz="1400" dirty="0">
                <a:solidFill>
                  <a:schemeClr val="tx1"/>
                </a:solidFill>
              </a:rPr>
              <a:t>Confirmed:  WG Majority</a:t>
            </a:r>
          </a:p>
        </p:txBody>
      </p:sp>
      <p:sp>
        <p:nvSpPr>
          <p:cNvPr id="44" name="TextBox 43">
            <a:extLst>
              <a:ext uri="{FF2B5EF4-FFF2-40B4-BE49-F238E27FC236}">
                <a16:creationId xmlns:a16="http://schemas.microsoft.com/office/drawing/2014/main" id="{B0ED89A0-8EC2-429A-B9F3-F9A05BC47A3F}"/>
              </a:ext>
            </a:extLst>
          </p:cNvPr>
          <p:cNvSpPr txBox="1"/>
          <p:nvPr/>
        </p:nvSpPr>
        <p:spPr>
          <a:xfrm>
            <a:off x="6431748" y="3687757"/>
            <a:ext cx="2010422" cy="523220"/>
          </a:xfrm>
          <a:prstGeom prst="rect">
            <a:avLst/>
          </a:prstGeom>
          <a:noFill/>
        </p:spPr>
        <p:txBody>
          <a:bodyPr wrap="none" rtlCol="0">
            <a:spAutoFit/>
          </a:bodyPr>
          <a:lstStyle/>
          <a:p>
            <a:r>
              <a:rPr lang="en-US" sz="1400" dirty="0">
                <a:solidFill>
                  <a:schemeClr val="tx1"/>
                </a:solidFill>
              </a:rPr>
              <a:t>Appointed: TG Chair</a:t>
            </a:r>
          </a:p>
          <a:p>
            <a:r>
              <a:rPr lang="en-US" sz="1400" dirty="0">
                <a:solidFill>
                  <a:schemeClr val="tx1"/>
                </a:solidFill>
              </a:rPr>
              <a:t>Confirmed: TG Majority</a:t>
            </a:r>
          </a:p>
        </p:txBody>
      </p:sp>
      <p:sp>
        <p:nvSpPr>
          <p:cNvPr id="45" name="TextBox 44">
            <a:extLst>
              <a:ext uri="{FF2B5EF4-FFF2-40B4-BE49-F238E27FC236}">
                <a16:creationId xmlns:a16="http://schemas.microsoft.com/office/drawing/2014/main" id="{6C81672E-9982-4CC8-A59B-FBC38DC52450}"/>
              </a:ext>
            </a:extLst>
          </p:cNvPr>
          <p:cNvSpPr txBox="1"/>
          <p:nvPr/>
        </p:nvSpPr>
        <p:spPr>
          <a:xfrm>
            <a:off x="6431748" y="4658384"/>
            <a:ext cx="2018438" cy="523220"/>
          </a:xfrm>
          <a:prstGeom prst="rect">
            <a:avLst/>
          </a:prstGeom>
          <a:noFill/>
        </p:spPr>
        <p:txBody>
          <a:bodyPr wrap="square" rtlCol="0">
            <a:spAutoFit/>
          </a:bodyPr>
          <a:lstStyle/>
          <a:p>
            <a:r>
              <a:rPr lang="en-US" sz="1400" dirty="0">
                <a:solidFill>
                  <a:schemeClr val="tx1"/>
                </a:solidFill>
              </a:rPr>
              <a:t>Decided:     TG Members</a:t>
            </a:r>
          </a:p>
          <a:p>
            <a:r>
              <a:rPr lang="en-US" sz="1400" dirty="0">
                <a:solidFill>
                  <a:schemeClr val="tx1"/>
                </a:solidFill>
              </a:rPr>
              <a:t>Confirmed: TG Majority</a:t>
            </a:r>
          </a:p>
        </p:txBody>
      </p:sp>
      <p:sp>
        <p:nvSpPr>
          <p:cNvPr id="27" name="TextBox 26">
            <a:extLst>
              <a:ext uri="{FF2B5EF4-FFF2-40B4-BE49-F238E27FC236}">
                <a16:creationId xmlns:a16="http://schemas.microsoft.com/office/drawing/2014/main" id="{C07F9D84-7E8F-4002-BF3B-5C78AF58FA40}"/>
              </a:ext>
            </a:extLst>
          </p:cNvPr>
          <p:cNvSpPr txBox="1"/>
          <p:nvPr/>
        </p:nvSpPr>
        <p:spPr>
          <a:xfrm>
            <a:off x="3563778" y="2951458"/>
            <a:ext cx="492443" cy="461665"/>
          </a:xfrm>
          <a:prstGeom prst="rect">
            <a:avLst/>
          </a:prstGeom>
          <a:noFill/>
        </p:spPr>
        <p:txBody>
          <a:bodyPr wrap="none" rtlCol="0">
            <a:spAutoFit/>
          </a:bodyPr>
          <a:lstStyle/>
          <a:p>
            <a:r>
              <a:rPr lang="en-US" dirty="0">
                <a:solidFill>
                  <a:schemeClr val="tx1"/>
                </a:solidFill>
              </a:rPr>
              <a:t>…</a:t>
            </a:r>
          </a:p>
        </p:txBody>
      </p:sp>
    </p:spTree>
    <p:extLst>
      <p:ext uri="{BB962C8B-B14F-4D97-AF65-F5344CB8AC3E}">
        <p14:creationId xmlns:p14="http://schemas.microsoft.com/office/powerpoint/2010/main" val="33749542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ADC85-E89F-5B65-0CA2-A439946F2818}"/>
              </a:ext>
            </a:extLst>
          </p:cNvPr>
          <p:cNvSpPr>
            <a:spLocks noGrp="1"/>
          </p:cNvSpPr>
          <p:nvPr>
            <p:ph type="title"/>
          </p:nvPr>
        </p:nvSpPr>
        <p:spPr/>
        <p:txBody>
          <a:bodyPr/>
          <a:lstStyle/>
          <a:p>
            <a:r>
              <a:rPr lang="en-US" dirty="0">
                <a:solidFill>
                  <a:schemeClr val="tx1"/>
                </a:solidFill>
              </a:rPr>
              <a:t>Call for TGbn officers</a:t>
            </a:r>
            <a:endParaRPr lang="en-US" dirty="0"/>
          </a:p>
        </p:txBody>
      </p:sp>
      <p:sp>
        <p:nvSpPr>
          <p:cNvPr id="3" name="Content Placeholder 2">
            <a:extLst>
              <a:ext uri="{FF2B5EF4-FFF2-40B4-BE49-F238E27FC236}">
                <a16:creationId xmlns:a16="http://schemas.microsoft.com/office/drawing/2014/main" id="{09FACBBB-F323-999C-C847-ACC3CF5DD8C6}"/>
              </a:ext>
            </a:extLst>
          </p:cNvPr>
          <p:cNvSpPr>
            <a:spLocks noGrp="1"/>
          </p:cNvSpPr>
          <p:nvPr>
            <p:ph idx="1"/>
          </p:nvPr>
        </p:nvSpPr>
        <p:spPr/>
        <p:txBody>
          <a:bodyPr/>
          <a:lstStyle/>
          <a:p>
            <a:pPr>
              <a:buFont typeface="Arial" panose="020B0604020202020204" pitchFamily="34" charset="0"/>
              <a:buChar char="•"/>
            </a:pPr>
            <a:r>
              <a:rPr lang="en-US" dirty="0"/>
              <a:t>Call for TGbn officers’ nominations</a:t>
            </a:r>
          </a:p>
          <a:p>
            <a:pPr lvl="1">
              <a:buFont typeface="Arial" panose="020B0604020202020204" pitchFamily="34" charset="0"/>
              <a:buChar char="•"/>
            </a:pPr>
            <a:r>
              <a:rPr lang="en-US" dirty="0"/>
              <a:t>TGbn Vice-chair candidates</a:t>
            </a:r>
          </a:p>
          <a:p>
            <a:pPr lvl="1">
              <a:buFont typeface="Arial" panose="020B0604020202020204" pitchFamily="34" charset="0"/>
              <a:buChar char="•"/>
            </a:pPr>
            <a:r>
              <a:rPr lang="en-US" dirty="0"/>
              <a:t>TGbn Technical Editor</a:t>
            </a:r>
          </a:p>
          <a:p>
            <a:pPr lvl="1">
              <a:buFont typeface="Arial" panose="020B0604020202020204" pitchFamily="34" charset="0"/>
              <a:buChar char="•"/>
            </a:pPr>
            <a:r>
              <a:rPr lang="en-US" dirty="0"/>
              <a:t>TGbn Secretary</a:t>
            </a:r>
          </a:p>
          <a:p>
            <a:endParaRPr lang="en-US" dirty="0"/>
          </a:p>
        </p:txBody>
      </p:sp>
      <p:sp>
        <p:nvSpPr>
          <p:cNvPr id="4" name="Slide Number Placeholder 3">
            <a:extLst>
              <a:ext uri="{FF2B5EF4-FFF2-40B4-BE49-F238E27FC236}">
                <a16:creationId xmlns:a16="http://schemas.microsoft.com/office/drawing/2014/main" id="{D8063087-CD16-A696-4806-62D2F03B1C60}"/>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B9A38CC-CEC3-ED0D-8969-A004F5709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687DD8A-3727-344A-FF12-9DB780057CB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4043862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8E8C5-E60C-BAD9-3129-7CE26DC02108}"/>
              </a:ext>
            </a:extLst>
          </p:cNvPr>
          <p:cNvSpPr>
            <a:spLocks noGrp="1"/>
          </p:cNvSpPr>
          <p:nvPr>
            <p:ph type="title"/>
          </p:nvPr>
        </p:nvSpPr>
        <p:spPr/>
        <p:txBody>
          <a:bodyPr/>
          <a:lstStyle/>
          <a:p>
            <a:r>
              <a:rPr lang="en-US" dirty="0"/>
              <a:t>TG Timeline</a:t>
            </a:r>
          </a:p>
        </p:txBody>
      </p:sp>
      <p:sp>
        <p:nvSpPr>
          <p:cNvPr id="3" name="Content Placeholder 2">
            <a:extLst>
              <a:ext uri="{FF2B5EF4-FFF2-40B4-BE49-F238E27FC236}">
                <a16:creationId xmlns:a16="http://schemas.microsoft.com/office/drawing/2014/main" id="{15DE4AB5-D1B3-A65E-4867-25522047FEC6}"/>
              </a:ext>
            </a:extLst>
          </p:cNvPr>
          <p:cNvSpPr>
            <a:spLocks noGrp="1"/>
          </p:cNvSpPr>
          <p:nvPr>
            <p:ph idx="1"/>
          </p:nvPr>
        </p:nvSpPr>
        <p:spPr/>
        <p:txBody>
          <a:bodyPr/>
          <a:lstStyle/>
          <a:p>
            <a:pPr>
              <a:buFont typeface="Arial" panose="020B0604020202020204" pitchFamily="34" charset="0"/>
              <a:buChar char="•"/>
            </a:pPr>
            <a:r>
              <a:rPr lang="en-GB" altLang="en-US" sz="2000" dirty="0"/>
              <a:t>Approval of PAR &amp; CSD: July 2023</a:t>
            </a:r>
          </a:p>
          <a:p>
            <a:pPr>
              <a:buFont typeface="Arial" panose="020B0604020202020204" pitchFamily="34" charset="0"/>
              <a:buChar char="•"/>
            </a:pPr>
            <a:r>
              <a:rPr lang="en-GB" altLang="en-US" sz="2000" dirty="0"/>
              <a:t>Initial TG meeting: November 2023</a:t>
            </a:r>
          </a:p>
          <a:p>
            <a:pPr>
              <a:buFont typeface="Arial" panose="020B0604020202020204" pitchFamily="34" charset="0"/>
              <a:buChar char="•"/>
            </a:pPr>
            <a:r>
              <a:rPr lang="en-GB" altLang="en-US" sz="2000" dirty="0"/>
              <a:t>Initial Working Group Letter Ballot: &lt;&gt;</a:t>
            </a:r>
          </a:p>
          <a:p>
            <a:pPr>
              <a:buFont typeface="Arial" panose="020B0604020202020204" pitchFamily="34" charset="0"/>
              <a:buChar char="•"/>
            </a:pPr>
            <a:r>
              <a:rPr lang="en-GB" altLang="en-US" sz="2000" dirty="0"/>
              <a:t>Re-circulation Working Group Letter Ballot: &lt;&gt;</a:t>
            </a:r>
          </a:p>
          <a:p>
            <a:pPr>
              <a:buFont typeface="Arial" panose="020B0604020202020204" pitchFamily="34" charset="0"/>
              <a:buChar char="•"/>
            </a:pPr>
            <a:r>
              <a:rPr lang="en-GB" altLang="en-US" sz="2000" dirty="0"/>
              <a:t>Form Sponsor Ballot Pool: &lt;&gt;</a:t>
            </a:r>
          </a:p>
          <a:p>
            <a:pPr>
              <a:buFont typeface="Arial" panose="020B0604020202020204" pitchFamily="34" charset="0"/>
              <a:buChar char="•"/>
            </a:pPr>
            <a:r>
              <a:rPr lang="en-GB" altLang="en-US" sz="2000" dirty="0"/>
              <a:t>Mandatory Draft Review: &lt;&gt;</a:t>
            </a:r>
            <a:endParaRPr lang="en-GB" altLang="en-US" sz="2000" b="0" dirty="0"/>
          </a:p>
          <a:p>
            <a:pPr>
              <a:buFont typeface="Arial" panose="020B0604020202020204" pitchFamily="34" charset="0"/>
              <a:buChar char="•"/>
            </a:pPr>
            <a:r>
              <a:rPr lang="en-GB" altLang="en-US" sz="2000" dirty="0">
                <a:solidFill>
                  <a:schemeClr val="tx2"/>
                </a:solidFill>
              </a:rPr>
              <a:t>Initial Sponsor Ballot: </a:t>
            </a:r>
            <a:r>
              <a:rPr lang="en-GB" altLang="en-US" sz="2000" dirty="0"/>
              <a:t>&lt;&gt;</a:t>
            </a:r>
            <a:endParaRPr lang="en-GB" altLang="en-US" sz="2000" dirty="0">
              <a:solidFill>
                <a:schemeClr val="tx2"/>
              </a:solidFill>
            </a:endParaRPr>
          </a:p>
          <a:p>
            <a:pPr>
              <a:buFont typeface="Arial" panose="020B0604020202020204" pitchFamily="34" charset="0"/>
              <a:buChar char="•"/>
            </a:pPr>
            <a:r>
              <a:rPr lang="en-GB" altLang="en-US" sz="2000" dirty="0">
                <a:solidFill>
                  <a:schemeClr val="tx2"/>
                </a:solidFill>
              </a:rPr>
              <a:t>Sponsor Ballot Recirculation</a:t>
            </a:r>
            <a:r>
              <a:rPr lang="en-GB" altLang="en-US" sz="2000" dirty="0"/>
              <a:t>: &lt;&gt;</a:t>
            </a:r>
          </a:p>
          <a:p>
            <a:pPr>
              <a:buFont typeface="Arial" panose="020B0604020202020204" pitchFamily="34" charset="0"/>
              <a:buChar char="•"/>
            </a:pPr>
            <a:r>
              <a:rPr lang="en-GB" altLang="en-US" sz="2000" dirty="0"/>
              <a:t>Final WG Approval: &lt;&gt;</a:t>
            </a:r>
          </a:p>
          <a:p>
            <a:pPr>
              <a:buFont typeface="Arial" panose="020B0604020202020204" pitchFamily="34" charset="0"/>
              <a:buChar char="•"/>
            </a:pPr>
            <a:r>
              <a:rPr lang="en-GB" altLang="en-US" sz="2000" dirty="0"/>
              <a:t>Final EC Approval: &lt;&gt;</a:t>
            </a:r>
            <a:endParaRPr lang="en-GB" altLang="en-US" sz="2000" dirty="0">
              <a:solidFill>
                <a:srgbClr val="FF0000"/>
              </a:solidFill>
            </a:endParaRPr>
          </a:p>
          <a:p>
            <a:pPr>
              <a:buFont typeface="Arial" panose="020B0604020202020204" pitchFamily="34" charset="0"/>
              <a:buChar char="•"/>
            </a:pPr>
            <a:r>
              <a:rPr lang="en-GB" altLang="en-US" sz="2000" dirty="0"/>
              <a:t>RevCom/Standards Board Approval: </a:t>
            </a:r>
            <a:r>
              <a:rPr lang="en-GB" altLang="en-US" sz="2000" dirty="0">
                <a:solidFill>
                  <a:schemeClr val="tx1"/>
                </a:solidFill>
              </a:rPr>
              <a:t>&lt;&gt;</a:t>
            </a:r>
          </a:p>
          <a:p>
            <a:endParaRPr lang="en-US" sz="2000" dirty="0"/>
          </a:p>
        </p:txBody>
      </p:sp>
      <p:sp>
        <p:nvSpPr>
          <p:cNvPr id="4" name="Slide Number Placeholder 3">
            <a:extLst>
              <a:ext uri="{FF2B5EF4-FFF2-40B4-BE49-F238E27FC236}">
                <a16:creationId xmlns:a16="http://schemas.microsoft.com/office/drawing/2014/main" id="{CD74312F-1AE9-DF1C-8047-0309D95F9FA1}"/>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A91FD58-FD9B-E785-8191-43221661119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0A5DC50-7BA9-66A8-E5DC-F76301DEBE14}"/>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227884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209EC-42B3-FF0D-ECCA-125A80DC904A}"/>
              </a:ext>
            </a:extLst>
          </p:cNvPr>
          <p:cNvSpPr>
            <a:spLocks noGrp="1"/>
          </p:cNvSpPr>
          <p:nvPr>
            <p:ph type="title"/>
          </p:nvPr>
        </p:nvSpPr>
        <p:spPr/>
        <p:txBody>
          <a:bodyPr/>
          <a:lstStyle/>
          <a:p>
            <a:r>
              <a:rPr lang="en-US" dirty="0"/>
              <a:t>Timeline/TG Documents</a:t>
            </a:r>
          </a:p>
        </p:txBody>
      </p:sp>
      <p:sp>
        <p:nvSpPr>
          <p:cNvPr id="3" name="Content Placeholder 2">
            <a:extLst>
              <a:ext uri="{FF2B5EF4-FFF2-40B4-BE49-F238E27FC236}">
                <a16:creationId xmlns:a16="http://schemas.microsoft.com/office/drawing/2014/main" id="{4750E56A-D14B-EE31-8EFC-E472E5AB62EE}"/>
              </a:ext>
            </a:extLst>
          </p:cNvPr>
          <p:cNvSpPr>
            <a:spLocks noGrp="1"/>
          </p:cNvSpPr>
          <p:nvPr>
            <p:ph idx="1"/>
          </p:nvPr>
        </p:nvSpPr>
        <p:spPr/>
        <p:txBody>
          <a:bodyPr/>
          <a:lstStyle/>
          <a:p>
            <a:pPr>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1931</a:t>
            </a:r>
            <a:r>
              <a:rPr lang="en-US" sz="1800" b="0" dirty="0">
                <a:solidFill>
                  <a:srgbClr val="00B050"/>
                </a:solidFill>
              </a:rPr>
              <a:t> TGbn proposed Timeline 					Laurent Cariou</a:t>
            </a:r>
          </a:p>
          <a:p>
            <a:pPr>
              <a:buFont typeface="Arial" panose="020B0604020202020204" pitchFamily="34" charset="0"/>
              <a:buChar char="•"/>
            </a:pPr>
            <a:r>
              <a:rPr lang="en-US" sz="1800" b="0" dirty="0">
                <a:solidFill>
                  <a:srgbClr val="00B050"/>
                </a:solidFill>
                <a:hlinkClick r:id="rId3">
                  <a:extLst>
                    <a:ext uri="{A12FA001-AC4F-418D-AE19-62706E023703}">
                      <ahyp:hlinkClr xmlns:ahyp="http://schemas.microsoft.com/office/drawing/2018/hyperlinkcolor" val="tx"/>
                    </a:ext>
                  </a:extLst>
                </a:hlinkClick>
              </a:rPr>
              <a:t>1987</a:t>
            </a:r>
            <a:r>
              <a:rPr lang="en-US" sz="1800" b="0" dirty="0">
                <a:solidFill>
                  <a:srgbClr val="00B050"/>
                </a:solidFill>
              </a:rPr>
              <a:t> 802-11bn-selection-procedure 				Alfred Asterjadhi </a:t>
            </a:r>
          </a:p>
          <a:p>
            <a:pPr>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2030</a:t>
            </a:r>
            <a:r>
              <a:rPr lang="en-US" sz="1800" b="0" dirty="0">
                <a:solidFill>
                  <a:srgbClr val="00B050"/>
                </a:solidFill>
              </a:rPr>
              <a:t> Proposed 802.11bn Functional Requirements	Ming Gan</a:t>
            </a:r>
          </a:p>
        </p:txBody>
      </p:sp>
      <p:sp>
        <p:nvSpPr>
          <p:cNvPr id="4" name="Slide Number Placeholder 3">
            <a:extLst>
              <a:ext uri="{FF2B5EF4-FFF2-40B4-BE49-F238E27FC236}">
                <a16:creationId xmlns:a16="http://schemas.microsoft.com/office/drawing/2014/main" id="{CD5B051E-68A4-5FD6-768D-FD9549DF965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752CAD86-D5FA-1BB0-AA63-6F0BCC0FDA4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2B6FD5B-BAC4-C7F5-8536-7C013E5D3F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676499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1835</a:t>
            </a:r>
            <a:r>
              <a:rPr lang="en-US" sz="1800" b="0" dirty="0">
                <a:solidFill>
                  <a:srgbClr val="00B050"/>
                </a:solidFill>
              </a:rPr>
              <a:t> AP Power Management 						</a:t>
            </a:r>
            <a:r>
              <a:rPr lang="en-US" sz="1800" b="0" dirty="0" err="1">
                <a:solidFill>
                  <a:srgbClr val="00B050"/>
                </a:solidFill>
              </a:rPr>
              <a:t>Yongsen</a:t>
            </a:r>
            <a:r>
              <a:rPr lang="en-US" sz="1800" b="0" dirty="0">
                <a:solidFill>
                  <a:srgbClr val="00B050"/>
                </a:solidFill>
              </a:rPr>
              <a:t> Ma </a:t>
            </a:r>
          </a:p>
          <a:p>
            <a:pPr>
              <a:buFont typeface="Arial" panose="020B0604020202020204" pitchFamily="34" charset="0"/>
              <a:buChar char="•"/>
            </a:pPr>
            <a:r>
              <a:rPr lang="en-US" sz="1800" b="0" dirty="0">
                <a:solidFill>
                  <a:srgbClr val="00B050"/>
                </a:solidFill>
                <a:hlinkClick r:id="rId3">
                  <a:extLst>
                    <a:ext uri="{A12FA001-AC4F-418D-AE19-62706E023703}">
                      <ahyp:hlinkClr xmlns:ahyp="http://schemas.microsoft.com/office/drawing/2018/hyperlinkcolor" val="tx"/>
                    </a:ext>
                  </a:extLst>
                </a:hlinkClick>
              </a:rPr>
              <a:t>1838</a:t>
            </a:r>
            <a:r>
              <a:rPr lang="en-US" sz="1800" b="0" dirty="0">
                <a:solidFill>
                  <a:srgbClr val="00B050"/>
                </a:solidFill>
              </a:rPr>
              <a:t> Follow up on the Relay Transmission 			Dongguk Lim</a:t>
            </a:r>
          </a:p>
          <a:p>
            <a:pPr>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1839</a:t>
            </a:r>
            <a:r>
              <a:rPr lang="en-US" sz="1800" b="0" dirty="0">
                <a:solidFill>
                  <a:srgbClr val="00B050"/>
                </a:solidFill>
              </a:rPr>
              <a:t> Evaluation for the Relay Transmission 			Dongguk Lim</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694102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1839</a:t>
            </a:r>
            <a:r>
              <a:rPr lang="en-US" sz="1800" b="0" dirty="0">
                <a:solidFill>
                  <a:srgbClr val="00B050"/>
                </a:solidFill>
              </a:rPr>
              <a:t> Evaluation for the Relay Transmission 		Dongguk Lim [Q&amp;A]</a:t>
            </a:r>
          </a:p>
          <a:p>
            <a:pPr>
              <a:buFont typeface="Arial" panose="020B0604020202020204" pitchFamily="34" charset="0"/>
              <a:buChar char="•"/>
            </a:pPr>
            <a:r>
              <a:rPr lang="en-US" sz="1800" b="0" dirty="0">
                <a:solidFill>
                  <a:srgbClr val="00B050"/>
                </a:solidFill>
                <a:hlinkClick r:id="rId3">
                  <a:extLst>
                    <a:ext uri="{A12FA001-AC4F-418D-AE19-62706E023703}">
                      <ahyp:hlinkClr xmlns:ahyp="http://schemas.microsoft.com/office/drawing/2018/hyperlinkcolor" val="tx"/>
                    </a:ext>
                  </a:extLst>
                </a:hlinkClick>
              </a:rPr>
              <a:t>1888</a:t>
            </a:r>
            <a:r>
              <a:rPr lang="en-US" sz="1800" b="0" dirty="0">
                <a:solidFill>
                  <a:srgbClr val="00B050"/>
                </a:solidFill>
              </a:rPr>
              <a:t> MAC Header Protection - follow-up 		Abhishek Patil</a:t>
            </a:r>
          </a:p>
          <a:p>
            <a:pPr>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1908</a:t>
            </a:r>
            <a:r>
              <a:rPr lang="en-US" sz="1800" b="0" dirty="0">
                <a:solidFill>
                  <a:srgbClr val="00B050"/>
                </a:solidFill>
              </a:rPr>
              <a:t> Seamless Roaming Procedure 			</a:t>
            </a:r>
            <a:r>
              <a:rPr lang="en-US" sz="1800" b="0" dirty="0" err="1">
                <a:solidFill>
                  <a:srgbClr val="00B050"/>
                </a:solidFill>
              </a:rPr>
              <a:t>Yelin</a:t>
            </a:r>
            <a:r>
              <a:rPr lang="en-US" sz="1800" b="0" dirty="0">
                <a:solidFill>
                  <a:srgbClr val="00B050"/>
                </a:solidFill>
              </a:rPr>
              <a:t> Yoon</a:t>
            </a:r>
          </a:p>
          <a:p>
            <a:pPr>
              <a:buFont typeface="Arial" panose="020B0604020202020204" pitchFamily="34" charset="0"/>
              <a:buChar char="•"/>
            </a:pPr>
            <a:r>
              <a:rPr lang="en-US" sz="1800" b="0" dirty="0">
                <a:solidFill>
                  <a:srgbClr val="00B050"/>
                </a:solidFill>
                <a:hlinkClick r:id="rId5">
                  <a:extLst>
                    <a:ext uri="{A12FA001-AC4F-418D-AE19-62706E023703}">
                      <ahyp:hlinkClr xmlns:ahyp="http://schemas.microsoft.com/office/drawing/2018/hyperlinkcolor" val="tx"/>
                    </a:ext>
                  </a:extLst>
                </a:hlinkClick>
              </a:rPr>
              <a:t>1910</a:t>
            </a:r>
            <a:r>
              <a:rPr lang="en-US" sz="1800" b="0" dirty="0">
                <a:solidFill>
                  <a:srgbClr val="00B050"/>
                </a:solidFill>
              </a:rPr>
              <a:t> Coordinated TDMA (Follow up) 			</a:t>
            </a:r>
            <a:r>
              <a:rPr lang="en-US" sz="1800" b="0" dirty="0" err="1">
                <a:solidFill>
                  <a:srgbClr val="00B050"/>
                </a:solidFill>
              </a:rPr>
              <a:t>GeonHwan</a:t>
            </a:r>
            <a:r>
              <a:rPr lang="en-US" sz="1800" b="0" dirty="0">
                <a:solidFill>
                  <a:srgbClr val="00B050"/>
                </a:solidFill>
              </a:rPr>
              <a:t> Kim</a:t>
            </a:r>
          </a:p>
          <a:p>
            <a:pPr>
              <a:buFont typeface="Arial" panose="020B0604020202020204" pitchFamily="34" charset="0"/>
              <a:buChar char="•"/>
            </a:pPr>
            <a:r>
              <a:rPr lang="en-US" sz="1800" b="0" dirty="0">
                <a:solidFill>
                  <a:srgbClr val="00B050"/>
                </a:solidFill>
                <a:hlinkClick r:id="rId6">
                  <a:extLst>
                    <a:ext uri="{A12FA001-AC4F-418D-AE19-62706E023703}">
                      <ahyp:hlinkClr xmlns:ahyp="http://schemas.microsoft.com/office/drawing/2018/hyperlinkcolor" val="tx"/>
                    </a:ext>
                  </a:extLst>
                </a:hlinkClick>
              </a:rPr>
              <a:t>1911</a:t>
            </a:r>
            <a:r>
              <a:rPr lang="en-US" sz="1800" b="0" dirty="0">
                <a:solidFill>
                  <a:srgbClr val="00B050"/>
                </a:solidFill>
              </a:rPr>
              <a:t> Secondary Channel Access and Frame TX 	</a:t>
            </a:r>
            <a:r>
              <a:rPr lang="en-US" sz="1800" b="0" dirty="0" err="1">
                <a:solidFill>
                  <a:srgbClr val="00B050"/>
                </a:solidFill>
              </a:rPr>
              <a:t>Dongju</a:t>
            </a:r>
            <a:r>
              <a:rPr lang="en-US" sz="1800" b="0" dirty="0">
                <a:solidFill>
                  <a:srgbClr val="00B050"/>
                </a:solidFill>
              </a:rPr>
              <a:t> Cha</a:t>
            </a:r>
          </a:p>
          <a:p>
            <a:pPr>
              <a:buFont typeface="Arial" panose="020B0604020202020204" pitchFamily="34" charset="0"/>
              <a:buChar char="•"/>
            </a:pPr>
            <a:r>
              <a:rPr lang="en-US" sz="1800" b="0" dirty="0">
                <a:solidFill>
                  <a:schemeClr val="bg1">
                    <a:lumMod val="65000"/>
                  </a:schemeClr>
                </a:solidFill>
                <a:hlinkClick r:id="rId7">
                  <a:extLst>
                    <a:ext uri="{A12FA001-AC4F-418D-AE19-62706E023703}">
                      <ahyp:hlinkClr xmlns:ahyp="http://schemas.microsoft.com/office/drawing/2018/hyperlinkcolor" val="tx"/>
                    </a:ext>
                  </a:extLst>
                </a:hlinkClick>
              </a:rPr>
              <a:t>1914</a:t>
            </a:r>
            <a:r>
              <a:rPr lang="en-US" sz="1800" b="0" dirty="0">
                <a:solidFill>
                  <a:schemeClr val="bg1">
                    <a:lumMod val="65000"/>
                  </a:schemeClr>
                </a:solidFill>
              </a:rPr>
              <a:t> Enhanced Security Considerations in UHR 	</a:t>
            </a:r>
            <a:r>
              <a:rPr lang="en-US" sz="1800" b="0" dirty="0" err="1">
                <a:solidFill>
                  <a:schemeClr val="bg1">
                    <a:lumMod val="65000"/>
                  </a:schemeClr>
                </a:solidFill>
              </a:rPr>
              <a:t>SunHee</a:t>
            </a:r>
            <a:r>
              <a:rPr lang="en-US" sz="1800" b="0" dirty="0">
                <a:solidFill>
                  <a:schemeClr val="bg1">
                    <a:lumMod val="65000"/>
                  </a:schemeClr>
                </a:solidFill>
              </a:rPr>
              <a:t> Baek</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603264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Final Call for TGbn Officers</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9595305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ADC85-E89F-5B65-0CA2-A439946F2818}"/>
              </a:ext>
            </a:extLst>
          </p:cNvPr>
          <p:cNvSpPr>
            <a:spLocks noGrp="1"/>
          </p:cNvSpPr>
          <p:nvPr>
            <p:ph type="title"/>
          </p:nvPr>
        </p:nvSpPr>
        <p:spPr/>
        <p:txBody>
          <a:bodyPr/>
          <a:lstStyle/>
          <a:p>
            <a:r>
              <a:rPr lang="en-US" dirty="0">
                <a:solidFill>
                  <a:schemeClr val="tx1"/>
                </a:solidFill>
              </a:rPr>
              <a:t>Final Call for TGbn officers</a:t>
            </a:r>
            <a:endParaRPr lang="en-US" dirty="0"/>
          </a:p>
        </p:txBody>
      </p:sp>
      <p:sp>
        <p:nvSpPr>
          <p:cNvPr id="3" name="Content Placeholder 2">
            <a:extLst>
              <a:ext uri="{FF2B5EF4-FFF2-40B4-BE49-F238E27FC236}">
                <a16:creationId xmlns:a16="http://schemas.microsoft.com/office/drawing/2014/main" id="{09FACBBB-F323-999C-C847-ACC3CF5DD8C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dirty="0"/>
              <a:t>Call for TGbn officers’ nominations</a:t>
            </a:r>
          </a:p>
          <a:p>
            <a:pPr lvl="1">
              <a:buFont typeface="Arial" panose="020B0604020202020204" pitchFamily="34" charset="0"/>
              <a:buChar char="•"/>
            </a:pPr>
            <a:r>
              <a:rPr lang="en-US" dirty="0"/>
              <a:t>TGbn Vice-chair candidates</a:t>
            </a:r>
          </a:p>
          <a:p>
            <a:pPr lvl="2">
              <a:buFont typeface="Arial" panose="020B0604020202020204" pitchFamily="34" charset="0"/>
              <a:buChar char="•"/>
            </a:pPr>
            <a:r>
              <a:rPr lang="en-US" dirty="0"/>
              <a:t>Jianhan Liu</a:t>
            </a:r>
          </a:p>
          <a:p>
            <a:pPr lvl="2">
              <a:buFont typeface="Arial" panose="020B0604020202020204" pitchFamily="34" charset="0"/>
              <a:buChar char="•"/>
            </a:pPr>
            <a:r>
              <a:rPr lang="en-US" dirty="0"/>
              <a:t>Laurent Cariou</a:t>
            </a:r>
          </a:p>
          <a:p>
            <a:pPr lvl="2">
              <a:buFont typeface="Arial" panose="020B0604020202020204" pitchFamily="34" charset="0"/>
              <a:buChar char="•"/>
            </a:pPr>
            <a:r>
              <a:rPr lang="en-US" dirty="0"/>
              <a:t>Kiseon Ryu</a:t>
            </a:r>
          </a:p>
          <a:p>
            <a:pPr lvl="2">
              <a:buFont typeface="Arial" panose="020B0604020202020204" pitchFamily="34" charset="0"/>
              <a:buChar char="•"/>
            </a:pPr>
            <a:r>
              <a:rPr lang="en-US" dirty="0"/>
              <a:t>Rubayet Shafin</a:t>
            </a:r>
          </a:p>
          <a:p>
            <a:pPr lvl="2">
              <a:buFont typeface="Arial" panose="020B0604020202020204" pitchFamily="34" charset="0"/>
              <a:buChar char="•"/>
            </a:pPr>
            <a:r>
              <a:rPr lang="en-US" dirty="0"/>
              <a:t>Matthew Fischer</a:t>
            </a:r>
          </a:p>
          <a:p>
            <a:pPr lvl="1">
              <a:buFont typeface="Arial" panose="020B0604020202020204" pitchFamily="34" charset="0"/>
              <a:buChar char="•"/>
            </a:pPr>
            <a:r>
              <a:rPr lang="en-US" dirty="0"/>
              <a:t>TGbn Technical Editor</a:t>
            </a:r>
          </a:p>
          <a:p>
            <a:pPr lvl="2">
              <a:buFont typeface="Arial" panose="020B0604020202020204" pitchFamily="34" charset="0"/>
              <a:buChar char="•"/>
            </a:pPr>
            <a:r>
              <a:rPr lang="en-US" dirty="0"/>
              <a:t>Ross Jian Yu</a:t>
            </a:r>
          </a:p>
          <a:p>
            <a:pPr lvl="1">
              <a:buFont typeface="Arial" panose="020B0604020202020204" pitchFamily="34" charset="0"/>
              <a:buChar char="•"/>
            </a:pPr>
            <a:r>
              <a:rPr lang="en-US" dirty="0"/>
              <a:t>TGbn Secretary</a:t>
            </a:r>
          </a:p>
          <a:p>
            <a:pPr lvl="2">
              <a:buFont typeface="Arial" panose="020B0604020202020204" pitchFamily="34" charset="0"/>
              <a:buChar char="•"/>
            </a:pPr>
            <a:r>
              <a:rPr lang="en-US" dirty="0"/>
              <a:t>Yusuke Asai</a:t>
            </a:r>
          </a:p>
          <a:p>
            <a:pPr>
              <a:buFont typeface="Arial" panose="020B0604020202020204" pitchFamily="34" charset="0"/>
              <a:buChar char="•"/>
            </a:pPr>
            <a:r>
              <a:rPr lang="en-US" dirty="0"/>
              <a:t>Call is closed</a:t>
            </a:r>
          </a:p>
          <a:p>
            <a:pPr>
              <a:buFont typeface="Arial" panose="020B0604020202020204" pitchFamily="34" charset="0"/>
              <a:buChar char="•"/>
            </a:pPr>
            <a:endParaRPr lang="en-US" dirty="0"/>
          </a:p>
          <a:p>
            <a:endParaRPr lang="en-US" dirty="0"/>
          </a:p>
        </p:txBody>
      </p:sp>
      <p:sp>
        <p:nvSpPr>
          <p:cNvPr id="4" name="Slide Number Placeholder 3">
            <a:extLst>
              <a:ext uri="{FF2B5EF4-FFF2-40B4-BE49-F238E27FC236}">
                <a16:creationId xmlns:a16="http://schemas.microsoft.com/office/drawing/2014/main" id="{D8063087-CD16-A696-4806-62D2F03B1C6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7B9A38CC-CEC3-ED0D-8969-A004F5709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687DD8A-3727-344A-FF12-9DB780057CB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546950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solidFill>
                  <a:srgbClr val="00B050"/>
                </a:solidFill>
                <a:hlinkClick r:id="rId2">
                  <a:extLst>
                    <a:ext uri="{A12FA001-AC4F-418D-AE19-62706E023703}">
                      <ahyp:hlinkClr xmlns:ahyp="http://schemas.microsoft.com/office/drawing/2018/hyperlinkcolor" val="tx"/>
                    </a:ext>
                  </a:extLst>
                </a:hlinkClick>
              </a:rPr>
              <a:t>1911</a:t>
            </a:r>
            <a:r>
              <a:rPr lang="en-US" sz="1600" b="0" dirty="0">
                <a:solidFill>
                  <a:srgbClr val="00B050"/>
                </a:solidFill>
              </a:rPr>
              <a:t> Secondary Channel Access and Frame TX 			</a:t>
            </a:r>
            <a:r>
              <a:rPr lang="en-US" sz="1600" b="0" dirty="0" err="1">
                <a:solidFill>
                  <a:srgbClr val="00B050"/>
                </a:solidFill>
              </a:rPr>
              <a:t>Dongju</a:t>
            </a:r>
            <a:r>
              <a:rPr lang="en-US" sz="1600" b="0" dirty="0">
                <a:solidFill>
                  <a:srgbClr val="00B050"/>
                </a:solidFill>
              </a:rPr>
              <a:t> Cha	[Q&amp;A]</a:t>
            </a:r>
          </a:p>
          <a:p>
            <a:pPr>
              <a:buFont typeface="Arial" panose="020B0604020202020204" pitchFamily="34" charset="0"/>
              <a:buChar char="•"/>
            </a:pPr>
            <a:r>
              <a:rPr lang="en-US" sz="1600" b="0" dirty="0">
                <a:solidFill>
                  <a:srgbClr val="00B050"/>
                </a:solidFill>
                <a:hlinkClick r:id="rId3">
                  <a:extLst>
                    <a:ext uri="{A12FA001-AC4F-418D-AE19-62706E023703}">
                      <ahyp:hlinkClr xmlns:ahyp="http://schemas.microsoft.com/office/drawing/2018/hyperlinkcolor" val="tx"/>
                    </a:ext>
                  </a:extLst>
                </a:hlinkClick>
              </a:rPr>
              <a:t>1914</a:t>
            </a:r>
            <a:r>
              <a:rPr lang="en-US" sz="1600" b="0" dirty="0">
                <a:solidFill>
                  <a:srgbClr val="00B050"/>
                </a:solidFill>
              </a:rPr>
              <a:t> Enhanced Security Considerations in UHR 			</a:t>
            </a:r>
            <a:r>
              <a:rPr lang="en-US" sz="1600" b="0" dirty="0" err="1">
                <a:solidFill>
                  <a:srgbClr val="00B050"/>
                </a:solidFill>
              </a:rPr>
              <a:t>SunHee</a:t>
            </a:r>
            <a:r>
              <a:rPr lang="en-US" sz="1600" b="0" dirty="0">
                <a:solidFill>
                  <a:srgbClr val="00B050"/>
                </a:solidFill>
              </a:rPr>
              <a:t> Baek</a:t>
            </a:r>
          </a:p>
          <a:p>
            <a:pPr>
              <a:buFont typeface="Arial" panose="020B0604020202020204" pitchFamily="34" charset="0"/>
              <a:buChar char="•"/>
            </a:pPr>
            <a:r>
              <a:rPr lang="en-US" sz="1600" b="0" dirty="0">
                <a:solidFill>
                  <a:srgbClr val="00B050"/>
                </a:solidFill>
                <a:hlinkClick r:id="rId4">
                  <a:extLst>
                    <a:ext uri="{A12FA001-AC4F-418D-AE19-62706E023703}">
                      <ahyp:hlinkClr xmlns:ahyp="http://schemas.microsoft.com/office/drawing/2018/hyperlinkcolor" val="tx"/>
                    </a:ext>
                  </a:extLst>
                </a:hlinkClick>
              </a:rPr>
              <a:t>1929</a:t>
            </a:r>
            <a:r>
              <a:rPr lang="en-US" sz="1600" b="0" dirty="0">
                <a:solidFill>
                  <a:srgbClr val="00B050"/>
                </a:solidFill>
              </a:rPr>
              <a:t> Peer-to-peer (P2P) Resource Management 			Rubayet Shafin</a:t>
            </a:r>
          </a:p>
          <a:p>
            <a:pPr>
              <a:buFont typeface="Arial" panose="020B0604020202020204" pitchFamily="34" charset="0"/>
              <a:buChar char="•"/>
            </a:pPr>
            <a:r>
              <a:rPr lang="en-US" sz="1600" b="0" dirty="0">
                <a:solidFill>
                  <a:srgbClr val="00B050"/>
                </a:solidFill>
                <a:hlinkClick r:id="rId5">
                  <a:extLst>
                    <a:ext uri="{A12FA001-AC4F-418D-AE19-62706E023703}">
                      <ahyp:hlinkClr xmlns:ahyp="http://schemas.microsoft.com/office/drawing/2018/hyperlinkcolor" val="tx"/>
                    </a:ext>
                  </a:extLst>
                </a:hlinkClick>
              </a:rPr>
              <a:t>1942</a:t>
            </a:r>
            <a:r>
              <a:rPr lang="en-US" sz="1600" b="0" dirty="0">
                <a:solidFill>
                  <a:srgbClr val="00B050"/>
                </a:solidFill>
              </a:rPr>
              <a:t> Inter-PPDU Low Power Listening Scheme 			</a:t>
            </a:r>
            <a:r>
              <a:rPr lang="en-US" sz="1600" b="0" dirty="0" err="1">
                <a:solidFill>
                  <a:srgbClr val="00B050"/>
                </a:solidFill>
              </a:rPr>
              <a:t>Yunsi</a:t>
            </a:r>
            <a:r>
              <a:rPr lang="en-US" sz="1600" b="0" dirty="0">
                <a:solidFill>
                  <a:srgbClr val="00B050"/>
                </a:solidFill>
              </a:rPr>
              <a:t> Ma</a:t>
            </a:r>
          </a:p>
          <a:p>
            <a:pPr>
              <a:buFont typeface="Arial" panose="020B0604020202020204" pitchFamily="34" charset="0"/>
              <a:buChar char="•"/>
            </a:pPr>
            <a:r>
              <a:rPr lang="en-US" sz="1600" b="0" dirty="0">
                <a:solidFill>
                  <a:srgbClr val="00B050"/>
                </a:solidFill>
                <a:hlinkClick r:id="rId6">
                  <a:extLst>
                    <a:ext uri="{A12FA001-AC4F-418D-AE19-62706E023703}">
                      <ahyp:hlinkClr xmlns:ahyp="http://schemas.microsoft.com/office/drawing/2018/hyperlinkcolor" val="tx"/>
                    </a:ext>
                  </a:extLst>
                </a:hlinkClick>
              </a:rPr>
              <a:t>1953</a:t>
            </a:r>
            <a:r>
              <a:rPr lang="en-US" sz="1600" b="0" dirty="0">
                <a:solidFill>
                  <a:srgbClr val="00B050"/>
                </a:solidFill>
              </a:rPr>
              <a:t> Two Dimensional Resource Allocation 				Srinivas Kandala</a:t>
            </a:r>
          </a:p>
          <a:p>
            <a:pPr>
              <a:buFont typeface="Arial" panose="020B0604020202020204" pitchFamily="34" charset="0"/>
              <a:buChar char="•"/>
            </a:pPr>
            <a:r>
              <a:rPr lang="en-US" sz="1600" b="0" dirty="0">
                <a:solidFill>
                  <a:srgbClr val="00B050"/>
                </a:solidFill>
                <a:hlinkClick r:id="rId7">
                  <a:extLst>
                    <a:ext uri="{A12FA001-AC4F-418D-AE19-62706E023703}">
                      <ahyp:hlinkClr xmlns:ahyp="http://schemas.microsoft.com/office/drawing/2018/hyperlinkcolor" val="tx"/>
                    </a:ext>
                  </a:extLst>
                </a:hlinkClick>
              </a:rPr>
              <a:t>1954</a:t>
            </a:r>
            <a:r>
              <a:rPr lang="en-US" sz="1600" b="0" dirty="0">
                <a:solidFill>
                  <a:srgbClr val="00B050"/>
                </a:solidFill>
              </a:rPr>
              <a:t> Two Dimensional A-PPDU 						Srinivas Kandala</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41475904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Joint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TG officers’ election</a:t>
            </a:r>
          </a:p>
          <a:p>
            <a:pPr lvl="0">
              <a:buFont typeface="Arial" panose="020B0604020202020204" pitchFamily="34" charset="0"/>
              <a:buChar char="•"/>
            </a:pPr>
            <a:r>
              <a:rPr lang="en-GB" sz="1600" dirty="0"/>
              <a:t>Proposed TG structure</a:t>
            </a:r>
          </a:p>
          <a:p>
            <a:pPr lvl="0">
              <a:buFont typeface="Arial" panose="020B0604020202020204" pitchFamily="34" charset="0"/>
              <a:buChar char="•"/>
            </a:pPr>
            <a:r>
              <a:rPr lang="en-GB" sz="1600" dirty="0"/>
              <a:t>TG documents</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0953613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F0099-710A-BAAF-B8BC-7014BCF7814C}"/>
              </a:ext>
            </a:extLst>
          </p:cNvPr>
          <p:cNvSpPr>
            <a:spLocks noGrp="1"/>
          </p:cNvSpPr>
          <p:nvPr>
            <p:ph type="title"/>
          </p:nvPr>
        </p:nvSpPr>
        <p:spPr/>
        <p:txBody>
          <a:bodyPr/>
          <a:lstStyle/>
          <a:p>
            <a:r>
              <a:rPr lang="en-US" altLang="en-US" sz="3200" dirty="0"/>
              <a:t>Proposed TG structure</a:t>
            </a:r>
            <a:endParaRPr lang="en-US" dirty="0"/>
          </a:p>
        </p:txBody>
      </p:sp>
      <p:sp>
        <p:nvSpPr>
          <p:cNvPr id="3" name="Content Placeholder 2">
            <a:extLst>
              <a:ext uri="{FF2B5EF4-FFF2-40B4-BE49-F238E27FC236}">
                <a16:creationId xmlns:a16="http://schemas.microsoft.com/office/drawing/2014/main" id="{7E162DB6-C4EE-DEDE-51EE-E544B03CE3D6}"/>
              </a:ext>
            </a:extLst>
          </p:cNvPr>
          <p:cNvSpPr>
            <a:spLocks noGrp="1"/>
          </p:cNvSpPr>
          <p:nvPr>
            <p:ph idx="1"/>
          </p:nvPr>
        </p:nvSpPr>
        <p:spPr>
          <a:xfrm>
            <a:off x="685800" y="4907598"/>
            <a:ext cx="7770813" cy="1550503"/>
          </a:xfrm>
        </p:spPr>
        <p:txBody>
          <a:bodyPr/>
          <a:lstStyle/>
          <a:p>
            <a:pPr>
              <a:buFont typeface="Arial" panose="020B0604020202020204" pitchFamily="34" charset="0"/>
              <a:buChar char="•"/>
            </a:pPr>
            <a:r>
              <a:rPr lang="en-US" sz="1800" dirty="0"/>
              <a:t>Election of TGbe Vice Chairs: see next slides</a:t>
            </a:r>
          </a:p>
          <a:p>
            <a:pPr>
              <a:buFont typeface="Arial" panose="020B0604020202020204" pitchFamily="34" charset="0"/>
              <a:buChar char="•"/>
            </a:pPr>
            <a:r>
              <a:rPr lang="en-US" sz="1800" dirty="0"/>
              <a:t>Appointed TGbe Secretary: </a:t>
            </a:r>
            <a:r>
              <a:rPr lang="en-US" sz="1800" i="1" dirty="0"/>
              <a:t>Yusuke Asai</a:t>
            </a:r>
          </a:p>
          <a:p>
            <a:pPr>
              <a:buFont typeface="Arial" panose="020B0604020202020204" pitchFamily="34" charset="0"/>
              <a:buChar char="•"/>
            </a:pPr>
            <a:r>
              <a:rPr lang="en-US" sz="1800" dirty="0"/>
              <a:t>Appointed TGbe Technical Editor: </a:t>
            </a:r>
            <a:r>
              <a:rPr lang="en-US" sz="1800" i="1" dirty="0"/>
              <a:t>Ross Jian Yu</a:t>
            </a:r>
          </a:p>
          <a:p>
            <a:pPr>
              <a:buFont typeface="Arial" panose="020B0604020202020204" pitchFamily="34" charset="0"/>
              <a:buChar char="•"/>
            </a:pPr>
            <a:r>
              <a:rPr lang="en-US" sz="1800" dirty="0"/>
              <a:t>Number of Ad-</a:t>
            </a:r>
            <a:r>
              <a:rPr lang="en-US" sz="1800" dirty="0" err="1"/>
              <a:t>Hocs</a:t>
            </a:r>
            <a:r>
              <a:rPr lang="en-US" sz="1800" dirty="0"/>
              <a:t>: see next slides; ad-hoc chairs election in January</a:t>
            </a:r>
          </a:p>
          <a:p>
            <a:pPr>
              <a:buFont typeface="Arial" panose="020B0604020202020204" pitchFamily="34" charset="0"/>
              <a:buChar char="•"/>
            </a:pPr>
            <a:endParaRPr lang="en-US" sz="1800" dirty="0">
              <a:solidFill>
                <a:schemeClr val="tx1"/>
              </a:solidFill>
            </a:endParaRPr>
          </a:p>
        </p:txBody>
      </p:sp>
      <p:sp>
        <p:nvSpPr>
          <p:cNvPr id="4" name="Slide Number Placeholder 3">
            <a:extLst>
              <a:ext uri="{FF2B5EF4-FFF2-40B4-BE49-F238E27FC236}">
                <a16:creationId xmlns:a16="http://schemas.microsoft.com/office/drawing/2014/main" id="{F5228BC6-93DC-E86D-56F5-FCC94FAE3AC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25274CA5-98D1-9AB7-D76B-F90AA1FC64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8F84CA-CDAF-7D4D-1373-B2A0C8023D7F}"/>
              </a:ext>
            </a:extLst>
          </p:cNvPr>
          <p:cNvSpPr>
            <a:spLocks noGrp="1"/>
          </p:cNvSpPr>
          <p:nvPr>
            <p:ph type="dt" idx="15"/>
          </p:nvPr>
        </p:nvSpPr>
        <p:spPr/>
        <p:txBody>
          <a:bodyPr/>
          <a:lstStyle/>
          <a:p>
            <a:r>
              <a:rPr lang="en-US" dirty="0"/>
              <a:t>November 2023</a:t>
            </a:r>
            <a:endParaRPr lang="en-GB" dirty="0"/>
          </a:p>
        </p:txBody>
      </p:sp>
      <p:sp>
        <p:nvSpPr>
          <p:cNvPr id="27" name="Rectangle 26">
            <a:extLst>
              <a:ext uri="{FF2B5EF4-FFF2-40B4-BE49-F238E27FC236}">
                <a16:creationId xmlns:a16="http://schemas.microsoft.com/office/drawing/2014/main" id="{AD164314-5698-B432-9DAF-F810082BC987}"/>
              </a:ext>
            </a:extLst>
          </p:cNvPr>
          <p:cNvSpPr/>
          <p:nvPr/>
        </p:nvSpPr>
        <p:spPr bwMode="auto">
          <a:xfrm>
            <a:off x="1981200" y="1668099"/>
            <a:ext cx="2109782" cy="50718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TGbn Chair</a:t>
            </a:r>
            <a:endParaRPr kumimoji="0" lang="en-US" sz="2400" b="0" i="0" u="none" strike="noStrike" cap="none" normalizeH="0" baseline="0" dirty="0">
              <a:ln>
                <a:noFill/>
              </a:ln>
              <a:solidFill>
                <a:schemeClr val="tx1"/>
              </a:solidFill>
              <a:effectLst/>
            </a:endParaRPr>
          </a:p>
        </p:txBody>
      </p:sp>
      <p:sp>
        <p:nvSpPr>
          <p:cNvPr id="28" name="Rectangle 27">
            <a:extLst>
              <a:ext uri="{FF2B5EF4-FFF2-40B4-BE49-F238E27FC236}">
                <a16:creationId xmlns:a16="http://schemas.microsoft.com/office/drawing/2014/main" id="{3EC9BE70-49C4-81A3-FBC0-C006755770B4}"/>
              </a:ext>
            </a:extLst>
          </p:cNvPr>
          <p:cNvSpPr/>
          <p:nvPr/>
        </p:nvSpPr>
        <p:spPr bwMode="auto">
          <a:xfrm>
            <a:off x="596317" y="2444271"/>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1</a:t>
            </a:r>
            <a:r>
              <a:rPr lang="en-US" baseline="30000" dirty="0">
                <a:solidFill>
                  <a:schemeClr val="tx1"/>
                </a:solidFill>
              </a:rPr>
              <a:t>st</a:t>
            </a:r>
            <a:r>
              <a:rPr lang="en-US" dirty="0">
                <a:solidFill>
                  <a:schemeClr val="tx1"/>
                </a:solidFill>
              </a:rPr>
              <a:t> Vice Chair</a:t>
            </a:r>
            <a:endParaRPr kumimoji="0" lang="en-US" sz="2400" b="0" i="0" u="none" strike="noStrike" cap="none" normalizeH="0" baseline="0" dirty="0">
              <a:ln>
                <a:noFill/>
              </a:ln>
              <a:solidFill>
                <a:schemeClr val="tx1"/>
              </a:solidFill>
              <a:effectLst/>
            </a:endParaRPr>
          </a:p>
        </p:txBody>
      </p:sp>
      <p:sp>
        <p:nvSpPr>
          <p:cNvPr id="29" name="Rectangle 28">
            <a:extLst>
              <a:ext uri="{FF2B5EF4-FFF2-40B4-BE49-F238E27FC236}">
                <a16:creationId xmlns:a16="http://schemas.microsoft.com/office/drawing/2014/main" id="{0174FD4B-0062-38F9-7952-472B4809E829}"/>
              </a:ext>
            </a:extLst>
          </p:cNvPr>
          <p:cNvSpPr/>
          <p:nvPr/>
        </p:nvSpPr>
        <p:spPr bwMode="auto">
          <a:xfrm>
            <a:off x="3529928" y="2443572"/>
            <a:ext cx="2060006"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i="1" dirty="0">
                <a:solidFill>
                  <a:schemeClr val="tx1"/>
                </a:solidFill>
              </a:rPr>
              <a:t>K</a:t>
            </a:r>
            <a:r>
              <a:rPr lang="en-US" baseline="30000" dirty="0">
                <a:solidFill>
                  <a:schemeClr val="tx1"/>
                </a:solidFill>
              </a:rPr>
              <a:t>th</a:t>
            </a:r>
            <a:r>
              <a:rPr lang="en-US" dirty="0">
                <a:solidFill>
                  <a:schemeClr val="tx1"/>
                </a:solidFill>
              </a:rPr>
              <a:t> Vice Chair</a:t>
            </a:r>
            <a:endParaRPr kumimoji="0" lang="en-US" sz="2400" b="0" i="0" u="none" strike="noStrike" cap="none" normalizeH="0" baseline="0" dirty="0">
              <a:ln>
                <a:noFill/>
              </a:ln>
              <a:solidFill>
                <a:schemeClr val="tx1"/>
              </a:solidFill>
              <a:effectLst/>
            </a:endParaRPr>
          </a:p>
        </p:txBody>
      </p:sp>
      <p:sp>
        <p:nvSpPr>
          <p:cNvPr id="30" name="Rectangle 29">
            <a:extLst>
              <a:ext uri="{FF2B5EF4-FFF2-40B4-BE49-F238E27FC236}">
                <a16:creationId xmlns:a16="http://schemas.microsoft.com/office/drawing/2014/main" id="{CEA92E66-B76B-6E11-E40B-3442555451EB}"/>
              </a:ext>
            </a:extLst>
          </p:cNvPr>
          <p:cNvSpPr/>
          <p:nvPr/>
        </p:nvSpPr>
        <p:spPr bwMode="auto">
          <a:xfrm>
            <a:off x="596317" y="3255409"/>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Secretary</a:t>
            </a:r>
            <a:endParaRPr kumimoji="0" lang="en-US" sz="2400" b="0" i="0" u="none" strike="noStrike" cap="none" normalizeH="0" baseline="0" dirty="0">
              <a:ln>
                <a:noFill/>
              </a:ln>
              <a:solidFill>
                <a:schemeClr val="tx1"/>
              </a:solidFill>
              <a:effectLst/>
            </a:endParaRPr>
          </a:p>
        </p:txBody>
      </p:sp>
      <p:sp>
        <p:nvSpPr>
          <p:cNvPr id="31" name="Rectangle 30">
            <a:extLst>
              <a:ext uri="{FF2B5EF4-FFF2-40B4-BE49-F238E27FC236}">
                <a16:creationId xmlns:a16="http://schemas.microsoft.com/office/drawing/2014/main" id="{DF467BB2-7CAF-5571-92AC-6957755B822E}"/>
              </a:ext>
            </a:extLst>
          </p:cNvPr>
          <p:cNvSpPr/>
          <p:nvPr/>
        </p:nvSpPr>
        <p:spPr bwMode="auto">
          <a:xfrm>
            <a:off x="3526382" y="3255409"/>
            <a:ext cx="2050918"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Editor</a:t>
            </a:r>
            <a:endParaRPr kumimoji="0" lang="en-US" sz="2400" b="0" i="0" u="none" strike="noStrike" cap="none" normalizeH="0" baseline="0" dirty="0">
              <a:ln>
                <a:noFill/>
              </a:ln>
              <a:solidFill>
                <a:schemeClr val="tx1"/>
              </a:solidFill>
              <a:effectLst/>
            </a:endParaRPr>
          </a:p>
        </p:txBody>
      </p:sp>
      <p:cxnSp>
        <p:nvCxnSpPr>
          <p:cNvPr id="32" name="Straight Connector 31">
            <a:extLst>
              <a:ext uri="{FF2B5EF4-FFF2-40B4-BE49-F238E27FC236}">
                <a16:creationId xmlns:a16="http://schemas.microsoft.com/office/drawing/2014/main" id="{12144DC9-D6CE-7844-CC6E-934966071850}"/>
              </a:ext>
            </a:extLst>
          </p:cNvPr>
          <p:cNvCxnSpPr>
            <a:cxnSpLocks/>
            <a:stCxn id="27" idx="2"/>
          </p:cNvCxnSpPr>
          <p:nvPr/>
        </p:nvCxnSpPr>
        <p:spPr bwMode="auto">
          <a:xfrm>
            <a:off x="3036091" y="2175284"/>
            <a:ext cx="0" cy="1727608"/>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3" name="Straight Connector 32">
            <a:extLst>
              <a:ext uri="{FF2B5EF4-FFF2-40B4-BE49-F238E27FC236}">
                <a16:creationId xmlns:a16="http://schemas.microsoft.com/office/drawing/2014/main" id="{8A821D82-C5D5-167D-80A9-CE2FA1BF75B1}"/>
              </a:ext>
            </a:extLst>
          </p:cNvPr>
          <p:cNvCxnSpPr>
            <a:cxnSpLocks/>
          </p:cNvCxnSpPr>
          <p:nvPr/>
        </p:nvCxnSpPr>
        <p:spPr bwMode="auto">
          <a:xfrm>
            <a:off x="1548817" y="3902892"/>
            <a:ext cx="148590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BC80FA6D-4DA0-7E85-BCB4-9671DFD9EC79}"/>
              </a:ext>
            </a:extLst>
          </p:cNvPr>
          <p:cNvCxnSpPr>
            <a:cxnSpLocks/>
          </p:cNvCxnSpPr>
          <p:nvPr/>
        </p:nvCxnSpPr>
        <p:spPr bwMode="auto">
          <a:xfrm>
            <a:off x="3034717" y="3902892"/>
            <a:ext cx="1517124"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5" name="Straight Connector 34">
            <a:extLst>
              <a:ext uri="{FF2B5EF4-FFF2-40B4-BE49-F238E27FC236}">
                <a16:creationId xmlns:a16="http://schemas.microsoft.com/office/drawing/2014/main" id="{1B7A5278-8512-9BB0-B924-1C672EA6DEFB}"/>
              </a:ext>
            </a:extLst>
          </p:cNvPr>
          <p:cNvCxnSpPr>
            <a:cxnSpLocks/>
          </p:cNvCxnSpPr>
          <p:nvPr/>
        </p:nvCxnSpPr>
        <p:spPr bwMode="auto">
          <a:xfrm>
            <a:off x="2492229" y="3465482"/>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6" name="Straight Connector 35">
            <a:extLst>
              <a:ext uri="{FF2B5EF4-FFF2-40B4-BE49-F238E27FC236}">
                <a16:creationId xmlns:a16="http://schemas.microsoft.com/office/drawing/2014/main" id="{90602702-43E6-BBC6-D77B-A9522C75FC90}"/>
              </a:ext>
            </a:extLst>
          </p:cNvPr>
          <p:cNvCxnSpPr>
            <a:cxnSpLocks/>
          </p:cNvCxnSpPr>
          <p:nvPr/>
        </p:nvCxnSpPr>
        <p:spPr bwMode="auto">
          <a:xfrm>
            <a:off x="2501317" y="2643992"/>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091E4C38-F72E-F81D-1F7E-338C7BA89085}"/>
              </a:ext>
            </a:extLst>
          </p:cNvPr>
          <p:cNvCxnSpPr>
            <a:cxnSpLocks/>
          </p:cNvCxnSpPr>
          <p:nvPr/>
        </p:nvCxnSpPr>
        <p:spPr bwMode="auto">
          <a:xfrm>
            <a:off x="1548817" y="3902892"/>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8" name="Straight Connector 37">
            <a:extLst>
              <a:ext uri="{FF2B5EF4-FFF2-40B4-BE49-F238E27FC236}">
                <a16:creationId xmlns:a16="http://schemas.microsoft.com/office/drawing/2014/main" id="{3B6899DB-ED58-B255-A561-7917FB042564}"/>
              </a:ext>
            </a:extLst>
          </p:cNvPr>
          <p:cNvCxnSpPr>
            <a:cxnSpLocks/>
          </p:cNvCxnSpPr>
          <p:nvPr/>
        </p:nvCxnSpPr>
        <p:spPr bwMode="auto">
          <a:xfrm>
            <a:off x="4558717" y="3902892"/>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9" name="Rectangle 38">
            <a:extLst>
              <a:ext uri="{FF2B5EF4-FFF2-40B4-BE49-F238E27FC236}">
                <a16:creationId xmlns:a16="http://schemas.microsoft.com/office/drawing/2014/main" id="{80E7BD7A-CCAB-E170-653E-16F6FA46B5F7}"/>
              </a:ext>
            </a:extLst>
          </p:cNvPr>
          <p:cNvSpPr/>
          <p:nvPr/>
        </p:nvSpPr>
        <p:spPr bwMode="auto">
          <a:xfrm>
            <a:off x="596317" y="3977977"/>
            <a:ext cx="1905000" cy="76311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Ad-Hoc </a:t>
            </a:r>
            <a:r>
              <a:rPr lang="en-US" i="1" dirty="0">
                <a:solidFill>
                  <a:schemeClr val="tx1"/>
                </a:solidFill>
              </a:rPr>
              <a:t>1</a:t>
            </a:r>
            <a:r>
              <a:rPr lang="en-US"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rPr>
              <a:t>Chair(s)</a:t>
            </a:r>
          </a:p>
        </p:txBody>
      </p:sp>
      <p:sp>
        <p:nvSpPr>
          <p:cNvPr id="40" name="Rectangle 39">
            <a:extLst>
              <a:ext uri="{FF2B5EF4-FFF2-40B4-BE49-F238E27FC236}">
                <a16:creationId xmlns:a16="http://schemas.microsoft.com/office/drawing/2014/main" id="{70D9DA70-EDF6-2461-3828-F54206DD8F5A}"/>
              </a:ext>
            </a:extLst>
          </p:cNvPr>
          <p:cNvSpPr/>
          <p:nvPr/>
        </p:nvSpPr>
        <p:spPr bwMode="auto">
          <a:xfrm>
            <a:off x="3558860" y="3977977"/>
            <a:ext cx="2018438" cy="76310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Ad-Hoc </a:t>
            </a:r>
            <a:r>
              <a:rPr lang="en-US" i="1" dirty="0">
                <a:solidFill>
                  <a:schemeClr val="tx1"/>
                </a:solidFill>
              </a:rPr>
              <a:t>N</a:t>
            </a:r>
            <a:r>
              <a:rPr lang="en-US"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Chair(s)</a:t>
            </a:r>
          </a:p>
        </p:txBody>
      </p:sp>
      <p:sp>
        <p:nvSpPr>
          <p:cNvPr id="41" name="TextBox 40">
            <a:extLst>
              <a:ext uri="{FF2B5EF4-FFF2-40B4-BE49-F238E27FC236}">
                <a16:creationId xmlns:a16="http://schemas.microsoft.com/office/drawing/2014/main" id="{D1AB0E8F-D130-F15E-78A3-253DA0FD6DE8}"/>
              </a:ext>
            </a:extLst>
          </p:cNvPr>
          <p:cNvSpPr txBox="1"/>
          <p:nvPr/>
        </p:nvSpPr>
        <p:spPr>
          <a:xfrm>
            <a:off x="2788495" y="4082455"/>
            <a:ext cx="492443" cy="461665"/>
          </a:xfrm>
          <a:prstGeom prst="rect">
            <a:avLst/>
          </a:prstGeom>
          <a:noFill/>
        </p:spPr>
        <p:txBody>
          <a:bodyPr wrap="none" rtlCol="0">
            <a:spAutoFit/>
          </a:bodyPr>
          <a:lstStyle/>
          <a:p>
            <a:r>
              <a:rPr lang="en-US" dirty="0">
                <a:solidFill>
                  <a:schemeClr val="tx1"/>
                </a:solidFill>
              </a:rPr>
              <a:t>…</a:t>
            </a:r>
          </a:p>
        </p:txBody>
      </p:sp>
      <p:sp>
        <p:nvSpPr>
          <p:cNvPr id="42" name="TextBox 41">
            <a:extLst>
              <a:ext uri="{FF2B5EF4-FFF2-40B4-BE49-F238E27FC236}">
                <a16:creationId xmlns:a16="http://schemas.microsoft.com/office/drawing/2014/main" id="{97465CAD-A08D-6D49-C0F3-BC6E639BF40F}"/>
              </a:ext>
            </a:extLst>
          </p:cNvPr>
          <p:cNvSpPr txBox="1"/>
          <p:nvPr/>
        </p:nvSpPr>
        <p:spPr>
          <a:xfrm>
            <a:off x="5656465" y="1651020"/>
            <a:ext cx="2071336" cy="523220"/>
          </a:xfrm>
          <a:prstGeom prst="rect">
            <a:avLst/>
          </a:prstGeom>
          <a:noFill/>
        </p:spPr>
        <p:txBody>
          <a:bodyPr wrap="none" rtlCol="0">
            <a:spAutoFit/>
          </a:bodyPr>
          <a:lstStyle/>
          <a:p>
            <a:r>
              <a:rPr lang="en-US" sz="1400" dirty="0">
                <a:solidFill>
                  <a:schemeClr val="tx1"/>
                </a:solidFill>
              </a:rPr>
              <a:t>Appointed: WG Chair </a:t>
            </a:r>
          </a:p>
          <a:p>
            <a:r>
              <a:rPr lang="en-US" sz="1400" dirty="0">
                <a:solidFill>
                  <a:schemeClr val="tx1"/>
                </a:solidFill>
              </a:rPr>
              <a:t>Confirmed: WG Majority</a:t>
            </a:r>
          </a:p>
        </p:txBody>
      </p:sp>
      <p:sp>
        <p:nvSpPr>
          <p:cNvPr id="43" name="TextBox 42">
            <a:extLst>
              <a:ext uri="{FF2B5EF4-FFF2-40B4-BE49-F238E27FC236}">
                <a16:creationId xmlns:a16="http://schemas.microsoft.com/office/drawing/2014/main" id="{EE251143-074F-73AE-DD32-8546830D6706}"/>
              </a:ext>
            </a:extLst>
          </p:cNvPr>
          <p:cNvSpPr txBox="1"/>
          <p:nvPr/>
        </p:nvSpPr>
        <p:spPr>
          <a:xfrm>
            <a:off x="5656465" y="2378892"/>
            <a:ext cx="2071336" cy="523220"/>
          </a:xfrm>
          <a:prstGeom prst="rect">
            <a:avLst/>
          </a:prstGeom>
          <a:noFill/>
        </p:spPr>
        <p:txBody>
          <a:bodyPr wrap="none" rtlCol="0">
            <a:spAutoFit/>
          </a:bodyPr>
          <a:lstStyle/>
          <a:p>
            <a:r>
              <a:rPr lang="en-US" sz="1400" dirty="0">
                <a:solidFill>
                  <a:schemeClr val="tx1"/>
                </a:solidFill>
              </a:rPr>
              <a:t>Elected:       TG Majority</a:t>
            </a:r>
          </a:p>
          <a:p>
            <a:r>
              <a:rPr lang="en-US" sz="1400" dirty="0">
                <a:solidFill>
                  <a:schemeClr val="tx1"/>
                </a:solidFill>
              </a:rPr>
              <a:t>Confirmed:  WG Majority</a:t>
            </a:r>
          </a:p>
        </p:txBody>
      </p:sp>
      <p:sp>
        <p:nvSpPr>
          <p:cNvPr id="44" name="TextBox 43">
            <a:extLst>
              <a:ext uri="{FF2B5EF4-FFF2-40B4-BE49-F238E27FC236}">
                <a16:creationId xmlns:a16="http://schemas.microsoft.com/office/drawing/2014/main" id="{54566CFA-0C3A-5FEF-1CED-C8BBF389DD84}"/>
              </a:ext>
            </a:extLst>
          </p:cNvPr>
          <p:cNvSpPr txBox="1"/>
          <p:nvPr/>
        </p:nvSpPr>
        <p:spPr>
          <a:xfrm>
            <a:off x="5656465" y="3171045"/>
            <a:ext cx="2010422" cy="523220"/>
          </a:xfrm>
          <a:prstGeom prst="rect">
            <a:avLst/>
          </a:prstGeom>
          <a:noFill/>
        </p:spPr>
        <p:txBody>
          <a:bodyPr wrap="none" rtlCol="0">
            <a:spAutoFit/>
          </a:bodyPr>
          <a:lstStyle/>
          <a:p>
            <a:r>
              <a:rPr lang="en-US" sz="1400" dirty="0">
                <a:solidFill>
                  <a:schemeClr val="tx1"/>
                </a:solidFill>
              </a:rPr>
              <a:t>Appointed: TG Chair</a:t>
            </a:r>
          </a:p>
          <a:p>
            <a:r>
              <a:rPr lang="en-US" sz="1400" dirty="0">
                <a:solidFill>
                  <a:schemeClr val="tx1"/>
                </a:solidFill>
              </a:rPr>
              <a:t>Confirmed: TG Majority</a:t>
            </a:r>
          </a:p>
        </p:txBody>
      </p:sp>
      <p:sp>
        <p:nvSpPr>
          <p:cNvPr id="45" name="TextBox 44">
            <a:extLst>
              <a:ext uri="{FF2B5EF4-FFF2-40B4-BE49-F238E27FC236}">
                <a16:creationId xmlns:a16="http://schemas.microsoft.com/office/drawing/2014/main" id="{D4431F83-3116-1D1F-FAC6-C14F94A4ED37}"/>
              </a:ext>
            </a:extLst>
          </p:cNvPr>
          <p:cNvSpPr txBox="1"/>
          <p:nvPr/>
        </p:nvSpPr>
        <p:spPr>
          <a:xfrm>
            <a:off x="5656465" y="4141672"/>
            <a:ext cx="2018438" cy="523220"/>
          </a:xfrm>
          <a:prstGeom prst="rect">
            <a:avLst/>
          </a:prstGeom>
          <a:noFill/>
        </p:spPr>
        <p:txBody>
          <a:bodyPr wrap="square" rtlCol="0">
            <a:spAutoFit/>
          </a:bodyPr>
          <a:lstStyle/>
          <a:p>
            <a:r>
              <a:rPr lang="en-US" sz="1400" dirty="0">
                <a:solidFill>
                  <a:schemeClr val="tx1"/>
                </a:solidFill>
              </a:rPr>
              <a:t>Decided:     TG Members</a:t>
            </a:r>
          </a:p>
          <a:p>
            <a:r>
              <a:rPr lang="en-US" sz="1400" dirty="0">
                <a:solidFill>
                  <a:schemeClr val="tx1"/>
                </a:solidFill>
              </a:rPr>
              <a:t>Confirmed: TG Majority</a:t>
            </a:r>
          </a:p>
        </p:txBody>
      </p:sp>
      <p:sp>
        <p:nvSpPr>
          <p:cNvPr id="46" name="TextBox 45">
            <a:extLst>
              <a:ext uri="{FF2B5EF4-FFF2-40B4-BE49-F238E27FC236}">
                <a16:creationId xmlns:a16="http://schemas.microsoft.com/office/drawing/2014/main" id="{D67EA743-2364-4D74-191A-0CF53044F85C}"/>
              </a:ext>
            </a:extLst>
          </p:cNvPr>
          <p:cNvSpPr txBox="1"/>
          <p:nvPr/>
        </p:nvSpPr>
        <p:spPr>
          <a:xfrm>
            <a:off x="2788495" y="2434746"/>
            <a:ext cx="492443" cy="461665"/>
          </a:xfrm>
          <a:prstGeom prst="rect">
            <a:avLst/>
          </a:prstGeom>
          <a:noFill/>
        </p:spPr>
        <p:txBody>
          <a:bodyPr wrap="none" rtlCol="0">
            <a:spAutoFit/>
          </a:bodyPr>
          <a:lstStyle/>
          <a:p>
            <a:r>
              <a:rPr lang="en-US" dirty="0">
                <a:solidFill>
                  <a:schemeClr val="tx1"/>
                </a:solidFill>
              </a:rPr>
              <a:t>…</a:t>
            </a:r>
          </a:p>
        </p:txBody>
      </p:sp>
    </p:spTree>
    <p:extLst>
      <p:ext uri="{BB962C8B-B14F-4D97-AF65-F5344CB8AC3E}">
        <p14:creationId xmlns:p14="http://schemas.microsoft.com/office/powerpoint/2010/main" val="34561164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2AFF9-EE91-4495-AD19-D176D326A64A}"/>
              </a:ext>
            </a:extLst>
          </p:cNvPr>
          <p:cNvSpPr>
            <a:spLocks noGrp="1"/>
          </p:cNvSpPr>
          <p:nvPr>
            <p:ph type="title"/>
          </p:nvPr>
        </p:nvSpPr>
        <p:spPr/>
        <p:txBody>
          <a:bodyPr/>
          <a:lstStyle/>
          <a:p>
            <a:r>
              <a:rPr lang="en-US" dirty="0"/>
              <a:t>Confirm TGbn Secretary</a:t>
            </a:r>
          </a:p>
        </p:txBody>
      </p:sp>
      <p:sp>
        <p:nvSpPr>
          <p:cNvPr id="3" name="Content Placeholder 2">
            <a:extLst>
              <a:ext uri="{FF2B5EF4-FFF2-40B4-BE49-F238E27FC236}">
                <a16:creationId xmlns:a16="http://schemas.microsoft.com/office/drawing/2014/main" id="{378C09F9-EFB3-46BE-A578-7E95656B8281}"/>
              </a:ext>
            </a:extLst>
          </p:cNvPr>
          <p:cNvSpPr>
            <a:spLocks noGrp="1"/>
          </p:cNvSpPr>
          <p:nvPr>
            <p:ph idx="1"/>
          </p:nvPr>
        </p:nvSpPr>
        <p:spPr/>
        <p:txBody>
          <a:bodyPr/>
          <a:lstStyle/>
          <a:p>
            <a:pPr>
              <a:buFont typeface="Arial" panose="020B0604020202020204" pitchFamily="34" charset="0"/>
              <a:buChar char="•"/>
            </a:pPr>
            <a:r>
              <a:rPr lang="en-US" sz="2000" dirty="0"/>
              <a:t>Move to confirm Yusuke Asai as TGbn Secretary</a:t>
            </a:r>
          </a:p>
          <a:p>
            <a:pPr>
              <a:buFont typeface="Arial" panose="020B0604020202020204" pitchFamily="34" charset="0"/>
              <a:buChar char="•"/>
            </a:pPr>
            <a:endParaRPr lang="en-US" sz="2000" dirty="0"/>
          </a:p>
          <a:p>
            <a:pPr marL="0" indent="0"/>
            <a:r>
              <a:rPr lang="en-US" sz="2000" dirty="0"/>
              <a:t>Move: 					Second:</a:t>
            </a:r>
          </a:p>
          <a:p>
            <a:pPr>
              <a:buFont typeface="Arial" panose="020B0604020202020204" pitchFamily="34" charset="0"/>
              <a:buChar char="•"/>
            </a:pPr>
            <a:endParaRPr lang="en-US" sz="2000" dirty="0"/>
          </a:p>
          <a:p>
            <a:pPr marL="0" indent="0"/>
            <a:r>
              <a:rPr lang="en-US" sz="2000" dirty="0"/>
              <a:t>Result:</a:t>
            </a:r>
          </a:p>
        </p:txBody>
      </p:sp>
      <p:sp>
        <p:nvSpPr>
          <p:cNvPr id="4" name="Slide Number Placeholder 3">
            <a:extLst>
              <a:ext uri="{FF2B5EF4-FFF2-40B4-BE49-F238E27FC236}">
                <a16:creationId xmlns:a16="http://schemas.microsoft.com/office/drawing/2014/main" id="{551285AD-1D63-44B0-AF84-40F0A887D037}"/>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CDC9F1F-E447-4F7E-A137-E639AB77086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49B2D97-9126-488A-BF7F-FC356B5F806F}"/>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1549118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2AFF9-EE91-4495-AD19-D176D326A64A}"/>
              </a:ext>
            </a:extLst>
          </p:cNvPr>
          <p:cNvSpPr>
            <a:spLocks noGrp="1"/>
          </p:cNvSpPr>
          <p:nvPr>
            <p:ph type="title"/>
          </p:nvPr>
        </p:nvSpPr>
        <p:spPr/>
        <p:txBody>
          <a:bodyPr/>
          <a:lstStyle/>
          <a:p>
            <a:r>
              <a:rPr lang="en-US" dirty="0"/>
              <a:t>Confirm TGbn Technical Editor</a:t>
            </a:r>
          </a:p>
        </p:txBody>
      </p:sp>
      <p:sp>
        <p:nvSpPr>
          <p:cNvPr id="3" name="Content Placeholder 2">
            <a:extLst>
              <a:ext uri="{FF2B5EF4-FFF2-40B4-BE49-F238E27FC236}">
                <a16:creationId xmlns:a16="http://schemas.microsoft.com/office/drawing/2014/main" id="{378C09F9-EFB3-46BE-A578-7E95656B8281}"/>
              </a:ext>
            </a:extLst>
          </p:cNvPr>
          <p:cNvSpPr>
            <a:spLocks noGrp="1"/>
          </p:cNvSpPr>
          <p:nvPr>
            <p:ph idx="1"/>
          </p:nvPr>
        </p:nvSpPr>
        <p:spPr/>
        <p:txBody>
          <a:bodyPr/>
          <a:lstStyle/>
          <a:p>
            <a:pPr>
              <a:buFont typeface="Arial" panose="020B0604020202020204" pitchFamily="34" charset="0"/>
              <a:buChar char="•"/>
            </a:pPr>
            <a:r>
              <a:rPr lang="en-US" sz="2000" dirty="0"/>
              <a:t>Move to confirm Ross Jian Yu as TGbn Technical Editor</a:t>
            </a:r>
          </a:p>
          <a:p>
            <a:pPr>
              <a:buFont typeface="Arial" panose="020B0604020202020204" pitchFamily="34" charset="0"/>
              <a:buChar char="•"/>
            </a:pPr>
            <a:endParaRPr lang="en-US" sz="2000" dirty="0"/>
          </a:p>
          <a:p>
            <a:pPr marL="0" indent="0"/>
            <a:r>
              <a:rPr lang="en-US" sz="2000" dirty="0"/>
              <a:t>Move: 					Second:</a:t>
            </a:r>
          </a:p>
          <a:p>
            <a:pPr>
              <a:buFont typeface="Arial" panose="020B0604020202020204" pitchFamily="34" charset="0"/>
              <a:buChar char="•"/>
            </a:pPr>
            <a:endParaRPr lang="en-US" sz="2000" dirty="0"/>
          </a:p>
          <a:p>
            <a:pPr marL="0" indent="0"/>
            <a:r>
              <a:rPr lang="en-US" sz="2000" dirty="0"/>
              <a:t>Result:</a:t>
            </a:r>
          </a:p>
        </p:txBody>
      </p:sp>
      <p:sp>
        <p:nvSpPr>
          <p:cNvPr id="4" name="Slide Number Placeholder 3">
            <a:extLst>
              <a:ext uri="{FF2B5EF4-FFF2-40B4-BE49-F238E27FC236}">
                <a16:creationId xmlns:a16="http://schemas.microsoft.com/office/drawing/2014/main" id="{551285AD-1D63-44B0-AF84-40F0A887D037}"/>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CDC9F1F-E447-4F7E-A137-E639AB77086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49B2D97-9126-488A-BF7F-FC356B5F806F}"/>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1394919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p:txBody>
          <a:bodyPr/>
          <a:lstStyle/>
          <a:p>
            <a:r>
              <a:rPr lang="en-US" dirty="0">
                <a:solidFill>
                  <a:schemeClr val="tx1"/>
                </a:solidFill>
              </a:rPr>
              <a:t>Vice-Chairs Election Process</a:t>
            </a:r>
          </a:p>
        </p:txBody>
      </p:sp>
      <p:sp>
        <p:nvSpPr>
          <p:cNvPr id="3" name="Content Placeholder 2">
            <a:extLst>
              <a:ext uri="{FF2B5EF4-FFF2-40B4-BE49-F238E27FC236}">
                <a16:creationId xmlns:a16="http://schemas.microsoft.com/office/drawing/2014/main" id="{BA81CA66-36C1-4159-BDBE-897A4500503B}"/>
              </a:ext>
            </a:extLst>
          </p:cNvPr>
          <p:cNvSpPr>
            <a:spLocks noGrp="1"/>
          </p:cNvSpPr>
          <p:nvPr>
            <p:ph idx="1"/>
          </p:nvPr>
        </p:nvSpPr>
        <p:spPr>
          <a:xfrm>
            <a:off x="685800" y="2971800"/>
            <a:ext cx="7770813" cy="3495133"/>
          </a:xfrm>
        </p:spPr>
        <p:txBody>
          <a:bodyPr/>
          <a:lstStyle/>
          <a:p>
            <a:pPr>
              <a:buFont typeface="Arial" panose="020B0604020202020204" pitchFamily="34" charset="0"/>
              <a:buChar char="•"/>
            </a:pPr>
            <a:r>
              <a:rPr lang="en-US" sz="2000" dirty="0"/>
              <a:t>How many Vice Chairs?</a:t>
            </a:r>
          </a:p>
          <a:p>
            <a:pPr lvl="1">
              <a:buFont typeface="Arial" panose="020B0604020202020204" pitchFamily="34" charset="0"/>
              <a:buChar char="•"/>
            </a:pPr>
            <a:r>
              <a:rPr lang="en-US" sz="1800" dirty="0"/>
              <a:t>Traditionally TGs have Two Vice Chairs</a:t>
            </a:r>
          </a:p>
          <a:p>
            <a:pPr>
              <a:buFont typeface="Arial" panose="020B0604020202020204" pitchFamily="34" charset="0"/>
              <a:buChar char="•"/>
            </a:pPr>
            <a:r>
              <a:rPr lang="en-US" sz="2000" dirty="0"/>
              <a:t>Proposed Election Process (if K &lt; M)</a:t>
            </a:r>
          </a:p>
          <a:p>
            <a:pPr marL="914400" lvl="1" indent="-457200">
              <a:buFont typeface="+mj-lt"/>
              <a:buAutoNum type="arabicPeriod"/>
            </a:pPr>
            <a:r>
              <a:rPr lang="en-US" sz="1800" b="1" dirty="0"/>
              <a:t>First Voting Round </a:t>
            </a:r>
            <a:r>
              <a:rPr lang="en-US" sz="1800" dirty="0"/>
              <a:t>– Members select K out of M candidates</a:t>
            </a:r>
          </a:p>
          <a:p>
            <a:pPr marL="1314450" lvl="2" indent="-457200">
              <a:buFont typeface="Arial" panose="020B0604020202020204" pitchFamily="34" charset="0"/>
              <a:buChar char="•"/>
            </a:pPr>
            <a:r>
              <a:rPr lang="en-US" sz="1600" dirty="0"/>
              <a:t>1</a:t>
            </a:r>
            <a:r>
              <a:rPr lang="en-US" sz="1600" baseline="30000" dirty="0"/>
              <a:t>st</a:t>
            </a:r>
            <a:r>
              <a:rPr lang="en-US" sz="1600" dirty="0"/>
              <a:t> Vice Chair: Candidate with highest number of votes</a:t>
            </a:r>
          </a:p>
          <a:p>
            <a:pPr marL="1314450" lvl="2" indent="-457200">
              <a:buFont typeface="Arial" panose="020B0604020202020204" pitchFamily="34" charset="0"/>
              <a:buChar char="•"/>
            </a:pPr>
            <a:r>
              <a:rPr lang="en-US" sz="1600" dirty="0"/>
              <a:t>K</a:t>
            </a:r>
            <a:r>
              <a:rPr lang="en-US" sz="1600" baseline="30000" dirty="0"/>
              <a:t>th</a:t>
            </a:r>
            <a:r>
              <a:rPr lang="en-US" sz="1600" dirty="0"/>
              <a:t> Vice Chair: Candidate with K</a:t>
            </a:r>
            <a:r>
              <a:rPr lang="en-US" sz="1600" baseline="30000" dirty="0"/>
              <a:t>th</a:t>
            </a:r>
            <a:r>
              <a:rPr lang="en-US" sz="1600" dirty="0"/>
              <a:t> highest number of votes</a:t>
            </a:r>
          </a:p>
          <a:p>
            <a:pPr marL="914400" lvl="1" indent="-457200">
              <a:buFont typeface="+mj-lt"/>
              <a:buAutoNum type="arabicPeriod"/>
            </a:pPr>
            <a:r>
              <a:rPr lang="en-US" sz="1800" b="1" dirty="0"/>
              <a:t>Draw Round (optional) </a:t>
            </a:r>
            <a:r>
              <a:rPr lang="en-US" sz="1800" dirty="0"/>
              <a:t>– If &gt;1 candidates get same # of votes</a:t>
            </a:r>
          </a:p>
          <a:p>
            <a:pPr marL="1314450" lvl="2" indent="-457200">
              <a:buFont typeface="Arial" panose="020B0604020202020204" pitchFamily="34" charset="0"/>
              <a:buChar char="•"/>
            </a:pPr>
            <a:r>
              <a:rPr lang="en-US" sz="1600" dirty="0"/>
              <a:t>Members select one out of the X candidates</a:t>
            </a:r>
          </a:p>
          <a:p>
            <a:pPr marL="914400" lvl="1" indent="-457200">
              <a:buFont typeface="+mj-lt"/>
              <a:buAutoNum type="arabicPeriod"/>
            </a:pPr>
            <a:r>
              <a:rPr lang="en-US" sz="1800" b="1" dirty="0"/>
              <a:t>Final Round</a:t>
            </a:r>
            <a:r>
              <a:rPr lang="en-US" sz="1800" dirty="0"/>
              <a:t> – Approve selected Vice Chairs with TG majority</a:t>
            </a:r>
          </a:p>
          <a:p>
            <a:pPr marL="1314450" lvl="2" indent="-457200">
              <a:buFont typeface="Arial" panose="020B0604020202020204" pitchFamily="34" charset="0"/>
              <a:buChar char="•"/>
            </a:pPr>
            <a:r>
              <a:rPr lang="en-US" sz="1600" dirty="0"/>
              <a:t>See next slide</a:t>
            </a:r>
          </a:p>
          <a:p>
            <a:pPr marL="1314450" lvl="2" indent="-45720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p:txBody>
          <a:bodyPr/>
          <a:lstStyle/>
          <a:p>
            <a:r>
              <a:rPr lang="en-US" dirty="0"/>
              <a:t>November 2023</a:t>
            </a:r>
            <a:endParaRPr lang="en-GB" dirty="0"/>
          </a:p>
        </p:txBody>
      </p:sp>
      <p:sp>
        <p:nvSpPr>
          <p:cNvPr id="7" name="Rectangle 6">
            <a:extLst>
              <a:ext uri="{FF2B5EF4-FFF2-40B4-BE49-F238E27FC236}">
                <a16:creationId xmlns:a16="http://schemas.microsoft.com/office/drawing/2014/main" id="{9F4C402B-74E5-41C2-882B-EC6665999EB9}"/>
              </a:ext>
            </a:extLst>
          </p:cNvPr>
          <p:cNvSpPr/>
          <p:nvPr/>
        </p:nvSpPr>
        <p:spPr bwMode="auto">
          <a:xfrm>
            <a:off x="3581400" y="1828800"/>
            <a:ext cx="1600200" cy="4572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t>Election</a:t>
            </a: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8" name="TextBox 7">
            <a:extLst>
              <a:ext uri="{FF2B5EF4-FFF2-40B4-BE49-F238E27FC236}">
                <a16:creationId xmlns:a16="http://schemas.microsoft.com/office/drawing/2014/main" id="{429C9BA3-3C86-43CE-B239-85DCA47D38B7}"/>
              </a:ext>
            </a:extLst>
          </p:cNvPr>
          <p:cNvSpPr txBox="1"/>
          <p:nvPr/>
        </p:nvSpPr>
        <p:spPr>
          <a:xfrm>
            <a:off x="1605661" y="1545760"/>
            <a:ext cx="1241045" cy="1077218"/>
          </a:xfrm>
          <a:prstGeom prst="rect">
            <a:avLst/>
          </a:prstGeom>
          <a:noFill/>
        </p:spPr>
        <p:txBody>
          <a:bodyPr wrap="none" rtlCol="0">
            <a:spAutoFit/>
          </a:bodyPr>
          <a:lstStyle/>
          <a:p>
            <a:r>
              <a:rPr lang="en-US" sz="1600" dirty="0">
                <a:solidFill>
                  <a:schemeClr val="tx1"/>
                </a:solidFill>
              </a:rPr>
              <a:t>Candidate 1</a:t>
            </a:r>
          </a:p>
          <a:p>
            <a:r>
              <a:rPr lang="en-US" sz="1600" dirty="0">
                <a:solidFill>
                  <a:schemeClr val="tx1"/>
                </a:solidFill>
              </a:rPr>
              <a:t>Candidate 2,</a:t>
            </a:r>
          </a:p>
          <a:p>
            <a:r>
              <a:rPr lang="en-US" sz="1600" dirty="0">
                <a:solidFill>
                  <a:schemeClr val="tx1"/>
                </a:solidFill>
              </a:rPr>
              <a:t>       …</a:t>
            </a:r>
          </a:p>
          <a:p>
            <a:r>
              <a:rPr lang="en-US" sz="1600" dirty="0">
                <a:solidFill>
                  <a:schemeClr val="tx1"/>
                </a:solidFill>
              </a:rPr>
              <a:t>Candidate </a:t>
            </a:r>
            <a:r>
              <a:rPr lang="en-US" sz="1600" i="1" dirty="0">
                <a:solidFill>
                  <a:schemeClr val="tx1"/>
                </a:solidFill>
              </a:rPr>
              <a:t>M</a:t>
            </a:r>
          </a:p>
        </p:txBody>
      </p:sp>
      <p:cxnSp>
        <p:nvCxnSpPr>
          <p:cNvPr id="10" name="Straight Arrow Connector 9">
            <a:extLst>
              <a:ext uri="{FF2B5EF4-FFF2-40B4-BE49-F238E27FC236}">
                <a16:creationId xmlns:a16="http://schemas.microsoft.com/office/drawing/2014/main" id="{04EB6131-348E-4C18-8E67-4DBC0B5ED133}"/>
              </a:ext>
            </a:extLst>
          </p:cNvPr>
          <p:cNvCxnSpPr>
            <a:cxnSpLocks/>
          </p:cNvCxnSpPr>
          <p:nvPr/>
        </p:nvCxnSpPr>
        <p:spPr bwMode="auto">
          <a:xfrm>
            <a:off x="2819400" y="1713707"/>
            <a:ext cx="762000" cy="19129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2" name="Straight Arrow Connector 11">
            <a:extLst>
              <a:ext uri="{FF2B5EF4-FFF2-40B4-BE49-F238E27FC236}">
                <a16:creationId xmlns:a16="http://schemas.microsoft.com/office/drawing/2014/main" id="{17C40E9A-EBFD-4DE5-85D1-DD5B14C40C82}"/>
              </a:ext>
            </a:extLst>
          </p:cNvPr>
          <p:cNvCxnSpPr>
            <a:cxnSpLocks/>
            <a:stCxn id="8" idx="3"/>
            <a:endCxn id="7" idx="1"/>
          </p:cNvCxnSpPr>
          <p:nvPr/>
        </p:nvCxnSpPr>
        <p:spPr bwMode="auto">
          <a:xfrm flipV="1">
            <a:off x="2846706" y="2057400"/>
            <a:ext cx="734694" cy="2696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4" name="Straight Arrow Connector 13">
            <a:extLst>
              <a:ext uri="{FF2B5EF4-FFF2-40B4-BE49-F238E27FC236}">
                <a16:creationId xmlns:a16="http://schemas.microsoft.com/office/drawing/2014/main" id="{85DB6F37-18BB-4C62-A09C-9CD229DF9D79}"/>
              </a:ext>
            </a:extLst>
          </p:cNvPr>
          <p:cNvCxnSpPr>
            <a:cxnSpLocks/>
          </p:cNvCxnSpPr>
          <p:nvPr/>
        </p:nvCxnSpPr>
        <p:spPr bwMode="auto">
          <a:xfrm flipV="1">
            <a:off x="2819400" y="2209800"/>
            <a:ext cx="762000" cy="2676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8" name="Straight Arrow Connector 17">
            <a:extLst>
              <a:ext uri="{FF2B5EF4-FFF2-40B4-BE49-F238E27FC236}">
                <a16:creationId xmlns:a16="http://schemas.microsoft.com/office/drawing/2014/main" id="{0CCE06A2-EC98-48B7-B058-D75774F2CE35}"/>
              </a:ext>
            </a:extLst>
          </p:cNvPr>
          <p:cNvCxnSpPr>
            <a:cxnSpLocks/>
            <a:endCxn id="19" idx="1"/>
          </p:cNvCxnSpPr>
          <p:nvPr/>
        </p:nvCxnSpPr>
        <p:spPr bwMode="auto">
          <a:xfrm flipV="1">
            <a:off x="5181600" y="1843516"/>
            <a:ext cx="570706" cy="9642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9" name="TextBox 18">
            <a:extLst>
              <a:ext uri="{FF2B5EF4-FFF2-40B4-BE49-F238E27FC236}">
                <a16:creationId xmlns:a16="http://schemas.microsoft.com/office/drawing/2014/main" id="{1C33C7F0-11A2-4C85-95B6-09A7734B464D}"/>
              </a:ext>
            </a:extLst>
          </p:cNvPr>
          <p:cNvSpPr txBox="1"/>
          <p:nvPr/>
        </p:nvSpPr>
        <p:spPr>
          <a:xfrm>
            <a:off x="5752306" y="1643461"/>
            <a:ext cx="1589731" cy="400110"/>
          </a:xfrm>
          <a:prstGeom prst="rect">
            <a:avLst/>
          </a:prstGeom>
          <a:noFill/>
        </p:spPr>
        <p:txBody>
          <a:bodyPr wrap="none" rtlCol="0">
            <a:spAutoFit/>
          </a:bodyPr>
          <a:lstStyle/>
          <a:p>
            <a:r>
              <a:rPr lang="en-US" sz="2000" dirty="0">
                <a:solidFill>
                  <a:schemeClr val="tx1"/>
                </a:solidFill>
              </a:rPr>
              <a:t>1</a:t>
            </a:r>
            <a:r>
              <a:rPr lang="en-US" sz="2000" baseline="30000" dirty="0">
                <a:solidFill>
                  <a:schemeClr val="tx1"/>
                </a:solidFill>
              </a:rPr>
              <a:t>st</a:t>
            </a:r>
            <a:r>
              <a:rPr lang="en-US" sz="2000" dirty="0">
                <a:solidFill>
                  <a:schemeClr val="tx1"/>
                </a:solidFill>
              </a:rPr>
              <a:t> Vice Chair</a:t>
            </a:r>
          </a:p>
        </p:txBody>
      </p:sp>
      <p:sp>
        <p:nvSpPr>
          <p:cNvPr id="20" name="TextBox 19">
            <a:extLst>
              <a:ext uri="{FF2B5EF4-FFF2-40B4-BE49-F238E27FC236}">
                <a16:creationId xmlns:a16="http://schemas.microsoft.com/office/drawing/2014/main" id="{54A334F1-B2BC-434D-9A70-B11D2D947D49}"/>
              </a:ext>
            </a:extLst>
          </p:cNvPr>
          <p:cNvSpPr txBox="1"/>
          <p:nvPr/>
        </p:nvSpPr>
        <p:spPr>
          <a:xfrm>
            <a:off x="5752306" y="2085776"/>
            <a:ext cx="1665071" cy="400110"/>
          </a:xfrm>
          <a:prstGeom prst="rect">
            <a:avLst/>
          </a:prstGeom>
          <a:noFill/>
        </p:spPr>
        <p:txBody>
          <a:bodyPr wrap="none" rtlCol="0">
            <a:spAutoFit/>
          </a:bodyPr>
          <a:lstStyle/>
          <a:p>
            <a:r>
              <a:rPr lang="en-US" sz="2000" dirty="0">
                <a:solidFill>
                  <a:schemeClr val="tx1"/>
                </a:solidFill>
              </a:rPr>
              <a:t>K</a:t>
            </a:r>
            <a:r>
              <a:rPr lang="en-US" sz="2000" baseline="30000" dirty="0">
                <a:solidFill>
                  <a:schemeClr val="tx1"/>
                </a:solidFill>
              </a:rPr>
              <a:t>th</a:t>
            </a:r>
            <a:r>
              <a:rPr lang="en-US" sz="2000" dirty="0">
                <a:solidFill>
                  <a:schemeClr val="tx1"/>
                </a:solidFill>
              </a:rPr>
              <a:t> Vice Chair</a:t>
            </a:r>
          </a:p>
        </p:txBody>
      </p:sp>
      <p:cxnSp>
        <p:nvCxnSpPr>
          <p:cNvPr id="21" name="Straight Arrow Connector 20">
            <a:extLst>
              <a:ext uri="{FF2B5EF4-FFF2-40B4-BE49-F238E27FC236}">
                <a16:creationId xmlns:a16="http://schemas.microsoft.com/office/drawing/2014/main" id="{788A6050-8573-476E-9E1A-0E657EC2D7A6}"/>
              </a:ext>
            </a:extLst>
          </p:cNvPr>
          <p:cNvCxnSpPr>
            <a:cxnSpLocks/>
            <a:endCxn id="20" idx="1"/>
          </p:cNvCxnSpPr>
          <p:nvPr/>
        </p:nvCxnSpPr>
        <p:spPr bwMode="auto">
          <a:xfrm>
            <a:off x="5181600" y="2168625"/>
            <a:ext cx="570706" cy="1172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79748913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98B84-17EB-45AB-BE96-4B7F93A6C49E}"/>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51071C49-1A0A-4042-AC24-650B6E8F8906}"/>
              </a:ext>
            </a:extLst>
          </p:cNvPr>
          <p:cNvSpPr>
            <a:spLocks noGrp="1"/>
          </p:cNvSpPr>
          <p:nvPr>
            <p:ph idx="1"/>
          </p:nvPr>
        </p:nvSpPr>
        <p:spPr/>
        <p:txBody>
          <a:bodyPr/>
          <a:lstStyle/>
          <a:p>
            <a:pPr>
              <a:buFont typeface="Arial" panose="020B0604020202020204" pitchFamily="34" charset="0"/>
              <a:buChar char="•"/>
            </a:pPr>
            <a:r>
              <a:rPr lang="en-US" dirty="0"/>
              <a:t>How many Vice Chairs do you prefer for TGbn?</a:t>
            </a:r>
          </a:p>
          <a:p>
            <a:pPr lvl="1">
              <a:buFont typeface="Arial" panose="020B0604020202020204" pitchFamily="34" charset="0"/>
              <a:buChar char="•"/>
            </a:pPr>
            <a:r>
              <a:rPr lang="en-US" dirty="0"/>
              <a:t>Option 1: One</a:t>
            </a:r>
          </a:p>
          <a:p>
            <a:pPr lvl="1">
              <a:buFont typeface="Arial" panose="020B0604020202020204" pitchFamily="34" charset="0"/>
              <a:buChar char="•"/>
            </a:pPr>
            <a:r>
              <a:rPr lang="en-US" dirty="0"/>
              <a:t>Option 2: Two</a:t>
            </a:r>
          </a:p>
          <a:p>
            <a:pPr lvl="1">
              <a:buFont typeface="Arial" panose="020B0604020202020204" pitchFamily="34" charset="0"/>
              <a:buChar char="•"/>
            </a:pPr>
            <a:r>
              <a:rPr lang="en-US" dirty="0"/>
              <a:t>Option 3: Three</a:t>
            </a:r>
          </a:p>
          <a:p>
            <a:pPr marL="457200" lvl="1" indent="0"/>
            <a:endParaRPr lang="en-US" dirty="0"/>
          </a:p>
        </p:txBody>
      </p:sp>
      <p:sp>
        <p:nvSpPr>
          <p:cNvPr id="4" name="Slide Number Placeholder 3">
            <a:extLst>
              <a:ext uri="{FF2B5EF4-FFF2-40B4-BE49-F238E27FC236}">
                <a16:creationId xmlns:a16="http://schemas.microsoft.com/office/drawing/2014/main" id="{60B4725F-A4F9-4B24-AA50-9DF3F0A59A1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7F67370-5A68-4850-AEAA-14215FEFF1A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E58CE14-50D0-4B4F-BDFA-A47EE0858BBD}"/>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2467833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5AF4-37DB-4E29-AD72-7631882AA2E6}"/>
              </a:ext>
            </a:extLst>
          </p:cNvPr>
          <p:cNvSpPr>
            <a:spLocks noGrp="1"/>
          </p:cNvSpPr>
          <p:nvPr>
            <p:ph type="title"/>
          </p:nvPr>
        </p:nvSpPr>
        <p:spPr>
          <a:xfrm>
            <a:off x="685800" y="685800"/>
            <a:ext cx="7770813" cy="1065213"/>
          </a:xfrm>
        </p:spPr>
        <p:txBody>
          <a:bodyPr/>
          <a:lstStyle/>
          <a:p>
            <a:r>
              <a:rPr lang="en-US" dirty="0"/>
              <a:t>Candidates for Vice Chair(s)</a:t>
            </a:r>
          </a:p>
        </p:txBody>
      </p:sp>
      <p:sp>
        <p:nvSpPr>
          <p:cNvPr id="3" name="Content Placeholder 2">
            <a:extLst>
              <a:ext uri="{FF2B5EF4-FFF2-40B4-BE49-F238E27FC236}">
                <a16:creationId xmlns:a16="http://schemas.microsoft.com/office/drawing/2014/main" id="{6AF5FB04-E4D8-4FCF-BED4-5561E8929E9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t>Jianhan Liu</a:t>
            </a:r>
          </a:p>
          <a:p>
            <a:pPr>
              <a:buFont typeface="Arial" panose="020B0604020202020204" pitchFamily="34" charset="0"/>
              <a:buChar char="•"/>
            </a:pPr>
            <a:r>
              <a:rPr lang="en-US" sz="2000" dirty="0"/>
              <a:t>Laurent Cariou</a:t>
            </a:r>
          </a:p>
          <a:p>
            <a:pPr>
              <a:buFont typeface="Arial" panose="020B0604020202020204" pitchFamily="34" charset="0"/>
              <a:buChar char="•"/>
            </a:pPr>
            <a:r>
              <a:rPr lang="en-US" sz="2000" dirty="0"/>
              <a:t>Kiseon Ryu</a:t>
            </a:r>
          </a:p>
          <a:p>
            <a:pPr>
              <a:buFont typeface="Arial" panose="020B0604020202020204" pitchFamily="34" charset="0"/>
              <a:buChar char="•"/>
            </a:pPr>
            <a:r>
              <a:rPr lang="en-US" sz="2000" dirty="0"/>
              <a:t>Rubayet Shafin</a:t>
            </a:r>
          </a:p>
          <a:p>
            <a:pPr>
              <a:buFont typeface="Arial" panose="020B0604020202020204" pitchFamily="34" charset="0"/>
              <a:buChar char="•"/>
            </a:pPr>
            <a:r>
              <a:rPr lang="en-US" sz="2000" dirty="0"/>
              <a:t>Matthew Fischer</a:t>
            </a:r>
          </a:p>
        </p:txBody>
      </p:sp>
      <p:sp>
        <p:nvSpPr>
          <p:cNvPr id="4" name="Slide Number Placeholder 3">
            <a:extLst>
              <a:ext uri="{FF2B5EF4-FFF2-40B4-BE49-F238E27FC236}">
                <a16:creationId xmlns:a16="http://schemas.microsoft.com/office/drawing/2014/main" id="{0477C608-959A-4343-A862-7F0AE3E7DC5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5245317-723B-42B2-A794-968C592B5BB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1FA71E5-6162-469C-B001-42737D5D1DD6}"/>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1468641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5AF4-37DB-4E29-AD72-7631882AA2E6}"/>
              </a:ext>
            </a:extLst>
          </p:cNvPr>
          <p:cNvSpPr>
            <a:spLocks noGrp="1"/>
          </p:cNvSpPr>
          <p:nvPr>
            <p:ph type="title"/>
          </p:nvPr>
        </p:nvSpPr>
        <p:spPr>
          <a:xfrm>
            <a:off x="685800" y="685800"/>
            <a:ext cx="7770813" cy="1065213"/>
          </a:xfrm>
        </p:spPr>
        <p:txBody>
          <a:bodyPr/>
          <a:lstStyle/>
          <a:p>
            <a:r>
              <a:rPr lang="en-US" dirty="0"/>
              <a:t>Vice Chair Election Results</a:t>
            </a:r>
          </a:p>
        </p:txBody>
      </p:sp>
      <p:sp>
        <p:nvSpPr>
          <p:cNvPr id="3" name="Content Placeholder 2">
            <a:extLst>
              <a:ext uri="{FF2B5EF4-FFF2-40B4-BE49-F238E27FC236}">
                <a16:creationId xmlns:a16="http://schemas.microsoft.com/office/drawing/2014/main" id="{6AF5FB04-E4D8-4FCF-BED4-5561E8929E9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t>Jianhan Liu				</a:t>
            </a:r>
          </a:p>
          <a:p>
            <a:pPr>
              <a:buFont typeface="Arial" panose="020B0604020202020204" pitchFamily="34" charset="0"/>
              <a:buChar char="•"/>
            </a:pPr>
            <a:r>
              <a:rPr lang="en-US" sz="2000" dirty="0"/>
              <a:t>Laurent Cariou			</a:t>
            </a:r>
          </a:p>
          <a:p>
            <a:pPr>
              <a:buFont typeface="Arial" panose="020B0604020202020204" pitchFamily="34" charset="0"/>
              <a:buChar char="•"/>
            </a:pPr>
            <a:r>
              <a:rPr lang="en-US" sz="2000" dirty="0"/>
              <a:t>Kiseon Ryu				</a:t>
            </a:r>
          </a:p>
          <a:p>
            <a:pPr>
              <a:buFont typeface="Arial" panose="020B0604020202020204" pitchFamily="34" charset="0"/>
              <a:buChar char="•"/>
            </a:pPr>
            <a:r>
              <a:rPr lang="en-US" sz="2000" dirty="0"/>
              <a:t>Rubayet Shafin			</a:t>
            </a:r>
          </a:p>
          <a:p>
            <a:pPr>
              <a:buFont typeface="Arial" panose="020B0604020202020204" pitchFamily="34" charset="0"/>
              <a:buChar char="•"/>
            </a:pPr>
            <a:r>
              <a:rPr lang="en-US" sz="2000" dirty="0"/>
              <a:t>Matthew Fischer			</a:t>
            </a:r>
          </a:p>
          <a:p>
            <a:pPr marL="800100" lvl="1" indent="-342900">
              <a:buFont typeface="Arial" panose="020B0604020202020204" pitchFamily="34" charset="0"/>
              <a:buChar char="•"/>
            </a:pPr>
            <a:endParaRPr lang="en-US" sz="18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0477C608-959A-4343-A862-7F0AE3E7DC5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5245317-723B-42B2-A794-968C592B5BB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1FA71E5-6162-469C-B001-42737D5D1DD6}"/>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9023142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72B65-374B-4C05-B0E2-23CE84EC74E2}"/>
              </a:ext>
            </a:extLst>
          </p:cNvPr>
          <p:cNvSpPr>
            <a:spLocks noGrp="1"/>
          </p:cNvSpPr>
          <p:nvPr>
            <p:ph type="title"/>
          </p:nvPr>
        </p:nvSpPr>
        <p:spPr/>
        <p:txBody>
          <a:bodyPr/>
          <a:lstStyle/>
          <a:p>
            <a:r>
              <a:rPr lang="en-US" dirty="0">
                <a:solidFill>
                  <a:schemeClr val="tx1"/>
                </a:solidFill>
              </a:rPr>
              <a:t>Confirm TGbn 1</a:t>
            </a:r>
            <a:r>
              <a:rPr lang="en-US" baseline="30000" dirty="0">
                <a:solidFill>
                  <a:schemeClr val="tx1"/>
                </a:solidFill>
              </a:rPr>
              <a:t>st</a:t>
            </a:r>
            <a:r>
              <a:rPr lang="en-US" dirty="0">
                <a:solidFill>
                  <a:schemeClr val="tx1"/>
                </a:solidFill>
              </a:rPr>
              <a:t> Vice Chair</a:t>
            </a:r>
          </a:p>
        </p:txBody>
      </p:sp>
      <p:sp>
        <p:nvSpPr>
          <p:cNvPr id="3" name="Content Placeholder 2">
            <a:extLst>
              <a:ext uri="{FF2B5EF4-FFF2-40B4-BE49-F238E27FC236}">
                <a16:creationId xmlns:a16="http://schemas.microsoft.com/office/drawing/2014/main" id="{DD7A2A78-6606-4876-B528-2E87465C44BF}"/>
              </a:ext>
            </a:extLst>
          </p:cNvPr>
          <p:cNvSpPr>
            <a:spLocks noGrp="1"/>
          </p:cNvSpPr>
          <p:nvPr>
            <p:ph idx="1"/>
          </p:nvPr>
        </p:nvSpPr>
        <p:spPr/>
        <p:txBody>
          <a:bodyPr/>
          <a:lstStyle/>
          <a:p>
            <a:pPr>
              <a:buFont typeface="Arial" panose="020B0604020202020204" pitchFamily="34" charset="0"/>
              <a:buChar char="•"/>
            </a:pPr>
            <a:r>
              <a:rPr lang="en-US" sz="2000" dirty="0"/>
              <a:t>Move to confirm ____ as TGbn </a:t>
            </a:r>
            <a:r>
              <a:rPr lang="en-US" sz="2000" i="1" dirty="0"/>
              <a:t>1</a:t>
            </a:r>
            <a:r>
              <a:rPr lang="en-US" sz="2000" i="1" baseline="30000" dirty="0"/>
              <a:t>st</a:t>
            </a:r>
            <a:r>
              <a:rPr lang="en-US" sz="2000" dirty="0"/>
              <a:t> Vice Chair</a:t>
            </a:r>
          </a:p>
          <a:p>
            <a:pPr>
              <a:buFont typeface="Arial" panose="020B0604020202020204" pitchFamily="34" charset="0"/>
              <a:buChar char="•"/>
            </a:pPr>
            <a:endParaRPr lang="en-US" sz="2000" dirty="0"/>
          </a:p>
          <a:p>
            <a:pPr marL="0" indent="0"/>
            <a:r>
              <a:rPr lang="en-US" sz="2000" dirty="0"/>
              <a:t>Move: 				Second:</a:t>
            </a:r>
          </a:p>
          <a:p>
            <a:pPr>
              <a:buFont typeface="Arial" panose="020B0604020202020204" pitchFamily="34" charset="0"/>
              <a:buChar char="•"/>
            </a:pPr>
            <a:endParaRPr lang="en-US" sz="2000" dirty="0"/>
          </a:p>
          <a:p>
            <a:pPr marL="0" indent="0"/>
            <a:r>
              <a:rPr lang="en-US" sz="2000" dirty="0"/>
              <a:t>Result:</a:t>
            </a:r>
          </a:p>
        </p:txBody>
      </p:sp>
      <p:sp>
        <p:nvSpPr>
          <p:cNvPr id="4" name="Slide Number Placeholder 3">
            <a:extLst>
              <a:ext uri="{FF2B5EF4-FFF2-40B4-BE49-F238E27FC236}">
                <a16:creationId xmlns:a16="http://schemas.microsoft.com/office/drawing/2014/main" id="{CFCECA2F-1C4B-4D8C-B7BF-24C36AE659F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713B57A-98A0-42E2-8F7D-F202F13B62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DB0654B-7099-4BC7-B432-DB45A3BA6A05}"/>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045876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72B65-374B-4C05-B0E2-23CE84EC74E2}"/>
              </a:ext>
            </a:extLst>
          </p:cNvPr>
          <p:cNvSpPr>
            <a:spLocks noGrp="1"/>
          </p:cNvSpPr>
          <p:nvPr>
            <p:ph type="title"/>
          </p:nvPr>
        </p:nvSpPr>
        <p:spPr/>
        <p:txBody>
          <a:bodyPr/>
          <a:lstStyle/>
          <a:p>
            <a:r>
              <a:rPr lang="en-US" dirty="0">
                <a:solidFill>
                  <a:schemeClr val="tx1"/>
                </a:solidFill>
              </a:rPr>
              <a:t>Confirm TGbn </a:t>
            </a:r>
            <a:r>
              <a:rPr lang="en-US" dirty="0" err="1">
                <a:solidFill>
                  <a:schemeClr val="tx1"/>
                </a:solidFill>
              </a:rPr>
              <a:t>X</a:t>
            </a:r>
            <a:r>
              <a:rPr lang="en-US" baseline="30000" dirty="0" err="1">
                <a:solidFill>
                  <a:schemeClr val="tx1"/>
                </a:solidFill>
              </a:rPr>
              <a:t>st</a:t>
            </a:r>
            <a:r>
              <a:rPr lang="en-US" dirty="0">
                <a:solidFill>
                  <a:schemeClr val="tx1"/>
                </a:solidFill>
              </a:rPr>
              <a:t> Vice Chair</a:t>
            </a:r>
          </a:p>
        </p:txBody>
      </p:sp>
      <p:sp>
        <p:nvSpPr>
          <p:cNvPr id="3" name="Content Placeholder 2">
            <a:extLst>
              <a:ext uri="{FF2B5EF4-FFF2-40B4-BE49-F238E27FC236}">
                <a16:creationId xmlns:a16="http://schemas.microsoft.com/office/drawing/2014/main" id="{DD7A2A78-6606-4876-B528-2E87465C44BF}"/>
              </a:ext>
            </a:extLst>
          </p:cNvPr>
          <p:cNvSpPr>
            <a:spLocks noGrp="1"/>
          </p:cNvSpPr>
          <p:nvPr>
            <p:ph idx="1"/>
          </p:nvPr>
        </p:nvSpPr>
        <p:spPr/>
        <p:txBody>
          <a:bodyPr/>
          <a:lstStyle/>
          <a:p>
            <a:pPr>
              <a:buFont typeface="Arial" panose="020B0604020202020204" pitchFamily="34" charset="0"/>
              <a:buChar char="•"/>
            </a:pPr>
            <a:r>
              <a:rPr lang="en-US" sz="2000" dirty="0"/>
              <a:t>Move to confirm ____ as TGbn </a:t>
            </a:r>
            <a:r>
              <a:rPr lang="en-US" sz="2000" i="1" dirty="0" err="1"/>
              <a:t>X</a:t>
            </a:r>
            <a:r>
              <a:rPr lang="en-US" sz="2000" i="1" baseline="30000" dirty="0" err="1"/>
              <a:t>st</a:t>
            </a:r>
            <a:r>
              <a:rPr lang="en-US" sz="2000" dirty="0"/>
              <a:t> Vice Chair</a:t>
            </a:r>
          </a:p>
          <a:p>
            <a:pPr>
              <a:buFont typeface="Arial" panose="020B0604020202020204" pitchFamily="34" charset="0"/>
              <a:buChar char="•"/>
            </a:pPr>
            <a:endParaRPr lang="en-US" sz="2000" dirty="0"/>
          </a:p>
          <a:p>
            <a:pPr marL="0" indent="0"/>
            <a:r>
              <a:rPr lang="en-US" sz="2000" dirty="0"/>
              <a:t>Move: 				Second:</a:t>
            </a:r>
          </a:p>
          <a:p>
            <a:pPr>
              <a:buFont typeface="Arial" panose="020B0604020202020204" pitchFamily="34" charset="0"/>
              <a:buChar char="•"/>
            </a:pPr>
            <a:endParaRPr lang="en-US" sz="2000" dirty="0"/>
          </a:p>
          <a:p>
            <a:pPr marL="0" indent="0"/>
            <a:r>
              <a:rPr lang="en-US" sz="2000" dirty="0"/>
              <a:t>Result:</a:t>
            </a:r>
          </a:p>
        </p:txBody>
      </p:sp>
      <p:sp>
        <p:nvSpPr>
          <p:cNvPr id="4" name="Slide Number Placeholder 3">
            <a:extLst>
              <a:ext uri="{FF2B5EF4-FFF2-40B4-BE49-F238E27FC236}">
                <a16:creationId xmlns:a16="http://schemas.microsoft.com/office/drawing/2014/main" id="{CFCECA2F-1C4B-4D8C-B7BF-24C36AE659F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9713B57A-98A0-42E2-8F7D-F202F13B62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DB0654B-7099-4BC7-B432-DB45A3BA6A05}"/>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077140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p:txBody>
          <a:bodyPr/>
          <a:lstStyle/>
          <a:p>
            <a:r>
              <a:rPr lang="en-US" dirty="0"/>
              <a:t>Proposed TG Structure</a:t>
            </a:r>
          </a:p>
        </p:txBody>
      </p:sp>
      <p:sp>
        <p:nvSpPr>
          <p:cNvPr id="3" name="Content Placeholder 2">
            <a:extLst>
              <a:ext uri="{FF2B5EF4-FFF2-40B4-BE49-F238E27FC236}">
                <a16:creationId xmlns:a16="http://schemas.microsoft.com/office/drawing/2014/main" id="{BA81CA66-36C1-4159-BDBE-897A4500503B}"/>
              </a:ext>
            </a:extLst>
          </p:cNvPr>
          <p:cNvSpPr>
            <a:spLocks noGrp="1"/>
          </p:cNvSpPr>
          <p:nvPr>
            <p:ph idx="1"/>
          </p:nvPr>
        </p:nvSpPr>
        <p:spPr>
          <a:xfrm>
            <a:off x="685800" y="4443008"/>
            <a:ext cx="7770813" cy="2032397"/>
          </a:xfrm>
        </p:spPr>
        <p:txBody>
          <a:bodyPr/>
          <a:lstStyle/>
          <a:p>
            <a:pPr>
              <a:buFont typeface="Arial" panose="020B0604020202020204" pitchFamily="34" charset="0"/>
              <a:buChar char="•"/>
            </a:pPr>
            <a:r>
              <a:rPr lang="en-US" sz="1600" dirty="0"/>
              <a:t>Determine the number of ad-hoc groups</a:t>
            </a:r>
          </a:p>
          <a:p>
            <a:pPr marL="800100" lvl="1" indent="-342900">
              <a:buFont typeface="Arial" panose="020B0604020202020204" pitchFamily="34" charset="0"/>
              <a:buChar char="•"/>
            </a:pPr>
            <a:r>
              <a:rPr lang="en-US" sz="1400" dirty="0"/>
              <a:t>Two ad-hoc groups (MAC and PHY) seemed to work fine in TGbe</a:t>
            </a:r>
          </a:p>
          <a:p>
            <a:pPr>
              <a:buFont typeface="Arial" panose="020B0604020202020204" pitchFamily="34" charset="0"/>
              <a:buChar char="•"/>
            </a:pPr>
            <a:r>
              <a:rPr lang="en-US" sz="1600" dirty="0"/>
              <a:t>Determine how many chairs for each ad-hoc group</a:t>
            </a:r>
          </a:p>
          <a:p>
            <a:pPr marL="800100" lvl="1" indent="-342900">
              <a:buFont typeface="Arial" panose="020B0604020202020204" pitchFamily="34" charset="0"/>
              <a:buChar char="•"/>
            </a:pPr>
            <a:r>
              <a:rPr lang="en-US" sz="1400" dirty="0"/>
              <a:t>Two ad-hoc chairs seemed to work fine in TGbe</a:t>
            </a:r>
          </a:p>
          <a:p>
            <a:pPr>
              <a:buFont typeface="Arial" panose="020B0604020202020204" pitchFamily="34" charset="0"/>
              <a:buChar char="•"/>
            </a:pPr>
            <a:r>
              <a:rPr lang="en-US" sz="1600" dirty="0"/>
              <a:t>Call for chairs for each ad-hoc group</a:t>
            </a:r>
          </a:p>
          <a:p>
            <a:pPr marL="800100" lvl="1" indent="-342900">
              <a:buFont typeface="Arial" panose="020B0604020202020204" pitchFamily="34" charset="0"/>
              <a:buChar char="•"/>
            </a:pPr>
            <a:r>
              <a:rPr lang="en-US" sz="1400" dirty="0"/>
              <a:t>Elections to be held in a January F2F</a:t>
            </a:r>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p:txBody>
          <a:bodyPr/>
          <a:lstStyle/>
          <a:p>
            <a:r>
              <a:rPr lang="en-US" dirty="0"/>
              <a:t>November 2023</a:t>
            </a:r>
            <a:endParaRPr lang="en-GB" dirty="0"/>
          </a:p>
        </p:txBody>
      </p:sp>
      <p:sp>
        <p:nvSpPr>
          <p:cNvPr id="7" name="Rectangle 6">
            <a:extLst>
              <a:ext uri="{FF2B5EF4-FFF2-40B4-BE49-F238E27FC236}">
                <a16:creationId xmlns:a16="http://schemas.microsoft.com/office/drawing/2014/main" id="{7078CCF3-0DFD-474F-84F0-A806A2715779}"/>
              </a:ext>
            </a:extLst>
          </p:cNvPr>
          <p:cNvSpPr/>
          <p:nvPr/>
        </p:nvSpPr>
        <p:spPr bwMode="auto">
          <a:xfrm>
            <a:off x="3442283" y="1575207"/>
            <a:ext cx="2109782" cy="50718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bg1">
                    <a:lumMod val="85000"/>
                  </a:schemeClr>
                </a:solidFill>
              </a:rPr>
              <a:t>TGbn Chair</a:t>
            </a:r>
          </a:p>
        </p:txBody>
      </p:sp>
      <p:sp>
        <p:nvSpPr>
          <p:cNvPr id="10" name="Rectangle 9">
            <a:extLst>
              <a:ext uri="{FF2B5EF4-FFF2-40B4-BE49-F238E27FC236}">
                <a16:creationId xmlns:a16="http://schemas.microsoft.com/office/drawing/2014/main" id="{EB6BA1F4-3382-4143-A9A9-37725A269D68}"/>
              </a:ext>
            </a:extLst>
          </p:cNvPr>
          <p:cNvSpPr/>
          <p:nvPr/>
        </p:nvSpPr>
        <p:spPr bwMode="auto">
          <a:xfrm>
            <a:off x="2057400" y="2210499"/>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000" dirty="0">
                <a:solidFill>
                  <a:schemeClr val="bg1">
                    <a:lumMod val="85000"/>
                  </a:schemeClr>
                </a:solidFill>
              </a:rPr>
              <a:t>1st Vice Chair</a:t>
            </a:r>
          </a:p>
        </p:txBody>
      </p:sp>
      <p:sp>
        <p:nvSpPr>
          <p:cNvPr id="16" name="Rectangle 15">
            <a:extLst>
              <a:ext uri="{FF2B5EF4-FFF2-40B4-BE49-F238E27FC236}">
                <a16:creationId xmlns:a16="http://schemas.microsoft.com/office/drawing/2014/main" id="{224458F6-EF79-44A1-AB52-DED774BAB2B1}"/>
              </a:ext>
            </a:extLst>
          </p:cNvPr>
          <p:cNvSpPr/>
          <p:nvPr/>
        </p:nvSpPr>
        <p:spPr bwMode="auto">
          <a:xfrm>
            <a:off x="4991011" y="2209800"/>
            <a:ext cx="2060006"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000" i="1" dirty="0">
                <a:solidFill>
                  <a:schemeClr val="bg1">
                    <a:lumMod val="85000"/>
                  </a:schemeClr>
                </a:solidFill>
              </a:rPr>
              <a:t>K</a:t>
            </a:r>
            <a:r>
              <a:rPr lang="en-US" sz="2000" dirty="0">
                <a:solidFill>
                  <a:schemeClr val="bg1">
                    <a:lumMod val="85000"/>
                  </a:schemeClr>
                </a:solidFill>
              </a:rPr>
              <a:t> Vice Chair</a:t>
            </a:r>
          </a:p>
        </p:txBody>
      </p:sp>
      <p:sp>
        <p:nvSpPr>
          <p:cNvPr id="17" name="Rectangle 16">
            <a:extLst>
              <a:ext uri="{FF2B5EF4-FFF2-40B4-BE49-F238E27FC236}">
                <a16:creationId xmlns:a16="http://schemas.microsoft.com/office/drawing/2014/main" id="{CB176AD6-0C03-4ACE-AD06-F99217FF6AE0}"/>
              </a:ext>
            </a:extLst>
          </p:cNvPr>
          <p:cNvSpPr/>
          <p:nvPr/>
        </p:nvSpPr>
        <p:spPr bwMode="auto">
          <a:xfrm>
            <a:off x="2057400" y="2830920"/>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bg1">
                    <a:lumMod val="85000"/>
                  </a:schemeClr>
                </a:solidFill>
              </a:rPr>
              <a:t>Secretary</a:t>
            </a:r>
            <a:endParaRPr kumimoji="0" lang="en-US" sz="2000" b="0" i="0" u="none" strike="noStrike" cap="none" normalizeH="0" baseline="0" dirty="0">
              <a:ln>
                <a:noFill/>
              </a:ln>
              <a:solidFill>
                <a:schemeClr val="bg1">
                  <a:lumMod val="85000"/>
                </a:schemeClr>
              </a:solidFill>
              <a:effectLst/>
            </a:endParaRPr>
          </a:p>
        </p:txBody>
      </p:sp>
      <p:sp>
        <p:nvSpPr>
          <p:cNvPr id="18" name="Rectangle 17">
            <a:extLst>
              <a:ext uri="{FF2B5EF4-FFF2-40B4-BE49-F238E27FC236}">
                <a16:creationId xmlns:a16="http://schemas.microsoft.com/office/drawing/2014/main" id="{AAD6D8B1-12B2-4F5C-9413-EBB9687B8C11}"/>
              </a:ext>
            </a:extLst>
          </p:cNvPr>
          <p:cNvSpPr/>
          <p:nvPr/>
        </p:nvSpPr>
        <p:spPr bwMode="auto">
          <a:xfrm>
            <a:off x="4987465" y="2830920"/>
            <a:ext cx="2050918"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bg1">
                    <a:lumMod val="85000"/>
                  </a:schemeClr>
                </a:solidFill>
              </a:rPr>
              <a:t>Editor</a:t>
            </a:r>
            <a:endParaRPr kumimoji="0" lang="en-US" sz="2000" b="0" i="0" u="none" strike="noStrike" cap="none" normalizeH="0" baseline="0" dirty="0">
              <a:ln>
                <a:noFill/>
              </a:ln>
              <a:solidFill>
                <a:schemeClr val="bg1">
                  <a:lumMod val="85000"/>
                </a:schemeClr>
              </a:solidFill>
              <a:effectLst/>
            </a:endParaRPr>
          </a:p>
        </p:txBody>
      </p:sp>
      <p:cxnSp>
        <p:nvCxnSpPr>
          <p:cNvPr id="20" name="Straight Connector 19">
            <a:extLst>
              <a:ext uri="{FF2B5EF4-FFF2-40B4-BE49-F238E27FC236}">
                <a16:creationId xmlns:a16="http://schemas.microsoft.com/office/drawing/2014/main" id="{BDF28544-5B7F-4D52-B929-ED87F6977CB7}"/>
              </a:ext>
            </a:extLst>
          </p:cNvPr>
          <p:cNvCxnSpPr>
            <a:cxnSpLocks/>
            <a:stCxn id="7" idx="2"/>
          </p:cNvCxnSpPr>
          <p:nvPr/>
        </p:nvCxnSpPr>
        <p:spPr bwMode="auto">
          <a:xfrm>
            <a:off x="4497174" y="2082392"/>
            <a:ext cx="0" cy="1536891"/>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2557210A-D3AB-406E-8196-7DED54CABDDA}"/>
              </a:ext>
            </a:extLst>
          </p:cNvPr>
          <p:cNvCxnSpPr>
            <a:cxnSpLocks/>
          </p:cNvCxnSpPr>
          <p:nvPr/>
        </p:nvCxnSpPr>
        <p:spPr bwMode="auto">
          <a:xfrm>
            <a:off x="3009900" y="3360576"/>
            <a:ext cx="148590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1E8AEC08-7ED7-413B-BA5A-174B213F6E61}"/>
              </a:ext>
            </a:extLst>
          </p:cNvPr>
          <p:cNvCxnSpPr>
            <a:cxnSpLocks/>
          </p:cNvCxnSpPr>
          <p:nvPr/>
        </p:nvCxnSpPr>
        <p:spPr bwMode="auto">
          <a:xfrm>
            <a:off x="4495800" y="3360576"/>
            <a:ext cx="1517124"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54BC8E72-CE70-4DD4-939B-D8084A1241C2}"/>
              </a:ext>
            </a:extLst>
          </p:cNvPr>
          <p:cNvCxnSpPr>
            <a:cxnSpLocks/>
          </p:cNvCxnSpPr>
          <p:nvPr/>
        </p:nvCxnSpPr>
        <p:spPr bwMode="auto">
          <a:xfrm>
            <a:off x="3953312" y="3040993"/>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F10E98B3-0841-468A-AF38-367F9BC365C8}"/>
              </a:ext>
            </a:extLst>
          </p:cNvPr>
          <p:cNvCxnSpPr>
            <a:cxnSpLocks/>
          </p:cNvCxnSpPr>
          <p:nvPr/>
        </p:nvCxnSpPr>
        <p:spPr bwMode="auto">
          <a:xfrm>
            <a:off x="3962400" y="2410220"/>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140D117D-7AAD-491C-8B94-3E27D01383EA}"/>
              </a:ext>
            </a:extLst>
          </p:cNvPr>
          <p:cNvCxnSpPr>
            <a:cxnSpLocks/>
          </p:cNvCxnSpPr>
          <p:nvPr/>
        </p:nvCxnSpPr>
        <p:spPr bwMode="auto">
          <a:xfrm>
            <a:off x="3009900" y="3360576"/>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321FDFFB-6534-4960-AC3F-6C874DFED11B}"/>
              </a:ext>
            </a:extLst>
          </p:cNvPr>
          <p:cNvCxnSpPr>
            <a:cxnSpLocks/>
          </p:cNvCxnSpPr>
          <p:nvPr/>
        </p:nvCxnSpPr>
        <p:spPr bwMode="auto">
          <a:xfrm>
            <a:off x="6019800" y="3360576"/>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8" name="Rectangle 37">
            <a:extLst>
              <a:ext uri="{FF2B5EF4-FFF2-40B4-BE49-F238E27FC236}">
                <a16:creationId xmlns:a16="http://schemas.microsoft.com/office/drawing/2014/main" id="{6047479D-86DB-4979-BD5C-117E9E214BF1}"/>
              </a:ext>
            </a:extLst>
          </p:cNvPr>
          <p:cNvSpPr/>
          <p:nvPr/>
        </p:nvSpPr>
        <p:spPr bwMode="auto">
          <a:xfrm>
            <a:off x="2057400" y="3435662"/>
            <a:ext cx="1905000" cy="67913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Ad-Hoc </a:t>
            </a:r>
            <a:r>
              <a:rPr lang="en-US" sz="2000" i="1" dirty="0">
                <a:solidFill>
                  <a:schemeClr val="tx1"/>
                </a:solidFill>
              </a:rPr>
              <a:t>1</a:t>
            </a:r>
            <a:r>
              <a:rPr lang="en-US" sz="2000"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tx1"/>
                </a:solidFill>
                <a:effectLst/>
              </a:rPr>
              <a:t>Chair(s)</a:t>
            </a:r>
          </a:p>
        </p:txBody>
      </p:sp>
      <p:sp>
        <p:nvSpPr>
          <p:cNvPr id="39" name="Rectangle 38">
            <a:extLst>
              <a:ext uri="{FF2B5EF4-FFF2-40B4-BE49-F238E27FC236}">
                <a16:creationId xmlns:a16="http://schemas.microsoft.com/office/drawing/2014/main" id="{BE561A9E-344D-44FE-8BB1-F9B2F731BCAA}"/>
              </a:ext>
            </a:extLst>
          </p:cNvPr>
          <p:cNvSpPr/>
          <p:nvPr/>
        </p:nvSpPr>
        <p:spPr bwMode="auto">
          <a:xfrm>
            <a:off x="5019943" y="3435661"/>
            <a:ext cx="2018438" cy="67913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Ad-Hoc </a:t>
            </a:r>
            <a:r>
              <a:rPr lang="en-US" sz="2000" i="1" dirty="0">
                <a:solidFill>
                  <a:schemeClr val="tx1"/>
                </a:solidFill>
              </a:rPr>
              <a:t>N</a:t>
            </a:r>
            <a:r>
              <a:rPr lang="en-US" sz="2000"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Chair(s)</a:t>
            </a:r>
          </a:p>
        </p:txBody>
      </p:sp>
      <p:sp>
        <p:nvSpPr>
          <p:cNvPr id="41" name="TextBox 40">
            <a:extLst>
              <a:ext uri="{FF2B5EF4-FFF2-40B4-BE49-F238E27FC236}">
                <a16:creationId xmlns:a16="http://schemas.microsoft.com/office/drawing/2014/main" id="{FACAFD8F-4F50-4245-8C61-6A64F1611322}"/>
              </a:ext>
            </a:extLst>
          </p:cNvPr>
          <p:cNvSpPr txBox="1"/>
          <p:nvPr/>
        </p:nvSpPr>
        <p:spPr>
          <a:xfrm>
            <a:off x="4249578" y="3540139"/>
            <a:ext cx="492443" cy="461665"/>
          </a:xfrm>
          <a:prstGeom prst="rect">
            <a:avLst/>
          </a:prstGeom>
          <a:noFill/>
        </p:spPr>
        <p:txBody>
          <a:bodyPr wrap="none" rtlCol="0">
            <a:spAutoFit/>
          </a:bodyPr>
          <a:lstStyle/>
          <a:p>
            <a:r>
              <a:rPr lang="en-US" dirty="0">
                <a:solidFill>
                  <a:schemeClr val="tx1"/>
                </a:solidFill>
              </a:rPr>
              <a:t>…</a:t>
            </a:r>
          </a:p>
        </p:txBody>
      </p:sp>
      <p:sp>
        <p:nvSpPr>
          <p:cNvPr id="45" name="TextBox 44">
            <a:extLst>
              <a:ext uri="{FF2B5EF4-FFF2-40B4-BE49-F238E27FC236}">
                <a16:creationId xmlns:a16="http://schemas.microsoft.com/office/drawing/2014/main" id="{6C81672E-9982-4CC8-A59B-FBC38DC52450}"/>
              </a:ext>
            </a:extLst>
          </p:cNvPr>
          <p:cNvSpPr txBox="1"/>
          <p:nvPr/>
        </p:nvSpPr>
        <p:spPr>
          <a:xfrm>
            <a:off x="7125562" y="3478584"/>
            <a:ext cx="2018438" cy="523220"/>
          </a:xfrm>
          <a:prstGeom prst="rect">
            <a:avLst/>
          </a:prstGeom>
          <a:noFill/>
        </p:spPr>
        <p:txBody>
          <a:bodyPr wrap="square" rtlCol="0">
            <a:spAutoFit/>
          </a:bodyPr>
          <a:lstStyle/>
          <a:p>
            <a:r>
              <a:rPr lang="en-US" sz="1400" dirty="0">
                <a:solidFill>
                  <a:schemeClr val="tx1"/>
                </a:solidFill>
              </a:rPr>
              <a:t>Decided:     TG Members</a:t>
            </a:r>
          </a:p>
          <a:p>
            <a:r>
              <a:rPr lang="en-US" sz="1400" dirty="0">
                <a:solidFill>
                  <a:schemeClr val="tx1"/>
                </a:solidFill>
              </a:rPr>
              <a:t>Confirmed: TG Majority</a:t>
            </a:r>
          </a:p>
        </p:txBody>
      </p:sp>
    </p:spTree>
    <p:extLst>
      <p:ext uri="{BB962C8B-B14F-4D97-AF65-F5344CB8AC3E}">
        <p14:creationId xmlns:p14="http://schemas.microsoft.com/office/powerpoint/2010/main" val="323838833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75119-F6C5-4C5A-B13D-F123BD7E03BE}"/>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45677BBF-DA2D-4151-83D0-1E20E0563726}"/>
              </a:ext>
            </a:extLst>
          </p:cNvPr>
          <p:cNvSpPr>
            <a:spLocks noGrp="1"/>
          </p:cNvSpPr>
          <p:nvPr>
            <p:ph idx="1"/>
          </p:nvPr>
        </p:nvSpPr>
        <p:spPr/>
        <p:txBody>
          <a:bodyPr/>
          <a:lstStyle/>
          <a:p>
            <a:pPr>
              <a:buFont typeface="Arial" panose="020B0604020202020204" pitchFamily="34" charset="0"/>
              <a:buChar char="•"/>
            </a:pPr>
            <a:r>
              <a:rPr lang="en-US" dirty="0"/>
              <a:t>How many ad-hoc groups do you prefer?</a:t>
            </a:r>
          </a:p>
          <a:p>
            <a:pPr lvl="1">
              <a:buFont typeface="Arial" panose="020B0604020202020204" pitchFamily="34" charset="0"/>
              <a:buChar char="•"/>
            </a:pPr>
            <a:r>
              <a:rPr lang="en-US" dirty="0"/>
              <a:t>Two Ad-hoc groups</a:t>
            </a:r>
          </a:p>
          <a:p>
            <a:pPr lvl="1">
              <a:buFont typeface="Arial" panose="020B0604020202020204" pitchFamily="34" charset="0"/>
              <a:buChar char="•"/>
            </a:pPr>
            <a:r>
              <a:rPr lang="en-US" dirty="0"/>
              <a:t>Three Ad-hoc groups</a:t>
            </a:r>
          </a:p>
          <a:p>
            <a:pPr lvl="1">
              <a:buFont typeface="Arial" panose="020B0604020202020204" pitchFamily="34" charset="0"/>
              <a:buChar char="•"/>
            </a:pPr>
            <a:r>
              <a:rPr lang="en-US" dirty="0"/>
              <a:t>None</a:t>
            </a:r>
          </a:p>
          <a:p>
            <a:pPr lvl="1">
              <a:buFont typeface="Arial" panose="020B0604020202020204" pitchFamily="34" charset="0"/>
              <a:buChar char="•"/>
            </a:pPr>
            <a:r>
              <a:rPr lang="en-US" dirty="0"/>
              <a:t>Abstain</a:t>
            </a:r>
          </a:p>
        </p:txBody>
      </p:sp>
      <p:sp>
        <p:nvSpPr>
          <p:cNvPr id="4" name="Slide Number Placeholder 3">
            <a:extLst>
              <a:ext uri="{FF2B5EF4-FFF2-40B4-BE49-F238E27FC236}">
                <a16:creationId xmlns:a16="http://schemas.microsoft.com/office/drawing/2014/main" id="{272738EE-8151-48FA-8D5A-2BB5EEB8F961}"/>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444737EB-80D0-4B4C-84F3-23336519716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5054911-A778-4412-9233-8D9EC955ABAE}"/>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82829911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01023-D319-47E9-A40B-77186EAD192A}"/>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2144E2DD-B4C9-4455-BF3D-11C5769871AF}"/>
              </a:ext>
            </a:extLst>
          </p:cNvPr>
          <p:cNvSpPr>
            <a:spLocks noGrp="1"/>
          </p:cNvSpPr>
          <p:nvPr>
            <p:ph idx="1"/>
          </p:nvPr>
        </p:nvSpPr>
        <p:spPr/>
        <p:txBody>
          <a:bodyPr/>
          <a:lstStyle/>
          <a:p>
            <a:pPr>
              <a:buFont typeface="Arial" panose="020B0604020202020204" pitchFamily="34" charset="0"/>
              <a:buChar char="•"/>
            </a:pPr>
            <a:r>
              <a:rPr lang="en-US" dirty="0"/>
              <a:t>How many ad-hoc chair(s) do you prefer?</a:t>
            </a:r>
          </a:p>
          <a:p>
            <a:pPr lvl="1">
              <a:buFont typeface="Arial" panose="020B0604020202020204" pitchFamily="34" charset="0"/>
              <a:buChar char="•"/>
            </a:pPr>
            <a:r>
              <a:rPr lang="en-US" dirty="0"/>
              <a:t>One ad-hoc chair</a:t>
            </a:r>
          </a:p>
          <a:p>
            <a:pPr lvl="1">
              <a:buFont typeface="Arial" panose="020B0604020202020204" pitchFamily="34" charset="0"/>
              <a:buChar char="•"/>
            </a:pPr>
            <a:r>
              <a:rPr lang="en-US" dirty="0"/>
              <a:t>Two ad-hoc chairs</a:t>
            </a:r>
          </a:p>
          <a:p>
            <a:pPr lvl="1">
              <a:buFont typeface="Arial" panose="020B0604020202020204" pitchFamily="34" charset="0"/>
              <a:buChar char="•"/>
            </a:pPr>
            <a:r>
              <a:rPr lang="en-US" dirty="0"/>
              <a:t>Three ad-hoc chairs</a:t>
            </a:r>
          </a:p>
          <a:p>
            <a:pPr lvl="1">
              <a:buFont typeface="Arial" panose="020B0604020202020204" pitchFamily="34" charset="0"/>
              <a:buChar char="•"/>
            </a:pPr>
            <a:r>
              <a:rPr lang="en-US" dirty="0"/>
              <a:t>Abstain</a:t>
            </a:r>
          </a:p>
        </p:txBody>
      </p:sp>
      <p:sp>
        <p:nvSpPr>
          <p:cNvPr id="4" name="Slide Number Placeholder 3">
            <a:extLst>
              <a:ext uri="{FF2B5EF4-FFF2-40B4-BE49-F238E27FC236}">
                <a16:creationId xmlns:a16="http://schemas.microsoft.com/office/drawing/2014/main" id="{E782EDCB-7899-4015-BC09-556409FEFBD7}"/>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81C4AC04-339C-49EB-8A37-5F6EE5CA03D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ED88F75-1924-4CBC-91FE-4A60A3529046}"/>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854849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1035B-7F3B-4566-8DC8-16409D4449B5}"/>
              </a:ext>
            </a:extLst>
          </p:cNvPr>
          <p:cNvSpPr>
            <a:spLocks noGrp="1"/>
          </p:cNvSpPr>
          <p:nvPr>
            <p:ph type="title"/>
          </p:nvPr>
        </p:nvSpPr>
        <p:spPr/>
        <p:txBody>
          <a:bodyPr/>
          <a:lstStyle/>
          <a:p>
            <a:r>
              <a:rPr lang="en-US" dirty="0"/>
              <a:t>Ad-Hoc Groups Motion</a:t>
            </a:r>
          </a:p>
        </p:txBody>
      </p:sp>
      <p:sp>
        <p:nvSpPr>
          <p:cNvPr id="3" name="Content Placeholder 2">
            <a:extLst>
              <a:ext uri="{FF2B5EF4-FFF2-40B4-BE49-F238E27FC236}">
                <a16:creationId xmlns:a16="http://schemas.microsoft.com/office/drawing/2014/main" id="{DBB0B390-25E0-4DCA-8553-05206AB88AA8}"/>
              </a:ext>
            </a:extLst>
          </p:cNvPr>
          <p:cNvSpPr>
            <a:spLocks noGrp="1"/>
          </p:cNvSpPr>
          <p:nvPr>
            <p:ph idx="1"/>
          </p:nvPr>
        </p:nvSpPr>
        <p:spPr/>
        <p:txBody>
          <a:bodyPr/>
          <a:lstStyle/>
          <a:p>
            <a:pPr>
              <a:buFont typeface="Arial" panose="020B0604020202020204" pitchFamily="34" charset="0"/>
              <a:buChar char="•"/>
            </a:pPr>
            <a:r>
              <a:rPr lang="en-US" dirty="0"/>
              <a:t>Move to create X ad-hoc groups for TGbn</a:t>
            </a:r>
          </a:p>
          <a:p>
            <a:pPr lvl="1">
              <a:buFont typeface="Arial" panose="020B0604020202020204" pitchFamily="34" charset="0"/>
              <a:buChar char="•"/>
            </a:pPr>
            <a:r>
              <a:rPr lang="en-US" dirty="0"/>
              <a:t>One Ad-hoc group for __</a:t>
            </a:r>
          </a:p>
          <a:p>
            <a:pPr lvl="1">
              <a:buFont typeface="Arial" panose="020B0604020202020204" pitchFamily="34" charset="0"/>
              <a:buChar char="•"/>
            </a:pPr>
            <a:r>
              <a:rPr lang="en-US" dirty="0"/>
              <a:t>One Ad-hoc group for __</a:t>
            </a:r>
          </a:p>
          <a:p>
            <a:pPr marL="57150" indent="0"/>
            <a:r>
              <a:rPr lang="en-US" sz="1800" dirty="0"/>
              <a:t>NOTE-Each ad-hoc group has Y ad-hoc chairs</a:t>
            </a:r>
          </a:p>
          <a:p>
            <a:pPr marL="57150" indent="0"/>
            <a:endParaRPr lang="en-US" sz="1800" dirty="0"/>
          </a:p>
          <a:p>
            <a:pPr marL="57150" indent="0"/>
            <a:r>
              <a:rPr lang="en-US" sz="1800" dirty="0"/>
              <a:t>Move:  				Second:</a:t>
            </a:r>
          </a:p>
          <a:p>
            <a:pPr marL="57150" indent="0"/>
            <a:r>
              <a:rPr lang="en-US" sz="1800" dirty="0"/>
              <a:t>Discussion: </a:t>
            </a:r>
          </a:p>
          <a:p>
            <a:pPr marL="57150" indent="0"/>
            <a:r>
              <a:rPr lang="en-US" sz="1800" dirty="0"/>
              <a:t>Result:</a:t>
            </a:r>
          </a:p>
          <a:p>
            <a:endParaRPr lang="en-US" dirty="0"/>
          </a:p>
        </p:txBody>
      </p:sp>
      <p:sp>
        <p:nvSpPr>
          <p:cNvPr id="4" name="Slide Number Placeholder 3">
            <a:extLst>
              <a:ext uri="{FF2B5EF4-FFF2-40B4-BE49-F238E27FC236}">
                <a16:creationId xmlns:a16="http://schemas.microsoft.com/office/drawing/2014/main" id="{AE25AF12-7E23-4C06-B788-EF3F8CEFB761}"/>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62480CD-EF38-418E-AE64-63D71D96A83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5F451C8-01D9-4EA1-9DC5-5D44A4E585A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58776606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99490-C9AC-4AAE-9E1D-B8C9B6211757}"/>
              </a:ext>
            </a:extLst>
          </p:cNvPr>
          <p:cNvSpPr>
            <a:spLocks noGrp="1"/>
          </p:cNvSpPr>
          <p:nvPr>
            <p:ph type="title"/>
          </p:nvPr>
        </p:nvSpPr>
        <p:spPr/>
        <p:txBody>
          <a:bodyPr/>
          <a:lstStyle/>
          <a:p>
            <a:r>
              <a:rPr lang="en-US" dirty="0"/>
              <a:t>TG Documents (cont.)</a:t>
            </a:r>
          </a:p>
        </p:txBody>
      </p:sp>
      <p:sp>
        <p:nvSpPr>
          <p:cNvPr id="3" name="Content Placeholder 2">
            <a:extLst>
              <a:ext uri="{FF2B5EF4-FFF2-40B4-BE49-F238E27FC236}">
                <a16:creationId xmlns:a16="http://schemas.microsoft.com/office/drawing/2014/main" id="{39DA27EA-B4ED-41DE-B613-2353D3E3F678}"/>
              </a:ext>
            </a:extLst>
          </p:cNvPr>
          <p:cNvSpPr>
            <a:spLocks noGrp="1"/>
          </p:cNvSpPr>
          <p:nvPr>
            <p:ph idx="1"/>
          </p:nvPr>
        </p:nvSpPr>
        <p:spPr/>
        <p:txBody>
          <a:bodyPr/>
          <a:lstStyle/>
          <a:p>
            <a:pPr>
              <a:buFont typeface="Arial" panose="020B0604020202020204" pitchFamily="34" charset="0"/>
              <a:buChar char="•"/>
            </a:pPr>
            <a:r>
              <a:rPr lang="en-GB" altLang="en-US" sz="2000" dirty="0"/>
              <a:t>Timeline Discussions</a:t>
            </a:r>
          </a:p>
          <a:p>
            <a:pPr marL="800100" lvl="1" indent="-342900">
              <a:buFont typeface="Arial" panose="020B0604020202020204" pitchFamily="34" charset="0"/>
              <a:buChar char="•"/>
            </a:pPr>
            <a:r>
              <a:rPr lang="en-GB" altLang="en-US" sz="1800" dirty="0">
                <a:hlinkClick r:id="rId2"/>
              </a:rPr>
              <a:t>11-23/1931r1</a:t>
            </a:r>
            <a:r>
              <a:rPr lang="en-GB" altLang="en-US" sz="1800" dirty="0"/>
              <a:t> TGbn proposed Timeline (Laurent Cariou)</a:t>
            </a:r>
          </a:p>
          <a:p>
            <a:pPr>
              <a:buFont typeface="Arial" panose="020B0604020202020204" pitchFamily="34" charset="0"/>
              <a:buChar char="•"/>
            </a:pPr>
            <a:r>
              <a:rPr lang="en-US" sz="2000" dirty="0"/>
              <a:t>Selection Procedure</a:t>
            </a:r>
          </a:p>
          <a:p>
            <a:pPr marL="800100" lvl="1" indent="-342900">
              <a:buFont typeface="Arial" panose="020B0604020202020204" pitchFamily="34" charset="0"/>
              <a:buChar char="•"/>
            </a:pPr>
            <a:r>
              <a:rPr lang="en-US" sz="1800" dirty="0">
                <a:hlinkClick r:id="rId3"/>
              </a:rPr>
              <a:t>11-23/1987r0</a:t>
            </a:r>
            <a:r>
              <a:rPr lang="en-US" sz="1800" dirty="0"/>
              <a:t> 802.11bn selection procedure (Alfred Asterjadhi)</a:t>
            </a:r>
          </a:p>
          <a:p>
            <a:pPr marL="400050">
              <a:buFont typeface="Arial" panose="020B0604020202020204" pitchFamily="34" charset="0"/>
              <a:buChar char="•"/>
            </a:pPr>
            <a:r>
              <a:rPr lang="en-US" sz="2000" dirty="0"/>
              <a:t>Functional Requirements</a:t>
            </a:r>
          </a:p>
          <a:p>
            <a:pPr marL="800100" lvl="1">
              <a:buFont typeface="Arial" panose="020B0604020202020204" pitchFamily="34" charset="0"/>
              <a:buChar char="•"/>
            </a:pPr>
            <a:r>
              <a:rPr lang="en-US" sz="1800" dirty="0">
                <a:hlinkClick r:id="rId4"/>
              </a:rPr>
              <a:t>11-23/2030r0</a:t>
            </a:r>
            <a:r>
              <a:rPr lang="en-US" sz="1800" dirty="0"/>
              <a:t> Proposed 802.11bn Functional Requirements	(Ming Gan )</a:t>
            </a:r>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E2CA189B-3E8D-4E7D-BFCD-C0E59EF25F06}"/>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D2EE9609-3661-4035-ABA1-61FF6B64542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0CD760C-E776-4674-BFC2-A6C452C90E95}"/>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42433167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D6150-B5AA-4C79-B32B-D49BF01260D2}"/>
              </a:ext>
            </a:extLst>
          </p:cNvPr>
          <p:cNvSpPr>
            <a:spLocks noGrp="1"/>
          </p:cNvSpPr>
          <p:nvPr>
            <p:ph type="title"/>
          </p:nvPr>
        </p:nvSpPr>
        <p:spPr/>
        <p:txBody>
          <a:bodyPr/>
          <a:lstStyle/>
          <a:p>
            <a:r>
              <a:rPr lang="en-US" dirty="0"/>
              <a:t>Timeline Motion</a:t>
            </a:r>
          </a:p>
        </p:txBody>
      </p:sp>
      <p:sp>
        <p:nvSpPr>
          <p:cNvPr id="3" name="Content Placeholder 2">
            <a:extLst>
              <a:ext uri="{FF2B5EF4-FFF2-40B4-BE49-F238E27FC236}">
                <a16:creationId xmlns:a16="http://schemas.microsoft.com/office/drawing/2014/main" id="{20CC051C-D187-46B0-9AE3-8EDB33957B7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Move to adopt the following timeline for TGbn</a:t>
            </a:r>
          </a:p>
          <a:p>
            <a:pPr lvl="1">
              <a:buFont typeface="Arial" panose="020B0604020202020204" pitchFamily="34" charset="0"/>
              <a:buChar char="•"/>
            </a:pPr>
            <a:r>
              <a:rPr lang="en-US" altLang="en-US" sz="1400" dirty="0"/>
              <a:t>PAR approved							</a:t>
            </a:r>
          </a:p>
          <a:p>
            <a:pPr lvl="1">
              <a:buFont typeface="Arial" panose="020B0604020202020204" pitchFamily="34" charset="0"/>
              <a:buChar char="•"/>
            </a:pPr>
            <a:r>
              <a:rPr lang="en-US" altLang="en-US" sz="1400" dirty="0"/>
              <a:t>First TG meeting						</a:t>
            </a:r>
          </a:p>
          <a:p>
            <a:pPr lvl="1">
              <a:buFont typeface="Arial" panose="020B0604020202020204" pitchFamily="34" charset="0"/>
              <a:buChar char="•"/>
            </a:pPr>
            <a:r>
              <a:rPr lang="en-US" altLang="en-US" sz="1400" dirty="0"/>
              <a:t>D0.1 								</a:t>
            </a:r>
          </a:p>
          <a:p>
            <a:pPr lvl="1">
              <a:buFont typeface="Arial" panose="020B0604020202020204" pitchFamily="34" charset="0"/>
              <a:buChar char="•"/>
            </a:pPr>
            <a:r>
              <a:rPr lang="en-US" altLang="en-US" sz="1400" dirty="0">
                <a:solidFill>
                  <a:schemeClr val="tx1"/>
                </a:solidFill>
              </a:rPr>
              <a:t>D1.0 Letter Ballot						</a:t>
            </a:r>
          </a:p>
          <a:p>
            <a:pPr lvl="1">
              <a:buFont typeface="Arial" panose="020B0604020202020204" pitchFamily="34" charset="0"/>
              <a:buChar char="•"/>
            </a:pPr>
            <a:r>
              <a:rPr lang="en-US" altLang="en-US" sz="1400" dirty="0">
                <a:solidFill>
                  <a:schemeClr val="tx1"/>
                </a:solidFill>
              </a:rPr>
              <a:t>D2.0 LB 							</a:t>
            </a:r>
          </a:p>
          <a:p>
            <a:pPr lvl="1">
              <a:buFont typeface="Arial" panose="020B0604020202020204" pitchFamily="34" charset="0"/>
              <a:buChar char="•"/>
            </a:pPr>
            <a:r>
              <a:rPr lang="en-US" altLang="en-US" sz="1400" dirty="0"/>
              <a:t>D3.0 LB 							</a:t>
            </a:r>
          </a:p>
          <a:p>
            <a:pPr lvl="1">
              <a:buFont typeface="Arial" panose="020B0604020202020204" pitchFamily="34" charset="0"/>
              <a:buChar char="•"/>
            </a:pPr>
            <a:r>
              <a:rPr lang="en-US" altLang="en-US" sz="1400" dirty="0">
                <a:solidFill>
                  <a:schemeClr val="tx1"/>
                </a:solidFill>
              </a:rPr>
              <a:t>Initial Sponsor Ballot (D4.0)				</a:t>
            </a:r>
          </a:p>
          <a:p>
            <a:pPr lvl="1">
              <a:buFont typeface="Arial" panose="020B0604020202020204" pitchFamily="34" charset="0"/>
              <a:buChar char="•"/>
            </a:pPr>
            <a:r>
              <a:rPr lang="en-US" altLang="en-US" sz="1400" dirty="0">
                <a:solidFill>
                  <a:schemeClr val="tx1"/>
                </a:solidFill>
              </a:rPr>
              <a:t>Final 802.11 WG approval					</a:t>
            </a:r>
          </a:p>
          <a:p>
            <a:pPr lvl="1">
              <a:buFont typeface="Arial" panose="020B0604020202020204" pitchFamily="34" charset="0"/>
              <a:buChar char="•"/>
            </a:pPr>
            <a:r>
              <a:rPr lang="en-US" altLang="en-US" sz="1400" dirty="0">
                <a:solidFill>
                  <a:schemeClr val="tx1"/>
                </a:solidFill>
              </a:rPr>
              <a:t>802 EC approval						</a:t>
            </a:r>
          </a:p>
          <a:p>
            <a:pPr lvl="1">
              <a:buFont typeface="Arial" panose="020B0604020202020204" pitchFamily="34" charset="0"/>
              <a:buChar char="•"/>
            </a:pPr>
            <a:r>
              <a:rPr lang="en-US" altLang="en-US" sz="1400" dirty="0">
                <a:solidFill>
                  <a:schemeClr val="tx1"/>
                </a:solidFill>
              </a:rPr>
              <a:t>RevCom and SASB approval				</a:t>
            </a:r>
          </a:p>
          <a:p>
            <a:pPr marL="0" indent="0"/>
            <a:endParaRPr lang="en-US" sz="1600" dirty="0"/>
          </a:p>
          <a:p>
            <a:pPr marL="0" indent="0"/>
            <a:r>
              <a:rPr lang="en-US" sz="1600" dirty="0"/>
              <a:t>Move: 					Second:</a:t>
            </a:r>
          </a:p>
          <a:p>
            <a:pPr marL="0" indent="0"/>
            <a:r>
              <a:rPr lang="en-US" sz="1600" dirty="0"/>
              <a:t>Discussion:</a:t>
            </a:r>
          </a:p>
          <a:p>
            <a:pPr marL="0" indent="0"/>
            <a:r>
              <a:rPr lang="en-US" sz="1600" dirty="0"/>
              <a:t>Result:</a:t>
            </a:r>
          </a:p>
        </p:txBody>
      </p:sp>
      <p:sp>
        <p:nvSpPr>
          <p:cNvPr id="4" name="Slide Number Placeholder 3">
            <a:extLst>
              <a:ext uri="{FF2B5EF4-FFF2-40B4-BE49-F238E27FC236}">
                <a16:creationId xmlns:a16="http://schemas.microsoft.com/office/drawing/2014/main" id="{39F4CEC6-FE4D-4BF3-B791-8C41318F7B4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877FCD2-3E00-48D4-982C-84F82AFD339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BEA6D7-69C5-4556-9BB1-4591BCE7D57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0995506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BC9CA-A5B6-4E8B-BAC6-E5C8B88CBB02}"/>
              </a:ext>
            </a:extLst>
          </p:cNvPr>
          <p:cNvSpPr>
            <a:spLocks noGrp="1"/>
          </p:cNvSpPr>
          <p:nvPr>
            <p:ph type="title"/>
          </p:nvPr>
        </p:nvSpPr>
        <p:spPr/>
        <p:txBody>
          <a:bodyPr/>
          <a:lstStyle/>
          <a:p>
            <a:r>
              <a:rPr lang="en-US" dirty="0"/>
              <a:t>Selection Procedure Motion</a:t>
            </a:r>
          </a:p>
        </p:txBody>
      </p:sp>
      <p:sp>
        <p:nvSpPr>
          <p:cNvPr id="3" name="Content Placeholder 2">
            <a:extLst>
              <a:ext uri="{FF2B5EF4-FFF2-40B4-BE49-F238E27FC236}">
                <a16:creationId xmlns:a16="http://schemas.microsoft.com/office/drawing/2014/main" id="{FA20663D-ABC9-4224-908E-120488311D17}"/>
              </a:ext>
            </a:extLst>
          </p:cNvPr>
          <p:cNvSpPr>
            <a:spLocks noGrp="1"/>
          </p:cNvSpPr>
          <p:nvPr>
            <p:ph idx="1"/>
          </p:nvPr>
        </p:nvSpPr>
        <p:spPr/>
        <p:txBody>
          <a:bodyPr/>
          <a:lstStyle/>
          <a:p>
            <a:pPr>
              <a:buFont typeface="Arial" panose="020B0604020202020204" pitchFamily="34" charset="0"/>
              <a:buChar char="•"/>
            </a:pPr>
            <a:r>
              <a:rPr lang="en-US" dirty="0"/>
              <a:t>Move to adopt </a:t>
            </a:r>
            <a:r>
              <a:rPr lang="en-US" dirty="0">
                <a:hlinkClick r:id="rId2"/>
              </a:rPr>
              <a:t>11-23/1987r0</a:t>
            </a:r>
            <a:r>
              <a:rPr lang="en-US" dirty="0"/>
              <a:t> as the selection procedure document for TGbn</a:t>
            </a:r>
          </a:p>
          <a:p>
            <a:pPr>
              <a:buFont typeface="Arial" panose="020B0604020202020204" pitchFamily="34" charset="0"/>
              <a:buChar char="•"/>
            </a:pPr>
            <a:endParaRPr lang="en-US" dirty="0"/>
          </a:p>
          <a:p>
            <a:pPr>
              <a:buFont typeface="Arial" panose="020B0604020202020204" pitchFamily="34" charset="0"/>
              <a:buChar char="•"/>
            </a:pPr>
            <a:endParaRPr lang="en-US" dirty="0"/>
          </a:p>
          <a:p>
            <a:pPr marL="0" indent="0"/>
            <a:r>
              <a:rPr lang="en-US" dirty="0"/>
              <a:t>Move: 		Second:</a:t>
            </a:r>
          </a:p>
          <a:p>
            <a:pPr marL="0" indent="0"/>
            <a:r>
              <a:rPr lang="en-US" dirty="0"/>
              <a:t>Discussion:</a:t>
            </a:r>
          </a:p>
          <a:p>
            <a:pPr marL="0" indent="0"/>
            <a:r>
              <a:rPr lang="en-US" dirty="0"/>
              <a:t>Result:.</a:t>
            </a:r>
          </a:p>
        </p:txBody>
      </p:sp>
      <p:sp>
        <p:nvSpPr>
          <p:cNvPr id="4" name="Slide Number Placeholder 3">
            <a:extLst>
              <a:ext uri="{FF2B5EF4-FFF2-40B4-BE49-F238E27FC236}">
                <a16:creationId xmlns:a16="http://schemas.microsoft.com/office/drawing/2014/main" id="{E7A22680-0848-41EE-8211-BFAD6A625920}"/>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0DF02F64-2290-45DC-A0DF-78BAFBAC0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A295A35-999D-4710-8473-E91D00782EF7}"/>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629402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C454F-3722-46B0-80B4-0B8C55FFDE76}"/>
              </a:ext>
            </a:extLst>
          </p:cNvPr>
          <p:cNvSpPr>
            <a:spLocks noGrp="1"/>
          </p:cNvSpPr>
          <p:nvPr>
            <p:ph type="title"/>
          </p:nvPr>
        </p:nvSpPr>
        <p:spPr/>
        <p:txBody>
          <a:bodyPr/>
          <a:lstStyle/>
          <a:p>
            <a:r>
              <a:rPr lang="en-US" dirty="0"/>
              <a:t>Functional Requirements Motion</a:t>
            </a:r>
          </a:p>
        </p:txBody>
      </p:sp>
      <p:sp>
        <p:nvSpPr>
          <p:cNvPr id="3" name="Content Placeholder 2">
            <a:extLst>
              <a:ext uri="{FF2B5EF4-FFF2-40B4-BE49-F238E27FC236}">
                <a16:creationId xmlns:a16="http://schemas.microsoft.com/office/drawing/2014/main" id="{02BA561B-8BAF-4EA4-A797-850374784F0E}"/>
              </a:ext>
            </a:extLst>
          </p:cNvPr>
          <p:cNvSpPr>
            <a:spLocks noGrp="1"/>
          </p:cNvSpPr>
          <p:nvPr>
            <p:ph idx="1"/>
          </p:nvPr>
        </p:nvSpPr>
        <p:spPr/>
        <p:txBody>
          <a:bodyPr/>
          <a:lstStyle/>
          <a:p>
            <a:pPr>
              <a:buFont typeface="Arial" panose="020B0604020202020204" pitchFamily="34" charset="0"/>
              <a:buChar char="•"/>
            </a:pPr>
            <a:r>
              <a:rPr lang="en-US" dirty="0"/>
              <a:t>Move to accept </a:t>
            </a:r>
            <a:r>
              <a:rPr lang="en-US" dirty="0">
                <a:hlinkClick r:id="rId2"/>
              </a:rPr>
              <a:t>11-23/2030r0</a:t>
            </a:r>
            <a:r>
              <a:rPr lang="en-US" dirty="0"/>
              <a:t> as the functional requirements document for TGbn</a:t>
            </a:r>
          </a:p>
          <a:p>
            <a:endParaRPr lang="en-US" dirty="0"/>
          </a:p>
          <a:p>
            <a:r>
              <a:rPr lang="en-US" dirty="0"/>
              <a:t>Move:						Second:</a:t>
            </a:r>
          </a:p>
          <a:p>
            <a:r>
              <a:rPr lang="en-US" dirty="0"/>
              <a:t>Discussion:</a:t>
            </a:r>
          </a:p>
          <a:p>
            <a:endParaRPr lang="en-US" dirty="0"/>
          </a:p>
          <a:p>
            <a:r>
              <a:rPr lang="en-US" dirty="0"/>
              <a:t>Result:</a:t>
            </a:r>
          </a:p>
        </p:txBody>
      </p:sp>
      <p:sp>
        <p:nvSpPr>
          <p:cNvPr id="4" name="Slide Number Placeholder 3">
            <a:extLst>
              <a:ext uri="{FF2B5EF4-FFF2-40B4-BE49-F238E27FC236}">
                <a16:creationId xmlns:a16="http://schemas.microsoft.com/office/drawing/2014/main" id="{02863920-48B3-40ED-9A8D-261EFB84FE7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CBC71843-1C8F-4AE8-9A65-F58F3685757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119043-A33A-4FCD-8445-EFEC606B0FF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58660874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hlinkClick r:id="rId2"/>
              </a:rPr>
              <a:t>1954</a:t>
            </a:r>
            <a:r>
              <a:rPr lang="en-US" sz="1600" b="0" dirty="0"/>
              <a:t> Two Dimensional A-PPDU 						Srinivas Kandal	[Q&amp;A]</a:t>
            </a:r>
          </a:p>
          <a:p>
            <a:pPr>
              <a:buFont typeface="Arial" panose="020B0604020202020204" pitchFamily="34" charset="0"/>
              <a:buChar char="•"/>
            </a:pPr>
            <a:r>
              <a:rPr lang="en-US" sz="1600" b="0" dirty="0">
                <a:hlinkClick r:id="rId3"/>
              </a:rPr>
              <a:t>1969</a:t>
            </a:r>
            <a:r>
              <a:rPr lang="en-US" sz="1600" b="0" dirty="0"/>
              <a:t> Consideration on UHR Relay Architecture 			Kosuke Aio</a:t>
            </a:r>
          </a:p>
          <a:p>
            <a:pPr>
              <a:buFont typeface="Arial" panose="020B0604020202020204" pitchFamily="34" charset="0"/>
              <a:buChar char="•"/>
            </a:pPr>
            <a:r>
              <a:rPr lang="en-US" sz="1600" b="0" dirty="0">
                <a:hlinkClick r:id="rId4"/>
              </a:rPr>
              <a:t>2009</a:t>
            </a:r>
            <a:r>
              <a:rPr lang="en-US" sz="1600" b="0" dirty="0"/>
              <a:t> Multi-AP for reliability with Coherent and Non-coherent transmissions </a:t>
            </a:r>
          </a:p>
          <a:p>
            <a:pPr marL="0" indent="0"/>
            <a:r>
              <a:rPr lang="en-US" sz="1600" b="0" dirty="0"/>
              <a:t>												</a:t>
            </a:r>
            <a:r>
              <a:rPr lang="en-US" sz="1600" b="0" dirty="0" err="1"/>
              <a:t>Yanchun</a:t>
            </a:r>
            <a:r>
              <a:rPr lang="en-US" sz="1600" b="0" dirty="0"/>
              <a:t> Li</a:t>
            </a:r>
          </a:p>
          <a:p>
            <a:pPr>
              <a:buFont typeface="Arial" panose="020B0604020202020204" pitchFamily="34" charset="0"/>
              <a:buChar char="•"/>
            </a:pPr>
            <a:r>
              <a:rPr lang="en-US" sz="1600" b="0" dirty="0"/>
              <a:t>…</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181978689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Jan.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8D064-A777-11C0-5F89-1698A00508B3}"/>
              </a:ext>
            </a:extLst>
          </p:cNvPr>
          <p:cNvSpPr>
            <a:spLocks noGrp="1"/>
          </p:cNvSpPr>
          <p:nvPr>
            <p:ph type="title"/>
          </p:nvPr>
        </p:nvSpPr>
        <p:spPr/>
        <p:txBody>
          <a:bodyPr/>
          <a:lstStyle/>
          <a:p>
            <a:r>
              <a:rPr lang="en-US" dirty="0"/>
              <a:t>Teleconference Plan</a:t>
            </a:r>
          </a:p>
        </p:txBody>
      </p:sp>
      <p:sp>
        <p:nvSpPr>
          <p:cNvPr id="3" name="Content Placeholder 2">
            <a:extLst>
              <a:ext uri="{FF2B5EF4-FFF2-40B4-BE49-F238E27FC236}">
                <a16:creationId xmlns:a16="http://schemas.microsoft.com/office/drawing/2014/main" id="{DCC8388E-FE00-2A65-26D0-2EB1B9882D2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96F4E98A-5C5C-1810-B34B-C6DEF5FD777F}"/>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8FDCDCD0-5817-2A3F-B991-6FC0CB37AA6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F5AF29D-AB4E-9F81-4744-1A4F81FFC3F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6454820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January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r>
              <a:rPr lang="en-US" dirty="0">
                <a:solidFill>
                  <a:srgbClr val="FF0000"/>
                </a:solidFill>
              </a:rPr>
              <a:t>TBD</a:t>
            </a:r>
          </a:p>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32A82C14-015D-8818-0A3B-A5128A880F97}"/>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solidFill>
                  <a:srgbClr val="FF0000"/>
                </a:solidFill>
              </a:rPr>
              <a:t>TBD</a:t>
            </a:r>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600" dirty="0">
                <a:solidFill>
                  <a:srgbClr val="FF0000"/>
                </a:solidFill>
              </a:rPr>
              <a:t>TBD</a:t>
            </a:r>
            <a:endParaRPr lang="en-US" sz="1800" dirty="0">
              <a:solidFill>
                <a:srgbClr val="FF0000"/>
              </a:solidFill>
            </a:endParaRPr>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solidFill>
                  <a:schemeClr val="tx1"/>
                </a:solidFill>
              </a:rPr>
              <a:t>Ross Jian </a:t>
            </a:r>
            <a:r>
              <a:rPr lang="en-GB" sz="1200" dirty="0"/>
              <a:t>Yu &amp; Alfred Asterjadhi (</a:t>
            </a:r>
            <a:r>
              <a:rPr lang="en-GB" sz="1200" dirty="0">
                <a:hlinkClick r:id="rId4"/>
              </a:rPr>
              <a:t>aasterja@qti.qualcomm.com</a:t>
            </a:r>
            <a:r>
              <a:rPr lang="en-GB" sz="1200" dirty="0"/>
              <a:t>)</a:t>
            </a:r>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163675</TotalTime>
  <Words>5501</Words>
  <Application>Microsoft Office PowerPoint</Application>
  <PresentationFormat>On-screen Show (4:3)</PresentationFormat>
  <Paragraphs>1406</Paragraphs>
  <Slides>67</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67</vt:i4>
      </vt:variant>
    </vt:vector>
  </HeadingPairs>
  <TitlesOfParts>
    <vt:vector size="75" baseType="lpstr">
      <vt:lpstr>Arial</vt:lpstr>
      <vt:lpstr>Arial Black</vt:lpstr>
      <vt:lpstr>Calibri</vt:lpstr>
      <vt:lpstr>Monotype Sorts</vt:lpstr>
      <vt:lpstr>Times New Roman</vt:lpstr>
      <vt:lpstr>Wingdings</vt:lpstr>
      <vt:lpstr>Office Theme</vt:lpstr>
      <vt:lpstr>Document</vt:lpstr>
      <vt:lpstr>TGbn November 2023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Monday Agenda-PM2</vt:lpstr>
      <vt:lpstr>Summary from September 2023 meeting</vt:lpstr>
      <vt:lpstr>SG Motion</vt:lpstr>
      <vt:lpstr>General TG Structure</vt:lpstr>
      <vt:lpstr>Call for TGbn officers</vt:lpstr>
      <vt:lpstr>TG Timeline</vt:lpstr>
      <vt:lpstr>Timeline/TG Documents</vt:lpstr>
      <vt:lpstr>Submissions</vt:lpstr>
      <vt:lpstr>Wednesday Agenda–AM1</vt:lpstr>
      <vt:lpstr>Submissions</vt:lpstr>
      <vt:lpstr>Wednesday Agenda–AM2</vt:lpstr>
      <vt:lpstr>Final Call for TGbn officers</vt:lpstr>
      <vt:lpstr>Submissions</vt:lpstr>
      <vt:lpstr>Thursday Joint Agenda-AM2</vt:lpstr>
      <vt:lpstr>Proposed TG structure</vt:lpstr>
      <vt:lpstr>Confirm TGbn Secretary</vt:lpstr>
      <vt:lpstr>Confirm TGbn Technical Editor</vt:lpstr>
      <vt:lpstr>Vice-Chairs Election Process</vt:lpstr>
      <vt:lpstr>Straw Poll</vt:lpstr>
      <vt:lpstr>Candidates for Vice Chair(s)</vt:lpstr>
      <vt:lpstr>Vice Chair Election Results</vt:lpstr>
      <vt:lpstr>Confirm TGbn 1st Vice Chair</vt:lpstr>
      <vt:lpstr>Confirm TGbn Xst Vice Chair</vt:lpstr>
      <vt:lpstr>Proposed TG Structure</vt:lpstr>
      <vt:lpstr>Straw Poll 1</vt:lpstr>
      <vt:lpstr>Straw Poll 2</vt:lpstr>
      <vt:lpstr>Ad-Hoc Groups Motion</vt:lpstr>
      <vt:lpstr>TG Documents (cont.)</vt:lpstr>
      <vt:lpstr>Timeline Motion</vt:lpstr>
      <vt:lpstr>Selection Procedure Motion</vt:lpstr>
      <vt:lpstr>Functional Requirements Motion</vt:lpstr>
      <vt:lpstr>Submissions</vt:lpstr>
      <vt:lpstr>Thursday Joint Agenda-PM2</vt:lpstr>
      <vt:lpstr>Submissions</vt:lpstr>
      <vt:lpstr>Teleconference Plan</vt:lpstr>
      <vt:lpstr>Goals for January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cp:lastModifiedBy>
  <cp:revision>1428</cp:revision>
  <cp:lastPrinted>1601-01-01T00:00:00Z</cp:lastPrinted>
  <dcterms:created xsi:type="dcterms:W3CDTF">2017-01-26T15:28:16Z</dcterms:created>
  <dcterms:modified xsi:type="dcterms:W3CDTF">2023-11-16T03:09:04Z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