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4C8F4-8299-42A9-9D72-F1D76277B749}" v="14" dt="2023-11-16T00:23:26.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6T01:45:49.533" v="315" actId="6549"/>
      <pc:docMkLst>
        <pc:docMk/>
      </pc:docMkLst>
      <pc:sldChg chg="modSp mod">
        <pc:chgData name="Alfred Asterjadhi" userId="39de57b9-85c0-4fd1-aaac-8ca2b6560ad0" providerId="ADAL" clId="{CBA4C8F4-8299-42A9-9D72-F1D76277B749}" dt="2023-11-16T00:02:49.410" v="240" actId="6549"/>
        <pc:sldMkLst>
          <pc:docMk/>
          <pc:sldMk cId="2409887836" sldId="994"/>
        </pc:sldMkLst>
        <pc:spChg chg="mod">
          <ac:chgData name="Alfred Asterjadhi" userId="39de57b9-85c0-4fd1-aaac-8ca2b6560ad0" providerId="ADAL" clId="{CBA4C8F4-8299-42A9-9D72-F1D76277B749}" dt="2023-11-16T00:02:49.410" v="240" actId="6549"/>
          <ac:spMkLst>
            <pc:docMk/>
            <pc:sldMk cId="2409887836" sldId="994"/>
            <ac:spMk id="3" creationId="{DFB0BA47-D7B6-4F95-932E-A7AA615BC440}"/>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01:45:27.855" v="313" actId="20577"/>
        <pc:sldMkLst>
          <pc:docMk/>
          <pc:sldMk cId="3869410219" sldId="1021"/>
        </pc:sldMkLst>
        <pc:spChg chg="mod">
          <ac:chgData name="Alfred Asterjadhi" userId="39de57b9-85c0-4fd1-aaac-8ca2b6560ad0" providerId="ADAL" clId="{CBA4C8F4-8299-42A9-9D72-F1D76277B749}" dt="2023-11-15T23:50:47.231" v="84"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01:45:27.855" v="313"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6T01:45:49.533" v="315" actId="6549"/>
        <pc:sldMasterMkLst>
          <pc:docMk/>
          <pc:sldMasterMk cId="0" sldId="2147483648"/>
        </pc:sldMasterMkLst>
        <pc:spChg chg="mod">
          <ac:chgData name="Alfred Asterjadhi" userId="39de57b9-85c0-4fd1-aaac-8ca2b6560ad0" providerId="ADAL" clId="{CBA4C8F4-8299-42A9-9D72-F1D76277B749}" dt="2023-11-16T01:45:49.533" v="31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7" Type="http://schemas.openxmlformats.org/officeDocument/2006/relationships/hyperlink" Target="https://mentor.ieee.org/802.11/dcn/23/11-23-1547-08-00be-lb275-cr-for-misc-cids.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1-00-00be-lb275-cr-for-subclause-35-3-7-5-3.docx" TargetMode="External"/><Relationship Id="rId5" Type="http://schemas.openxmlformats.org/officeDocument/2006/relationships/hyperlink" Target="https://mentor.ieee.org/802.11/dcn/23/11-23-1400-02-00be-lb275-cr-for-subclause-35-3-7-5-2-part-2.docx" TargetMode="Externa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763-00-00be-lb275-cr-ppdu-end-time-alignment.docx" TargetMode="External"/><Relationship Id="rId3" Type="http://schemas.openxmlformats.org/officeDocument/2006/relationships/hyperlink" Target="https://mentor.ieee.org/802.11/dcn/23/11-23-1811-00-00be-lb275-cr-for-misc-clause-6-and-7.docx" TargetMode="External"/><Relationship Id="rId7"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4-00-00be-lb275-cr-for-bug-fix.docx" TargetMode="External"/><Relationship Id="rId5" Type="http://schemas.openxmlformats.org/officeDocument/2006/relationships/hyperlink" Target="https://mentor.ieee.org/802.11/dcn/23/11-23-1600-02-00be-lb275-cr-ap-backoff-procedure-for-nstr-operation.docx" TargetMode="External"/><Relationship Id="rId4" Type="http://schemas.openxmlformats.org/officeDocument/2006/relationships/hyperlink" Target="https://mentor.ieee.org/802.11/dcn/23/11-23-1545-00-00be-lb275-cr-for-r-tw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401-00-00be-lb275-cr-for-subclause-35-3-7-5-3.docx" TargetMode="External"/><Relationship Id="rId3" Type="http://schemas.openxmlformats.org/officeDocument/2006/relationships/hyperlink" Target="https://mentor.ieee.org/802.11/dcn/23/11-23-1771-00-00be-lb275-cr-for-ml-reconfiguration-part-7.docx" TargetMode="External"/><Relationship Id="rId7" Type="http://schemas.openxmlformats.org/officeDocument/2006/relationships/hyperlink" Target="https://mentor.ieee.org/802.11/dcn/23/11-23-1400-02-00be-lb275-cr-for-subclause-35-3-7-5-2-part-2.docx" TargetMode="External"/><Relationship Id="rId2" Type="http://schemas.openxmlformats.org/officeDocument/2006/relationships/hyperlink" Target="https://mentor.ieee.org/802.11/dcn/23/11-23-1808-00-00be-lb275-cr-emlsr-aa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60-02-00be-proposed-resolutions-to-lb275-a-few-cids-on-emlsr.docx" TargetMode="External"/><Relationship Id="rId5" Type="http://schemas.openxmlformats.org/officeDocument/2006/relationships/hyperlink" Target="https://mentor.ieee.org/802.11/dcn/23/11-23-1542-04-00be-lb275-cr-for-ml-reconfiguration-part-4.docx" TargetMode="External"/><Relationship Id="rId10" Type="http://schemas.openxmlformats.org/officeDocument/2006/relationships/hyperlink" Target="https://mentor.ieee.org/802.11/dcn/23/11-23-1547-08-00be-lb275-cr-for-misc-cids.docx" TargetMode="External"/><Relationship Id="rId4" Type="http://schemas.openxmlformats.org/officeDocument/2006/relationships/hyperlink" Target="https://mentor.ieee.org/802.11/dcn/23/11-23-1769-05-00be-lb275-cr-for-ml-reconfiguration-part-5.docx" TargetMode="External"/><Relationship Id="rId9" Type="http://schemas.openxmlformats.org/officeDocument/2006/relationships/hyperlink" Target="https://mentor.ieee.org/802.11/dcn/23/11-23-1849-00-00be-cids-related-to-rtw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630-02-00be-unsupported-opclasses-in-rnr-and-filsdf.docx" TargetMode="External"/><Relationship Id="rId7" Type="http://schemas.openxmlformats.org/officeDocument/2006/relationships/hyperlink" Target="https://mentor.ieee.org/802.11/dcn/23/11-23-2011-00-00be-cr-for-misc-cids-part-8.docx" TargetMode="External"/><Relationship Id="rId2" Type="http://schemas.openxmlformats.org/officeDocument/2006/relationships/hyperlink" Target="https://mentor.ieee.org/802.11/dcn/23/11-23-1600-03-00be-lb275-cr-ap-backoff-procedure-for-nst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0-00be-tgbe-motions-list-part-4.pptx" TargetMode="External"/><Relationship Id="rId5" Type="http://schemas.openxmlformats.org/officeDocument/2006/relationships/hyperlink" Target="https://mentor.ieee.org/802.11/dcn/23/11-23-1781-00-00be-lb275-cr-on-broadcast-twt.docx" TargetMode="External"/><Relationship Id="rId4" Type="http://schemas.openxmlformats.org/officeDocument/2006/relationships/hyperlink" Target="https://mentor.ieee.org/802.11/dcn/23/11-23-1763-01-00be-lb275-cr-ppdu-end-time-alignment.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1801-02-00be-cr-for-misc-cids-part-6.docx" TargetMode="External"/><Relationship Id="rId3" Type="http://schemas.openxmlformats.org/officeDocument/2006/relationships/hyperlink" Target="https://mentor.ieee.org/802.11/dcn/23/11-23-1545-00-00be-lb275-cr-for-r-twt-part-2.docx" TargetMode="External"/><Relationship Id="rId7" Type="http://schemas.openxmlformats.org/officeDocument/2006/relationships/hyperlink" Target="https://mentor.ieee.org/802.11/dcn/23/11-23-1800-02-00be-cr-for-misc-cids-part-5.docx" TargetMode="External"/><Relationship Id="rId2" Type="http://schemas.openxmlformats.org/officeDocument/2006/relationships/hyperlink" Target="https://mentor.ieee.org/802.11/dcn/23/11-23-1375-21-00be-ieee-802-11be-lb275-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10-00-00be-cr-for-misc-cids-part-7.docx" TargetMode="External"/><Relationship Id="rId5" Type="http://schemas.openxmlformats.org/officeDocument/2006/relationships/hyperlink" Target="https://mentor.ieee.org/802.11/dcn/23/11-23-1783-01-00be-lb275-cr-on-r-twt.docx" TargetMode="External"/><Relationship Id="rId10" Type="http://schemas.openxmlformats.org/officeDocument/2006/relationships/hyperlink" Target="https://mentor.ieee.org/802.11/dcn/23/11-23-1600-06-00be-lb275-cr-ap-backoff-procedure-for-nstr-operation.docx" TargetMode="External"/><Relationship Id="rId4" Type="http://schemas.openxmlformats.org/officeDocument/2006/relationships/hyperlink" Target="https://mentor.ieee.org/802.11/dcn/23/11-23-1807-03-00be-cr-for-cid-19876-nstr-operation.docx" TargetMode="External"/><Relationship Id="rId9" Type="http://schemas.openxmlformats.org/officeDocument/2006/relationships/hyperlink" Target="https://mentor.ieee.org/802.11/dcn/23/11-23-1802-02-00be-lb275-9-4-2-316-qos-char-element.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1882-03-00be-proposed-resolution-to-11be-lb275-cid-19523.docx" TargetMode="External"/><Relationship Id="rId2" Type="http://schemas.openxmlformats.org/officeDocument/2006/relationships/hyperlink" Target="https://mentor.ieee.org/802.11/dcn/23/11-23-1760-01-00be-proposed-resolutions-to-lb275-a-few-cids-on-emls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671862"/>
              </p:ext>
            </p:extLst>
          </p:nvPr>
        </p:nvGraphicFramePr>
        <p:xfrm>
          <a:off x="851217" y="1582301"/>
          <a:ext cx="7736268" cy="42073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 7C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1560r0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CIDs in 35.3.16.8.3</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Ming Gan</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B05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AP Backoff Procedure for NSTR Operation</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B05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PPDU End Time Alignment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00B05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Resolution for comments assigned to Abhi-Part 11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Abhishek Patil</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1781r0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on Broadcast 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Rubayet Shafin </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1793r0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Liuming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196700631"/>
              </p:ext>
            </p:extLst>
          </p:nvPr>
        </p:nvGraphicFramePr>
        <p:xfrm>
          <a:off x="851217" y="1582301"/>
          <a:ext cx="7736268" cy="42528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7030A0"/>
                          </a:solidFill>
                          <a:effectLst/>
                          <a:latin typeface="+mn-lt"/>
                          <a:hlinkClick r:id="rId3">
                            <a:extLst>
                              <a:ext uri="{A12FA001-AC4F-418D-AE19-62706E023703}">
                                <ahyp:hlinkClr xmlns:ahyp="http://schemas.microsoft.com/office/drawing/2018/hyperlinkcolor" val="tx"/>
                              </a:ext>
                            </a:extLst>
                          </a:hlinkClick>
                        </a:rPr>
                        <a:t>1802r0</a:t>
                      </a:r>
                      <a:endParaRPr lang="en-US" sz="1000" b="0" i="0" u="none" strike="noStrike" dirty="0">
                        <a:solidFill>
                          <a:srgbClr val="7030A0"/>
                        </a:solidFill>
                        <a:effectLst/>
                        <a:latin typeface="+mn-lt"/>
                      </a:endParaRPr>
                    </a:p>
                  </a:txBody>
                  <a:tcPr marL="9525" marR="9525" marT="9525" marB="0"/>
                </a:tc>
                <a:tc>
                  <a:txBody>
                    <a:bodyPr/>
                    <a:lstStyle/>
                    <a:p>
                      <a:pPr algn="l"/>
                      <a:r>
                        <a:rPr lang="en-US" sz="1000" b="0" dirty="0">
                          <a:solidFill>
                            <a:srgbClr val="7030A0"/>
                          </a:solidFill>
                          <a:effectLst/>
                          <a:latin typeface="+mn-lt"/>
                        </a:rPr>
                        <a:t>LB275-9.4.2.316 (QoS char element)</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Duncan Ho </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2C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1804r0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35.3.18 part 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Doc Unfinished</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7030A0"/>
                          </a:solidFill>
                          <a:effectLst/>
                          <a:latin typeface="+mn-lt"/>
                          <a:hlinkClick r:id="rId6">
                            <a:extLst>
                              <a:ext uri="{A12FA001-AC4F-418D-AE19-62706E023703}">
                                <ahyp:hlinkClr xmlns:ahyp="http://schemas.microsoft.com/office/drawing/2018/hyperlinkcolor" val="tx"/>
                              </a:ext>
                            </a:extLst>
                          </a:hlinkClick>
                        </a:rPr>
                        <a:t>1810r0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1811r0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1849r0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CIDs related to </a:t>
                      </a:r>
                      <a:r>
                        <a:rPr lang="en-US" sz="1000" i="0" dirty="0" err="1">
                          <a:solidFill>
                            <a:srgbClr val="00B050"/>
                          </a:solidFill>
                          <a:effectLst/>
                          <a:latin typeface="+mn-lt"/>
                          <a:ea typeface="Times New Roman" panose="02020603050405020304" pitchFamily="18" charset="0"/>
                        </a:rPr>
                        <a:t>rTWT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1882r0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76171247"/>
              </p:ext>
            </p:extLst>
          </p:nvPr>
        </p:nvGraphicFramePr>
        <p:xfrm>
          <a:off x="851217" y="1582301"/>
          <a:ext cx="7736268" cy="395522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1894r0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1630r1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Unsupported </a:t>
                      </a:r>
                      <a:r>
                        <a:rPr lang="en-US" sz="1000" i="0" dirty="0" err="1">
                          <a:solidFill>
                            <a:srgbClr val="00B050"/>
                          </a:solidFill>
                          <a:effectLst/>
                          <a:latin typeface="+mn-lt"/>
                          <a:ea typeface="Times New Roman" panose="02020603050405020304" pitchFamily="18" charset="0"/>
                        </a:rPr>
                        <a:t>Opclasses</a:t>
                      </a:r>
                      <a:r>
                        <a:rPr lang="en-US" sz="1000" i="0" dirty="0">
                          <a:solidFill>
                            <a:srgbClr val="00B050"/>
                          </a:solidFill>
                          <a:effectLst/>
                          <a:latin typeface="+mn-lt"/>
                          <a:ea typeface="Times New Roman" panose="02020603050405020304" pitchFamily="18" charset="0"/>
                        </a:rPr>
                        <a:t> in RNR and FILSDF</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Thomas Derham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Pending SP PM1 Tue</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955314"/>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1760r2</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1400r3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CR-for-Subclause-35.3.7.5.2 -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1401r1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1802r1</a:t>
            </a:r>
            <a:r>
              <a:rPr lang="en-US" sz="1400" dirty="0">
                <a:solidFill>
                  <a:srgbClr val="00B050"/>
                </a:solidFill>
              </a:rPr>
              <a:t> LB275-9.4.2.316 (QoS char element)			Duncan Ho		[4C]</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1804r1</a:t>
            </a:r>
            <a:r>
              <a:rPr lang="en-US" sz="1400" dirty="0">
                <a:solidFill>
                  <a:srgbClr val="00B050"/>
                </a:solidFill>
              </a:rPr>
              <a:t> CR 35.3.18 part 2						Liwen Chu		[7C]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1560r1</a:t>
            </a:r>
            <a:r>
              <a:rPr lang="en-US" sz="1400" dirty="0">
                <a:solidFill>
                  <a:srgbClr val="00B050"/>
                </a:solidFill>
              </a:rPr>
              <a:t> CR for CIDs in 35.3.16.8.3				Ming Gan		[5C]</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1793r0</a:t>
            </a:r>
            <a:r>
              <a:rPr lang="en-US" sz="1400" dirty="0">
                <a:solidFill>
                  <a:srgbClr val="00B050"/>
                </a:solidFill>
              </a:rPr>
              <a:t> CR for CID 20088						Liuming Lu		[1C]</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1849r0</a:t>
            </a:r>
            <a:r>
              <a:rPr lang="en-US" sz="1400" dirty="0">
                <a:solidFill>
                  <a:srgbClr val="00B050"/>
                </a:solidFill>
              </a:rPr>
              <a:t> CIDs related to </a:t>
            </a:r>
            <a:r>
              <a:rPr lang="en-US" sz="1400" dirty="0" err="1">
                <a:solidFill>
                  <a:srgbClr val="00B050"/>
                </a:solidFill>
              </a:rPr>
              <a:t>rTWT</a:t>
            </a:r>
            <a:r>
              <a:rPr lang="en-US" sz="1400" dirty="0">
                <a:solidFill>
                  <a:srgbClr val="00B050"/>
                </a:solidFill>
              </a:rPr>
              <a:t>					George Cherian	[8C]</a:t>
            </a: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1882r0</a:t>
            </a:r>
            <a:r>
              <a:rPr lang="en-US" sz="1400" dirty="0">
                <a:solidFill>
                  <a:srgbClr val="00B050"/>
                </a:solidFill>
              </a:rPr>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1810r0</a:t>
            </a:r>
            <a:r>
              <a:rPr lang="en-US" sz="1100" dirty="0">
                <a:solidFill>
                  <a:srgbClr val="00B050"/>
                </a:solidFill>
              </a:rPr>
              <a:t> CR-for-Subclause-6-5-24					Mark Hamilton			[12C] </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1811r0</a:t>
            </a:r>
            <a:r>
              <a:rPr lang="en-US" sz="1100" dirty="0">
                <a:solidFill>
                  <a:srgbClr val="00B050"/>
                </a:solidFill>
              </a:rPr>
              <a:t> CR-for-misc-clause-6-and-7				Mark Hamilton			[9C]</a:t>
            </a:r>
            <a:endParaRPr lang="en-GB" sz="1100" dirty="0">
              <a:solidFill>
                <a:srgbClr val="00B050"/>
              </a:solidFill>
            </a:endParaRP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1545r0</a:t>
            </a:r>
            <a:r>
              <a:rPr lang="en-US" sz="1100" dirty="0">
                <a:solidFill>
                  <a:srgbClr val="00B050"/>
                </a:solidFill>
              </a:rPr>
              <a:t> CR for R-TWT - Part 2 					Kumail Haider 			[12C]</a:t>
            </a:r>
          </a:p>
          <a:p>
            <a:pPr lvl="1">
              <a:buFont typeface="Arial" panose="020B0604020202020204" pitchFamily="34" charset="0"/>
              <a:buChar char="•"/>
            </a:pPr>
            <a:r>
              <a:rPr lang="en-US" sz="1100" dirty="0">
                <a:solidFill>
                  <a:srgbClr val="B26B02"/>
                </a:solidFill>
                <a:hlinkClick r:id="rId5">
                  <a:extLst>
                    <a:ext uri="{A12FA001-AC4F-418D-AE19-62706E023703}">
                      <ahyp:hlinkClr xmlns:ahyp="http://schemas.microsoft.com/office/drawing/2018/hyperlinkcolor" val="tx"/>
                    </a:ext>
                  </a:extLst>
                </a:hlinkClick>
              </a:rPr>
              <a:t>1600r</a:t>
            </a:r>
            <a:r>
              <a:rPr lang="en-US" sz="1100" dirty="0">
                <a:solidFill>
                  <a:srgbClr val="00B050"/>
                </a:solidFill>
                <a:hlinkClick r:id="rId5">
                  <a:extLst>
                    <a:ext uri="{A12FA001-AC4F-418D-AE19-62706E023703}">
                      <ahyp:hlinkClr xmlns:ahyp="http://schemas.microsoft.com/office/drawing/2018/hyperlinkcolor" val="tx"/>
                    </a:ext>
                  </a:extLst>
                </a:hlinkClick>
              </a:rPr>
              <a:t>2</a:t>
            </a:r>
            <a:r>
              <a:rPr lang="en-US" sz="1100" dirty="0">
                <a:solidFill>
                  <a:srgbClr val="00B050"/>
                </a:solidFill>
              </a:rPr>
              <a:t> CR: AP Backoff Procedure for NSTR Operation 		Juseong Moon			[1C]</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1894r0</a:t>
            </a:r>
            <a:r>
              <a:rPr lang="en-US" sz="1100" dirty="0">
                <a:solidFill>
                  <a:srgbClr val="00B050"/>
                </a:solidFill>
              </a:rPr>
              <a:t> CR for Bug Fix						Ming Gan			[0C*]</a:t>
            </a:r>
            <a:endParaRPr lang="en-US" sz="1100" b="1" dirty="0">
              <a:solidFill>
                <a:srgbClr val="00B050"/>
              </a:solidFill>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1630r1</a:t>
            </a:r>
            <a:r>
              <a:rPr lang="en-US" sz="1100" i="0" u="none" strike="noStrike" kern="1200" dirty="0">
                <a:solidFill>
                  <a:srgbClr val="00B050"/>
                </a:solidFill>
                <a:effectLst/>
                <a:ea typeface="Times New Roman" panose="02020603050405020304" pitchFamily="18" charset="0"/>
              </a:rPr>
              <a:t> Unsupported </a:t>
            </a:r>
            <a:r>
              <a:rPr lang="en-US" sz="1100" i="0" u="none" strike="noStrike" kern="1200" dirty="0" err="1">
                <a:solidFill>
                  <a:srgbClr val="00B050"/>
                </a:solidFill>
                <a:effectLst/>
                <a:ea typeface="Times New Roman" panose="02020603050405020304" pitchFamily="18" charset="0"/>
              </a:rPr>
              <a:t>Opclasses</a:t>
            </a:r>
            <a:r>
              <a:rPr lang="en-US" sz="1100" i="0" u="none" strike="noStrike" kern="1200" dirty="0">
                <a:solidFill>
                  <a:srgbClr val="00B050"/>
                </a:solidFill>
                <a:effectLst/>
                <a:ea typeface="Times New Roman" panose="02020603050405020304" pitchFamily="18" charset="0"/>
              </a:rPr>
              <a:t> in RNR and FILSDF 		Thomas Derham		[0C*</a:t>
            </a:r>
            <a:r>
              <a:rPr lang="en-US" sz="1100" kern="1200" dirty="0">
                <a:solidFill>
                  <a:srgbClr val="00B050"/>
                </a:solidFill>
                <a:ea typeface="Times New Roman" panose="02020603050405020304" pitchFamily="18" charset="0"/>
              </a:rPr>
              <a:t>]</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1763r0</a:t>
            </a:r>
            <a:r>
              <a:rPr lang="en-US" sz="1100" dirty="0">
                <a:solidFill>
                  <a:srgbClr val="00B050"/>
                </a:solidFill>
              </a:rPr>
              <a:t> CR: PPDU End Time Alignment 				Juseong Moon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strike="sngStrike" dirty="0">
                <a:solidFill>
                  <a:srgbClr val="FF0000"/>
                </a:solidFill>
              </a:rPr>
              <a:t>1763r0 CR: PPDU End Time Alignment 			Juseong Moon</a:t>
            </a:r>
          </a:p>
          <a:p>
            <a:pPr lvl="1">
              <a:buFont typeface="Arial" panose="020B0604020202020204" pitchFamily="34" charset="0"/>
              <a:buChar char="•"/>
            </a:pPr>
            <a:r>
              <a:rPr lang="en-US" sz="1400" dirty="0">
                <a:solidFill>
                  <a:srgbClr val="00B050"/>
                </a:solidFill>
              </a:rPr>
              <a:t>1778r0 Resolution for comments assigned to Abhi-Part 11 Abhishek Patil</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1781r0</a:t>
            </a:r>
            <a:r>
              <a:rPr lang="en-GB" sz="1400" dirty="0">
                <a:solidFill>
                  <a:srgbClr val="00B050"/>
                </a:solidFill>
              </a:rPr>
              <a:t> CR on Broadcast TWT 					Rubayet Shafin </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1785r0</a:t>
            </a:r>
            <a:r>
              <a:rPr lang="en-GB" sz="1400" dirty="0">
                <a:solidFill>
                  <a:srgbClr val="00B050"/>
                </a:solidFill>
              </a:rPr>
              <a:t> CR for 35.3.19 part2 					Kaiying Lu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1786r0</a:t>
            </a:r>
            <a:r>
              <a:rPr lang="en-GB" sz="1400" dirty="0">
                <a:solidFill>
                  <a:srgbClr val="00B050"/>
                </a:solidFill>
              </a:rPr>
              <a:t> CR-for-35-2-1-1 						Kaiying Lu</a:t>
            </a:r>
            <a:endParaRPr lang="en-US" sz="1400" dirty="0">
              <a:solidFill>
                <a:srgbClr val="00B050"/>
              </a:solidFill>
            </a:endParaRPr>
          </a:p>
          <a:p>
            <a:pPr lvl="1">
              <a:buFont typeface="Arial" panose="020B0604020202020204" pitchFamily="34" charset="0"/>
              <a:buChar char="•"/>
            </a:pPr>
            <a:r>
              <a:rPr lang="en-GB" sz="1400" dirty="0">
                <a:solidFill>
                  <a:srgbClr val="00B050"/>
                </a:solidFill>
              </a:rPr>
              <a:t>2010r0 </a:t>
            </a:r>
            <a:r>
              <a:rPr lang="en-US" sz="1400" dirty="0">
                <a:solidFill>
                  <a:srgbClr val="00B050"/>
                </a:solidFill>
              </a:rPr>
              <a:t>CR for </a:t>
            </a:r>
            <a:r>
              <a:rPr lang="en-US" sz="1400" dirty="0" err="1">
                <a:solidFill>
                  <a:srgbClr val="00B050"/>
                </a:solidFill>
              </a:rPr>
              <a:t>misc</a:t>
            </a:r>
            <a:r>
              <a:rPr lang="en-US" sz="1400" dirty="0">
                <a:solidFill>
                  <a:srgbClr val="00B050"/>
                </a:solidFill>
              </a:rPr>
              <a:t> CIDs - part 7					Gaurang Naik</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1806r0</a:t>
            </a:r>
            <a:r>
              <a:rPr lang="en-GB" sz="1400" dirty="0">
                <a:solidFill>
                  <a:srgbClr val="00B050"/>
                </a:solidFill>
              </a:rPr>
              <a:t> CR for </a:t>
            </a:r>
            <a:r>
              <a:rPr lang="en-GB" sz="1400" dirty="0" err="1">
                <a:solidFill>
                  <a:srgbClr val="00B050"/>
                </a:solidFill>
              </a:rPr>
              <a:t>misc</a:t>
            </a:r>
            <a:r>
              <a:rPr lang="en-GB" sz="1400" dirty="0">
                <a:solidFill>
                  <a:srgbClr val="00B050"/>
                </a:solidFill>
              </a:rPr>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1681r0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CR for CID 19888</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Rui Yang 	[1C]</a:t>
            </a:r>
          </a:p>
          <a:p>
            <a:pPr lvl="1">
              <a:buFont typeface="Arial" panose="020B0604020202020204" pitchFamily="34" charset="0"/>
              <a:buChar char="•"/>
            </a:pPr>
            <a:r>
              <a:rPr lang="en-US" sz="1600" kern="1200" dirty="0">
                <a:solidFill>
                  <a:srgbClr val="00B050"/>
                </a:solidFill>
                <a:ea typeface="MS Gothic" panose="020B0609070205080204" pitchFamily="49" charset="-128"/>
              </a:rPr>
              <a:t>1582r0	 CR for CIDs in 36.2.6			Bo Gong 	[7C SP]</a:t>
            </a:r>
            <a:endParaRPr lang="en-US" sz="16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1808r0</a:t>
            </a:r>
            <a:r>
              <a:rPr lang="en-GB" sz="1200" dirty="0">
                <a:solidFill>
                  <a:srgbClr val="00B050"/>
                </a:solidFill>
              </a:rPr>
              <a:t> EMLSR AAR Operation 				Juseong Moon		[1C]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1771r0</a:t>
            </a:r>
            <a:r>
              <a:rPr lang="en-GB" sz="1200" dirty="0">
                <a:solidFill>
                  <a:srgbClr val="00B050"/>
                </a:solidFill>
              </a:rPr>
              <a:t> CR for ML Reconfiguration part 7		 	Binita Gupta		[4C]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1769r5</a:t>
            </a:r>
            <a:r>
              <a:rPr lang="en-GB" sz="1200" dirty="0">
                <a:solidFill>
                  <a:srgbClr val="00B050"/>
                </a:solidFill>
              </a:rPr>
              <a:t> CR for ML Reconfiguration part 5			Binita Gupta		[2C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1542r4</a:t>
            </a:r>
            <a:r>
              <a:rPr lang="en-GB" sz="1200" dirty="0">
                <a:solidFill>
                  <a:srgbClr val="00B050"/>
                </a:solidFill>
              </a:rPr>
              <a:t> CR for ML Reconfiguration part 4		 	Binita Gupta		[1C SP]</a:t>
            </a:r>
          </a:p>
          <a:p>
            <a:pPr lvl="1">
              <a:buFont typeface="Arial" panose="020B0604020202020204" pitchFamily="34" charset="0"/>
              <a:buChar char="•"/>
            </a:pPr>
            <a:r>
              <a:rPr lang="en-US" sz="1200" strike="sngStrike" dirty="0">
                <a:solidFill>
                  <a:srgbClr val="FF0000"/>
                </a:solidFill>
                <a:hlinkClick r:id="rId6">
                  <a:extLst>
                    <a:ext uri="{A12FA001-AC4F-418D-AE19-62706E023703}">
                      <ahyp:hlinkClr xmlns:ahyp="http://schemas.microsoft.com/office/drawing/2018/hyperlinkcolor" val="tx"/>
                    </a:ext>
                  </a:extLst>
                </a:hlinkClick>
              </a:rPr>
              <a:t>1760r2</a:t>
            </a:r>
            <a:r>
              <a:rPr lang="en-US" sz="1200" strike="sngStrike" dirty="0">
                <a:solidFill>
                  <a:srgbClr val="FF0000"/>
                </a:solidFill>
              </a:rPr>
              <a:t> Prop. Res. to LB275 a few CIDs on EMLSR		Qi Wang		[1C SP]</a:t>
            </a:r>
            <a:endParaRPr lang="en-US" sz="1200" b="1" strike="sngStrike" dirty="0">
              <a:solidFill>
                <a:srgbClr val="FF000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1400r3</a:t>
            </a:r>
            <a:r>
              <a:rPr lang="en-US" sz="1200" i="0" u="none" strike="noStrike" kern="1200" dirty="0">
                <a:solidFill>
                  <a:srgbClr val="00B050"/>
                </a:solidFill>
                <a:effectLst/>
                <a:ea typeface="Times New Roman" panose="02020603050405020304" pitchFamily="18" charset="0"/>
              </a:rPr>
              <a:t> CR-for-Subclause-35.3.7.5.2 - Part 2 			Arik Klein 		[1C 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1401r1</a:t>
            </a:r>
            <a:r>
              <a:rPr lang="en-US" sz="1200" i="0" u="none" strike="noStrike" kern="1200" dirty="0">
                <a:solidFill>
                  <a:srgbClr val="00B050"/>
                </a:solidFill>
                <a:effectLst/>
                <a:ea typeface="Times New Roman" panose="02020603050405020304" pitchFamily="18" charset="0"/>
              </a:rPr>
              <a:t> CR-for-Subclause-35.3.7.5.3 				Arik Klein		[1C SP]</a:t>
            </a:r>
          </a:p>
          <a:p>
            <a:pPr lvl="1">
              <a:buFont typeface="Arial" panose="020B0604020202020204" pitchFamily="34" charset="0"/>
              <a:buChar char="•"/>
            </a:pPr>
            <a:r>
              <a:rPr lang="en-US" sz="1200" kern="1200" dirty="0">
                <a:solidFill>
                  <a:srgbClr val="00B050"/>
                </a:solidFill>
                <a:hlinkClick r:id="rId9">
                  <a:extLst>
                    <a:ext uri="{A12FA001-AC4F-418D-AE19-62706E023703}">
                      <ahyp:hlinkClr xmlns:ahyp="http://schemas.microsoft.com/office/drawing/2018/hyperlinkcolor" val="tx"/>
                    </a:ext>
                  </a:extLst>
                </a:hlinkClick>
              </a:rPr>
              <a:t>1849r1</a:t>
            </a:r>
            <a:r>
              <a:rPr lang="en-US" sz="1200" kern="1200" dirty="0">
                <a:solidFill>
                  <a:srgbClr val="00B050"/>
                </a:solidFill>
              </a:rPr>
              <a:t> CIDs related to </a:t>
            </a:r>
            <a:r>
              <a:rPr lang="en-US" sz="1200" kern="1200" dirty="0" err="1">
                <a:solidFill>
                  <a:srgbClr val="00B050"/>
                </a:solidFill>
              </a:rPr>
              <a:t>rTWT</a:t>
            </a:r>
            <a:r>
              <a:rPr lang="en-US" sz="1200" kern="1200" dirty="0">
                <a:solidFill>
                  <a:srgbClr val="00B050"/>
                </a:solidFill>
              </a:rPr>
              <a:t>					George Cherian	[7C SP]</a:t>
            </a:r>
          </a:p>
          <a:p>
            <a:pPr lvl="1">
              <a:buFont typeface="Arial" panose="020B0604020202020204" pitchFamily="34" charset="0"/>
              <a:buChar char="•"/>
            </a:pPr>
            <a:r>
              <a:rPr lang="en-US" sz="1200" kern="1200" dirty="0">
                <a:solidFill>
                  <a:srgbClr val="00B050"/>
                </a:solidFill>
                <a:hlinkClick r:id="rId10">
                  <a:extLst>
                    <a:ext uri="{A12FA001-AC4F-418D-AE19-62706E023703}">
                      <ahyp:hlinkClr xmlns:ahyp="http://schemas.microsoft.com/office/drawing/2018/hyperlinkcolor" val="tx"/>
                    </a:ext>
                  </a:extLst>
                </a:hlinkClick>
              </a:rPr>
              <a:t>1547r1</a:t>
            </a:r>
            <a:r>
              <a:rPr lang="en-US" sz="1200" kern="1200" dirty="0">
                <a:solidFill>
                  <a:srgbClr val="00B050"/>
                </a:solidFill>
              </a:rPr>
              <a:t> CR for </a:t>
            </a:r>
            <a:r>
              <a:rPr lang="en-US" sz="1200" kern="1200" dirty="0" err="1">
                <a:solidFill>
                  <a:srgbClr val="00B050"/>
                </a:solidFill>
              </a:rPr>
              <a:t>misc</a:t>
            </a:r>
            <a:r>
              <a:rPr lang="en-US" sz="1200" kern="1200" dirty="0">
                <a:solidFill>
                  <a:srgbClr val="00B050"/>
                </a:solidFill>
              </a:rPr>
              <a:t> CIDs					Laurent Cariou	[1C SP]</a:t>
            </a:r>
            <a:endParaRPr lang="en-US" sz="12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solidFill>
                  <a:srgbClr val="00B050"/>
                </a:solidFill>
              </a:rPr>
              <a:t>TGbe Editor’s Report and MDR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050" dirty="0">
                <a:solidFill>
                  <a:srgbClr val="00B050"/>
                </a:solidFill>
                <a:hlinkClick r:id="rId2">
                  <a:extLst>
                    <a:ext uri="{A12FA001-AC4F-418D-AE19-62706E023703}">
                      <ahyp:hlinkClr xmlns:ahyp="http://schemas.microsoft.com/office/drawing/2018/hyperlinkcolor" val="tx"/>
                    </a:ext>
                  </a:extLst>
                </a:hlinkClick>
              </a:rPr>
              <a:t>1600r2</a:t>
            </a:r>
            <a:r>
              <a:rPr lang="en-GB" sz="1050" dirty="0">
                <a:solidFill>
                  <a:srgbClr val="00B050"/>
                </a:solidFill>
              </a:rPr>
              <a:t> CR: AP Backoff Procedure for NSTR Operation 		Juseong Moon		[1C SP]</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1630r1</a:t>
            </a:r>
            <a:r>
              <a:rPr lang="en-GB" sz="1050" dirty="0">
                <a:solidFill>
                  <a:srgbClr val="00B050"/>
                </a:solidFill>
              </a:rPr>
              <a:t> Unsupported </a:t>
            </a:r>
            <a:r>
              <a:rPr lang="en-GB" sz="1050" dirty="0" err="1">
                <a:solidFill>
                  <a:srgbClr val="00B050"/>
                </a:solidFill>
              </a:rPr>
              <a:t>Opclasses</a:t>
            </a:r>
            <a:r>
              <a:rPr lang="en-GB" sz="1050" dirty="0">
                <a:solidFill>
                  <a:srgbClr val="00B050"/>
                </a:solidFill>
              </a:rPr>
              <a:t> in RNR and FILSDF 			Thomas Derham		[0C SP]</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1763r0</a:t>
            </a:r>
            <a:r>
              <a:rPr lang="en-GB" sz="1050" dirty="0">
                <a:solidFill>
                  <a:srgbClr val="00B050"/>
                </a:solidFill>
              </a:rPr>
              <a:t> CR: PPDU End Time Alignment 				Juseong Moon		[1C SP]</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1781r0</a:t>
            </a:r>
            <a:r>
              <a:rPr lang="en-GB" sz="1050" dirty="0">
                <a:solidFill>
                  <a:srgbClr val="00B050"/>
                </a:solidFill>
              </a:rPr>
              <a:t> CR on Broadcast TWT 					Rubayet Shafin 		[7C SP]</a:t>
            </a:r>
          </a:p>
          <a:p>
            <a:pPr lvl="0">
              <a:buFont typeface="Arial" panose="020B0604020202020204" pitchFamily="34" charset="0"/>
              <a:buChar char="•"/>
            </a:pPr>
            <a:r>
              <a:rPr lang="en-GB" sz="1200" dirty="0"/>
              <a:t>Motions: </a:t>
            </a:r>
            <a:r>
              <a:rPr lang="en-GB" sz="1200" dirty="0">
                <a:hlinkClick r:id="rId6"/>
              </a:rPr>
              <a:t>442r30</a:t>
            </a:r>
            <a:endParaRPr lang="en-GB" sz="1200" dirty="0"/>
          </a:p>
          <a:p>
            <a:pPr>
              <a:buFont typeface="Arial" panose="020B0604020202020204" pitchFamily="34" charset="0"/>
              <a:buChar char="•"/>
            </a:pPr>
            <a:r>
              <a:rPr lang="en-GB" sz="1200" dirty="0"/>
              <a:t>Submissions:</a:t>
            </a:r>
          </a:p>
          <a:p>
            <a:pPr lvl="1">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2011r0</a:t>
            </a:r>
            <a:r>
              <a:rPr lang="en-US" sz="1050" dirty="0">
                <a:solidFill>
                  <a:srgbClr val="00B050"/>
                </a:solidFill>
              </a:rPr>
              <a:t> CR for </a:t>
            </a:r>
            <a:r>
              <a:rPr lang="en-US" sz="1050" dirty="0" err="1">
                <a:solidFill>
                  <a:srgbClr val="00B050"/>
                </a:solidFill>
              </a:rPr>
              <a:t>misc</a:t>
            </a:r>
            <a:r>
              <a:rPr lang="en-US" sz="1050" dirty="0">
                <a:solidFill>
                  <a:srgbClr val="00B050"/>
                </a:solidFill>
              </a:rPr>
              <a:t> CIDs-part 8					Gaurang Naik		[4C]</a:t>
            </a:r>
          </a:p>
          <a:p>
            <a:pPr lvl="1">
              <a:buFont typeface="Arial" panose="020B0604020202020204" pitchFamily="34" charset="0"/>
              <a:buChar char="•"/>
            </a:pPr>
            <a:r>
              <a:rPr lang="en-US" sz="1050" dirty="0">
                <a:solidFill>
                  <a:srgbClr val="00B050"/>
                </a:solidFill>
              </a:rPr>
              <a:t>Any submissions with CIDs that have not been discussed yet (no submission pending)</a:t>
            </a:r>
          </a:p>
          <a:p>
            <a:pPr lvl="1">
              <a:buFont typeface="Arial" panose="020B0604020202020204" pitchFamily="34" charset="0"/>
              <a:buChar char="•"/>
            </a:pPr>
            <a:r>
              <a:rPr lang="en-GB" sz="1050" dirty="0">
                <a:solidFill>
                  <a:srgbClr val="00B050"/>
                </a:solidFill>
              </a:rPr>
              <a:t>1803r1								Minyoung Park		[2C SP]</a:t>
            </a:r>
          </a:p>
          <a:p>
            <a:pPr lvl="1">
              <a:buFont typeface="Arial" panose="020B0604020202020204" pitchFamily="34" charset="0"/>
              <a:buChar char="•"/>
            </a:pPr>
            <a:r>
              <a:rPr lang="en-GB" sz="1050" dirty="0">
                <a:solidFill>
                  <a:srgbClr val="00B050"/>
                </a:solidFill>
              </a:rPr>
              <a:t>1798r1								Yunbo Li		[3C SP]</a:t>
            </a:r>
          </a:p>
          <a:p>
            <a:pPr lvl="1">
              <a:buFont typeface="Arial" panose="020B0604020202020204" pitchFamily="34" charset="0"/>
              <a:buChar char="•"/>
            </a:pPr>
            <a:r>
              <a:rPr lang="en-GB" sz="1050" dirty="0">
                <a:solidFill>
                  <a:schemeClr val="bg1">
                    <a:lumMod val="65000"/>
                  </a:schemeClr>
                </a:solidFill>
              </a:rPr>
              <a:t>1794r2								Yunbo Li		[1C SP]</a:t>
            </a:r>
          </a:p>
          <a:p>
            <a:pPr lvl="1">
              <a:buFont typeface="Arial" panose="020B0604020202020204" pitchFamily="34" charset="0"/>
              <a:buChar char="•"/>
            </a:pPr>
            <a:r>
              <a:rPr lang="en-US" sz="1050" dirty="0">
                <a:solidFill>
                  <a:schemeClr val="bg1">
                    <a:lumMod val="65000"/>
                  </a:schemeClr>
                </a:solidFill>
              </a:rPr>
              <a:t>1789r0								Ming Gan		[2C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1803r1								Minyoung Park	[2C SP]</a:t>
            </a:r>
          </a:p>
          <a:p>
            <a:pPr lvl="1">
              <a:buFont typeface="Arial" panose="020B0604020202020204" pitchFamily="34" charset="0"/>
              <a:buChar char="•"/>
            </a:pPr>
            <a:r>
              <a:rPr lang="en-GB" sz="1200" dirty="0">
                <a:solidFill>
                  <a:srgbClr val="00B050"/>
                </a:solidFill>
              </a:rPr>
              <a:t>1798r1								Yunbo Li		[2C SP]</a:t>
            </a:r>
          </a:p>
          <a:p>
            <a:pPr lvl="1">
              <a:buFont typeface="Arial" panose="020B0604020202020204" pitchFamily="34" charset="0"/>
              <a:buChar char="•"/>
            </a:pPr>
            <a:r>
              <a:rPr lang="en-GB" sz="1200" dirty="0">
                <a:solidFill>
                  <a:srgbClr val="00B050"/>
                </a:solidFill>
              </a:rPr>
              <a:t>1794r2								Yunbo Li		[1C SP]</a:t>
            </a:r>
          </a:p>
          <a:p>
            <a:pPr lvl="1">
              <a:buFont typeface="Arial" panose="020B0604020202020204" pitchFamily="34" charset="0"/>
              <a:buChar char="•"/>
            </a:pPr>
            <a:r>
              <a:rPr lang="en-GB" sz="1200" dirty="0">
                <a:solidFill>
                  <a:srgbClr val="00B050"/>
                </a:solidFill>
              </a:rPr>
              <a:t>1789r0								Ming Gan		[2C SP]</a:t>
            </a:r>
          </a:p>
          <a:p>
            <a:pPr lvl="1">
              <a:buFont typeface="Arial" panose="020B0604020202020204" pitchFamily="34" charset="0"/>
              <a:buChar char="•"/>
            </a:pPr>
            <a:r>
              <a:rPr lang="en-GB" sz="1200" dirty="0">
                <a:solidFill>
                  <a:srgbClr val="00B050"/>
                </a:solidFill>
              </a:rPr>
              <a:t>1800								Gaurang Naik</a:t>
            </a:r>
          </a:p>
          <a:p>
            <a:pPr lvl="1">
              <a:buFont typeface="Arial" panose="020B0604020202020204" pitchFamily="34" charset="0"/>
              <a:buChar char="•"/>
            </a:pPr>
            <a:r>
              <a:rPr lang="en-GB" sz="1200" dirty="0">
                <a:solidFill>
                  <a:srgbClr val="00B050"/>
                </a:solidFill>
              </a:rPr>
              <a:t>1786								Kaiying Lu</a:t>
            </a:r>
          </a:p>
          <a:p>
            <a:pPr lvl="1">
              <a:buFont typeface="Arial" panose="020B0604020202020204" pitchFamily="34" charset="0"/>
              <a:buChar char="•"/>
            </a:pPr>
            <a:r>
              <a:rPr lang="en-GB" sz="1200" dirty="0">
                <a:solidFill>
                  <a:srgbClr val="00B050"/>
                </a:solidFill>
              </a:rPr>
              <a:t>1806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altLang="en-US" sz="1400" dirty="0"/>
              <a:t>CID Status Review: </a:t>
            </a:r>
            <a:r>
              <a:rPr lang="en-US" altLang="en-US" sz="1400" dirty="0">
                <a:hlinkClick r:id="rId2"/>
              </a:rPr>
              <a:t>11-23/1375r21</a:t>
            </a:r>
            <a:endParaRPr lang="en-US" alt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FF0000"/>
                </a:solidFill>
              </a:rPr>
              <a:t>2097r0</a:t>
            </a:r>
            <a:r>
              <a:rPr lang="en-GB" sz="1100" dirty="0"/>
              <a:t> CR for CID 19049						Frank Hsu		[1C]</a:t>
            </a:r>
          </a:p>
          <a:p>
            <a:pPr lvl="1">
              <a:buFont typeface="Arial" panose="020B0604020202020204" pitchFamily="34" charset="0"/>
              <a:buChar char="•"/>
            </a:pPr>
            <a:r>
              <a:rPr lang="en-GB" sz="1100" dirty="0">
                <a:hlinkClick r:id="rId3"/>
              </a:rPr>
              <a:t>1545r0</a:t>
            </a:r>
            <a:r>
              <a:rPr lang="en-GB" sz="1100" dirty="0"/>
              <a:t> CR for R-TWT - Part 2 					Kumail Haider 		[5C SP]</a:t>
            </a:r>
          </a:p>
          <a:p>
            <a:pPr lvl="1">
              <a:buFont typeface="Arial" panose="020B0604020202020204" pitchFamily="34" charset="0"/>
              <a:buChar char="•"/>
            </a:pPr>
            <a:r>
              <a:rPr lang="en-GB" sz="1100" dirty="0">
                <a:hlinkClick r:id="rId4"/>
              </a:rPr>
              <a:t>1807r3</a:t>
            </a:r>
            <a:r>
              <a:rPr lang="en-GB" sz="1100" dirty="0"/>
              <a:t> </a:t>
            </a:r>
            <a:r>
              <a:rPr lang="en-US" sz="1100" dirty="0" err="1"/>
              <a:t>cr</a:t>
            </a:r>
            <a:r>
              <a:rPr lang="en-US" sz="1100" dirty="0"/>
              <a:t> for </a:t>
            </a:r>
            <a:r>
              <a:rPr lang="en-US" sz="1100" dirty="0" err="1"/>
              <a:t>cid</a:t>
            </a:r>
            <a:r>
              <a:rPr lang="en-US" sz="1100" dirty="0"/>
              <a:t> 19876 </a:t>
            </a:r>
            <a:r>
              <a:rPr lang="en-US" sz="1100" dirty="0" err="1"/>
              <a:t>nstr</a:t>
            </a:r>
            <a:r>
              <a:rPr lang="en-US" sz="1100" dirty="0"/>
              <a:t> operation				Yue Zhao		[1C SP]</a:t>
            </a:r>
          </a:p>
          <a:p>
            <a:pPr lvl="1">
              <a:buFont typeface="Arial" panose="020B0604020202020204" pitchFamily="34" charset="0"/>
              <a:buChar char="•"/>
            </a:pPr>
            <a:r>
              <a:rPr lang="en-GB" sz="1100" dirty="0">
                <a:hlinkClick r:id="rId5"/>
              </a:rPr>
              <a:t>1780r3</a:t>
            </a:r>
            <a:r>
              <a:rPr lang="en-GB" sz="1100" dirty="0"/>
              <a:t> CR on Misc. CIDs--Part 2					Yue Qi			[4C SP]</a:t>
            </a:r>
          </a:p>
          <a:p>
            <a:pPr lvl="1">
              <a:buFont typeface="Arial" panose="020B0604020202020204" pitchFamily="34" charset="0"/>
              <a:buChar char="•"/>
            </a:pPr>
            <a:r>
              <a:rPr lang="en-US" sz="1100" dirty="0">
                <a:hlinkClick r:id="rId6"/>
              </a:rPr>
              <a:t>2010r1</a:t>
            </a:r>
            <a:r>
              <a:rPr lang="en-US" sz="1100" dirty="0"/>
              <a:t> Resolution for miscellaneous CIDs – part 7			Gaurang Naik	 	[5 CIDs]</a:t>
            </a:r>
          </a:p>
          <a:p>
            <a:pPr lvl="1">
              <a:buFont typeface="Arial" panose="020B0604020202020204" pitchFamily="34" charset="0"/>
              <a:buChar char="•"/>
            </a:pPr>
            <a:r>
              <a:rPr lang="en-US" sz="1100" dirty="0">
                <a:hlinkClick r:id="rId7"/>
              </a:rPr>
              <a:t>1800r2</a:t>
            </a:r>
            <a:r>
              <a:rPr lang="en-US" sz="1100" dirty="0"/>
              <a:t> Resolution for miscellaneous CIDs – part 5 		Gaurang Naik		[1 CID]</a:t>
            </a:r>
          </a:p>
          <a:p>
            <a:pPr lvl="1">
              <a:buFont typeface="Arial" panose="020B0604020202020204" pitchFamily="34" charset="0"/>
              <a:buChar char="•"/>
            </a:pPr>
            <a:r>
              <a:rPr lang="en-US" sz="1100" dirty="0">
                <a:hlinkClick r:id="rId8"/>
              </a:rPr>
              <a:t>1801r3</a:t>
            </a:r>
            <a:r>
              <a:rPr lang="en-US" sz="1100" dirty="0"/>
              <a:t> Resolution for miscellaneous CIDs – part 6 		Gaurang Naik		[2 CIDs]</a:t>
            </a:r>
          </a:p>
          <a:p>
            <a:pPr lvl="1">
              <a:buFont typeface="Arial" panose="020B0604020202020204" pitchFamily="34" charset="0"/>
              <a:buChar char="•"/>
            </a:pPr>
            <a:r>
              <a:rPr lang="en-GB" sz="1100" dirty="0">
                <a:hlinkClick r:id="rId9"/>
              </a:rPr>
              <a:t>1802r2</a:t>
            </a:r>
            <a:r>
              <a:rPr lang="en-GB" sz="1100" dirty="0"/>
              <a:t> LB275-9.4.2.316 (QoS char element)			Duncan Ho 		[2 CIDs]</a:t>
            </a:r>
          </a:p>
          <a:p>
            <a:pPr lvl="1">
              <a:buFont typeface="Arial" panose="020B0604020202020204" pitchFamily="34" charset="0"/>
              <a:buChar char="•"/>
            </a:pPr>
            <a:r>
              <a:rPr lang="en-GB" sz="1100" dirty="0">
                <a:hlinkClick r:id="rId10"/>
              </a:rPr>
              <a:t>1600r5</a:t>
            </a:r>
            <a:r>
              <a:rPr lang="en-GB" sz="1100" dirty="0"/>
              <a:t> </a:t>
            </a:r>
            <a:r>
              <a:rPr lang="en-US" sz="1100" dirty="0"/>
              <a:t>CR: AP Backoff Procedure for NSTR Operation		Juseong Moon		[1 CID]</a:t>
            </a:r>
          </a:p>
          <a:p>
            <a:pPr lvl="1">
              <a:buFont typeface="Arial" panose="020B0604020202020204" pitchFamily="34" charset="0"/>
              <a:buChar char="•"/>
            </a:pPr>
            <a:endParaRPr lang="en-GB" sz="1100" dirty="0"/>
          </a:p>
          <a:p>
            <a:pPr lvl="1">
              <a:buFont typeface="Arial" panose="020B0604020202020204" pitchFamily="34" charset="0"/>
              <a:buChar char="•"/>
            </a:pPr>
            <a:r>
              <a:rPr lang="en-GB" sz="11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hlinkClick r:id="rId2"/>
              </a:rPr>
              <a:t>1760r2</a:t>
            </a:r>
            <a:r>
              <a:rPr lang="en-GB" sz="1200" dirty="0"/>
              <a:t> </a:t>
            </a:r>
            <a:r>
              <a:rPr lang="en-US" sz="1200" dirty="0"/>
              <a:t>Prop. Res. to LB275 a few CIDs on EMLSR</a:t>
            </a:r>
            <a:r>
              <a:rPr lang="en-GB" sz="1200" dirty="0"/>
              <a:t>		Qi Wang		[2C SP]</a:t>
            </a:r>
          </a:p>
          <a:p>
            <a:pPr lvl="1">
              <a:buFont typeface="Arial" panose="020B0604020202020204" pitchFamily="34" charset="0"/>
              <a:buChar char="•"/>
            </a:pPr>
            <a:r>
              <a:rPr lang="en-GB" sz="1200" dirty="0">
                <a:hlinkClick r:id="rId3"/>
              </a:rPr>
              <a:t>1882r3</a:t>
            </a:r>
            <a:r>
              <a:rPr lang="en-GB" sz="1200" dirty="0"/>
              <a:t> </a:t>
            </a:r>
            <a:r>
              <a:rPr lang="en-US" sz="1200" dirty="0"/>
              <a:t>Proposed resolution to 11be LB275 CID-19523	</a:t>
            </a:r>
            <a:r>
              <a:rPr lang="en-GB" sz="1200" dirty="0"/>
              <a:t>Qi Wang		[1C SP]</a:t>
            </a:r>
          </a:p>
          <a:p>
            <a:pPr>
              <a:buFont typeface="Arial" panose="020B0604020202020204" pitchFamily="34" charset="0"/>
              <a:buChar char="•"/>
            </a:pPr>
            <a:r>
              <a:rPr lang="en-GB" sz="1600" dirty="0"/>
              <a:t>Motions: </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 </a:t>
            </a:r>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160871</TotalTime>
  <Words>4603</Words>
  <Application>Microsoft Office PowerPoint</Application>
  <PresentationFormat>On-screen Show (4:3)</PresentationFormat>
  <Paragraphs>800</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1429</cp:revision>
  <cp:lastPrinted>1601-01-01T00:00:00Z</cp:lastPrinted>
  <dcterms:created xsi:type="dcterms:W3CDTF">2017-01-26T15:28:16Z</dcterms:created>
  <dcterms:modified xsi:type="dcterms:W3CDTF">2023-11-16T01:45:51Z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