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738" r:id="rId4"/>
  </p:sldMasterIdLst>
  <p:notesMasterIdLst>
    <p:notesMasterId r:id="rId39"/>
  </p:notesMasterIdLst>
  <p:handoutMasterIdLst>
    <p:handoutMasterId r:id="rId40"/>
  </p:handoutMasterIdLst>
  <p:sldIdLst>
    <p:sldId id="256" r:id="rId5"/>
    <p:sldId id="287" r:id="rId6"/>
    <p:sldId id="257" r:id="rId7"/>
    <p:sldId id="2383" r:id="rId8"/>
    <p:sldId id="2367" r:id="rId9"/>
    <p:sldId id="288" r:id="rId10"/>
    <p:sldId id="289" r:id="rId11"/>
    <p:sldId id="266" r:id="rId12"/>
    <p:sldId id="267" r:id="rId13"/>
    <p:sldId id="281" r:id="rId14"/>
    <p:sldId id="268" r:id="rId15"/>
    <p:sldId id="271" r:id="rId16"/>
    <p:sldId id="285" r:id="rId17"/>
    <p:sldId id="274" r:id="rId18"/>
    <p:sldId id="325" r:id="rId19"/>
    <p:sldId id="2375" r:id="rId20"/>
    <p:sldId id="275" r:id="rId21"/>
    <p:sldId id="2384" r:id="rId22"/>
    <p:sldId id="2385" r:id="rId23"/>
    <p:sldId id="2386" r:id="rId24"/>
    <p:sldId id="2387" r:id="rId25"/>
    <p:sldId id="2389" r:id="rId26"/>
    <p:sldId id="2388" r:id="rId27"/>
    <p:sldId id="2390" r:id="rId28"/>
    <p:sldId id="2391" r:id="rId29"/>
    <p:sldId id="2392" r:id="rId30"/>
    <p:sldId id="2393" r:id="rId31"/>
    <p:sldId id="328" r:id="rId32"/>
    <p:sldId id="329" r:id="rId33"/>
    <p:sldId id="297" r:id="rId34"/>
    <p:sldId id="284" r:id="rId35"/>
    <p:sldId id="331" r:id="rId36"/>
    <p:sldId id="332" r:id="rId37"/>
    <p:sldId id="264" r:id="rId38"/>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846B26-E08B-456F-A69C-4EF16B27691D}" v="6" dt="2023-11-14T19:56:26.30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autoAdjust="0"/>
    <p:restoredTop sz="95822" autoAdjust="0"/>
  </p:normalViewPr>
  <p:slideViewPr>
    <p:cSldViewPr>
      <p:cViewPr varScale="1">
        <p:scale>
          <a:sx n="81" d="100"/>
          <a:sy n="81" d="100"/>
        </p:scale>
        <p:origin x="108" y="402"/>
      </p:cViewPr>
      <p:guideLst>
        <p:guide orient="horz" pos="2160"/>
        <p:guide pos="3840"/>
      </p:guideLst>
    </p:cSldViewPr>
  </p:slideViewPr>
  <p:outlineViewPr>
    <p:cViewPr varScale="1">
      <p:scale>
        <a:sx n="33" d="100"/>
        <a:sy n="33" d="100"/>
      </p:scale>
      <p:origin x="0" y="-3164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90846B26-E08B-456F-A69C-4EF16B27691D}"/>
    <pc:docChg chg="undo custSel addSld delSld modSld sldOrd modMainMaster">
      <pc:chgData name="Jon Rosdahl" userId="2820f357-2dd4-4127-8713-e0bfde0fd756" providerId="ADAL" clId="{90846B26-E08B-456F-A69C-4EF16B27691D}" dt="2023-11-14T19:58:32.066" v="2655" actId="14100"/>
      <pc:docMkLst>
        <pc:docMk/>
      </pc:docMkLst>
      <pc:sldChg chg="modSp mod">
        <pc:chgData name="Jon Rosdahl" userId="2820f357-2dd4-4127-8713-e0bfde0fd756" providerId="ADAL" clId="{90846B26-E08B-456F-A69C-4EF16B27691D}" dt="2023-11-14T19:56:11.257" v="2642" actId="20577"/>
        <pc:sldMkLst>
          <pc:docMk/>
          <pc:sldMk cId="0" sldId="256"/>
        </pc:sldMkLst>
        <pc:spChg chg="mod">
          <ac:chgData name="Jon Rosdahl" userId="2820f357-2dd4-4127-8713-e0bfde0fd756" providerId="ADAL" clId="{90846B26-E08B-456F-A69C-4EF16B27691D}" dt="2023-11-14T19:56:11.257" v="2642" actId="20577"/>
          <ac:spMkLst>
            <pc:docMk/>
            <pc:sldMk cId="0" sldId="256"/>
            <ac:spMk id="3074" creationId="{00000000-0000-0000-0000-000000000000}"/>
          </ac:spMkLst>
        </pc:spChg>
      </pc:sldChg>
      <pc:sldChg chg="modSp mod">
        <pc:chgData name="Jon Rosdahl" userId="2820f357-2dd4-4127-8713-e0bfde0fd756" providerId="ADAL" clId="{90846B26-E08B-456F-A69C-4EF16B27691D}" dt="2023-11-14T19:53:37.446" v="2640" actId="20577"/>
        <pc:sldMkLst>
          <pc:docMk/>
          <pc:sldMk cId="3439635317" sldId="274"/>
        </pc:sldMkLst>
        <pc:spChg chg="mod">
          <ac:chgData name="Jon Rosdahl" userId="2820f357-2dd4-4127-8713-e0bfde0fd756" providerId="ADAL" clId="{90846B26-E08B-456F-A69C-4EF16B27691D}" dt="2023-11-14T19:53:37.446" v="2640" actId="20577"/>
          <ac:spMkLst>
            <pc:docMk/>
            <pc:sldMk cId="3439635317" sldId="274"/>
            <ac:spMk id="3" creationId="{00000000-0000-0000-0000-000000000000}"/>
          </ac:spMkLst>
        </pc:spChg>
      </pc:sldChg>
      <pc:sldChg chg="del">
        <pc:chgData name="Jon Rosdahl" userId="2820f357-2dd4-4127-8713-e0bfde0fd756" providerId="ADAL" clId="{90846B26-E08B-456F-A69C-4EF16B27691D}" dt="2023-11-14T19:51:05.650" v="2587" actId="2696"/>
        <pc:sldMkLst>
          <pc:docMk/>
          <pc:sldMk cId="2170297715" sldId="275"/>
        </pc:sldMkLst>
      </pc:sldChg>
      <pc:sldChg chg="ord">
        <pc:chgData name="Jon Rosdahl" userId="2820f357-2dd4-4127-8713-e0bfde0fd756" providerId="ADAL" clId="{90846B26-E08B-456F-A69C-4EF16B27691D}" dt="2023-11-14T19:57:51.162" v="2644"/>
        <pc:sldMkLst>
          <pc:docMk/>
          <pc:sldMk cId="3831512451" sldId="275"/>
        </pc:sldMkLst>
      </pc:sldChg>
      <pc:sldChg chg="modSp mod">
        <pc:chgData name="Jon Rosdahl" userId="2820f357-2dd4-4127-8713-e0bfde0fd756" providerId="ADAL" clId="{90846B26-E08B-456F-A69C-4EF16B27691D}" dt="2023-11-13T23:47:09.258" v="47" actId="313"/>
        <pc:sldMkLst>
          <pc:docMk/>
          <pc:sldMk cId="3866284722" sldId="325"/>
        </pc:sldMkLst>
        <pc:spChg chg="mod">
          <ac:chgData name="Jon Rosdahl" userId="2820f357-2dd4-4127-8713-e0bfde0fd756" providerId="ADAL" clId="{90846B26-E08B-456F-A69C-4EF16B27691D}" dt="2023-11-13T23:47:09.258" v="47" actId="313"/>
          <ac:spMkLst>
            <pc:docMk/>
            <pc:sldMk cId="3866284722" sldId="325"/>
            <ac:spMk id="3" creationId="{58F48A77-6149-4095-9848-28A693C82088}"/>
          </ac:spMkLst>
        </pc:spChg>
      </pc:sldChg>
      <pc:sldChg chg="modSp mod">
        <pc:chgData name="Jon Rosdahl" userId="2820f357-2dd4-4127-8713-e0bfde0fd756" providerId="ADAL" clId="{90846B26-E08B-456F-A69C-4EF16B27691D}" dt="2023-11-13T23:54:24.067" v="126" actId="207"/>
        <pc:sldMkLst>
          <pc:docMk/>
          <pc:sldMk cId="3700804605" sldId="2384"/>
        </pc:sldMkLst>
        <pc:spChg chg="mod">
          <ac:chgData name="Jon Rosdahl" userId="2820f357-2dd4-4127-8713-e0bfde0fd756" providerId="ADAL" clId="{90846B26-E08B-456F-A69C-4EF16B27691D}" dt="2023-11-13T23:54:24.067" v="126" actId="207"/>
          <ac:spMkLst>
            <pc:docMk/>
            <pc:sldMk cId="3700804605" sldId="2384"/>
            <ac:spMk id="3" creationId="{8AE5EBB9-4038-A952-E280-4DBAB19F2FEE}"/>
          </ac:spMkLst>
        </pc:spChg>
      </pc:sldChg>
      <pc:sldChg chg="modSp mod">
        <pc:chgData name="Jon Rosdahl" userId="2820f357-2dd4-4127-8713-e0bfde0fd756" providerId="ADAL" clId="{90846B26-E08B-456F-A69C-4EF16B27691D}" dt="2023-11-14T00:12:24.136" v="436" actId="20577"/>
        <pc:sldMkLst>
          <pc:docMk/>
          <pc:sldMk cId="2408736746" sldId="2385"/>
        </pc:sldMkLst>
        <pc:spChg chg="mod">
          <ac:chgData name="Jon Rosdahl" userId="2820f357-2dd4-4127-8713-e0bfde0fd756" providerId="ADAL" clId="{90846B26-E08B-456F-A69C-4EF16B27691D}" dt="2023-11-14T00:12:24.136" v="436" actId="20577"/>
          <ac:spMkLst>
            <pc:docMk/>
            <pc:sldMk cId="2408736746" sldId="2385"/>
            <ac:spMk id="3" creationId="{0495EBA7-A0FD-0B5B-E644-89ABD00A78B2}"/>
          </ac:spMkLst>
        </pc:spChg>
      </pc:sldChg>
      <pc:sldChg chg="modSp mod">
        <pc:chgData name="Jon Rosdahl" userId="2820f357-2dd4-4127-8713-e0bfde0fd756" providerId="ADAL" clId="{90846B26-E08B-456F-A69C-4EF16B27691D}" dt="2023-11-14T00:28:51.987" v="856" actId="6549"/>
        <pc:sldMkLst>
          <pc:docMk/>
          <pc:sldMk cId="1582567310" sldId="2386"/>
        </pc:sldMkLst>
        <pc:spChg chg="mod">
          <ac:chgData name="Jon Rosdahl" userId="2820f357-2dd4-4127-8713-e0bfde0fd756" providerId="ADAL" clId="{90846B26-E08B-456F-A69C-4EF16B27691D}" dt="2023-11-14T00:28:51.987" v="856" actId="6549"/>
          <ac:spMkLst>
            <pc:docMk/>
            <pc:sldMk cId="1582567310" sldId="2386"/>
            <ac:spMk id="3" creationId="{49812F88-1A35-B04B-CFAA-BC19AAF3196B}"/>
          </ac:spMkLst>
        </pc:spChg>
      </pc:sldChg>
      <pc:sldChg chg="modSp mod">
        <pc:chgData name="Jon Rosdahl" userId="2820f357-2dd4-4127-8713-e0bfde0fd756" providerId="ADAL" clId="{90846B26-E08B-456F-A69C-4EF16B27691D}" dt="2023-11-14T00:45:03.738" v="1193" actId="20577"/>
        <pc:sldMkLst>
          <pc:docMk/>
          <pc:sldMk cId="68299231" sldId="2387"/>
        </pc:sldMkLst>
        <pc:spChg chg="mod">
          <ac:chgData name="Jon Rosdahl" userId="2820f357-2dd4-4127-8713-e0bfde0fd756" providerId="ADAL" clId="{90846B26-E08B-456F-A69C-4EF16B27691D}" dt="2023-11-14T00:45:03.738" v="1193" actId="20577"/>
          <ac:spMkLst>
            <pc:docMk/>
            <pc:sldMk cId="68299231" sldId="2387"/>
            <ac:spMk id="3" creationId="{60C9C550-AC9B-09CA-A18B-4EE23561DED7}"/>
          </ac:spMkLst>
        </pc:spChg>
      </pc:sldChg>
      <pc:sldChg chg="modSp mod">
        <pc:chgData name="Jon Rosdahl" userId="2820f357-2dd4-4127-8713-e0bfde0fd756" providerId="ADAL" clId="{90846B26-E08B-456F-A69C-4EF16B27691D}" dt="2023-11-14T19:58:32.066" v="2655" actId="14100"/>
        <pc:sldMkLst>
          <pc:docMk/>
          <pc:sldMk cId="426626653" sldId="2388"/>
        </pc:sldMkLst>
        <pc:spChg chg="mod">
          <ac:chgData name="Jon Rosdahl" userId="2820f357-2dd4-4127-8713-e0bfde0fd756" providerId="ADAL" clId="{90846B26-E08B-456F-A69C-4EF16B27691D}" dt="2023-11-14T19:58:29.338" v="2654" actId="14100"/>
          <ac:spMkLst>
            <pc:docMk/>
            <pc:sldMk cId="426626653" sldId="2388"/>
            <ac:spMk id="2" creationId="{D7D614E4-3C28-F590-A6D5-7DB527F42665}"/>
          </ac:spMkLst>
        </pc:spChg>
        <pc:spChg chg="mod">
          <ac:chgData name="Jon Rosdahl" userId="2820f357-2dd4-4127-8713-e0bfde0fd756" providerId="ADAL" clId="{90846B26-E08B-456F-A69C-4EF16B27691D}" dt="2023-11-14T19:58:32.066" v="2655" actId="14100"/>
          <ac:spMkLst>
            <pc:docMk/>
            <pc:sldMk cId="426626653" sldId="2388"/>
            <ac:spMk id="3" creationId="{D0A34067-28C3-93FB-2757-D95A6F9168C5}"/>
          </ac:spMkLst>
        </pc:spChg>
      </pc:sldChg>
      <pc:sldChg chg="modSp new mod">
        <pc:chgData name="Jon Rosdahl" userId="2820f357-2dd4-4127-8713-e0bfde0fd756" providerId="ADAL" clId="{90846B26-E08B-456F-A69C-4EF16B27691D}" dt="2023-11-14T19:58:22.554" v="2653" actId="20577"/>
        <pc:sldMkLst>
          <pc:docMk/>
          <pc:sldMk cId="3546659270" sldId="2389"/>
        </pc:sldMkLst>
        <pc:spChg chg="mod">
          <ac:chgData name="Jon Rosdahl" userId="2820f357-2dd4-4127-8713-e0bfde0fd756" providerId="ADAL" clId="{90846B26-E08B-456F-A69C-4EF16B27691D}" dt="2023-11-14T19:58:22.554" v="2653" actId="20577"/>
          <ac:spMkLst>
            <pc:docMk/>
            <pc:sldMk cId="3546659270" sldId="2389"/>
            <ac:spMk id="2" creationId="{7A925613-2101-D17D-14CB-984883E469F3}"/>
          </ac:spMkLst>
        </pc:spChg>
        <pc:spChg chg="mod">
          <ac:chgData name="Jon Rosdahl" userId="2820f357-2dd4-4127-8713-e0bfde0fd756" providerId="ADAL" clId="{90846B26-E08B-456F-A69C-4EF16B27691D}" dt="2023-11-14T01:08:17.083" v="1568" actId="6549"/>
          <ac:spMkLst>
            <pc:docMk/>
            <pc:sldMk cId="3546659270" sldId="2389"/>
            <ac:spMk id="3" creationId="{D0EC9760-4D69-51C9-9B51-647EC38C078A}"/>
          </ac:spMkLst>
        </pc:spChg>
      </pc:sldChg>
      <pc:sldChg chg="modSp new mod">
        <pc:chgData name="Jon Rosdahl" userId="2820f357-2dd4-4127-8713-e0bfde0fd756" providerId="ADAL" clId="{90846B26-E08B-456F-A69C-4EF16B27691D}" dt="2023-11-14T19:19:15.812" v="1938" actId="20577"/>
        <pc:sldMkLst>
          <pc:docMk/>
          <pc:sldMk cId="1378203676" sldId="2390"/>
        </pc:sldMkLst>
        <pc:spChg chg="mod">
          <ac:chgData name="Jon Rosdahl" userId="2820f357-2dd4-4127-8713-e0bfde0fd756" providerId="ADAL" clId="{90846B26-E08B-456F-A69C-4EF16B27691D}" dt="2023-11-14T19:19:15.812" v="1938" actId="20577"/>
          <ac:spMkLst>
            <pc:docMk/>
            <pc:sldMk cId="1378203676" sldId="2390"/>
            <ac:spMk id="2" creationId="{F9032A8D-C67C-D51F-D4A6-F10882FA8D33}"/>
          </ac:spMkLst>
        </pc:spChg>
        <pc:spChg chg="mod">
          <ac:chgData name="Jon Rosdahl" userId="2820f357-2dd4-4127-8713-e0bfde0fd756" providerId="ADAL" clId="{90846B26-E08B-456F-A69C-4EF16B27691D}" dt="2023-11-14T19:19:03.531" v="1933" actId="6549"/>
          <ac:spMkLst>
            <pc:docMk/>
            <pc:sldMk cId="1378203676" sldId="2390"/>
            <ac:spMk id="3" creationId="{F2589877-C6AC-9467-F466-994A35C569FF}"/>
          </ac:spMkLst>
        </pc:spChg>
      </pc:sldChg>
      <pc:sldChg chg="modSp new mod">
        <pc:chgData name="Jon Rosdahl" userId="2820f357-2dd4-4127-8713-e0bfde0fd756" providerId="ADAL" clId="{90846B26-E08B-456F-A69C-4EF16B27691D}" dt="2023-11-14T19:27:18.314" v="2056" actId="313"/>
        <pc:sldMkLst>
          <pc:docMk/>
          <pc:sldMk cId="3539529359" sldId="2391"/>
        </pc:sldMkLst>
        <pc:spChg chg="mod">
          <ac:chgData name="Jon Rosdahl" userId="2820f357-2dd4-4127-8713-e0bfde0fd756" providerId="ADAL" clId="{90846B26-E08B-456F-A69C-4EF16B27691D}" dt="2023-11-14T19:20:33.736" v="1948" actId="20577"/>
          <ac:spMkLst>
            <pc:docMk/>
            <pc:sldMk cId="3539529359" sldId="2391"/>
            <ac:spMk id="2" creationId="{47855C44-9163-6C1D-3CD1-1B5853F57312}"/>
          </ac:spMkLst>
        </pc:spChg>
        <pc:spChg chg="mod">
          <ac:chgData name="Jon Rosdahl" userId="2820f357-2dd4-4127-8713-e0bfde0fd756" providerId="ADAL" clId="{90846B26-E08B-456F-A69C-4EF16B27691D}" dt="2023-11-14T19:27:18.314" v="2056" actId="313"/>
          <ac:spMkLst>
            <pc:docMk/>
            <pc:sldMk cId="3539529359" sldId="2391"/>
            <ac:spMk id="3" creationId="{C758C215-336E-C434-9774-6500C97C666E}"/>
          </ac:spMkLst>
        </pc:spChg>
      </pc:sldChg>
      <pc:sldChg chg="addSp delSp modSp new mod chgLayout">
        <pc:chgData name="Jon Rosdahl" userId="2820f357-2dd4-4127-8713-e0bfde0fd756" providerId="ADAL" clId="{90846B26-E08B-456F-A69C-4EF16B27691D}" dt="2023-11-14T19:37:38.072" v="2281" actId="20577"/>
        <pc:sldMkLst>
          <pc:docMk/>
          <pc:sldMk cId="3116908773" sldId="2392"/>
        </pc:sldMkLst>
        <pc:spChg chg="del">
          <ac:chgData name="Jon Rosdahl" userId="2820f357-2dd4-4127-8713-e0bfde0fd756" providerId="ADAL" clId="{90846B26-E08B-456F-A69C-4EF16B27691D}" dt="2023-11-14T19:27:34.875" v="2057" actId="478"/>
          <ac:spMkLst>
            <pc:docMk/>
            <pc:sldMk cId="3116908773" sldId="2392"/>
            <ac:spMk id="2" creationId="{5F4ECD8B-F1A2-9FAA-C056-E0D836CF7D2F}"/>
          </ac:spMkLst>
        </pc:spChg>
        <pc:spChg chg="mod ord">
          <ac:chgData name="Jon Rosdahl" userId="2820f357-2dd4-4127-8713-e0bfde0fd756" providerId="ADAL" clId="{90846B26-E08B-456F-A69C-4EF16B27691D}" dt="2023-11-14T19:37:38.072" v="2281" actId="20577"/>
          <ac:spMkLst>
            <pc:docMk/>
            <pc:sldMk cId="3116908773" sldId="2392"/>
            <ac:spMk id="3" creationId="{81AD9F81-9E3C-40DF-338E-376BE7DBC3D2}"/>
          </ac:spMkLst>
        </pc:spChg>
        <pc:spChg chg="mod ord">
          <ac:chgData name="Jon Rosdahl" userId="2820f357-2dd4-4127-8713-e0bfde0fd756" providerId="ADAL" clId="{90846B26-E08B-456F-A69C-4EF16B27691D}" dt="2023-11-14T19:30:14.734" v="2066" actId="700"/>
          <ac:spMkLst>
            <pc:docMk/>
            <pc:sldMk cId="3116908773" sldId="2392"/>
            <ac:spMk id="4" creationId="{C7F47CB1-3E28-EDAD-D7CF-BF710A2231BD}"/>
          </ac:spMkLst>
        </pc:spChg>
        <pc:spChg chg="mod ord">
          <ac:chgData name="Jon Rosdahl" userId="2820f357-2dd4-4127-8713-e0bfde0fd756" providerId="ADAL" clId="{90846B26-E08B-456F-A69C-4EF16B27691D}" dt="2023-11-14T19:30:14.734" v="2066" actId="700"/>
          <ac:spMkLst>
            <pc:docMk/>
            <pc:sldMk cId="3116908773" sldId="2392"/>
            <ac:spMk id="5" creationId="{2209ADCC-5EA1-5641-1BAE-0CEFB93AAFCA}"/>
          </ac:spMkLst>
        </pc:spChg>
        <pc:spChg chg="mod ord">
          <ac:chgData name="Jon Rosdahl" userId="2820f357-2dd4-4127-8713-e0bfde0fd756" providerId="ADAL" clId="{90846B26-E08B-456F-A69C-4EF16B27691D}" dt="2023-11-14T19:30:14.734" v="2066" actId="700"/>
          <ac:spMkLst>
            <pc:docMk/>
            <pc:sldMk cId="3116908773" sldId="2392"/>
            <ac:spMk id="6" creationId="{32956059-75EA-876A-593B-45ED24BACEAD}"/>
          </ac:spMkLst>
        </pc:spChg>
        <pc:spChg chg="add mod ord">
          <ac:chgData name="Jon Rosdahl" userId="2820f357-2dd4-4127-8713-e0bfde0fd756" providerId="ADAL" clId="{90846B26-E08B-456F-A69C-4EF16B27691D}" dt="2023-11-14T19:30:22.879" v="2067"/>
          <ac:spMkLst>
            <pc:docMk/>
            <pc:sldMk cId="3116908773" sldId="2392"/>
            <ac:spMk id="7" creationId="{1B551330-8E4D-9FCE-E6DB-BF9AD86B8C70}"/>
          </ac:spMkLst>
        </pc:spChg>
      </pc:sldChg>
      <pc:sldChg chg="modSp new mod">
        <pc:chgData name="Jon Rosdahl" userId="2820f357-2dd4-4127-8713-e0bfde0fd756" providerId="ADAL" clId="{90846B26-E08B-456F-A69C-4EF16B27691D}" dt="2023-11-14T19:50:51.272" v="2586" actId="20577"/>
        <pc:sldMkLst>
          <pc:docMk/>
          <pc:sldMk cId="3592582066" sldId="2393"/>
        </pc:sldMkLst>
        <pc:spChg chg="mod">
          <ac:chgData name="Jon Rosdahl" userId="2820f357-2dd4-4127-8713-e0bfde0fd756" providerId="ADAL" clId="{90846B26-E08B-456F-A69C-4EF16B27691D}" dt="2023-11-14T19:50:51.272" v="2586" actId="20577"/>
          <ac:spMkLst>
            <pc:docMk/>
            <pc:sldMk cId="3592582066" sldId="2393"/>
            <ac:spMk id="2" creationId="{82929378-8883-1139-CB0E-880873A3A398}"/>
          </ac:spMkLst>
        </pc:spChg>
        <pc:spChg chg="mod">
          <ac:chgData name="Jon Rosdahl" userId="2820f357-2dd4-4127-8713-e0bfde0fd756" providerId="ADAL" clId="{90846B26-E08B-456F-A69C-4EF16B27691D}" dt="2023-11-14T19:48:30.717" v="2583" actId="20577"/>
          <ac:spMkLst>
            <pc:docMk/>
            <pc:sldMk cId="3592582066" sldId="2393"/>
            <ac:spMk id="3" creationId="{677186CC-412A-4540-543A-014CEBD58C1C}"/>
          </ac:spMkLst>
        </pc:spChg>
      </pc:sldChg>
      <pc:sldMasterChg chg="modSp mod">
        <pc:chgData name="Jon Rosdahl" userId="2820f357-2dd4-4127-8713-e0bfde0fd756" providerId="ADAL" clId="{90846B26-E08B-456F-A69C-4EF16B27691D}" dt="2023-11-13T09:59:59.429" v="1" actId="6549"/>
        <pc:sldMasterMkLst>
          <pc:docMk/>
          <pc:sldMasterMk cId="350243259" sldId="2147483738"/>
        </pc:sldMasterMkLst>
        <pc:spChg chg="mod">
          <ac:chgData name="Jon Rosdahl" userId="2820f357-2dd4-4127-8713-e0bfde0fd756" providerId="ADAL" clId="{90846B26-E08B-456F-A69C-4EF16B27691D}" dt="2023-11-13T09:59:59.429" v="1" actId="6549"/>
          <ac:spMkLst>
            <pc:docMk/>
            <pc:sldMasterMk cId="350243259" sldId="214748373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802-11-23/1690r1</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November 2023</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802-11-23/1690r1</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November 2023</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802-11-23/1690r1</a:t>
            </a:r>
          </a:p>
        </p:txBody>
      </p:sp>
      <p:sp>
        <p:nvSpPr>
          <p:cNvPr id="5" name="Rectangle 3"/>
          <p:cNvSpPr>
            <a:spLocks noGrp="1" noChangeArrowheads="1"/>
          </p:cNvSpPr>
          <p:nvPr>
            <p:ph type="dt"/>
          </p:nvPr>
        </p:nvSpPr>
        <p:spPr>
          <a:ln/>
        </p:spPr>
        <p:txBody>
          <a:bodyPr/>
          <a:lstStyle/>
          <a:p>
            <a:r>
              <a:rPr lang="en-US"/>
              <a:t>November 2023</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802-11-23/1690r1</a:t>
            </a:r>
          </a:p>
        </p:txBody>
      </p:sp>
      <p:sp>
        <p:nvSpPr>
          <p:cNvPr id="5" name="Rectangle 3"/>
          <p:cNvSpPr>
            <a:spLocks noGrp="1" noChangeArrowheads="1"/>
          </p:cNvSpPr>
          <p:nvPr>
            <p:ph type="dt"/>
          </p:nvPr>
        </p:nvSpPr>
        <p:spPr>
          <a:ln/>
        </p:spPr>
        <p:txBody>
          <a:bodyPr/>
          <a:lstStyle/>
          <a:p>
            <a:r>
              <a:rPr lang="en-US"/>
              <a:t>November 2023</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r>
              <a:rPr lang="en-US" dirty="0"/>
              <a:t>AOE = Anywhere On Earth (23:59 UTC-12)</a:t>
            </a:r>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r>
              <a:rPr lang="en-US" dirty="0"/>
              <a:t>Agenda item 2.1.2.1</a:t>
            </a:r>
          </a:p>
        </p:txBody>
      </p:sp>
      <p:sp>
        <p:nvSpPr>
          <p:cNvPr id="4" name="Header Placeholder 3"/>
          <p:cNvSpPr>
            <a:spLocks noGrp="1"/>
          </p:cNvSpPr>
          <p:nvPr>
            <p:ph type="hdr" sz="quarter" idx="10"/>
          </p:nvPr>
        </p:nvSpPr>
        <p:spPr/>
        <p:txBody>
          <a:bodyPr/>
          <a:lstStyle/>
          <a:p>
            <a:pPr>
              <a:defRPr/>
            </a:pPr>
            <a:r>
              <a:rPr lang="en-US"/>
              <a:t>doc.: IEEE 802-11-23/1690r1</a:t>
            </a:r>
          </a:p>
        </p:txBody>
      </p:sp>
      <p:sp>
        <p:nvSpPr>
          <p:cNvPr id="5" name="Date Placeholder 4"/>
          <p:cNvSpPr>
            <a:spLocks noGrp="1"/>
          </p:cNvSpPr>
          <p:nvPr>
            <p:ph type="dt" idx="11"/>
          </p:nvPr>
        </p:nvSpPr>
        <p:spPr/>
        <p:txBody>
          <a:bodyPr/>
          <a:lstStyle/>
          <a:p>
            <a:pPr>
              <a:defRPr/>
            </a:pPr>
            <a:r>
              <a:rPr lang="en-US"/>
              <a:t>November 2023</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8</a:t>
            </a:fld>
            <a:endParaRPr lang="en-US"/>
          </a:p>
        </p:txBody>
      </p:sp>
    </p:spTree>
    <p:extLst>
      <p:ext uri="{BB962C8B-B14F-4D97-AF65-F5344CB8AC3E}">
        <p14:creationId xmlns:p14="http://schemas.microsoft.com/office/powerpoint/2010/main" val="1736068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802-11-23/1690r1</a:t>
            </a:r>
          </a:p>
        </p:txBody>
      </p:sp>
      <p:sp>
        <p:nvSpPr>
          <p:cNvPr id="5" name="Date Placeholder 4"/>
          <p:cNvSpPr>
            <a:spLocks noGrp="1"/>
          </p:cNvSpPr>
          <p:nvPr>
            <p:ph type="dt" idx="11"/>
          </p:nvPr>
        </p:nvSpPr>
        <p:spPr/>
        <p:txBody>
          <a:bodyPr/>
          <a:lstStyle/>
          <a:p>
            <a:pPr>
              <a:defRPr/>
            </a:pPr>
            <a:r>
              <a:rPr lang="en-US"/>
              <a:t>November 2023</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2517620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802-11-23/1690r1</a:t>
            </a:r>
          </a:p>
        </p:txBody>
      </p:sp>
      <p:sp>
        <p:nvSpPr>
          <p:cNvPr id="5" name="Date Placeholder 4"/>
          <p:cNvSpPr>
            <a:spLocks noGrp="1"/>
          </p:cNvSpPr>
          <p:nvPr>
            <p:ph type="dt" idx="11"/>
          </p:nvPr>
        </p:nvSpPr>
        <p:spPr/>
        <p:txBody>
          <a:bodyPr/>
          <a:lstStyle/>
          <a:p>
            <a:pPr>
              <a:defRPr/>
            </a:pPr>
            <a:r>
              <a:rPr lang="en-US"/>
              <a:t>November 2023</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4159499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802-11-23/1690r1</a:t>
            </a:r>
          </a:p>
        </p:txBody>
      </p:sp>
      <p:sp>
        <p:nvSpPr>
          <p:cNvPr id="5" name="Date Placeholder 4"/>
          <p:cNvSpPr>
            <a:spLocks noGrp="1"/>
          </p:cNvSpPr>
          <p:nvPr>
            <p:ph type="dt" idx="11"/>
          </p:nvPr>
        </p:nvSpPr>
        <p:spPr/>
        <p:txBody>
          <a:bodyPr/>
          <a:lstStyle/>
          <a:p>
            <a:pPr>
              <a:defRPr/>
            </a:pPr>
            <a:r>
              <a:rPr lang="en-US"/>
              <a:t>November 2023</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2389840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altLang="en-US" sz="1200" dirty="0"/>
              <a:t>Normal Schedule:</a:t>
            </a:r>
            <a:br>
              <a:rPr lang="en-US" altLang="en-US" sz="1200" dirty="0"/>
            </a:br>
            <a:r>
              <a:rPr lang="en-US" altLang="en-US" sz="1200" dirty="0"/>
              <a:t>Monday 13:30-15:30 and finish on Tuesday 10:30-12:30 ET.</a:t>
            </a:r>
          </a:p>
          <a:p>
            <a:r>
              <a:rPr lang="en-US" altLang="en-US" sz="1200" dirty="0"/>
              <a:t>Feedback to be reviewed on Thursda</a:t>
            </a:r>
            <a:r>
              <a:rPr lang="en-US" sz="1200" dirty="0"/>
              <a:t>y </a:t>
            </a:r>
            <a:r>
              <a:rPr lang="en-US" altLang="en-US" sz="1200" dirty="0"/>
              <a:t>10:30-12:30 ET </a:t>
            </a:r>
          </a:p>
          <a:p>
            <a:endParaRPr lang="en-US" dirty="0"/>
          </a:p>
        </p:txBody>
      </p:sp>
      <p:sp>
        <p:nvSpPr>
          <p:cNvPr id="4" name="Header Placeholder 3"/>
          <p:cNvSpPr>
            <a:spLocks noGrp="1"/>
          </p:cNvSpPr>
          <p:nvPr>
            <p:ph type="hdr" idx="10"/>
          </p:nvPr>
        </p:nvSpPr>
        <p:spPr/>
        <p:txBody>
          <a:bodyPr/>
          <a:lstStyle/>
          <a:p>
            <a:r>
              <a:rPr lang="en-US"/>
              <a:t>doc.: IEEE 802-11-23/1690r1</a:t>
            </a:r>
          </a:p>
        </p:txBody>
      </p:sp>
      <p:sp>
        <p:nvSpPr>
          <p:cNvPr id="5" name="Date Placeholder 4"/>
          <p:cNvSpPr>
            <a:spLocks noGrp="1"/>
          </p:cNvSpPr>
          <p:nvPr>
            <p:ph type="dt" idx="11"/>
          </p:nvPr>
        </p:nvSpPr>
        <p:spPr/>
        <p:txBody>
          <a:bodyPr/>
          <a:lstStyle/>
          <a:p>
            <a:r>
              <a:rPr lang="en-US"/>
              <a:t>November 2023</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14</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dirty="0"/>
              <a:t>Monday 13:30-15:30 and finish on Tuesday 10:30-12:30 ET.</a:t>
            </a:r>
          </a:p>
          <a:p>
            <a:r>
              <a:rPr lang="en-US" altLang="en-US" sz="1200" dirty="0"/>
              <a:t>Feedback to be reviewed on Thursda</a:t>
            </a:r>
            <a:r>
              <a:rPr lang="en-US" sz="1200" dirty="0"/>
              <a:t>y 16 March 2023, </a:t>
            </a:r>
            <a:r>
              <a:rPr lang="en-US" altLang="en-US" sz="1200" dirty="0"/>
              <a:t>10:30-12:30 ET </a:t>
            </a:r>
          </a:p>
          <a:p>
            <a:endParaRPr lang="en-US" dirty="0"/>
          </a:p>
        </p:txBody>
      </p:sp>
      <p:sp>
        <p:nvSpPr>
          <p:cNvPr id="4" name="Header Placeholder 3"/>
          <p:cNvSpPr>
            <a:spLocks noGrp="1"/>
          </p:cNvSpPr>
          <p:nvPr>
            <p:ph type="hdr"/>
          </p:nvPr>
        </p:nvSpPr>
        <p:spPr/>
        <p:txBody>
          <a:bodyPr/>
          <a:lstStyle/>
          <a:p>
            <a:r>
              <a:rPr lang="en-US"/>
              <a:t>doc.: IEEE 802-11-23/1690r1</a:t>
            </a:r>
          </a:p>
        </p:txBody>
      </p:sp>
      <p:sp>
        <p:nvSpPr>
          <p:cNvPr id="5" name="Date Placeholder 4"/>
          <p:cNvSpPr>
            <a:spLocks noGrp="1"/>
          </p:cNvSpPr>
          <p:nvPr>
            <p:ph type="dt"/>
          </p:nvPr>
        </p:nvSpPr>
        <p:spPr/>
        <p:txBody>
          <a:bodyPr/>
          <a:lstStyle/>
          <a:p>
            <a:r>
              <a:rPr lang="en-US"/>
              <a:t>November 2023</a:t>
            </a:r>
          </a:p>
        </p:txBody>
      </p:sp>
      <p:sp>
        <p:nvSpPr>
          <p:cNvPr id="6" name="Footer Placeholder 5"/>
          <p:cNvSpPr>
            <a:spLocks noGrp="1"/>
          </p:cNvSpPr>
          <p:nvPr>
            <p:ph type="ftr"/>
          </p:nvPr>
        </p:nvSpPr>
        <p:spPr/>
        <p:txBody>
          <a:bodyPr/>
          <a:lstStyle/>
          <a:p>
            <a:r>
              <a:rPr lang="en-US"/>
              <a:t>Jon Rosdahl (Qualcomm)</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29</a:t>
            </a:fld>
            <a:endParaRPr lang="en-US"/>
          </a:p>
        </p:txBody>
      </p:sp>
    </p:spTree>
    <p:extLst>
      <p:ext uri="{BB962C8B-B14F-4D97-AF65-F5344CB8AC3E}">
        <p14:creationId xmlns:p14="http://schemas.microsoft.com/office/powerpoint/2010/main" val="27868236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802-11-23/1690r1</a:t>
            </a:r>
          </a:p>
        </p:txBody>
      </p:sp>
      <p:sp>
        <p:nvSpPr>
          <p:cNvPr id="5" name="Rectangle 3"/>
          <p:cNvSpPr>
            <a:spLocks noGrp="1" noChangeArrowheads="1"/>
          </p:cNvSpPr>
          <p:nvPr>
            <p:ph type="dt"/>
          </p:nvPr>
        </p:nvSpPr>
        <p:spPr>
          <a:ln/>
        </p:spPr>
        <p:txBody>
          <a:bodyPr/>
          <a:lstStyle/>
          <a:p>
            <a:r>
              <a:rPr lang="en-US"/>
              <a:t>November 2023</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34</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2023</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November 2023</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2023</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November 2023</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November 2023</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November 2023</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2023</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2023</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2023</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November 2023</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11-23-1690r1</a:t>
            </a: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ec/dcn/21/ec-21-0207-23-0PNP-ieee-802-lmsc-working-group-policies-and-procedures.pdf" TargetMode="External"/><Relationship Id="rId3" Type="http://schemas.openxmlformats.org/officeDocument/2006/relationships/hyperlink" Target="http://www.ieee802.org/devdocs.shtml" TargetMode="External"/><Relationship Id="rId7" Type="http://schemas.openxmlformats.org/officeDocument/2006/relationships/hyperlink" Target="https://mentor.ieee.org/802-ec/dcn/18/ec-18-0064-01-0PNP-csd-template-in-doc-format.doc"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mentor.ieee.org/802-ec/dcn/18/ec-18-0063-01-0PNP-csd-template-in-odt-format.odt" TargetMode="External"/><Relationship Id="rId11" Type="http://schemas.openxmlformats.org/officeDocument/2006/relationships/hyperlink" Target="http://www.ieee802.org/11/Rules/rules.shtml" TargetMode="External"/><Relationship Id="rId5" Type="http://schemas.openxmlformats.org/officeDocument/2006/relationships/hyperlink" Target="https://mentor.ieee.org/802-ec/dcn/17/ec-17-0090-25-0PNP-ieee-802-lmsc-operations-manual.pdf" TargetMode="External"/><Relationship Id="rId10" Type="http://schemas.openxmlformats.org/officeDocument/2006/relationships/hyperlink" Target="https://mentor.ieee.org/802-ec/dcn/17/ec-17-0093-05-0PNP-ieee-802-participation-slide-ppt.ppt" TargetMode="External"/><Relationship Id="rId4" Type="http://schemas.openxmlformats.org/officeDocument/2006/relationships/hyperlink" Target="https://ieee.box.com/v/PandP-LMSC" TargetMode="External"/><Relationship Id="rId9" Type="http://schemas.openxmlformats.org/officeDocument/2006/relationships/hyperlink" Target="https://mentor.ieee.org/802-ec/dcn/17/ec-17-0120-31-0PNP-ieee-802-lmsc-chairs-guidelines.pd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22/11-22-1638-00-0000-802-11-operations-manual.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mentor.ieee.org/802.15/dcn/23/15-23-0494-02-04ad-next-gen-sun-phys-draft-csd.docx" TargetMode="External"/><Relationship Id="rId3" Type="http://schemas.openxmlformats.org/officeDocument/2006/relationships/hyperlink" Target="https://www.ieee802.org/1/files/public/docs2023/ea-PAR-0923-v02.pdf" TargetMode="External"/><Relationship Id="rId7" Type="http://schemas.openxmlformats.org/officeDocument/2006/relationships/hyperlink" Target="https://mentor.ieee.org/802.15/dcn/23/15-23-0436-06-04ad-p802-15-4ad-draft-par-on-sun-phys.pdf" TargetMode="External"/><Relationship Id="rId2" Type="http://schemas.openxmlformats.org/officeDocument/2006/relationships/hyperlink" Target="https://www.ieee802.org/1/files/public/docs2023/cb-cor1-mansfield-draft-PAR-1023-v02.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3/dz-draft-CSD-0923-v01.pdf" TargetMode="External"/><Relationship Id="rId5" Type="http://schemas.openxmlformats.org/officeDocument/2006/relationships/hyperlink" Target="https://www.ieee802.org/1/files/public/docs2023/dz-draft-PAR-0923-v01.pdf" TargetMode="External"/><Relationship Id="rId10" Type="http://schemas.openxmlformats.org/officeDocument/2006/relationships/hyperlink" Target="https://mentor.ieee.org/802.19/dcn/23/19-23-0018-02-0000-802-19-3a-csd-draft.doc" TargetMode="External"/><Relationship Id="rId4" Type="http://schemas.openxmlformats.org/officeDocument/2006/relationships/hyperlink" Target="https://www.ieee802.org/1/files/public/docs2023/ea-CSD-0923-v01.pdf" TargetMode="External"/><Relationship Id="rId9" Type="http://schemas.openxmlformats.org/officeDocument/2006/relationships/hyperlink" Target="https://mentor.ieee.org/802.19/dcn/23/19-23-0017-02-0000-19-3a-par-draft.pdf"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23/11-23-1213-01-0PAR-minutes-july-2023-session.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mentor.ieee.org/802.15/dcn/23/15-23-0494-02-04ad-next-gen-sun-phys-draft-csd.docx" TargetMode="External"/><Relationship Id="rId3" Type="http://schemas.openxmlformats.org/officeDocument/2006/relationships/hyperlink" Target="https://www.ieee802.org/1/files/public/docs2023/ea-PAR-0923-v02.pdf" TargetMode="External"/><Relationship Id="rId7" Type="http://schemas.openxmlformats.org/officeDocument/2006/relationships/hyperlink" Target="https://mentor.ieee.org/802.15/dcn/23/15-23-0436-06-04ad-p802-15-4ad-draft-par-on-sun-phys.pdf" TargetMode="External"/><Relationship Id="rId2" Type="http://schemas.openxmlformats.org/officeDocument/2006/relationships/hyperlink" Target="https://www.ieee802.org/1/files/public/docs2023/cb-cor1-mansfield-draft-PAR-1023-v02.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3/dz-draft-CSD-0923-v01.pdf" TargetMode="External"/><Relationship Id="rId5" Type="http://schemas.openxmlformats.org/officeDocument/2006/relationships/hyperlink" Target="https://www.ieee802.org/1/files/public/docs2023/dz-draft-PAR-0923-v01.pdf" TargetMode="External"/><Relationship Id="rId10" Type="http://schemas.openxmlformats.org/officeDocument/2006/relationships/hyperlink" Target="https://mentor.ieee.org/802.19/dcn/23/19-23-0018-02-0000-802-19-3a-csd-draft.doc" TargetMode="External"/><Relationship Id="rId4" Type="http://schemas.openxmlformats.org/officeDocument/2006/relationships/hyperlink" Target="https://www.ieee802.org/1/files/public/docs2023/ea-CSD-0923-v01.pdf" TargetMode="External"/><Relationship Id="rId9" Type="http://schemas.openxmlformats.org/officeDocument/2006/relationships/hyperlink" Target="https://mentor.ieee.org/802.19/dcn/23/19-23-0017-02-0000-19-3a-par-draft.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www.ieee802.org/1/files/public/docs2023/cb-cor1-mansfield-draft-PAR-1023-v02.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ieee802.org/1/files/public/docs2023/ea-CSD-0923-v01.pdf" TargetMode="External"/><Relationship Id="rId2" Type="http://schemas.openxmlformats.org/officeDocument/2006/relationships/hyperlink" Target="https://www.ieee802.org/1/files/public/docs2023/ea-PAR-0923-v02.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mentor.ieee.org/802.15/dcn/23/15-23-0494-02-04ad-next-gen-sun-phys-draft-csd.docx" TargetMode="External"/><Relationship Id="rId3" Type="http://schemas.openxmlformats.org/officeDocument/2006/relationships/hyperlink" Target="https://www.ieee802.org/1/files/public/docs2023/ea-PAR-0923-v02.pdf" TargetMode="External"/><Relationship Id="rId7" Type="http://schemas.openxmlformats.org/officeDocument/2006/relationships/hyperlink" Target="https://mentor.ieee.org/802.15/dcn/23/15-23-0436-06-04ad-p802-15-4ad-draft-par-on-sun-phys.pdf" TargetMode="External"/><Relationship Id="rId2" Type="http://schemas.openxmlformats.org/officeDocument/2006/relationships/hyperlink" Target="https://www.ieee802.org/1/files/public/docs2023/cb-cor1-mansfield-draft-PAR-1023-v02.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3/dz-draft-CSD-0923-v01.pdf" TargetMode="External"/><Relationship Id="rId5" Type="http://schemas.openxmlformats.org/officeDocument/2006/relationships/hyperlink" Target="https://www.ieee802.org/1/files/public/docs2023/dz-draft-PAR-0923-v01.pdf" TargetMode="External"/><Relationship Id="rId10" Type="http://schemas.openxmlformats.org/officeDocument/2006/relationships/hyperlink" Target="https://mentor.ieee.org/802.19/dcn/23/19-23-0018-02-0000-802-19-3a-csd-draft.doc" TargetMode="External"/><Relationship Id="rId4" Type="http://schemas.openxmlformats.org/officeDocument/2006/relationships/hyperlink" Target="https://www.ieee802.org/1/files/public/docs2023/ea-CSD-0923-v01.pdf" TargetMode="External"/><Relationship Id="rId9" Type="http://schemas.openxmlformats.org/officeDocument/2006/relationships/hyperlink" Target="https://mentor.ieee.org/802.19/dcn/23/19-23-0017-02-0000-19-3a-par-draft.pdf"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ieee802.org/1/files/public/docs2023/dz-draft-CSD-0923-v01.pdf" TargetMode="External"/><Relationship Id="rId2" Type="http://schemas.openxmlformats.org/officeDocument/2006/relationships/hyperlink" Target="https://www.ieee802.org/1/files/public/docs2023/dz-draft-PAR-0923-v01.pdf" TargetMode="External"/><Relationship Id="rId1" Type="http://schemas.openxmlformats.org/officeDocument/2006/relationships/slideLayout" Target="../slideLayouts/slideLayout2.xml"/><Relationship Id="rId4" Type="http://schemas.openxmlformats.org/officeDocument/2006/relationships/hyperlink" Target="https://standards.ieee.org/wp-content/uploads/import/documents/tutorials/ieeeurn.pdf"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5/dcn/23/15-23-0494-02-04ad-next-gen-sun-phys-draft-csd.docx" TargetMode="External"/><Relationship Id="rId2" Type="http://schemas.openxmlformats.org/officeDocument/2006/relationships/hyperlink" Target="https://mentor.ieee.org/802.15/dcn/23/15-23-0436-06-04ad-p802-15-4ad-draft-par-on-sun-phys.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5/dcn/23/15-23-0494-02-04ad-next-gen-sun-phys-draft-csd.docx" TargetMode="External"/><Relationship Id="rId2" Type="http://schemas.openxmlformats.org/officeDocument/2006/relationships/hyperlink" Target="https://mentor.ieee.org/802.15/dcn/23/15-23-0436-06-04ad-p802-15-4ad-draft-par-on-sun-phys.pdf"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9/dcn/23/19-23-0018-02-0000-802-19-3a-csd-draft.doc" TargetMode="External"/><Relationship Id="rId2" Type="http://schemas.openxmlformats.org/officeDocument/2006/relationships/hyperlink" Target="https://mentor.ieee.org/802.19/dcn/23/19-23-0017-02-0000-19-3a-par-draft.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9/dcn/23/19-23-0018-02-0000-802-19-3a-csd-draft.doc" TargetMode="External"/><Relationship Id="rId2" Type="http://schemas.openxmlformats.org/officeDocument/2006/relationships/hyperlink" Target="https://mentor.ieee.org/802.19/dcn/23/19-23-0017-02-0000-19-3a-par-draft.pd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mentor.ieee.org/802.19/dcn/23/19-23-0018-02-0000-802-19-3a-csd-draft.doc" TargetMode="External"/><Relationship Id="rId2" Type="http://schemas.openxmlformats.org/officeDocument/2006/relationships/hyperlink" Target="https://mentor.ieee.org/802.19/dcn/23/19-23-0017-02-0000-19-3a-par-draft.pdf"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9/dcn/23/19-23-0018-02-0000-802-19-3a-csd-draft.doc" TargetMode="External"/><Relationship Id="rId2" Type="http://schemas.openxmlformats.org/officeDocument/2006/relationships/hyperlink" Target="https://mentor.ieee.org/802.19/dcn/23/19-23-0017-02-0000-19-3a-par-draft.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9/dcn/23/19-23-0018-02-0000-802-19-3a-csd-draft.doc" TargetMode="External"/><Relationship Id="rId2" Type="http://schemas.openxmlformats.org/officeDocument/2006/relationships/hyperlink" Target="https://mentor.ieee.org/802.19/dcn/23/19-23-0017-02-0000-19-3a-par-draft.pdf"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s://ieee802.org/PARs.s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mentor.ieee.org/802.11/dcn/23/11-23-0380-00-0PAR-minutes-march-2023-session.docx" TargetMode="External"/><Relationship Id="rId4" Type="http://schemas.openxmlformats.org/officeDocument/2006/relationships/hyperlink" Target="https://mentor.ieee.org/802.11/dcn/23/11-23-1213-01-0PAR-minutes-july-2023-session.docx"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web.cvent.com/event/adea36bb-d70a-4157-b7e8-97d554e398cf/summary"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0" i="0" dirty="0">
                <a:solidFill>
                  <a:srgbClr val="000000"/>
                </a:solidFill>
                <a:effectLst/>
                <a:latin typeface="Verdana" panose="020B0604030504040204" pitchFamily="34" charset="0"/>
              </a:rPr>
              <a:t>PAR Review SC - Meeting Agenda and Comment slides - November 2023 Plenary - Honolulu</a:t>
            </a:r>
            <a:endParaRPr lang="en-GB" dirty="0">
              <a:latin typeface="Times New Roman" panose="02020603050405020304" pitchFamily="18" charset="0"/>
              <a:cs typeface="Times New Roman" panose="02020603050405020304" pitchFamily="18" charset="0"/>
            </a:endParaRPr>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a:t>: 2023-11-14</a:t>
            </a:r>
            <a:endParaRPr lang="en-GB" sz="2000" dirty="0"/>
          </a:p>
        </p:txBody>
      </p:sp>
      <p:sp>
        <p:nvSpPr>
          <p:cNvPr id="6" name="Date Placeholder 3"/>
          <p:cNvSpPr>
            <a:spLocks noGrp="1"/>
          </p:cNvSpPr>
          <p:nvPr>
            <p:ph type="dt" idx="10"/>
          </p:nvPr>
        </p:nvSpPr>
        <p:spPr/>
        <p:txBody>
          <a:bodyPr/>
          <a:lstStyle/>
          <a:p>
            <a:r>
              <a:rPr lang="en-US" dirty="0"/>
              <a:t>November 2023</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name="Document" r:id="rId3" imgW="8289564" imgH="2521714" progId="Word.Document.8">
                  <p:embed/>
                </p:oleObj>
              </mc:Choice>
              <mc:Fallback>
                <p:oleObj name="Document" r:id="rId3" imgW="8289564" imgH="2521714" progId="Word.Document.8">
                  <p:embed/>
                  <p:pic>
                    <p:nvPicPr>
                      <p:cNvPr id="3075" name="Object 3"/>
                      <p:cNvPicPr>
                        <a:picLocks noChangeAspect="1" noChangeArrowheads="1"/>
                      </p:cNvPicPr>
                      <p:nvPr/>
                    </p:nvPicPr>
                    <p:blipFill>
                      <a:blip r:embed="rId4"/>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802 Ground Rules</a:t>
            </a:r>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confidentiality notices in email)</a:t>
            </a:r>
          </a:p>
          <a:p>
            <a:pPr indent="-457200">
              <a:buFont typeface="Arial" panose="020B0604020202020204" pitchFamily="34" charset="0"/>
              <a:buChar char="•"/>
            </a:pPr>
            <a:r>
              <a:rPr lang="en-US" dirty="0">
                <a:cs typeface="DejaVu Sans" pitchFamily="34" charset="0"/>
              </a:rPr>
              <a:t>Presentations must be openly available</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November 2023</a:t>
            </a:r>
            <a:endParaRPr lang="en-GB" dirty="0"/>
          </a:p>
        </p:txBody>
      </p:sp>
    </p:spTree>
    <p:extLst>
      <p:ext uri="{BB962C8B-B14F-4D97-AF65-F5344CB8AC3E}">
        <p14:creationId xmlns:p14="http://schemas.microsoft.com/office/powerpoint/2010/main" val="1771915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 Rules Documents </a:t>
            </a:r>
          </a:p>
        </p:txBody>
      </p:sp>
      <p:sp>
        <p:nvSpPr>
          <p:cNvPr id="8198" name="Rectangle 3"/>
          <p:cNvSpPr>
            <a:spLocks noGrp="1" noChangeArrowheads="1"/>
          </p:cNvSpPr>
          <p:nvPr>
            <p:ph idx="1"/>
          </p:nvPr>
        </p:nvSpPr>
        <p:spPr>
          <a:xfrm>
            <a:off x="914402" y="1484784"/>
            <a:ext cx="10475382" cy="4809655"/>
          </a:xfrm>
          <a:noFill/>
        </p:spPr>
        <p:txBody>
          <a:bodyPr/>
          <a:lstStyle/>
          <a:p>
            <a:r>
              <a:rPr lang="en-US" b="1" i="0" dirty="0">
                <a:solidFill>
                  <a:srgbClr val="000000"/>
                </a:solidFill>
                <a:effectLst/>
              </a:rPr>
              <a:t>IEEE LMSC 802 policies and procedures/operations manual: </a:t>
            </a:r>
            <a:r>
              <a:rPr lang="en-US" altLang="en-US" sz="2000" dirty="0">
                <a:hlinkClick r:id="rId3"/>
              </a:rPr>
              <a:t>http://www.ieee802.org/devdocs.shtml</a:t>
            </a:r>
            <a:r>
              <a:rPr lang="en-US" altLang="en-US" sz="2000" dirty="0"/>
              <a:t> </a:t>
            </a:r>
          </a:p>
          <a:p>
            <a:pPr algn="l">
              <a:buFont typeface="Arial" panose="020B0604020202020204" pitchFamily="34" charset="0"/>
              <a:buChar char="•"/>
            </a:pPr>
            <a:r>
              <a:rPr lang="en-US" b="0" i="0" dirty="0">
                <a:solidFill>
                  <a:srgbClr val="000000"/>
                </a:solidFill>
                <a:effectLst/>
                <a:hlinkClick r:id="rId4"/>
              </a:rPr>
              <a:t>IEEE 802 Policies &amp; Procedures</a:t>
            </a:r>
            <a:r>
              <a:rPr lang="en-US" b="0" i="0" dirty="0">
                <a:solidFill>
                  <a:srgbClr val="000000"/>
                </a:solidFill>
                <a:effectLst/>
              </a:rPr>
              <a:t> </a:t>
            </a:r>
            <a:r>
              <a:rPr lang="en-US" sz="2000" b="0" i="0" dirty="0">
                <a:solidFill>
                  <a:srgbClr val="000000"/>
                </a:solidFill>
                <a:effectLst/>
              </a:rPr>
              <a:t>(approved by IEEE-SA Standards Board 22 May 2020) </a:t>
            </a:r>
            <a:endParaRPr lang="en-US" b="0" i="0" dirty="0">
              <a:solidFill>
                <a:srgbClr val="000000"/>
              </a:solidFill>
              <a:effectLst/>
            </a:endParaRPr>
          </a:p>
          <a:p>
            <a:pPr algn="l">
              <a:buFont typeface="Arial" panose="020B0604020202020204" pitchFamily="34" charset="0"/>
              <a:buChar char="•"/>
            </a:pPr>
            <a:r>
              <a:rPr lang="en-US" b="0" i="0" dirty="0">
                <a:solidFill>
                  <a:srgbClr val="000000"/>
                </a:solidFill>
                <a:effectLst/>
                <a:hlinkClick r:id="rId5"/>
              </a:rPr>
              <a:t>IEEE 802 Operations Manual</a:t>
            </a:r>
            <a:r>
              <a:rPr lang="en-US" sz="2000" b="0" i="0" dirty="0">
                <a:solidFill>
                  <a:srgbClr val="000000"/>
                </a:solidFill>
                <a:effectLst/>
              </a:rPr>
              <a:t>, v25, effective 19 November 2021</a:t>
            </a:r>
            <a:endParaRPr lang="en-US" b="0" i="0" dirty="0">
              <a:solidFill>
                <a:srgbClr val="000000"/>
              </a:solidFill>
              <a:effectLst/>
            </a:endParaRPr>
          </a:p>
          <a:p>
            <a:pPr marL="742950" lvl="1" indent="-285750" algn="l">
              <a:buFont typeface="Arial" panose="020B0604020202020204" pitchFamily="34" charset="0"/>
              <a:buChar char="•"/>
            </a:pPr>
            <a:r>
              <a:rPr lang="en-US" sz="1800" b="0" i="0" dirty="0">
                <a:solidFill>
                  <a:srgbClr val="000000"/>
                </a:solidFill>
                <a:effectLst/>
              </a:rPr>
              <a:t>Criteria for Standards Development (CSD) in </a:t>
            </a:r>
            <a:r>
              <a:rPr lang="en-US" sz="1800" b="0" i="0" dirty="0">
                <a:solidFill>
                  <a:srgbClr val="000000"/>
                </a:solidFill>
                <a:effectLst/>
                <a:hlinkClick r:id="rId6"/>
              </a:rPr>
              <a:t>Open Document Format (ODF)</a:t>
            </a:r>
            <a:r>
              <a:rPr lang="en-US" sz="1800" b="0" i="0" dirty="0">
                <a:solidFill>
                  <a:srgbClr val="000000"/>
                </a:solidFill>
                <a:effectLst/>
              </a:rPr>
              <a:t> </a:t>
            </a:r>
            <a:r>
              <a:rPr lang="en-US" sz="1800" b="0" i="1" dirty="0">
                <a:solidFill>
                  <a:srgbClr val="000000"/>
                </a:solidFill>
                <a:effectLst/>
              </a:rPr>
              <a:t>(revision 1, last updated 31 August 2020)</a:t>
            </a:r>
            <a:r>
              <a:rPr lang="en-US" sz="1800" b="0" i="0" dirty="0">
                <a:solidFill>
                  <a:srgbClr val="000000"/>
                </a:solidFill>
                <a:effectLst/>
              </a:rPr>
              <a:t> and </a:t>
            </a:r>
            <a:r>
              <a:rPr lang="en-US" sz="1800" b="0" i="0" dirty="0">
                <a:solidFill>
                  <a:srgbClr val="000000"/>
                </a:solidFill>
                <a:effectLst/>
                <a:hlinkClick r:id="rId7"/>
              </a:rPr>
              <a:t>Word 97/2000/XP format</a:t>
            </a:r>
            <a:r>
              <a:rPr lang="en-US" sz="1800" b="0" i="0" dirty="0">
                <a:solidFill>
                  <a:srgbClr val="000000"/>
                </a:solidFill>
                <a:effectLst/>
              </a:rPr>
              <a:t> </a:t>
            </a:r>
            <a:r>
              <a:rPr lang="en-US" sz="1800" b="0" i="1" dirty="0">
                <a:solidFill>
                  <a:srgbClr val="000000"/>
                </a:solidFill>
                <a:effectLst/>
              </a:rPr>
              <a:t>(revision 1, last updated 31 August 2020)</a:t>
            </a:r>
            <a:r>
              <a:rPr lang="en-US" sz="1800" b="0" i="0" dirty="0">
                <a:solidFill>
                  <a:srgbClr val="000000"/>
                </a:solidFill>
                <a:effectLst/>
              </a:rPr>
              <a:t>.</a:t>
            </a:r>
          </a:p>
          <a:p>
            <a:pPr algn="l">
              <a:buFont typeface="Arial" panose="020B0604020202020204" pitchFamily="34" charset="0"/>
              <a:buChar char="•"/>
            </a:pPr>
            <a:r>
              <a:rPr lang="en-US" b="0" i="0" dirty="0">
                <a:solidFill>
                  <a:srgbClr val="000000"/>
                </a:solidFill>
                <a:effectLst/>
                <a:hlinkClick r:id="rId8"/>
              </a:rPr>
              <a:t>IEEE 802 Working Group Policies and Procedures</a:t>
            </a:r>
            <a:r>
              <a:rPr lang="en-US" b="0" i="0" dirty="0">
                <a:solidFill>
                  <a:srgbClr val="000000"/>
                </a:solidFill>
                <a:effectLst/>
              </a:rPr>
              <a:t> </a:t>
            </a:r>
            <a:r>
              <a:rPr lang="en-US" sz="2000" b="0" i="0" dirty="0">
                <a:solidFill>
                  <a:srgbClr val="000000"/>
                </a:solidFill>
                <a:effectLst/>
              </a:rPr>
              <a:t>v23, effective 7 December 2021.</a:t>
            </a:r>
          </a:p>
          <a:p>
            <a:pPr algn="l">
              <a:buFont typeface="Arial" panose="020B0604020202020204" pitchFamily="34" charset="0"/>
              <a:buChar char="•"/>
            </a:pPr>
            <a:r>
              <a:rPr lang="en-US" b="0" i="0" dirty="0">
                <a:solidFill>
                  <a:srgbClr val="000000"/>
                </a:solidFill>
                <a:effectLst/>
                <a:hlinkClick r:id="rId9"/>
              </a:rPr>
              <a:t>IEEE 802 LMSC Chair's Guidelines</a:t>
            </a:r>
            <a:r>
              <a:rPr lang="en-US" b="0" i="0" dirty="0">
                <a:solidFill>
                  <a:srgbClr val="000000"/>
                </a:solidFill>
                <a:effectLst/>
              </a:rPr>
              <a:t>, </a:t>
            </a:r>
            <a:r>
              <a:rPr lang="en-US" sz="2000" b="0" i="0" dirty="0">
                <a:solidFill>
                  <a:srgbClr val="000000"/>
                </a:solidFill>
                <a:effectLst/>
              </a:rPr>
              <a:t>v31, effective 23 July 2021</a:t>
            </a:r>
          </a:p>
          <a:p>
            <a:pPr algn="l">
              <a:buFont typeface="Arial" panose="020B0604020202020204" pitchFamily="34" charset="0"/>
              <a:buChar char="•"/>
            </a:pPr>
            <a:r>
              <a:rPr lang="en-US" b="1" i="0" dirty="0">
                <a:solidFill>
                  <a:srgbClr val="000000"/>
                </a:solidFill>
                <a:effectLst/>
              </a:rPr>
              <a:t>IEEE Participant Behavior - Individual Method</a:t>
            </a:r>
            <a:endParaRPr lang="en-US" b="0" i="0" dirty="0">
              <a:solidFill>
                <a:srgbClr val="000000"/>
              </a:solidFill>
              <a:effectLst/>
            </a:endParaRPr>
          </a:p>
          <a:p>
            <a:pPr marL="742950" lvl="1" indent="-285750" algn="l">
              <a:buFont typeface="Arial" panose="020B0604020202020204" pitchFamily="34" charset="0"/>
              <a:buChar char="•"/>
            </a:pPr>
            <a:r>
              <a:rPr lang="en-US" b="0" i="0" dirty="0">
                <a:solidFill>
                  <a:srgbClr val="000000"/>
                </a:solidFill>
                <a:effectLst/>
                <a:hlinkClick r:id="rId10"/>
              </a:rPr>
              <a:t>Slide detailing appropriate participant behavior</a:t>
            </a:r>
            <a:r>
              <a:rPr lang="en-US" b="0" i="0" dirty="0">
                <a:solidFill>
                  <a:srgbClr val="000000"/>
                </a:solidFill>
                <a:effectLst/>
              </a:rPr>
              <a:t> (PDF).</a:t>
            </a:r>
          </a:p>
          <a:p>
            <a:pPr marL="742950" lvl="1" indent="-285750" algn="l">
              <a:buFont typeface="Arial" panose="020B0604020202020204" pitchFamily="34" charset="0"/>
              <a:buChar char="•"/>
            </a:pPr>
            <a:endParaRPr lang="en-US" b="0" i="0" dirty="0">
              <a:solidFill>
                <a:srgbClr val="000000"/>
              </a:solidFill>
              <a:effectLst/>
            </a:endParaRPr>
          </a:p>
          <a:p>
            <a:r>
              <a:rPr lang="en-US" dirty="0"/>
              <a:t>Policies and Procedures hierarchy</a:t>
            </a:r>
            <a:r>
              <a:rPr lang="en-US" sz="1600" dirty="0"/>
              <a:t>: </a:t>
            </a:r>
            <a:r>
              <a:rPr lang="en-US" sz="1600" b="0" dirty="0">
                <a:hlinkClick r:id="rId11"/>
              </a:rPr>
              <a:t>http://www.ieee802.org/11/Rules/rules.shtml</a:t>
            </a:r>
            <a:endParaRPr lang="en-US" sz="1600" b="0" dirty="0"/>
          </a:p>
          <a:p>
            <a:endParaRPr lang="en-US" sz="1600" b="0"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November 2023</a:t>
            </a:r>
          </a:p>
        </p:txBody>
      </p:sp>
    </p:spTree>
    <p:extLst>
      <p:ext uri="{BB962C8B-B14F-4D97-AF65-F5344CB8AC3E}">
        <p14:creationId xmlns:p14="http://schemas.microsoft.com/office/powerpoint/2010/main" val="233286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802.11 Rules Document </a:t>
            </a:r>
          </a:p>
        </p:txBody>
      </p:sp>
      <p:sp>
        <p:nvSpPr>
          <p:cNvPr id="8198" name="Rectangle 3"/>
          <p:cNvSpPr>
            <a:spLocks noGrp="1" noChangeArrowheads="1"/>
          </p:cNvSpPr>
          <p:nvPr>
            <p:ph idx="1"/>
          </p:nvPr>
        </p:nvSpPr>
        <p:spPr>
          <a:noFill/>
        </p:spPr>
        <p:txBody>
          <a:bodyPr/>
          <a:lstStyle/>
          <a:p>
            <a:r>
              <a:rPr lang="en-US" dirty="0"/>
              <a:t>IEEE 802.11 WG Operations Manual (Approved 15 Sept 2022):</a:t>
            </a:r>
          </a:p>
          <a:p>
            <a:pPr lvl="1"/>
            <a:r>
              <a:rPr lang="en-US" altLang="en-US" dirty="0">
                <a:hlinkClick r:id="rId3"/>
              </a:rPr>
              <a:t>https://mentor.ieee.org/802.11/dcn/22/11-22-1638-00-0000-802-11-operations-manual.docx</a:t>
            </a:r>
            <a:endParaRPr lang="en-US" altLang="en-US" dirty="0"/>
          </a:p>
          <a:p>
            <a:endParaRPr lang="en-US"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November 2023</a:t>
            </a:r>
          </a:p>
        </p:txBody>
      </p:sp>
    </p:spTree>
    <p:extLst>
      <p:ext uri="{BB962C8B-B14F-4D97-AF65-F5344CB8AC3E}">
        <p14:creationId xmlns:p14="http://schemas.microsoft.com/office/powerpoint/2010/main" val="925929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798981"/>
          </a:xfrm>
        </p:spPr>
        <p:txBody>
          <a:bodyPr/>
          <a:lstStyle/>
          <a:p>
            <a:r>
              <a:rPr lang="en-US" sz="2400" dirty="0"/>
              <a:t>IEEE 802 PARs &amp; ICAIDs under consideration</a:t>
            </a:r>
            <a:br>
              <a:rPr lang="en-US" sz="2400" dirty="0"/>
            </a:br>
            <a:r>
              <a:rPr lang="en-US" sz="2400" dirty="0"/>
              <a:t>for 2023 November IEEE 802 Mixed-mode Plenary</a:t>
            </a:r>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8" name="Content Placeholder 7">
            <a:extLst>
              <a:ext uri="{FF2B5EF4-FFF2-40B4-BE49-F238E27FC236}">
                <a16:creationId xmlns:a16="http://schemas.microsoft.com/office/drawing/2014/main" id="{A17284DF-72F3-4BE4-A17D-B2B7EC7499F0}"/>
              </a:ext>
            </a:extLst>
          </p:cNvPr>
          <p:cNvSpPr>
            <a:spLocks noGrp="1"/>
          </p:cNvSpPr>
          <p:nvPr>
            <p:ph idx="1"/>
          </p:nvPr>
        </p:nvSpPr>
        <p:spPr>
          <a:xfrm>
            <a:off x="914402" y="1628800"/>
            <a:ext cx="10547392" cy="4702599"/>
          </a:xfrm>
        </p:spPr>
        <p:txBody>
          <a:bodyPr/>
          <a:lstStyle/>
          <a:p>
            <a:pPr algn="l"/>
            <a:r>
              <a:rPr lang="en-US" b="1" i="0" dirty="0">
                <a:solidFill>
                  <a:srgbClr val="000000"/>
                </a:solidFill>
                <a:effectLst/>
                <a:latin typeface="Times New Roman" panose="02020603050405020304" pitchFamily="18" charset="0"/>
              </a:rPr>
              <a:t>Nov 12-17, 2023 Honolulu, HI, USA</a:t>
            </a:r>
          </a:p>
          <a:p>
            <a:pPr marL="457200" indent="-457200" algn="l">
              <a:buFont typeface="+mj-lt"/>
              <a:buAutoNum type="arabicPeriod"/>
            </a:pPr>
            <a:r>
              <a:rPr lang="en-US" b="0" i="0" dirty="0">
                <a:solidFill>
                  <a:srgbClr val="000000"/>
                </a:solidFill>
                <a:effectLst/>
                <a:latin typeface="Times New Roman" panose="02020603050405020304" pitchFamily="18" charset="0"/>
              </a:rPr>
              <a:t>802.1CB-2017/Cor1 - FRER Corrigendum 1, </a:t>
            </a:r>
            <a:r>
              <a:rPr lang="en-US" b="0" i="0" dirty="0">
                <a:solidFill>
                  <a:srgbClr val="000000"/>
                </a:solidFill>
                <a:effectLst/>
                <a:latin typeface="Times New Roman" panose="02020603050405020304" pitchFamily="18" charset="0"/>
                <a:hlinkClick r:id="rId2"/>
              </a:rPr>
              <a:t>PAR</a:t>
            </a:r>
            <a:endParaRPr lang="en-US" b="0" i="0" dirty="0">
              <a:solidFill>
                <a:srgbClr val="000000"/>
              </a:solidFill>
              <a:effectLst/>
              <a:latin typeface="Times New Roman" panose="02020603050405020304" pitchFamily="18" charset="0"/>
            </a:endParaRPr>
          </a:p>
          <a:p>
            <a:pPr marL="457200" indent="-457200" algn="l">
              <a:buFont typeface="+mj-lt"/>
              <a:buAutoNum type="arabicPeriod"/>
            </a:pPr>
            <a:r>
              <a:rPr lang="en-US" b="0" i="0" dirty="0">
                <a:solidFill>
                  <a:srgbClr val="000000"/>
                </a:solidFill>
                <a:effectLst/>
                <a:latin typeface="Times New Roman" panose="02020603050405020304" pitchFamily="18" charset="0"/>
              </a:rPr>
              <a:t>802.1ACea - Amendment - Support for IEEE Std 802.15.6 , </a:t>
            </a:r>
            <a:r>
              <a:rPr lang="en-US" b="0" i="0" dirty="0">
                <a:solidFill>
                  <a:srgbClr val="000000"/>
                </a:solidFill>
                <a:effectLst/>
                <a:latin typeface="Times New Roman" panose="02020603050405020304" pitchFamily="18" charset="0"/>
                <a:hlinkClick r:id="rId3"/>
              </a:rPr>
              <a:t>PAR</a:t>
            </a:r>
            <a:r>
              <a:rPr lang="en-US" b="0" i="0" dirty="0">
                <a:solidFill>
                  <a:srgbClr val="000000"/>
                </a:solidFill>
                <a:effectLst/>
                <a:latin typeface="Times New Roman" panose="02020603050405020304" pitchFamily="18" charset="0"/>
              </a:rPr>
              <a:t> and </a:t>
            </a:r>
            <a:r>
              <a:rPr lang="en-US" b="0" i="0" dirty="0">
                <a:solidFill>
                  <a:srgbClr val="000000"/>
                </a:solidFill>
                <a:effectLst/>
                <a:latin typeface="Times New Roman" panose="02020603050405020304" pitchFamily="18" charset="0"/>
                <a:hlinkClick r:id="rId4"/>
              </a:rPr>
              <a:t>CSD</a:t>
            </a:r>
            <a:endParaRPr lang="en-US" b="0" i="0" dirty="0">
              <a:solidFill>
                <a:srgbClr val="000000"/>
              </a:solidFill>
              <a:effectLst/>
              <a:latin typeface="Times New Roman" panose="02020603050405020304" pitchFamily="18" charset="0"/>
            </a:endParaRPr>
          </a:p>
          <a:p>
            <a:pPr marL="457200" indent="-457200" algn="l">
              <a:buFont typeface="+mj-lt"/>
              <a:buAutoNum type="arabicPeriod"/>
            </a:pPr>
            <a:r>
              <a:rPr lang="en-US" b="0" i="0" dirty="0">
                <a:solidFill>
                  <a:srgbClr val="000000"/>
                </a:solidFill>
                <a:effectLst/>
                <a:latin typeface="Times New Roman" panose="02020603050405020304" pitchFamily="18" charset="0"/>
              </a:rPr>
              <a:t>802.1AXdz - Amendment - YANG for Link Aggregation , </a:t>
            </a:r>
            <a:r>
              <a:rPr lang="en-US" b="0" i="0" dirty="0">
                <a:solidFill>
                  <a:srgbClr val="000000"/>
                </a:solidFill>
                <a:effectLst/>
                <a:latin typeface="Times New Roman" panose="02020603050405020304" pitchFamily="18" charset="0"/>
                <a:hlinkClick r:id="rId5"/>
              </a:rPr>
              <a:t>PAR</a:t>
            </a:r>
            <a:r>
              <a:rPr lang="en-US" b="0" i="0" dirty="0">
                <a:solidFill>
                  <a:srgbClr val="000000"/>
                </a:solidFill>
                <a:effectLst/>
                <a:latin typeface="Times New Roman" panose="02020603050405020304" pitchFamily="18" charset="0"/>
              </a:rPr>
              <a:t> and </a:t>
            </a:r>
            <a:r>
              <a:rPr lang="en-US" b="0" i="0" dirty="0">
                <a:solidFill>
                  <a:srgbClr val="000000"/>
                </a:solidFill>
                <a:effectLst/>
                <a:latin typeface="Times New Roman" panose="02020603050405020304" pitchFamily="18" charset="0"/>
                <a:hlinkClick r:id="rId6"/>
              </a:rPr>
              <a:t>CSD</a:t>
            </a:r>
            <a:endParaRPr lang="en-US" b="0" i="0" dirty="0">
              <a:solidFill>
                <a:srgbClr val="000000"/>
              </a:solidFill>
              <a:effectLst/>
              <a:latin typeface="Times New Roman" panose="02020603050405020304" pitchFamily="18" charset="0"/>
            </a:endParaRPr>
          </a:p>
          <a:p>
            <a:pPr marL="457200" indent="-457200" algn="l">
              <a:buFont typeface="+mj-lt"/>
              <a:buAutoNum type="arabicPeriod"/>
            </a:pPr>
            <a:r>
              <a:rPr lang="en-US" b="0" i="0" dirty="0">
                <a:solidFill>
                  <a:srgbClr val="000000"/>
                </a:solidFill>
                <a:effectLst/>
                <a:latin typeface="Times New Roman" panose="02020603050405020304" pitchFamily="18" charset="0"/>
              </a:rPr>
              <a:t>802.15.4ad - Amendment - Data rate and range extensions to IEEE 802.15.4 Smart Utility Network (SUN) Physical layer (PHY), </a:t>
            </a:r>
            <a:r>
              <a:rPr lang="en-US" b="0" i="0" dirty="0">
                <a:solidFill>
                  <a:srgbClr val="000000"/>
                </a:solidFill>
                <a:effectLst/>
                <a:latin typeface="Times New Roman" panose="02020603050405020304" pitchFamily="18" charset="0"/>
                <a:hlinkClick r:id="rId7"/>
              </a:rPr>
              <a:t>PAR</a:t>
            </a:r>
            <a:r>
              <a:rPr lang="en-US" b="0" i="0" dirty="0">
                <a:solidFill>
                  <a:srgbClr val="000000"/>
                </a:solidFill>
                <a:effectLst/>
                <a:latin typeface="Times New Roman" panose="02020603050405020304" pitchFamily="18" charset="0"/>
              </a:rPr>
              <a:t> and </a:t>
            </a:r>
            <a:r>
              <a:rPr lang="en-US" b="0" i="0" dirty="0">
                <a:solidFill>
                  <a:srgbClr val="000000"/>
                </a:solidFill>
                <a:effectLst/>
                <a:latin typeface="Times New Roman" panose="02020603050405020304" pitchFamily="18" charset="0"/>
                <a:hlinkClick r:id="rId8"/>
              </a:rPr>
              <a:t>CSD</a:t>
            </a:r>
            <a:endParaRPr lang="en-US" b="0" i="0" dirty="0">
              <a:solidFill>
                <a:srgbClr val="000000"/>
              </a:solidFill>
              <a:effectLst/>
              <a:latin typeface="Times New Roman" panose="02020603050405020304" pitchFamily="18" charset="0"/>
            </a:endParaRPr>
          </a:p>
          <a:p>
            <a:pPr marL="457200" indent="-457200" algn="l">
              <a:buFont typeface="+mj-lt"/>
              <a:buAutoNum type="arabicPeriod"/>
            </a:pPr>
            <a:r>
              <a:rPr lang="en-US" b="0" i="0" dirty="0">
                <a:solidFill>
                  <a:srgbClr val="000000"/>
                </a:solidFill>
                <a:effectLst/>
                <a:latin typeface="Times New Roman" panose="02020603050405020304" pitchFamily="18" charset="0"/>
              </a:rPr>
              <a:t>802.19.3a - Recommended Practice Amendment: Enhanced sub-1GHz Coexistence , </a:t>
            </a:r>
            <a:r>
              <a:rPr lang="en-US" b="0" i="0" dirty="0">
                <a:solidFill>
                  <a:srgbClr val="000000"/>
                </a:solidFill>
                <a:effectLst/>
                <a:latin typeface="Times New Roman" panose="02020603050405020304" pitchFamily="18" charset="0"/>
                <a:hlinkClick r:id="rId9"/>
              </a:rPr>
              <a:t>PAR</a:t>
            </a:r>
            <a:r>
              <a:rPr lang="en-US" b="0" i="0" dirty="0">
                <a:solidFill>
                  <a:srgbClr val="000000"/>
                </a:solidFill>
                <a:effectLst/>
                <a:latin typeface="Times New Roman" panose="02020603050405020304" pitchFamily="18" charset="0"/>
              </a:rPr>
              <a:t> and </a:t>
            </a:r>
            <a:r>
              <a:rPr lang="en-US" b="0" i="0" dirty="0">
                <a:solidFill>
                  <a:srgbClr val="000000"/>
                </a:solidFill>
                <a:effectLst/>
                <a:latin typeface="Times New Roman" panose="02020603050405020304" pitchFamily="18" charset="0"/>
                <a:hlinkClick r:id="rId10"/>
              </a:rPr>
              <a:t>CSD</a:t>
            </a:r>
            <a:endParaRPr lang="en-US" b="0" i="0" dirty="0">
              <a:solidFill>
                <a:srgbClr val="000000"/>
              </a:solidFill>
              <a:effectLst/>
              <a:latin typeface="Times New Roman" panose="02020603050405020304" pitchFamily="18" charset="0"/>
            </a:endParaRPr>
          </a:p>
          <a:p>
            <a:endParaRPr lang="en-US" dirty="0"/>
          </a:p>
        </p:txBody>
      </p:sp>
    </p:spTree>
    <p:extLst>
      <p:ext uri="{BB962C8B-B14F-4D97-AF65-F5344CB8AC3E}">
        <p14:creationId xmlns:p14="http://schemas.microsoft.com/office/powerpoint/2010/main" val="2099305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Agenda for PAR Review SC – November 13 and 16, 2023</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fontScale="92500" lnSpcReduction="20000"/>
          </a:bodyPr>
          <a:lstStyle/>
          <a:p>
            <a:pPr marL="0" indent="0"/>
            <a:r>
              <a:rPr lang="en-US" dirty="0"/>
              <a:t>Agenda:</a:t>
            </a:r>
          </a:p>
          <a:p>
            <a:pPr marL="0" indent="0"/>
            <a:r>
              <a:rPr lang="en-US" dirty="0"/>
              <a:t>Monday 13 November 2023 13:30-15:30 HST and </a:t>
            </a:r>
          </a:p>
          <a:p>
            <a:pPr marL="0" indent="0"/>
            <a:r>
              <a:rPr lang="en-US" dirty="0"/>
              <a:t>Tuesday 14 November 2023 9:00-10:00 HST</a:t>
            </a:r>
          </a:p>
          <a:p>
            <a:pPr marL="1257300" lvl="2" indent="-457200">
              <a:buFont typeface="+mj-lt"/>
              <a:buAutoNum type="arabicPeriod"/>
            </a:pPr>
            <a:r>
              <a:rPr lang="en-US" sz="2000" dirty="0"/>
              <a:t>Welcome – Review Policies and Procedures slides.</a:t>
            </a:r>
          </a:p>
          <a:p>
            <a:pPr marL="1257300" lvl="2" indent="-457200">
              <a:buFont typeface="+mj-lt"/>
              <a:buAutoNum type="arabicPeriod"/>
            </a:pPr>
            <a:r>
              <a:rPr lang="en-US" sz="2000" dirty="0"/>
              <a:t>Approve Previous Minutes </a:t>
            </a:r>
          </a:p>
          <a:p>
            <a:pPr marL="1257300" lvl="2" indent="-457200">
              <a:buFont typeface="+mj-lt"/>
              <a:buAutoNum type="arabicPeriod"/>
            </a:pPr>
            <a:r>
              <a:rPr lang="en-US" sz="2000" dirty="0"/>
              <a:t>Determine order of review</a:t>
            </a:r>
          </a:p>
          <a:p>
            <a:pPr marL="1257300" lvl="2" indent="-457200">
              <a:buFont typeface="+mj-lt"/>
              <a:buAutoNum type="arabicPeriod"/>
            </a:pPr>
            <a:r>
              <a:rPr lang="en-US" sz="2000" dirty="0"/>
              <a:t>Review PARs/CSD posted for review this Plenary.</a:t>
            </a:r>
          </a:p>
          <a:p>
            <a:pPr marL="1257300" lvl="2" indent="-457200">
              <a:buFont typeface="+mj-lt"/>
              <a:buAutoNum type="arabicPeriod"/>
            </a:pPr>
            <a:r>
              <a:rPr lang="en-US" sz="2000" dirty="0"/>
              <a:t>Post Feedback to 802 EC Reflector by 14 November 2023, 6:30 pm ET</a:t>
            </a:r>
          </a:p>
          <a:p>
            <a:pPr marL="1257300" lvl="2" indent="-457200">
              <a:buFont typeface="+mj-lt"/>
              <a:buAutoNum type="arabicPeriod"/>
            </a:pPr>
            <a:r>
              <a:rPr lang="en-US" sz="2000" dirty="0"/>
              <a:t>Recess</a:t>
            </a:r>
            <a:endParaRPr lang="en-US" sz="2000" u="sng" dirty="0"/>
          </a:p>
          <a:p>
            <a:pPr marL="857250" lvl="1" indent="-457200">
              <a:buFont typeface="+mj-lt"/>
              <a:buAutoNum type="arabicPeriod"/>
            </a:pPr>
            <a:endParaRPr lang="en-US" u="sng" dirty="0"/>
          </a:p>
          <a:p>
            <a:pPr marL="0" indent="0"/>
            <a:r>
              <a:rPr lang="en-US" dirty="0"/>
              <a:t>Thursday 16 November 2023 - 10:30-12:30 HST</a:t>
            </a:r>
            <a:endParaRPr lang="en-US" b="0" dirty="0"/>
          </a:p>
          <a:p>
            <a:pPr marL="800100" lvl="2" indent="0"/>
            <a:r>
              <a:rPr lang="en-US" b="0" dirty="0"/>
              <a:t>	</a:t>
            </a:r>
            <a:r>
              <a:rPr lang="en-US" sz="1600" b="0" dirty="0"/>
              <a:t>1. Review Responses</a:t>
            </a:r>
          </a:p>
          <a:p>
            <a:pPr marL="800100" lvl="2" indent="0"/>
            <a:r>
              <a:rPr lang="en-US" sz="1600" b="0" dirty="0"/>
              <a:t>	2. Provide any required feedback to WG (email)</a:t>
            </a:r>
          </a:p>
          <a:p>
            <a:pPr marL="800100" lvl="2" indent="0"/>
            <a:r>
              <a:rPr lang="en-US" sz="1600" b="0" dirty="0"/>
              <a:t>	3. Adjourn</a:t>
            </a:r>
          </a:p>
        </p:txBody>
      </p:sp>
      <p:sp>
        <p:nvSpPr>
          <p:cNvPr id="6" name="Date Placeholder 5"/>
          <p:cNvSpPr>
            <a:spLocks noGrp="1"/>
          </p:cNvSpPr>
          <p:nvPr>
            <p:ph type="dt" idx="10"/>
          </p:nvPr>
        </p:nvSpPr>
        <p:spPr/>
        <p:txBody>
          <a:bodyPr/>
          <a:lstStyle/>
          <a:p>
            <a:r>
              <a:rPr lang="en-US"/>
              <a:t>November 2023</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D9B48-724F-44AC-933A-C1D772F30F06}"/>
              </a:ext>
            </a:extLst>
          </p:cNvPr>
          <p:cNvSpPr>
            <a:spLocks noGrp="1"/>
          </p:cNvSpPr>
          <p:nvPr>
            <p:ph type="title"/>
          </p:nvPr>
        </p:nvSpPr>
        <p:spPr>
          <a:xfrm>
            <a:off x="914402" y="685803"/>
            <a:ext cx="10361084" cy="654965"/>
          </a:xfrm>
        </p:spPr>
        <p:txBody>
          <a:bodyPr/>
          <a:lstStyle/>
          <a:p>
            <a:r>
              <a:rPr lang="en-US" sz="2800" dirty="0"/>
              <a:t>Motion to approve Previous Minutes</a:t>
            </a:r>
          </a:p>
        </p:txBody>
      </p:sp>
      <p:sp>
        <p:nvSpPr>
          <p:cNvPr id="3" name="Content Placeholder 2">
            <a:extLst>
              <a:ext uri="{FF2B5EF4-FFF2-40B4-BE49-F238E27FC236}">
                <a16:creationId xmlns:a16="http://schemas.microsoft.com/office/drawing/2014/main" id="{58F48A77-6149-4095-9848-28A693C82088}"/>
              </a:ext>
            </a:extLst>
          </p:cNvPr>
          <p:cNvSpPr>
            <a:spLocks noGrp="1"/>
          </p:cNvSpPr>
          <p:nvPr>
            <p:ph idx="1"/>
          </p:nvPr>
        </p:nvSpPr>
        <p:spPr/>
        <p:txBody>
          <a:bodyPr/>
          <a:lstStyle/>
          <a:p>
            <a:r>
              <a:rPr lang="en-US" sz="2000" b="1" dirty="0"/>
              <a:t>Move to approve the minutes from </a:t>
            </a:r>
            <a:r>
              <a:rPr lang="en-US" sz="2000" dirty="0"/>
              <a:t>July </a:t>
            </a:r>
            <a:r>
              <a:rPr lang="en-US" sz="2000" b="1" dirty="0"/>
              <a:t>2023 in document  11-23/01213r1 :</a:t>
            </a:r>
          </a:p>
          <a:p>
            <a:r>
              <a:rPr lang="en-US" sz="2000" dirty="0"/>
              <a:t>	</a:t>
            </a:r>
            <a:r>
              <a:rPr lang="en-US" sz="2000" dirty="0">
                <a:hlinkClick r:id="rId2"/>
              </a:rPr>
              <a:t>https://mentor.ieee.org/802.11/dcn/23/11-23-1213-01-0PAR-minutes-july-2023-session.docx</a:t>
            </a:r>
            <a:endParaRPr lang="en-US" sz="2000" dirty="0"/>
          </a:p>
          <a:p>
            <a:r>
              <a:rPr lang="en-US" sz="2000" dirty="0"/>
              <a:t> </a:t>
            </a:r>
          </a:p>
          <a:p>
            <a:r>
              <a:rPr lang="en-US" sz="2000" dirty="0"/>
              <a:t>Moved: Michael Montemurro</a:t>
            </a:r>
          </a:p>
          <a:p>
            <a:r>
              <a:rPr lang="en-US" sz="2000" dirty="0"/>
              <a:t>2</a:t>
            </a:r>
            <a:r>
              <a:rPr lang="en-US" sz="2000" baseline="30000" dirty="0"/>
              <a:t>nd</a:t>
            </a:r>
            <a:r>
              <a:rPr lang="en-US" sz="2000" dirty="0"/>
              <a:t>:       Dorothy Stanley</a:t>
            </a:r>
          </a:p>
          <a:p>
            <a:r>
              <a:rPr lang="en-US" sz="2000" dirty="0"/>
              <a:t>Results: Unanimous – (6 in room)</a:t>
            </a:r>
            <a:endParaRPr lang="en-US" dirty="0"/>
          </a:p>
        </p:txBody>
      </p:sp>
      <p:sp>
        <p:nvSpPr>
          <p:cNvPr id="4" name="Date Placeholder 3">
            <a:extLst>
              <a:ext uri="{FF2B5EF4-FFF2-40B4-BE49-F238E27FC236}">
                <a16:creationId xmlns:a16="http://schemas.microsoft.com/office/drawing/2014/main" id="{2F4099CA-8337-48FF-9415-776BA80408E3}"/>
              </a:ext>
            </a:extLst>
          </p:cNvPr>
          <p:cNvSpPr>
            <a:spLocks noGrp="1"/>
          </p:cNvSpPr>
          <p:nvPr>
            <p:ph type="dt" idx="10"/>
          </p:nvPr>
        </p:nvSpPr>
        <p:spPr/>
        <p:txBody>
          <a:body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0" u="none" strike="noStrike" kern="1200" cap="none" spc="0" normalizeH="0" baseline="0" noProof="0">
                <a:ln>
                  <a:noFill/>
                </a:ln>
                <a:solidFill>
                  <a:srgbClr val="000000"/>
                </a:solidFill>
                <a:effectLst/>
                <a:uLnTx/>
                <a:uFillTx/>
                <a:latin typeface="Times New Roman" pitchFamily="16" charset="0"/>
                <a:ea typeface="MS Gothic" charset="-128"/>
              </a:rPr>
              <a:t>November 2023</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
        <p:nvSpPr>
          <p:cNvPr id="5" name="Footer Placeholder 4">
            <a:extLst>
              <a:ext uri="{FF2B5EF4-FFF2-40B4-BE49-F238E27FC236}">
                <a16:creationId xmlns:a16="http://schemas.microsoft.com/office/drawing/2014/main" id="{45521205-D607-4B1A-8F09-17C0A4C05585}"/>
              </a:ext>
            </a:extLst>
          </p:cNvPr>
          <p:cNvSpPr>
            <a:spLocks noGrp="1"/>
          </p:cNvSpPr>
          <p:nvPr>
            <p:ph type="ftr" idx="11"/>
          </p:nvPr>
        </p:nvSpPr>
        <p:spPr/>
        <p:txBody>
          <a:body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Arial Unicode MS" pitchFamily="34" charset="-128"/>
              </a:rPr>
              <a:t>Jon Rosdahl (Qualcomm)</a:t>
            </a:r>
            <a:endParaRPr kumimoji="0" lang="en-GB" sz="1800" b="0" i="0" u="none" strike="noStrike" kern="1200" cap="none" spc="0" normalizeH="0" baseline="0" noProof="0" dirty="0">
              <a:ln>
                <a:noFill/>
              </a:ln>
              <a:solidFill>
                <a:srgbClr val="000000"/>
              </a:solidFill>
              <a:effectLst/>
              <a:uLnTx/>
              <a:uFillTx/>
              <a:latin typeface="Times New Roman" pitchFamily="16" charset="0"/>
              <a:ea typeface="Arial Unicode MS" pitchFamily="34" charset="-128"/>
            </a:endParaRPr>
          </a:p>
        </p:txBody>
      </p:sp>
      <p:sp>
        <p:nvSpPr>
          <p:cNvPr id="6" name="Slide Number Placeholder 5">
            <a:extLst>
              <a:ext uri="{FF2B5EF4-FFF2-40B4-BE49-F238E27FC236}">
                <a16:creationId xmlns:a16="http://schemas.microsoft.com/office/drawing/2014/main" id="{7977B1C8-1CEA-4903-9610-B1E925DF4894}"/>
              </a:ext>
            </a:extLst>
          </p:cNvPr>
          <p:cNvSpPr>
            <a:spLocks noGrp="1"/>
          </p:cNvSpPr>
          <p:nvPr>
            <p:ph type="sldNum" idx="12"/>
          </p:nvPr>
        </p:nvSpPr>
        <p:spPr/>
        <p:txBody>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MS Gothic" charset="-128"/>
              </a:rPr>
              <a:t>Slide </a:t>
            </a:r>
            <a:fld id="{440F5867-744E-4AA6-B0ED-4C44D2DFBB7B}" type="slidenum">
              <a:rPr kumimoji="0" lang="en-GB" sz="1800" b="0" i="0" u="none" strike="noStrike" kern="1200" cap="none" spc="0" normalizeH="0" baseline="0" noProof="0" smtClean="0">
                <a:ln>
                  <a:noFill/>
                </a:ln>
                <a:solidFill>
                  <a:srgbClr val="000000"/>
                </a:solidFill>
                <a:effectLst/>
                <a:uLnTx/>
                <a:uFillTx/>
                <a:latin typeface="Times New Roman" pitchFamily="16" charset="0"/>
                <a:ea typeface="MS Gothic" charset="-128"/>
              </a:rPr>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15</a:t>
            </a:fld>
            <a:endParaRPr kumimoji="0" lang="en-GB" sz="1800" b="0"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Tree>
    <p:extLst>
      <p:ext uri="{BB962C8B-B14F-4D97-AF65-F5344CB8AC3E}">
        <p14:creationId xmlns:p14="http://schemas.microsoft.com/office/powerpoint/2010/main" val="3866284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121F3-9014-44AB-B201-8F2267DE1296}"/>
              </a:ext>
            </a:extLst>
          </p:cNvPr>
          <p:cNvSpPr>
            <a:spLocks noGrp="1"/>
          </p:cNvSpPr>
          <p:nvPr>
            <p:ph type="title"/>
          </p:nvPr>
        </p:nvSpPr>
        <p:spPr>
          <a:xfrm>
            <a:off x="914402" y="685803"/>
            <a:ext cx="10361084" cy="438941"/>
          </a:xfrm>
        </p:spPr>
        <p:txBody>
          <a:bodyPr/>
          <a:lstStyle/>
          <a:p>
            <a:r>
              <a:rPr lang="en-US" dirty="0"/>
              <a:t>Order to consider:</a:t>
            </a:r>
          </a:p>
        </p:txBody>
      </p:sp>
      <p:sp>
        <p:nvSpPr>
          <p:cNvPr id="4" name="Date Placeholder 3">
            <a:extLst>
              <a:ext uri="{FF2B5EF4-FFF2-40B4-BE49-F238E27FC236}">
                <a16:creationId xmlns:a16="http://schemas.microsoft.com/office/drawing/2014/main" id="{A6580590-2951-4A3A-AF5A-A77F31A22704}"/>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1C7D61F8-E820-4CDD-94CA-5A40630002A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1D3143B-4761-4BA3-92BC-111716E04C08}"/>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8" name="Rectangle 2">
            <a:extLst>
              <a:ext uri="{FF2B5EF4-FFF2-40B4-BE49-F238E27FC236}">
                <a16:creationId xmlns:a16="http://schemas.microsoft.com/office/drawing/2014/main" id="{B2EE2183-289E-0BB1-688B-4D6393839DD6}"/>
              </a:ext>
            </a:extLst>
          </p:cNvPr>
          <p:cNvSpPr>
            <a:spLocks noGrp="1" noChangeArrowheads="1"/>
          </p:cNvSpPr>
          <p:nvPr>
            <p:ph idx="1"/>
          </p:nvPr>
        </p:nvSpPr>
        <p:spPr bwMode="auto">
          <a:xfrm>
            <a:off x="914402" y="1682080"/>
            <a:ext cx="10361083" cy="2939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457200" indent="-457200" algn="l">
              <a:buFont typeface="+mj-lt"/>
              <a:buAutoNum type="arabicPeriod"/>
            </a:pPr>
            <a:r>
              <a:rPr lang="en-US" sz="2000" b="0" i="0" dirty="0">
                <a:solidFill>
                  <a:srgbClr val="000000"/>
                </a:solidFill>
                <a:effectLst/>
                <a:latin typeface="Times New Roman" panose="02020603050405020304" pitchFamily="18" charset="0"/>
              </a:rPr>
              <a:t>802.1CB-2017/Cor1 - FRER Corrigendum 1, </a:t>
            </a:r>
            <a:r>
              <a:rPr lang="en-US" sz="2000" b="0" i="0" dirty="0">
                <a:solidFill>
                  <a:srgbClr val="000000"/>
                </a:solidFill>
                <a:effectLst/>
                <a:latin typeface="Times New Roman" panose="02020603050405020304" pitchFamily="18" charset="0"/>
                <a:hlinkClick r:id="rId2"/>
              </a:rPr>
              <a:t>PAR</a:t>
            </a:r>
            <a:endParaRPr lang="en-US" sz="2000" b="0" i="0" dirty="0">
              <a:solidFill>
                <a:srgbClr val="000000"/>
              </a:solidFill>
              <a:effectLst/>
              <a:latin typeface="Times New Roman" panose="02020603050405020304" pitchFamily="18" charset="0"/>
            </a:endParaRPr>
          </a:p>
          <a:p>
            <a:pPr marL="457200" indent="-457200" algn="l">
              <a:buFont typeface="+mj-lt"/>
              <a:buAutoNum type="arabicPeriod"/>
            </a:pPr>
            <a:r>
              <a:rPr lang="en-US" sz="2000" b="0" i="0" dirty="0">
                <a:solidFill>
                  <a:srgbClr val="000000"/>
                </a:solidFill>
                <a:effectLst/>
                <a:latin typeface="Times New Roman" panose="02020603050405020304" pitchFamily="18" charset="0"/>
              </a:rPr>
              <a:t>802.1ACea - Amendment - Support for IEEE Std 802.15.6 , </a:t>
            </a:r>
            <a:r>
              <a:rPr lang="en-US" sz="2000" b="0" i="0" dirty="0">
                <a:solidFill>
                  <a:srgbClr val="000000"/>
                </a:solidFill>
                <a:effectLst/>
                <a:latin typeface="Times New Roman" panose="02020603050405020304" pitchFamily="18" charset="0"/>
                <a:hlinkClick r:id="rId3"/>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4"/>
              </a:rPr>
              <a:t>CSD</a:t>
            </a:r>
            <a:endParaRPr lang="en-US" sz="2000" b="0" i="0" dirty="0">
              <a:solidFill>
                <a:srgbClr val="000000"/>
              </a:solidFill>
              <a:effectLst/>
              <a:latin typeface="Times New Roman" panose="02020603050405020304" pitchFamily="18" charset="0"/>
            </a:endParaRPr>
          </a:p>
          <a:p>
            <a:pPr marL="457200" indent="-457200" algn="l">
              <a:buFont typeface="+mj-lt"/>
              <a:buAutoNum type="arabicPeriod"/>
            </a:pPr>
            <a:r>
              <a:rPr lang="en-US" sz="2000" b="0" i="0" dirty="0">
                <a:solidFill>
                  <a:srgbClr val="000000"/>
                </a:solidFill>
                <a:effectLst/>
                <a:latin typeface="Times New Roman" panose="02020603050405020304" pitchFamily="18" charset="0"/>
              </a:rPr>
              <a:t>802.1AXdz - Amendment - YANG for Link Aggregation , </a:t>
            </a:r>
            <a:r>
              <a:rPr lang="en-US" sz="2000" b="0" i="0" dirty="0">
                <a:solidFill>
                  <a:srgbClr val="000000"/>
                </a:solidFill>
                <a:effectLst/>
                <a:latin typeface="Times New Roman" panose="02020603050405020304" pitchFamily="18" charset="0"/>
                <a:hlinkClick r:id="rId5"/>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6"/>
              </a:rPr>
              <a:t>CSD</a:t>
            </a:r>
            <a:endParaRPr lang="en-US" sz="2000" b="0" i="0" dirty="0">
              <a:solidFill>
                <a:srgbClr val="000000"/>
              </a:solidFill>
              <a:effectLst/>
              <a:latin typeface="Times New Roman" panose="02020603050405020304" pitchFamily="18" charset="0"/>
            </a:endParaRPr>
          </a:p>
          <a:p>
            <a:pPr marL="457200" indent="-457200" algn="l">
              <a:buFont typeface="+mj-lt"/>
              <a:buAutoNum type="arabicPeriod"/>
            </a:pPr>
            <a:r>
              <a:rPr lang="en-US" sz="2000" b="0" i="0" dirty="0">
                <a:solidFill>
                  <a:srgbClr val="000000"/>
                </a:solidFill>
                <a:effectLst/>
                <a:latin typeface="Times New Roman" panose="02020603050405020304" pitchFamily="18" charset="0"/>
              </a:rPr>
              <a:t>802.15.4ad - Amendment - Data rate and range extensions to IEEE 802.15.4 Smart Utility Network (SUN) Physical layer (PHY), </a:t>
            </a:r>
            <a:r>
              <a:rPr lang="en-US" sz="2000" b="0" i="0" dirty="0">
                <a:solidFill>
                  <a:srgbClr val="000000"/>
                </a:solidFill>
                <a:effectLst/>
                <a:latin typeface="Times New Roman" panose="02020603050405020304" pitchFamily="18" charset="0"/>
                <a:hlinkClick r:id="rId7"/>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8"/>
              </a:rPr>
              <a:t>CSD</a:t>
            </a:r>
            <a:endParaRPr lang="en-US" sz="2000" b="0" i="0" dirty="0">
              <a:solidFill>
                <a:srgbClr val="000000"/>
              </a:solidFill>
              <a:effectLst/>
              <a:latin typeface="Times New Roman" panose="02020603050405020304" pitchFamily="18" charset="0"/>
            </a:endParaRPr>
          </a:p>
          <a:p>
            <a:pPr marL="457200" indent="-457200" algn="l">
              <a:buFont typeface="+mj-lt"/>
              <a:buAutoNum type="arabicPeriod"/>
            </a:pPr>
            <a:r>
              <a:rPr lang="en-US" sz="2000" b="0" i="0" dirty="0">
                <a:solidFill>
                  <a:srgbClr val="000000"/>
                </a:solidFill>
                <a:effectLst/>
                <a:latin typeface="Times New Roman" panose="02020603050405020304" pitchFamily="18" charset="0"/>
              </a:rPr>
              <a:t>802.19.3a - Recommended Practice Amendment: Enhanced sub-1GHz Coexistence , </a:t>
            </a:r>
            <a:r>
              <a:rPr lang="en-US" sz="2000" b="0" i="0" dirty="0">
                <a:solidFill>
                  <a:srgbClr val="000000"/>
                </a:solidFill>
                <a:effectLst/>
                <a:latin typeface="Times New Roman" panose="02020603050405020304" pitchFamily="18" charset="0"/>
                <a:hlinkClick r:id="rId9"/>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10"/>
              </a:rPr>
              <a:t>CSD</a:t>
            </a:r>
            <a:endParaRPr lang="en-US" sz="2000" b="0" i="0" dirty="0">
              <a:solidFill>
                <a:srgbClr val="000000"/>
              </a:solidFill>
              <a:effectLst/>
              <a:latin typeface="Times New Roman" panose="02020603050405020304" pitchFamily="18" charset="0"/>
            </a:endParaRPr>
          </a:p>
        </p:txBody>
      </p:sp>
    </p:spTree>
    <p:extLst>
      <p:ext uri="{BB962C8B-B14F-4D97-AF65-F5344CB8AC3E}">
        <p14:creationId xmlns:p14="http://schemas.microsoft.com/office/powerpoint/2010/main" val="3559692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SC Comments</a:t>
            </a:r>
            <a:endParaRPr lang="en-US" dirty="0"/>
          </a:p>
        </p:txBody>
      </p:sp>
      <p:sp>
        <p:nvSpPr>
          <p:cNvPr id="4" name="Date Placeholder 3"/>
          <p:cNvSpPr>
            <a:spLocks noGrp="1"/>
          </p:cNvSpPr>
          <p:nvPr>
            <p:ph type="dt" idx="10"/>
          </p:nvPr>
        </p:nvSpPr>
        <p:spPr/>
        <p:txBody>
          <a:bodyPr/>
          <a:lstStyle/>
          <a:p>
            <a:r>
              <a:rPr lang="en-US"/>
              <a:t>November 2023</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38315124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0EDB8-A1FD-C715-7C95-27FA71ED1C36}"/>
              </a:ext>
            </a:extLst>
          </p:cNvPr>
          <p:cNvSpPr>
            <a:spLocks noGrp="1"/>
          </p:cNvSpPr>
          <p:nvPr>
            <p:ph type="title"/>
          </p:nvPr>
        </p:nvSpPr>
        <p:spPr/>
        <p:txBody>
          <a:bodyPr/>
          <a:lstStyle/>
          <a:p>
            <a:r>
              <a:rPr lang="en-US" sz="3200" b="0" i="0" dirty="0">
                <a:solidFill>
                  <a:srgbClr val="000000"/>
                </a:solidFill>
                <a:effectLst/>
                <a:latin typeface="+mj-lt"/>
                <a:ea typeface="+mj-ea"/>
                <a:cs typeface="MS Gothic"/>
              </a:rPr>
              <a:t>1. </a:t>
            </a:r>
            <a:r>
              <a:rPr lang="en-US" sz="3200" b="0" i="0" dirty="0">
                <a:solidFill>
                  <a:srgbClr val="000000"/>
                </a:solidFill>
                <a:effectLst/>
                <a:latin typeface="Times New Roman" panose="02020603050405020304" pitchFamily="18" charset="0"/>
              </a:rPr>
              <a:t>802.1CB-2017/Cor1 - FRER Corrigendum 1, </a:t>
            </a:r>
            <a:r>
              <a:rPr lang="en-US" sz="3200" b="0" i="0" dirty="0">
                <a:solidFill>
                  <a:srgbClr val="000000"/>
                </a:solidFill>
                <a:effectLst/>
                <a:latin typeface="Times New Roman" panose="02020603050405020304" pitchFamily="18" charset="0"/>
                <a:hlinkClick r:id="rId2"/>
              </a:rPr>
              <a:t>PAR</a:t>
            </a:r>
            <a:endParaRPr lang="en-US" sz="3200" dirty="0">
              <a:effectLst/>
            </a:endParaRPr>
          </a:p>
        </p:txBody>
      </p:sp>
      <p:sp>
        <p:nvSpPr>
          <p:cNvPr id="3" name="Content Placeholder 2">
            <a:extLst>
              <a:ext uri="{FF2B5EF4-FFF2-40B4-BE49-F238E27FC236}">
                <a16:creationId xmlns:a16="http://schemas.microsoft.com/office/drawing/2014/main" id="{8AE5EBB9-4038-A952-E280-4DBAB19F2FEE}"/>
              </a:ext>
            </a:extLst>
          </p:cNvPr>
          <p:cNvSpPr>
            <a:spLocks noGrp="1"/>
          </p:cNvSpPr>
          <p:nvPr>
            <p:ph idx="1"/>
          </p:nvPr>
        </p:nvSpPr>
        <p:spPr/>
        <p:txBody>
          <a:bodyPr/>
          <a:lstStyle/>
          <a:p>
            <a:r>
              <a:rPr lang="en-US" dirty="0"/>
              <a:t>7.1 – Change “IEC 62439-3 defines high-availability mechanisms in automation networks, but it is restricted to ring topologies, whereas this amendment </a:t>
            </a:r>
            <a:r>
              <a:rPr lang="en-US" dirty="0">
                <a:highlight>
                  <a:srgbClr val="FFFF00"/>
                </a:highlight>
              </a:rPr>
              <a:t>will work on </a:t>
            </a:r>
            <a:r>
              <a:rPr lang="en-US" dirty="0"/>
              <a:t>all LAN topologies.” to “IEC 62439-3 defines high-availability mechanisms in automation networks, but it is restricted to ring topologies, whereas this amendment </a:t>
            </a:r>
            <a:r>
              <a:rPr lang="en-US" dirty="0">
                <a:solidFill>
                  <a:srgbClr val="FF0000"/>
                </a:solidFill>
              </a:rPr>
              <a:t>is applicable to </a:t>
            </a:r>
            <a:r>
              <a:rPr lang="en-US" dirty="0"/>
              <a:t>all LAN topologies.”</a:t>
            </a:r>
          </a:p>
        </p:txBody>
      </p:sp>
      <p:sp>
        <p:nvSpPr>
          <p:cNvPr id="4" name="Date Placeholder 3">
            <a:extLst>
              <a:ext uri="{FF2B5EF4-FFF2-40B4-BE49-F238E27FC236}">
                <a16:creationId xmlns:a16="http://schemas.microsoft.com/office/drawing/2014/main" id="{998E36BD-A3B4-5D1F-0847-11A0F1046821}"/>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22041543-34A4-63AA-86C1-BDB286C0BE4F}"/>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8AF2F5F4-EA70-B6B4-C7E6-48BAC911AA35}"/>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37008046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505D4-E129-203F-2386-AED9A87DD3FC}"/>
              </a:ext>
            </a:extLst>
          </p:cNvPr>
          <p:cNvSpPr>
            <a:spLocks noGrp="1"/>
          </p:cNvSpPr>
          <p:nvPr>
            <p:ph type="title"/>
          </p:nvPr>
        </p:nvSpPr>
        <p:spPr/>
        <p:txBody>
          <a:bodyPr/>
          <a:lstStyle/>
          <a:p>
            <a:r>
              <a:rPr lang="en-US" sz="2400" b="0" dirty="0"/>
              <a:t>2. </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802.1ACea - Amendment - Support for IEEE Std 802.15.6 , </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2"/>
              </a:rPr>
              <a:t>PAR</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and </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3"/>
              </a:rPr>
              <a:t>CSD</a:t>
            </a:r>
            <a:endParaRPr lang="en-US" sz="2400" dirty="0"/>
          </a:p>
        </p:txBody>
      </p:sp>
      <p:sp>
        <p:nvSpPr>
          <p:cNvPr id="3" name="Content Placeholder 2">
            <a:extLst>
              <a:ext uri="{FF2B5EF4-FFF2-40B4-BE49-F238E27FC236}">
                <a16:creationId xmlns:a16="http://schemas.microsoft.com/office/drawing/2014/main" id="{0495EBA7-A0FD-0B5B-E644-89ABD00A78B2}"/>
              </a:ext>
            </a:extLst>
          </p:cNvPr>
          <p:cNvSpPr>
            <a:spLocks noGrp="1"/>
          </p:cNvSpPr>
          <p:nvPr>
            <p:ph idx="1"/>
          </p:nvPr>
        </p:nvSpPr>
        <p:spPr/>
        <p:txBody>
          <a:bodyPr/>
          <a:lstStyle/>
          <a:p>
            <a:r>
              <a:rPr lang="en-US" dirty="0"/>
              <a:t>5.2.b Scope of the project: Suggested change: “This project adds support </a:t>
            </a:r>
            <a:r>
              <a:rPr lang="en-US" dirty="0">
                <a:highlight>
                  <a:srgbClr val="FFFF00"/>
                </a:highlight>
              </a:rPr>
              <a:t>of</a:t>
            </a:r>
            <a:r>
              <a:rPr lang="en-US" dirty="0"/>
              <a:t> the Internal Sublayer Service </a:t>
            </a:r>
            <a:r>
              <a:rPr lang="en-US" dirty="0">
                <a:highlight>
                  <a:srgbClr val="FFFF00"/>
                </a:highlight>
              </a:rPr>
              <a:t>by</a:t>
            </a:r>
            <a:r>
              <a:rPr lang="en-US" dirty="0"/>
              <a:t> the IEEE Std 802.15.6 MAC entity. To “5.2.b Scope of the project: This project adds support </a:t>
            </a:r>
            <a:r>
              <a:rPr lang="en-US" dirty="0">
                <a:solidFill>
                  <a:srgbClr val="FF0000"/>
                </a:solidFill>
              </a:rPr>
              <a:t>to</a:t>
            </a:r>
            <a:r>
              <a:rPr lang="en-US" dirty="0"/>
              <a:t> the Internal Sublayer Service </a:t>
            </a:r>
            <a:r>
              <a:rPr lang="en-US" dirty="0">
                <a:solidFill>
                  <a:srgbClr val="FF0000"/>
                </a:solidFill>
              </a:rPr>
              <a:t>for </a:t>
            </a:r>
            <a:r>
              <a:rPr lang="en-US" dirty="0"/>
              <a:t>the IEEE Std 802.15.6 MAC entity.”</a:t>
            </a:r>
          </a:p>
          <a:p>
            <a:r>
              <a:rPr lang="en-US" dirty="0"/>
              <a:t>5.5 Need: Suggest change “Support of 48-bit MAC addressing in IEEE Std 802.15.6-2012 allows the use of MAC bridging in 802.15.6 networks.” to “</a:t>
            </a:r>
            <a:r>
              <a:rPr lang="en-US" dirty="0">
                <a:solidFill>
                  <a:schemeClr val="tx1"/>
                </a:solidFill>
              </a:rPr>
              <a:t>To enable the use of MAC bridging in IEEE Std 802.15.6 networks which now support </a:t>
            </a:r>
            <a:r>
              <a:rPr lang="en-US" dirty="0"/>
              <a:t>48-bit MAC addressing.”</a:t>
            </a:r>
          </a:p>
          <a:p>
            <a:r>
              <a:rPr lang="en-US" dirty="0"/>
              <a:t>CSD 1.2.4 a) – Change “IEEE 802.11 Std and 802.15.3 Std” to “IEEE Std 802.11 and IEEE Std 802.15.3”</a:t>
            </a:r>
          </a:p>
        </p:txBody>
      </p:sp>
      <p:sp>
        <p:nvSpPr>
          <p:cNvPr id="4" name="Date Placeholder 3">
            <a:extLst>
              <a:ext uri="{FF2B5EF4-FFF2-40B4-BE49-F238E27FC236}">
                <a16:creationId xmlns:a16="http://schemas.microsoft.com/office/drawing/2014/main" id="{2AABDC44-1FF9-29A5-7F96-894AC53688F8}"/>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044BF45F-8BBF-0685-0877-9E65ACF3132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9B4ED4D-EE31-2BF2-0FFC-83E1D362A66A}"/>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2408736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915458" y="641909"/>
            <a:ext cx="10361084" cy="883597"/>
          </a:xfrm>
        </p:spPr>
        <p:txBody>
          <a:bodyPr/>
          <a:lstStyle/>
          <a:p>
            <a:r>
              <a:rPr lang="en-US" altLang="en-US" sz="2800" dirty="0"/>
              <a:t>PAR Review SC – Snapshot slide</a:t>
            </a:r>
            <a:br>
              <a:rPr lang="en-US" altLang="en-US" sz="2800" dirty="0"/>
            </a:br>
            <a:r>
              <a:rPr lang="en-US" altLang="en-US" sz="2800" dirty="0"/>
              <a:t>Chair: Jon Rosdahl</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95400" y="1525506"/>
            <a:ext cx="10873208" cy="4949909"/>
          </a:xfrm>
        </p:spPr>
        <p:txBody>
          <a:bodyPr/>
          <a:lstStyle/>
          <a:p>
            <a:pPr algn="l"/>
            <a:r>
              <a:rPr lang="en-US" sz="2000" b="1" i="0" dirty="0">
                <a:solidFill>
                  <a:srgbClr val="000000"/>
                </a:solidFill>
                <a:effectLst/>
                <a:latin typeface="Times New Roman" panose="02020603050405020304" pitchFamily="18" charset="0"/>
              </a:rPr>
              <a:t>Nov 12-17, 2023, Honolulu, HI, USA</a:t>
            </a: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802.1CB-2017/Cor1 - FRER Corrigendum 1, </a:t>
            </a:r>
            <a:r>
              <a:rPr lang="en-US" sz="2000" b="0" i="0" dirty="0">
                <a:solidFill>
                  <a:srgbClr val="000000"/>
                </a:solidFill>
                <a:effectLst/>
                <a:latin typeface="Times New Roman" panose="02020603050405020304" pitchFamily="18" charset="0"/>
                <a:hlinkClick r:id="rId2"/>
              </a:rPr>
              <a:t>PAR</a:t>
            </a:r>
            <a:endParaRPr lang="en-US" sz="20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802.1ACea - Amendment - Support for IEEE Std 802.15.6 , </a:t>
            </a:r>
            <a:r>
              <a:rPr lang="en-US" sz="2000" b="0" i="0" dirty="0">
                <a:solidFill>
                  <a:srgbClr val="000000"/>
                </a:solidFill>
                <a:effectLst/>
                <a:latin typeface="Times New Roman" panose="02020603050405020304" pitchFamily="18" charset="0"/>
                <a:hlinkClick r:id="rId3"/>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4"/>
              </a:rPr>
              <a:t>CSD</a:t>
            </a:r>
            <a:endParaRPr lang="en-US" sz="20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802.1AXdz - Amendment - YANG for Link Aggregation , </a:t>
            </a:r>
            <a:r>
              <a:rPr lang="en-US" sz="2000" b="0" i="0" dirty="0">
                <a:solidFill>
                  <a:srgbClr val="000000"/>
                </a:solidFill>
                <a:effectLst/>
                <a:latin typeface="Times New Roman" panose="02020603050405020304" pitchFamily="18" charset="0"/>
                <a:hlinkClick r:id="rId5"/>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6"/>
              </a:rPr>
              <a:t>CSD</a:t>
            </a:r>
            <a:endParaRPr lang="en-US" sz="20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802.15.4ad - Amendment - Data rate and range extensions to IEEE 802.15.4 Smart Utility Network (SUN) Physical layer (PHY), </a:t>
            </a:r>
            <a:r>
              <a:rPr lang="en-US" sz="2000" b="0" i="0" dirty="0">
                <a:solidFill>
                  <a:srgbClr val="000000"/>
                </a:solidFill>
                <a:effectLst/>
                <a:latin typeface="Times New Roman" panose="02020603050405020304" pitchFamily="18" charset="0"/>
                <a:hlinkClick r:id="rId7"/>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8"/>
              </a:rPr>
              <a:t>CSD</a:t>
            </a:r>
            <a:endParaRPr lang="en-US" sz="20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802.19.3a - Recommended Practice Amendment: Enhanced sub-1GHz Coexistence , </a:t>
            </a:r>
            <a:r>
              <a:rPr lang="en-US" sz="2000" b="0" i="0" dirty="0">
                <a:solidFill>
                  <a:srgbClr val="000000"/>
                </a:solidFill>
                <a:effectLst/>
                <a:latin typeface="Times New Roman" panose="02020603050405020304" pitchFamily="18" charset="0"/>
                <a:hlinkClick r:id="rId9"/>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10"/>
              </a:rPr>
              <a:t>CSD</a:t>
            </a:r>
            <a:endParaRPr lang="en-US" sz="2000" b="0" i="0" dirty="0">
              <a:solidFill>
                <a:srgbClr val="000000"/>
              </a:solidFill>
              <a:effectLst/>
              <a:latin typeface="Times New Roman" panose="02020603050405020304" pitchFamily="18" charset="0"/>
            </a:endParaRPr>
          </a:p>
          <a:p>
            <a:endParaRPr lang="en-US" sz="2800" b="1" dirty="0"/>
          </a:p>
          <a:p>
            <a:r>
              <a:rPr lang="en-US" altLang="en-US" sz="2800" dirty="0"/>
              <a:t>Will Review the PARs on Monday 13:30-15:30 and post feedback to 802 EC Reflector.</a:t>
            </a:r>
          </a:p>
          <a:p>
            <a:r>
              <a:rPr lang="en-US" altLang="en-US" sz="2800" dirty="0"/>
              <a:t>Feedback to be reviewed on Thursda</a:t>
            </a:r>
            <a:r>
              <a:rPr lang="en-US" sz="2800" dirty="0"/>
              <a:t>y, </a:t>
            </a:r>
            <a:r>
              <a:rPr lang="en-US" altLang="en-US" sz="2800" dirty="0"/>
              <a:t>10:30-12:30 ET</a:t>
            </a:r>
          </a:p>
        </p:txBody>
      </p:sp>
      <p:sp>
        <p:nvSpPr>
          <p:cNvPr id="4" name="Date Placeholder 3">
            <a:extLst>
              <a:ext uri="{FF2B5EF4-FFF2-40B4-BE49-F238E27FC236}">
                <a16:creationId xmlns:a16="http://schemas.microsoft.com/office/drawing/2014/main" id="{F50E3A87-C269-48A3-8E92-ECFE8A46A6EB}"/>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94711B1D-FCDD-4755-9D99-2CA74ED21E1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822775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848D1-521F-9C83-73BD-9A9D09349E5D}"/>
              </a:ext>
            </a:extLst>
          </p:cNvPr>
          <p:cNvSpPr>
            <a:spLocks noGrp="1"/>
          </p:cNvSpPr>
          <p:nvPr>
            <p:ph type="title"/>
          </p:nvPr>
        </p:nvSpPr>
        <p:spPr/>
        <p:txBody>
          <a:bodyPr/>
          <a:lstStyle/>
          <a:p>
            <a:r>
              <a:rPr lang="en-US" sz="2400" b="0" dirty="0"/>
              <a:t>3. </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802.1AXdz - Amendment - YANG for Link Aggregation , </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2"/>
              </a:rPr>
              <a:t>PAR</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and </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3"/>
              </a:rPr>
              <a:t>CSD</a:t>
            </a:r>
            <a:endParaRPr lang="en-US" sz="2400" dirty="0"/>
          </a:p>
        </p:txBody>
      </p:sp>
      <p:sp>
        <p:nvSpPr>
          <p:cNvPr id="3" name="Content Placeholder 2">
            <a:extLst>
              <a:ext uri="{FF2B5EF4-FFF2-40B4-BE49-F238E27FC236}">
                <a16:creationId xmlns:a16="http://schemas.microsoft.com/office/drawing/2014/main" id="{49812F88-1A35-B04B-CFAA-BC19AAF3196B}"/>
              </a:ext>
            </a:extLst>
          </p:cNvPr>
          <p:cNvSpPr>
            <a:spLocks noGrp="1"/>
          </p:cNvSpPr>
          <p:nvPr>
            <p:ph idx="1"/>
          </p:nvPr>
        </p:nvSpPr>
        <p:spPr/>
        <p:txBody>
          <a:bodyPr/>
          <a:lstStyle/>
          <a:p>
            <a:r>
              <a:rPr lang="en-US" dirty="0"/>
              <a:t>For 8.1 – Please verify that the URL given is the permanent URL allocated to the IEEE RAC tutorial.  We believe it is </a:t>
            </a:r>
            <a:r>
              <a:rPr lang="en-US" dirty="0">
                <a:hlinkClick r:id="rId4"/>
              </a:rPr>
              <a:t>https://standards.ieee.org/wp-content/uploads/import/documents/tutorials/ieeeurn.pdf</a:t>
            </a:r>
            <a:endParaRPr lang="en-US" dirty="0"/>
          </a:p>
          <a:p>
            <a:endParaRPr lang="en-US" dirty="0"/>
          </a:p>
          <a:p>
            <a:r>
              <a:rPr lang="en-US" dirty="0"/>
              <a:t>CSD – Note that the sub-bullet labels were modified from the template.  See 1.1.2 Coexistence d) e) instead of  “a) b)” etc. </a:t>
            </a:r>
          </a:p>
          <a:p>
            <a:endParaRPr lang="en-US" dirty="0"/>
          </a:p>
        </p:txBody>
      </p:sp>
      <p:sp>
        <p:nvSpPr>
          <p:cNvPr id="4" name="Date Placeholder 3">
            <a:extLst>
              <a:ext uri="{FF2B5EF4-FFF2-40B4-BE49-F238E27FC236}">
                <a16:creationId xmlns:a16="http://schemas.microsoft.com/office/drawing/2014/main" id="{038946FA-642C-94A8-B22C-605E815B7908}"/>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36184314-063B-F888-B64A-25CA258754F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90F571F0-8CF1-3F34-D6BD-30018D552E15}"/>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15825673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4519B-8A56-3B16-B9BF-A8A39D08E51C}"/>
              </a:ext>
            </a:extLst>
          </p:cNvPr>
          <p:cNvSpPr>
            <a:spLocks noGrp="1"/>
          </p:cNvSpPr>
          <p:nvPr>
            <p:ph type="title"/>
          </p:nvPr>
        </p:nvSpPr>
        <p:spPr/>
        <p:txBody>
          <a:bodyPr/>
          <a:lstStyle/>
          <a:p>
            <a:r>
              <a:rPr lang="en-US" sz="2400" b="0" dirty="0"/>
              <a:t>4. </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802.15.4ad - Amendment - Data rate and range extensions to IEEE 802.15.4 Smart Utility Network (SUN) Physical layer (PHY), </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2"/>
              </a:rPr>
              <a:t>PAR</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and </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3"/>
              </a:rPr>
              <a:t>CSD</a:t>
            </a:r>
            <a:endParaRPr lang="en-US" sz="2400" dirty="0"/>
          </a:p>
        </p:txBody>
      </p:sp>
      <p:sp>
        <p:nvSpPr>
          <p:cNvPr id="3" name="Content Placeholder 2">
            <a:extLst>
              <a:ext uri="{FF2B5EF4-FFF2-40B4-BE49-F238E27FC236}">
                <a16:creationId xmlns:a16="http://schemas.microsoft.com/office/drawing/2014/main" id="{60C9C550-AC9B-09CA-A18B-4EE23561DED7}"/>
              </a:ext>
            </a:extLst>
          </p:cNvPr>
          <p:cNvSpPr>
            <a:spLocks noGrp="1"/>
          </p:cNvSpPr>
          <p:nvPr>
            <p:ph idx="1"/>
          </p:nvPr>
        </p:nvSpPr>
        <p:spPr>
          <a:xfrm>
            <a:off x="914402" y="1628800"/>
            <a:ext cx="10361084" cy="4846617"/>
          </a:xfrm>
        </p:spPr>
        <p:txBody>
          <a:bodyPr/>
          <a:lstStyle/>
          <a:p>
            <a:r>
              <a:rPr lang="en-US" sz="2000" dirty="0"/>
              <a:t>2.1 Change “Amendment: Data rate and range extensions </a:t>
            </a:r>
            <a:r>
              <a:rPr lang="en-US" sz="2000" dirty="0">
                <a:highlight>
                  <a:srgbClr val="FFFF00"/>
                </a:highlight>
              </a:rPr>
              <a:t>to IEEE 802.15.4 </a:t>
            </a:r>
            <a:r>
              <a:rPr lang="en-US" sz="2000" dirty="0"/>
              <a:t>Smart Utility Network (SUN) Physical layer (PHY)” to “Amendment: Data rate and range extensions </a:t>
            </a:r>
            <a:r>
              <a:rPr lang="en-US" sz="2000" dirty="0">
                <a:solidFill>
                  <a:srgbClr val="FF0000"/>
                </a:solidFill>
              </a:rPr>
              <a:t>for the</a:t>
            </a:r>
            <a:r>
              <a:rPr lang="en-US" sz="2000" dirty="0"/>
              <a:t> Smart Utility Network (SUN) Physical layer (PHY)”.</a:t>
            </a:r>
          </a:p>
          <a:p>
            <a:r>
              <a:rPr lang="en-US" sz="2000" dirty="0"/>
              <a:t>5.2a Scope there are many misspellings and grammar errors that need correction.  Suggest changing scope:  </a:t>
            </a:r>
          </a:p>
          <a:p>
            <a:r>
              <a:rPr lang="en-US" sz="2000" dirty="0"/>
              <a:t>“This standard defines the Smart Utility Network (SUN) physical layer (PHY). Additionally, it defines the medium access control (MAC) sublayer required for low-data-rate wireless connectivity with fixed, portable, and moving devices with no battery or very limited battery consumption requirements.  The standard also provides modes that allow for precision ranging.  PHY operation is defined for devices operating in a variety of geographic regions.</a:t>
            </a:r>
          </a:p>
        </p:txBody>
      </p:sp>
      <p:sp>
        <p:nvSpPr>
          <p:cNvPr id="4" name="Date Placeholder 3">
            <a:extLst>
              <a:ext uri="{FF2B5EF4-FFF2-40B4-BE49-F238E27FC236}">
                <a16:creationId xmlns:a16="http://schemas.microsoft.com/office/drawing/2014/main" id="{755F0307-99F0-4F71-660B-1CED2899EC19}"/>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E9EFD486-3213-2797-17C8-1961384C227A}"/>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B65A6BAE-34E4-9862-B3CE-F82B5F47A116}"/>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682992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25613-2101-D17D-14CB-984883E469F3}"/>
              </a:ext>
            </a:extLst>
          </p:cNvPr>
          <p:cNvSpPr>
            <a:spLocks noGrp="1"/>
          </p:cNvSpPr>
          <p:nvPr>
            <p:ph type="title"/>
          </p:nvPr>
        </p:nvSpPr>
        <p:spPr>
          <a:xfrm>
            <a:off x="914402" y="685803"/>
            <a:ext cx="10361084" cy="438941"/>
          </a:xfrm>
        </p:spPr>
        <p:txBody>
          <a:bodyPr/>
          <a:lstStyle/>
          <a:p>
            <a:r>
              <a:rPr lang="en-US" sz="1800" b="0" dirty="0"/>
              <a:t>4. </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802.15.4ad - Amendment - Data rate and range extensions to IEEE 802.15.4 Smart Utility Network (SUN) Physical layer (PHY), </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2"/>
              </a:rPr>
              <a:t>PAR</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and </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3"/>
              </a:rPr>
              <a:t>CSD</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(2)</a:t>
            </a:r>
            <a:endParaRPr lang="en-US" sz="1800" dirty="0"/>
          </a:p>
        </p:txBody>
      </p:sp>
      <p:sp>
        <p:nvSpPr>
          <p:cNvPr id="3" name="Content Placeholder 2">
            <a:extLst>
              <a:ext uri="{FF2B5EF4-FFF2-40B4-BE49-F238E27FC236}">
                <a16:creationId xmlns:a16="http://schemas.microsoft.com/office/drawing/2014/main" id="{D0EC9760-4D69-51C9-9B51-647EC38C078A}"/>
              </a:ext>
            </a:extLst>
          </p:cNvPr>
          <p:cNvSpPr>
            <a:spLocks noGrp="1"/>
          </p:cNvSpPr>
          <p:nvPr>
            <p:ph idx="1"/>
          </p:nvPr>
        </p:nvSpPr>
        <p:spPr>
          <a:xfrm>
            <a:off x="914402" y="1203325"/>
            <a:ext cx="10361084" cy="5178003"/>
          </a:xfrm>
        </p:spPr>
        <p:txBody>
          <a:bodyPr/>
          <a:lstStyle/>
          <a:p>
            <a:r>
              <a:rPr lang="en-US" sz="2000" dirty="0"/>
              <a:t>5.2.b Scope of the project: change to “ This amendment defines new data rate extensions by increasing the occupied bandwidth, adding new modulation and coding schemes (MCSs), and extending the SUN PHY with a focus on long-range communication in congested environments.  Additionally, this amendment defines at least one mode of the SUN-Orthogonal Frequency Division Multiplexing (OFDM) PHY that exceeds a sensitivity of -120 dBm at a 1 % packet error rate (PER) with a 64 B payload by using lower data rates intended for the Federal Communications Commission (FCC) 15.247 digital modulation system. At least one of the new MCSs achieves a data rate greater than 2.4 Mb/s.  The amendment defines the MAC modifications required to support the amended PHY.  The amendment also defines frequency bands for updated regional regulation.</a:t>
            </a:r>
          </a:p>
          <a:p>
            <a:endParaRPr lang="en-US" sz="2000" dirty="0"/>
          </a:p>
          <a:p>
            <a:r>
              <a:rPr lang="en-US" sz="2000" dirty="0"/>
              <a:t>5.5 – The Need is for the amendment, not the base standard.  </a:t>
            </a:r>
          </a:p>
          <a:p>
            <a:pPr lvl="1"/>
            <a:r>
              <a:rPr lang="en-US" dirty="0"/>
              <a:t>Replace the need with  “The PHY enhancements address the needs of emerging applications where additional data rates expand the usefulness of the SUN PHY.”</a:t>
            </a:r>
          </a:p>
        </p:txBody>
      </p:sp>
      <p:sp>
        <p:nvSpPr>
          <p:cNvPr id="4" name="Date Placeholder 3">
            <a:extLst>
              <a:ext uri="{FF2B5EF4-FFF2-40B4-BE49-F238E27FC236}">
                <a16:creationId xmlns:a16="http://schemas.microsoft.com/office/drawing/2014/main" id="{FF51073E-9D47-9AAB-713B-BF655D81E123}"/>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3DCA06CC-471A-0FC8-9729-874FC97C2E9E}"/>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A5DE323-8003-F364-D97B-8687D9A01C5D}"/>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Tree>
    <p:extLst>
      <p:ext uri="{BB962C8B-B14F-4D97-AF65-F5344CB8AC3E}">
        <p14:creationId xmlns:p14="http://schemas.microsoft.com/office/powerpoint/2010/main" val="35466592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614E4-3C28-F590-A6D5-7DB527F42665}"/>
              </a:ext>
            </a:extLst>
          </p:cNvPr>
          <p:cNvSpPr>
            <a:spLocks noGrp="1"/>
          </p:cNvSpPr>
          <p:nvPr>
            <p:ph type="title"/>
          </p:nvPr>
        </p:nvSpPr>
        <p:spPr>
          <a:xfrm>
            <a:off x="914402" y="685803"/>
            <a:ext cx="10361084" cy="798981"/>
          </a:xfrm>
        </p:spPr>
        <p:txBody>
          <a:bodyPr/>
          <a:lstStyle/>
          <a:p>
            <a:r>
              <a:rPr lang="en-US" sz="2400" b="0" dirty="0"/>
              <a:t>5. </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802.19.3a - Recommended Practice Amendment: Enhanced sub-1GHz Coexistence , </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2"/>
              </a:rPr>
              <a:t>PAR</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and </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3"/>
              </a:rPr>
              <a:t>CSD</a:t>
            </a:r>
            <a:endParaRPr lang="en-US" sz="2400" dirty="0"/>
          </a:p>
        </p:txBody>
      </p:sp>
      <p:sp>
        <p:nvSpPr>
          <p:cNvPr id="3" name="Content Placeholder 2">
            <a:extLst>
              <a:ext uri="{FF2B5EF4-FFF2-40B4-BE49-F238E27FC236}">
                <a16:creationId xmlns:a16="http://schemas.microsoft.com/office/drawing/2014/main" id="{D0A34067-28C3-93FB-2757-D95A6F9168C5}"/>
              </a:ext>
            </a:extLst>
          </p:cNvPr>
          <p:cNvSpPr>
            <a:spLocks noGrp="1"/>
          </p:cNvSpPr>
          <p:nvPr>
            <p:ph idx="1"/>
          </p:nvPr>
        </p:nvSpPr>
        <p:spPr>
          <a:xfrm>
            <a:off x="914402" y="1700809"/>
            <a:ext cx="10361084" cy="4774608"/>
          </a:xfrm>
        </p:spPr>
        <p:txBody>
          <a:bodyPr/>
          <a:lstStyle/>
          <a:p>
            <a:r>
              <a:rPr lang="en-US" dirty="0"/>
              <a:t>2.1 Title Change “Amendment: Additional recommendations for </a:t>
            </a:r>
            <a:r>
              <a:rPr lang="en-US" dirty="0">
                <a:highlight>
                  <a:srgbClr val="FFFF00"/>
                </a:highlight>
              </a:rPr>
              <a:t>improved</a:t>
            </a:r>
            <a:r>
              <a:rPr lang="en-US" dirty="0"/>
              <a:t> coexistence” to “Amendment: Additional recommendations for </a:t>
            </a:r>
            <a:r>
              <a:rPr lang="en-US" dirty="0">
                <a:solidFill>
                  <a:srgbClr val="FF0000"/>
                </a:solidFill>
              </a:rPr>
              <a:t>improving</a:t>
            </a:r>
            <a:r>
              <a:rPr lang="en-US" dirty="0"/>
              <a:t> coexistence”</a:t>
            </a:r>
          </a:p>
          <a:p>
            <a:r>
              <a:rPr lang="en-US" dirty="0"/>
              <a:t>4.3 Missing date for submission to </a:t>
            </a:r>
            <a:r>
              <a:rPr lang="en-US" dirty="0" err="1"/>
              <a:t>RevCom</a:t>
            </a:r>
            <a:r>
              <a:rPr lang="en-US" dirty="0"/>
              <a:t>.</a:t>
            </a:r>
          </a:p>
          <a:p>
            <a:r>
              <a:rPr lang="en-US" dirty="0"/>
              <a:t>5.2.a Scope of the complete standard: replace with “</a:t>
            </a:r>
            <a:r>
              <a:rPr lang="en-US" dirty="0">
                <a:solidFill>
                  <a:schemeClr val="tx1"/>
                </a:solidFill>
              </a:rPr>
              <a:t>This recommended practice provides guidance on the implementation, configuration, and commissioning of systems sharing spectrum in frequencies below 1 GHz. It addresses the IEEE Std 802.11-2020 sub 1 GHz (S1G) physical layer (PHY), the IEEE Std 802.15.4 smart utility networking (SUN) frequency shift keying (FSK) PHY, and the IEEE Std 802.15.4 SUN Orthogonal Frequency Division Multiplexing (OFDM) PHY.”</a:t>
            </a:r>
          </a:p>
        </p:txBody>
      </p:sp>
      <p:sp>
        <p:nvSpPr>
          <p:cNvPr id="4" name="Date Placeholder 3">
            <a:extLst>
              <a:ext uri="{FF2B5EF4-FFF2-40B4-BE49-F238E27FC236}">
                <a16:creationId xmlns:a16="http://schemas.microsoft.com/office/drawing/2014/main" id="{7DBA4822-8B24-5DA7-2571-5CD585009340}"/>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B3E1D207-9B2B-462E-7A67-A17F43AF894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A37C569C-AD45-17DD-7547-F09635B27008}"/>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4266266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32A8D-C67C-D51F-D4A6-F10882FA8D33}"/>
              </a:ext>
            </a:extLst>
          </p:cNvPr>
          <p:cNvSpPr>
            <a:spLocks noGrp="1"/>
          </p:cNvSpPr>
          <p:nvPr>
            <p:ph type="title"/>
          </p:nvPr>
        </p:nvSpPr>
        <p:spPr/>
        <p:txBody>
          <a:bodyPr/>
          <a:lstStyle/>
          <a:p>
            <a:r>
              <a:rPr lang="en-US" sz="3200" b="0" dirty="0"/>
              <a:t>5.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802.19.3a - Recommended Practice Amendment: Enhanced sub-1GHz Coexistence ,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2"/>
              </a:rPr>
              <a:t>PAR</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and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3"/>
              </a:rPr>
              <a:t>CSD</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(2)</a:t>
            </a:r>
            <a:endParaRPr lang="en-US" dirty="0"/>
          </a:p>
        </p:txBody>
      </p:sp>
      <p:sp>
        <p:nvSpPr>
          <p:cNvPr id="3" name="Content Placeholder 2">
            <a:extLst>
              <a:ext uri="{FF2B5EF4-FFF2-40B4-BE49-F238E27FC236}">
                <a16:creationId xmlns:a16="http://schemas.microsoft.com/office/drawing/2014/main" id="{F2589877-C6AC-9467-F466-994A35C569FF}"/>
              </a:ext>
            </a:extLst>
          </p:cNvPr>
          <p:cNvSpPr>
            <a:spLocks noGrp="1"/>
          </p:cNvSpPr>
          <p:nvPr>
            <p:ph idx="1"/>
          </p:nvPr>
        </p:nvSpPr>
        <p:spPr/>
        <p:txBody>
          <a:bodyPr/>
          <a:lstStyle/>
          <a:p>
            <a:r>
              <a:rPr lang="en-US" dirty="0"/>
              <a:t>5.2.b: change to “This amendment updates and expands coexistence recommendations to address new market requirements, increasing data traffic, greater device density of devices, and increased potential for congestion based on both IEEE Std 802.11-2020 and IEEE Std 802.15.4 sub-1 GHz standards. This project includes recommendations with respect to new devices, as well as compatibility with deployed legacy devices. </a:t>
            </a:r>
          </a:p>
        </p:txBody>
      </p:sp>
      <p:sp>
        <p:nvSpPr>
          <p:cNvPr id="4" name="Date Placeholder 3">
            <a:extLst>
              <a:ext uri="{FF2B5EF4-FFF2-40B4-BE49-F238E27FC236}">
                <a16:creationId xmlns:a16="http://schemas.microsoft.com/office/drawing/2014/main" id="{CD2C9D1F-5344-2E26-E458-2C1145988541}"/>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DA902A52-EDEE-8F1B-470C-B39DEEA33CF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9598429A-C09C-F33B-EF88-345A10A90E45}"/>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Tree>
    <p:extLst>
      <p:ext uri="{BB962C8B-B14F-4D97-AF65-F5344CB8AC3E}">
        <p14:creationId xmlns:p14="http://schemas.microsoft.com/office/powerpoint/2010/main" val="13782036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55C44-9163-6C1D-3CD1-1B5853F57312}"/>
              </a:ext>
            </a:extLst>
          </p:cNvPr>
          <p:cNvSpPr>
            <a:spLocks noGrp="1"/>
          </p:cNvSpPr>
          <p:nvPr>
            <p:ph type="title"/>
          </p:nvPr>
        </p:nvSpPr>
        <p:spPr>
          <a:xfrm>
            <a:off x="914402" y="685803"/>
            <a:ext cx="10361084" cy="510949"/>
          </a:xfrm>
        </p:spPr>
        <p:txBody>
          <a:bodyPr/>
          <a:lstStyle/>
          <a:p>
            <a:r>
              <a:rPr lang="en-US" sz="2000" b="0" dirty="0"/>
              <a:t>5. </a:t>
            </a:r>
            <a:r>
              <a:rPr kumimoji="0" lang="en-US" sz="20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802.19.3a - Recommended Practice Amendment: Enhanced sub-1GHz Coexistence , </a:t>
            </a:r>
            <a:r>
              <a:rPr kumimoji="0" lang="en-US" sz="20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2"/>
              </a:rPr>
              <a:t>PAR</a:t>
            </a:r>
            <a:r>
              <a:rPr kumimoji="0" lang="en-US" sz="20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and </a:t>
            </a:r>
            <a:r>
              <a:rPr kumimoji="0" lang="en-US" sz="20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3"/>
              </a:rPr>
              <a:t>CSD</a:t>
            </a:r>
            <a:r>
              <a:rPr kumimoji="0" lang="en-US" sz="20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(3)</a:t>
            </a:r>
            <a:endParaRPr lang="en-US" sz="2000" dirty="0"/>
          </a:p>
        </p:txBody>
      </p:sp>
      <p:sp>
        <p:nvSpPr>
          <p:cNvPr id="3" name="Content Placeholder 2">
            <a:extLst>
              <a:ext uri="{FF2B5EF4-FFF2-40B4-BE49-F238E27FC236}">
                <a16:creationId xmlns:a16="http://schemas.microsoft.com/office/drawing/2014/main" id="{C758C215-336E-C434-9774-6500C97C666E}"/>
              </a:ext>
            </a:extLst>
          </p:cNvPr>
          <p:cNvSpPr>
            <a:spLocks noGrp="1"/>
          </p:cNvSpPr>
          <p:nvPr>
            <p:ph idx="1"/>
          </p:nvPr>
        </p:nvSpPr>
        <p:spPr>
          <a:xfrm>
            <a:off x="623392" y="1275333"/>
            <a:ext cx="10838402" cy="4819081"/>
          </a:xfrm>
        </p:spPr>
        <p:txBody>
          <a:bodyPr/>
          <a:lstStyle/>
          <a:p>
            <a:r>
              <a:rPr lang="en-US" sz="2000" dirty="0"/>
              <a:t>5.5 Need for the Project: Suggested replacement:</a:t>
            </a:r>
          </a:p>
          <a:p>
            <a:r>
              <a:rPr lang="en-US" sz="2000" dirty="0"/>
              <a:t>	“ Since publication of the initial recommended practice, both underlying standards and market requirements have changed. These changes and spectrum regulation changes have resulted in new requirements driving new solutions which use both IEEE Std 802.11 Sub-1 GHz (S1G) and IEEE Std 802.15.4 S1G standards. There are many millions of deployed legacy 802.15.4 S1G devices (commonly referred to as 802.15.4g in the industry). Devices based on IEEE Std 802.11 S1G (commonly referred to as 802.11ah in the industry) are expected to begin widespread deployment. The need for new devices using different technologies to coexist is critical to support and sustain growth in the markets. “</a:t>
            </a:r>
          </a:p>
        </p:txBody>
      </p:sp>
      <p:sp>
        <p:nvSpPr>
          <p:cNvPr id="4" name="Date Placeholder 3">
            <a:extLst>
              <a:ext uri="{FF2B5EF4-FFF2-40B4-BE49-F238E27FC236}">
                <a16:creationId xmlns:a16="http://schemas.microsoft.com/office/drawing/2014/main" id="{A92819FB-F2E2-D8F9-C73F-030E0F1545D0}"/>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51BDA13A-64AA-B57A-31CF-BA4A2E326D6A}"/>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AA583761-3798-049F-9A90-52AF2EBEA535}"/>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35395293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B551330-8E4D-9FCE-E6DB-BF9AD86B8C70}"/>
              </a:ext>
            </a:extLst>
          </p:cNvPr>
          <p:cNvSpPr>
            <a:spLocks noGrp="1"/>
          </p:cNvSpPr>
          <p:nvPr>
            <p:ph type="title"/>
          </p:nvPr>
        </p:nvSpPr>
        <p:spPr/>
        <p:txBody>
          <a:bodyPr/>
          <a:lstStyle/>
          <a:p>
            <a:r>
              <a:rPr lang="en-US" sz="3200" b="0" dirty="0"/>
              <a:t>5.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802.19.3a - Recommended Practice Amendment: Enhanced sub-1GHz Coexistence ,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2"/>
              </a:rPr>
              <a:t>PAR</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and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3"/>
              </a:rPr>
              <a:t>CSD</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(3)</a:t>
            </a:r>
            <a:endParaRPr lang="en-US" dirty="0"/>
          </a:p>
        </p:txBody>
      </p:sp>
      <p:sp>
        <p:nvSpPr>
          <p:cNvPr id="3" name="Content Placeholder 2">
            <a:extLst>
              <a:ext uri="{FF2B5EF4-FFF2-40B4-BE49-F238E27FC236}">
                <a16:creationId xmlns:a16="http://schemas.microsoft.com/office/drawing/2014/main" id="{81AD9F81-9E3C-40DF-338E-376BE7DBC3D2}"/>
              </a:ext>
            </a:extLst>
          </p:cNvPr>
          <p:cNvSpPr>
            <a:spLocks noGrp="1"/>
          </p:cNvSpPr>
          <p:nvPr>
            <p:ph idx="1"/>
          </p:nvPr>
        </p:nvSpPr>
        <p:spPr/>
        <p:txBody>
          <a:bodyPr/>
          <a:lstStyle/>
          <a:p>
            <a:r>
              <a:rPr lang="en-US" sz="1800" dirty="0"/>
              <a:t>8.1 Additional Explanatory Notes:  Must include full names of all standards cited. Suggest replace with the following:</a:t>
            </a:r>
          </a:p>
          <a:p>
            <a:endParaRPr lang="en-US" sz="1800" dirty="0"/>
          </a:p>
          <a:p>
            <a:r>
              <a:rPr lang="en-US" sz="1800" dirty="0"/>
              <a:t>8.1 Additional Explanatory Notes:</a:t>
            </a:r>
          </a:p>
          <a:p>
            <a:r>
              <a:rPr lang="en-US" sz="1800" dirty="0"/>
              <a:t>5.2a, 5.2b, 5.5:</a:t>
            </a:r>
          </a:p>
          <a:p>
            <a:pPr lvl="1"/>
            <a:r>
              <a:rPr lang="en-US" sz="1800" dirty="0"/>
              <a:t>IEEE Std 802.11-2020: IEEE Standard for Information Technology—Telecommunications and Information Exchange between Systems Local and Metropolitan Area Networks— Specific Requirements Part 11: Wireless LAN Medium Access Control (MAC) and Physical Layer (PHY) Specifications</a:t>
            </a:r>
          </a:p>
          <a:p>
            <a:pPr lvl="1"/>
            <a:r>
              <a:rPr lang="en-US" sz="1800" dirty="0"/>
              <a:t>IEEE Std 802.15-2020: IEEE Standard for Low-Rate Wireless Networks</a:t>
            </a:r>
          </a:p>
        </p:txBody>
      </p:sp>
      <p:sp>
        <p:nvSpPr>
          <p:cNvPr id="4" name="Date Placeholder 3">
            <a:extLst>
              <a:ext uri="{FF2B5EF4-FFF2-40B4-BE49-F238E27FC236}">
                <a16:creationId xmlns:a16="http://schemas.microsoft.com/office/drawing/2014/main" id="{C7F47CB1-3E28-EDAD-D7CF-BF710A2231BD}"/>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2209ADCC-5EA1-5641-1BAE-0CEFB93AAFCA}"/>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2956059-75EA-876A-593B-45ED24BACEAD}"/>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31169087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29378-8883-1139-CB0E-880873A3A398}"/>
              </a:ext>
            </a:extLst>
          </p:cNvPr>
          <p:cNvSpPr>
            <a:spLocks noGrp="1"/>
          </p:cNvSpPr>
          <p:nvPr>
            <p:ph type="title"/>
          </p:nvPr>
        </p:nvSpPr>
        <p:spPr/>
        <p:txBody>
          <a:bodyPr/>
          <a:lstStyle/>
          <a:p>
            <a:r>
              <a:rPr lang="en-US" sz="3200" b="0" dirty="0"/>
              <a:t>5.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802.19.3a - Recommended Practice Amendment: Enhanced sub-1GHz Coexistence ,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2"/>
              </a:rPr>
              <a:t>PAR</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and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3"/>
              </a:rPr>
              <a:t>CSD</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(4)</a:t>
            </a:r>
            <a:endParaRPr lang="en-US" dirty="0"/>
          </a:p>
        </p:txBody>
      </p:sp>
      <p:sp>
        <p:nvSpPr>
          <p:cNvPr id="3" name="Content Placeholder 2">
            <a:extLst>
              <a:ext uri="{FF2B5EF4-FFF2-40B4-BE49-F238E27FC236}">
                <a16:creationId xmlns:a16="http://schemas.microsoft.com/office/drawing/2014/main" id="{677186CC-412A-4540-543A-014CEBD58C1C}"/>
              </a:ext>
            </a:extLst>
          </p:cNvPr>
          <p:cNvSpPr>
            <a:spLocks noGrp="1"/>
          </p:cNvSpPr>
          <p:nvPr>
            <p:ph idx="1"/>
          </p:nvPr>
        </p:nvSpPr>
        <p:spPr/>
        <p:txBody>
          <a:bodyPr/>
          <a:lstStyle/>
          <a:p>
            <a:r>
              <a:rPr lang="en-US" b="0" i="0" dirty="0">
                <a:solidFill>
                  <a:srgbClr val="000000"/>
                </a:solidFill>
                <a:effectLst/>
                <a:latin typeface="Times New Roman" panose="02020603050405020304" pitchFamily="18" charset="0"/>
              </a:rPr>
              <a:t>CSD 1.1.1 Change “defined in the 802.11 and 802.15.4 standards.” to “defined in IEEE Std 802.11 and IEEE Std 802.15.4 standards”</a:t>
            </a:r>
          </a:p>
          <a:p>
            <a:endParaRPr lang="en-US" b="0" dirty="0">
              <a:latin typeface="Times New Roman" panose="02020603050405020304" pitchFamily="18" charset="0"/>
            </a:endParaRPr>
          </a:p>
          <a:p>
            <a:r>
              <a:rPr lang="en-US" b="0" dirty="0">
                <a:latin typeface="Times New Roman" panose="02020603050405020304" pitchFamily="18" charset="0"/>
              </a:rPr>
              <a:t>CSD 1.2.1 change “on uses of” to “on the use of” – Change 802.1 to 802.11</a:t>
            </a:r>
            <a:br>
              <a:rPr lang="en-US" b="0" dirty="0">
                <a:latin typeface="Times New Roman" panose="02020603050405020304" pitchFamily="18" charset="0"/>
              </a:rPr>
            </a:br>
            <a:r>
              <a:rPr lang="en-US" b="0" dirty="0">
                <a:latin typeface="Times New Roman" panose="02020603050405020304" pitchFamily="18" charset="0"/>
              </a:rPr>
              <a:t>Make “Sub-1 GHz” format i.e. capitalization and spaces consistent. Throughout the CSD and PAR.</a:t>
            </a:r>
          </a:p>
          <a:p>
            <a:endParaRPr lang="en-US" b="0" dirty="0">
              <a:latin typeface="Times New Roman" panose="02020603050405020304" pitchFamily="18" charset="0"/>
            </a:endParaRPr>
          </a:p>
          <a:p>
            <a:endParaRPr lang="en-US" b="0" dirty="0">
              <a:latin typeface="Times New Roman" panose="02020603050405020304" pitchFamily="18" charset="0"/>
            </a:endParaRPr>
          </a:p>
          <a:p>
            <a:endParaRPr lang="en-US" dirty="0"/>
          </a:p>
        </p:txBody>
      </p:sp>
      <p:sp>
        <p:nvSpPr>
          <p:cNvPr id="4" name="Date Placeholder 3">
            <a:extLst>
              <a:ext uri="{FF2B5EF4-FFF2-40B4-BE49-F238E27FC236}">
                <a16:creationId xmlns:a16="http://schemas.microsoft.com/office/drawing/2014/main" id="{B18686B3-0170-3905-6F6C-448CB12AA419}"/>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501BC556-1608-2B07-77BB-774B28177E9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D1F879A5-FE5A-18E5-9DDF-71E9AD266ED0}"/>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Tree>
    <p:extLst>
      <p:ext uri="{BB962C8B-B14F-4D97-AF65-F5344CB8AC3E}">
        <p14:creationId xmlns:p14="http://schemas.microsoft.com/office/powerpoint/2010/main" val="35925820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Snapshot Report to 802.11 closing plenary</a:t>
            </a:r>
          </a:p>
        </p:txBody>
      </p:sp>
      <p:sp>
        <p:nvSpPr>
          <p:cNvPr id="2" name="Text Placeholder 1"/>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a:t>November 2023</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28</a:t>
            </a:fld>
            <a:endParaRPr lang="en-GB"/>
          </a:p>
        </p:txBody>
      </p:sp>
    </p:spTree>
    <p:extLst>
      <p:ext uri="{BB962C8B-B14F-4D97-AF65-F5344CB8AC3E}">
        <p14:creationId xmlns:p14="http://schemas.microsoft.com/office/powerpoint/2010/main" val="16047104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3723C62-F503-4B28-A6CE-0E72B92714AF}"/>
              </a:ext>
            </a:extLst>
          </p:cNvPr>
          <p:cNvSpPr>
            <a:spLocks noGrp="1"/>
          </p:cNvSpPr>
          <p:nvPr>
            <p:ph type="title"/>
          </p:nvPr>
        </p:nvSpPr>
        <p:spPr>
          <a:xfrm>
            <a:off x="914402" y="685803"/>
            <a:ext cx="10361084" cy="726973"/>
          </a:xfrm>
        </p:spPr>
        <p:txBody>
          <a:bodyPr/>
          <a:lstStyle/>
          <a:p>
            <a:r>
              <a:rPr lang="en-US" sz="2400" dirty="0"/>
              <a:t>PAR Review SC </a:t>
            </a:r>
            <a:br>
              <a:rPr lang="en-US" sz="2400" dirty="0"/>
            </a:br>
            <a:r>
              <a:rPr lang="en-US" sz="2400" dirty="0"/>
              <a:t>Jon Rosdahl, Chair</a:t>
            </a:r>
          </a:p>
        </p:txBody>
      </p:sp>
      <p:sp>
        <p:nvSpPr>
          <p:cNvPr id="8" name="Content Placeholder 7">
            <a:extLst>
              <a:ext uri="{FF2B5EF4-FFF2-40B4-BE49-F238E27FC236}">
                <a16:creationId xmlns:a16="http://schemas.microsoft.com/office/drawing/2014/main" id="{CB46589D-B045-4F67-96F9-108FD0B249A7}"/>
              </a:ext>
            </a:extLst>
          </p:cNvPr>
          <p:cNvSpPr>
            <a:spLocks noGrp="1"/>
          </p:cNvSpPr>
          <p:nvPr>
            <p:ph idx="1"/>
          </p:nvPr>
        </p:nvSpPr>
        <p:spPr>
          <a:xfrm>
            <a:off x="914402" y="1628801"/>
            <a:ext cx="10361084" cy="4465614"/>
          </a:xfrm>
        </p:spPr>
        <p:txBody>
          <a:bodyPr/>
          <a:lstStyle/>
          <a:p>
            <a:pPr marL="285750" indent="-285750"/>
            <a:r>
              <a:rPr lang="en-US" sz="2000" dirty="0"/>
              <a:t>5 PARs were considered on 13 November </a:t>
            </a:r>
            <a:r>
              <a:rPr lang="en-US" altLang="en-US" sz="2000" dirty="0"/>
              <a:t>13:30-15:30</a:t>
            </a:r>
          </a:p>
          <a:p>
            <a:pPr marL="685800" lvl="1"/>
            <a:r>
              <a:rPr lang="en-US" altLang="en-US" dirty="0"/>
              <a:t>See the list here: </a:t>
            </a:r>
            <a:r>
              <a:rPr lang="en-US" altLang="en-US" dirty="0">
                <a:hlinkClick r:id="rId3"/>
              </a:rPr>
              <a:t>https://ieee802.org/PARs.shtml</a:t>
            </a:r>
            <a:r>
              <a:rPr lang="en-US" altLang="en-US" dirty="0"/>
              <a:t> </a:t>
            </a:r>
          </a:p>
          <a:p>
            <a:pPr marL="685800" lvl="1"/>
            <a:r>
              <a:rPr lang="en-US" altLang="en-US" dirty="0"/>
              <a:t>Comments were posted to the EC reflector – 14 November 2023</a:t>
            </a:r>
          </a:p>
          <a:p>
            <a:pPr marL="685800" lvl="1"/>
            <a:endParaRPr lang="en-US" altLang="en-US" dirty="0"/>
          </a:p>
          <a:p>
            <a:pPr marL="285750" indent="-285750"/>
            <a:r>
              <a:rPr lang="en-US" altLang="en-US" dirty="0"/>
              <a:t>Feedback from WG was due Wednesday 15 November 2023</a:t>
            </a:r>
          </a:p>
          <a:p>
            <a:pPr marL="285750" indent="-285750"/>
            <a:endParaRPr lang="en-US" altLang="en-US" dirty="0"/>
          </a:p>
          <a:p>
            <a:pPr marL="285750" indent="-285750"/>
            <a:r>
              <a:rPr lang="en-US" altLang="en-US" dirty="0"/>
              <a:t>Feedback was reviewed on Thursda</a:t>
            </a:r>
            <a:r>
              <a:rPr lang="en-US" dirty="0"/>
              <a:t>y 16 November 2023 </a:t>
            </a:r>
            <a:r>
              <a:rPr lang="en-US" altLang="en-US" dirty="0"/>
              <a:t>10:30-12:30 ET</a:t>
            </a:r>
          </a:p>
          <a:p>
            <a:pPr marL="285750" indent="-285750"/>
            <a:endParaRPr lang="en-US" dirty="0"/>
          </a:p>
          <a:p>
            <a:pPr marL="285750" indent="-285750"/>
            <a:r>
              <a:rPr lang="en-US" dirty="0"/>
              <a:t>A Final report was sent out prior to the Closing 802 EC Plenary Meeting.</a:t>
            </a:r>
          </a:p>
          <a:p>
            <a:pPr marL="285750" indent="-285750"/>
            <a:endParaRPr lang="en-US" dirty="0"/>
          </a:p>
        </p:txBody>
      </p:sp>
      <p:sp>
        <p:nvSpPr>
          <p:cNvPr id="4" name="Date Placeholder 3">
            <a:extLst>
              <a:ext uri="{FF2B5EF4-FFF2-40B4-BE49-F238E27FC236}">
                <a16:creationId xmlns:a16="http://schemas.microsoft.com/office/drawing/2014/main" id="{CFA74791-02E4-4161-A74F-E2C580C09359}"/>
              </a:ext>
            </a:extLst>
          </p:cNvPr>
          <p:cNvSpPr>
            <a:spLocks noGrp="1"/>
          </p:cNvSpPr>
          <p:nvPr>
            <p:ph type="dt" idx="10"/>
          </p:nvPr>
        </p:nvSpPr>
        <p:spPr/>
        <p:txBody>
          <a:bodyPr/>
          <a:lstStyle/>
          <a:p>
            <a:pPr>
              <a:defRPr/>
            </a:pPr>
            <a:r>
              <a:rPr lang="en-US">
                <a:solidFill>
                  <a:srgbClr val="000000"/>
                </a:solidFill>
              </a:rPr>
              <a:t>November 2023</a:t>
            </a:r>
            <a:endParaRPr lang="en-US" dirty="0">
              <a:solidFill>
                <a:srgbClr val="000000"/>
              </a:solidFill>
            </a:endParaRPr>
          </a:p>
        </p:txBody>
      </p:sp>
      <p:sp>
        <p:nvSpPr>
          <p:cNvPr id="5" name="Footer Placeholder 4">
            <a:extLst>
              <a:ext uri="{FF2B5EF4-FFF2-40B4-BE49-F238E27FC236}">
                <a16:creationId xmlns:a16="http://schemas.microsoft.com/office/drawing/2014/main" id="{9E179B68-B8DD-4D01-A19B-C60183D73755}"/>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1BACB44-535E-4B7C-96CE-D105B3096CD7}"/>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29</a:t>
            </a:fld>
            <a:endParaRPr lang="en-US" altLang="en-US">
              <a:solidFill>
                <a:srgbClr val="000000"/>
              </a:solidFill>
            </a:endParaRPr>
          </a:p>
        </p:txBody>
      </p:sp>
    </p:spTree>
    <p:extLst>
      <p:ext uri="{BB962C8B-B14F-4D97-AF65-F5344CB8AC3E}">
        <p14:creationId xmlns:p14="http://schemas.microsoft.com/office/powerpoint/2010/main" val="2493126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23392" y="626497"/>
            <a:ext cx="10838402" cy="786279"/>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a:t>Abstract-PAR Review SC PARs under consideration for </a:t>
            </a:r>
            <a:br>
              <a:rPr lang="en-GB" sz="2400" dirty="0"/>
            </a:br>
            <a:r>
              <a:rPr lang="en-GB" sz="2400" dirty="0"/>
              <a:t>20223 November Mixed-mode Plenary</a:t>
            </a:r>
          </a:p>
        </p:txBody>
      </p:sp>
      <p:sp>
        <p:nvSpPr>
          <p:cNvPr id="4098" name="Rectangle 2"/>
          <p:cNvSpPr>
            <a:spLocks noGrp="1" noChangeArrowheads="1"/>
          </p:cNvSpPr>
          <p:nvPr>
            <p:ph idx="1"/>
          </p:nvPr>
        </p:nvSpPr>
        <p:spPr>
          <a:xfrm>
            <a:off x="730206" y="1412776"/>
            <a:ext cx="10731588" cy="5043364"/>
          </a:xfrm>
          <a:ln/>
        </p:spPr>
        <p:txBody>
          <a:bodyPr>
            <a:noAutofit/>
          </a:bodyPr>
          <a:lstStyle/>
          <a:p>
            <a:r>
              <a:rPr lang="en-US" sz="1800" dirty="0"/>
              <a:t>PARs to be considered for approval by the IEEE 802 LMSC during the November 17, 2023 IEEE 802 LMSC Closing Meeting shall pass through the following process: </a:t>
            </a:r>
          </a:p>
          <a:p>
            <a:r>
              <a:rPr lang="en-US" sz="1800" dirty="0"/>
              <a:t>	1. The proposed PAR shall be available at a publicly accessible URL and an email sent to the IEEE 802 LMSC reflector that contains the URL required for viewing the PAR and associated documentation no later than 30-days prior to the plenary.</a:t>
            </a:r>
          </a:p>
          <a:p>
            <a:r>
              <a:rPr lang="en-US" sz="1800" dirty="0"/>
              <a:t>	2. Working Groups, other than the proposing Working Group, shall express concerns to the proposing Working Group as soon as possible and shall submit comments to the proposing Working Group and the IEEE 802 LMSC by e-mail not later than Tuesday 18:30 during the plenary week.</a:t>
            </a:r>
          </a:p>
          <a:p>
            <a:r>
              <a:rPr lang="en-US" sz="1800" dirty="0"/>
              <a:t>	3. The proposing Working Group shall post a response to commenting Working Group and to the IEEE 802 LMSC together with a Final PAR on a public website and circulate the relevant URL on the IEEE 802 LMSC reflector not later than Wednesday, 18:30 during the plenary week.</a:t>
            </a:r>
          </a:p>
          <a:p>
            <a:r>
              <a:rPr lang="en-US" sz="1800" dirty="0"/>
              <a:t>The Proposed PARs are posted to the “IEEE 802 PARs Under consideration Webpage:</a:t>
            </a:r>
          </a:p>
          <a:p>
            <a:pPr lvl="1"/>
            <a:r>
              <a:rPr lang="en-US" sz="1800" dirty="0"/>
              <a:t>	</a:t>
            </a:r>
            <a:r>
              <a:rPr lang="en-US" sz="1800" dirty="0">
                <a:solidFill>
                  <a:schemeClr val="accent6"/>
                </a:solidFill>
                <a:hlinkClick r:id="rId3"/>
              </a:rPr>
              <a:t>http://grouper.ieee.org/groups/802/PARs.shtml</a:t>
            </a:r>
            <a:endParaRPr lang="en-US" sz="1800" dirty="0">
              <a:solidFill>
                <a:schemeClr val="accent6"/>
              </a:solidFill>
            </a:endParaRPr>
          </a:p>
          <a:p>
            <a:pPr marL="285750" indent="-285750"/>
            <a:r>
              <a:rPr lang="en-US" altLang="en-US" sz="1800" dirty="0"/>
              <a:t>802.11 PAR Review SC Meeting times: </a:t>
            </a:r>
          </a:p>
          <a:p>
            <a:pPr lvl="1">
              <a:buAutoNum type="arabicPeriod"/>
            </a:pPr>
            <a:r>
              <a:rPr lang="en-US" sz="1800" dirty="0"/>
              <a:t>Monday: 13 November 2023- 13:30-15:30 ET and  possibly Tuesday 14 November 2023, 10:30-12:30 ET</a:t>
            </a:r>
          </a:p>
          <a:p>
            <a:pPr lvl="1">
              <a:buAutoNum type="arabicPeriod"/>
            </a:pPr>
            <a:r>
              <a:rPr lang="en-US" sz="1800" dirty="0"/>
              <a:t>Feedback reviewed Thursday: </a:t>
            </a:r>
            <a:r>
              <a:rPr lang="en-US" sz="1800"/>
              <a:t>16 November </a:t>
            </a:r>
            <a:r>
              <a:rPr lang="en-US" sz="1800" dirty="0"/>
              <a:t>2023 - 10:30-12:30 ET</a:t>
            </a:r>
            <a:endParaRPr lang="en-US" altLang="en-US" sz="1800" strike="sngStrike" dirty="0"/>
          </a:p>
        </p:txBody>
      </p:sp>
      <p:sp>
        <p:nvSpPr>
          <p:cNvPr id="4" name="Date Placeholder 3"/>
          <p:cNvSpPr>
            <a:spLocks noGrp="1"/>
          </p:cNvSpPr>
          <p:nvPr>
            <p:ph type="dt" idx="10"/>
          </p:nvPr>
        </p:nvSpPr>
        <p:spPr/>
        <p:txBody>
          <a:bodyPr/>
          <a:lstStyle/>
          <a:p>
            <a:r>
              <a:rPr lang="en-US"/>
              <a:t>November 2023</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13105-1CA0-443F-B1A3-AC29BCE1437B}"/>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30B97474-5C9C-4EFA-B1B2-2D473D51CC1D}"/>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5180B14E-459D-4D1C-B097-7786B6E3248A}"/>
              </a:ext>
            </a:extLst>
          </p:cNvPr>
          <p:cNvSpPr>
            <a:spLocks noGrp="1"/>
          </p:cNvSpPr>
          <p:nvPr>
            <p:ph type="dt" idx="10"/>
          </p:nvPr>
        </p:nvSpPr>
        <p:spPr/>
        <p:txBody>
          <a:bodyPr/>
          <a:lstStyle/>
          <a:p>
            <a:pPr>
              <a:defRPr/>
            </a:pPr>
            <a:r>
              <a:rPr lang="en-US">
                <a:solidFill>
                  <a:srgbClr val="000000"/>
                </a:solidFill>
              </a:rPr>
              <a:t>November 2023</a:t>
            </a:r>
            <a:endParaRPr lang="en-US" dirty="0">
              <a:solidFill>
                <a:srgbClr val="000000"/>
              </a:solidFill>
            </a:endParaRPr>
          </a:p>
        </p:txBody>
      </p:sp>
      <p:sp>
        <p:nvSpPr>
          <p:cNvPr id="5" name="Footer Placeholder 4">
            <a:extLst>
              <a:ext uri="{FF2B5EF4-FFF2-40B4-BE49-F238E27FC236}">
                <a16:creationId xmlns:a16="http://schemas.microsoft.com/office/drawing/2014/main" id="{B8758877-86A7-43C7-9D10-6E5F40B028B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5C49826-E039-44C4-A6DB-616DB23E417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30</a:t>
            </a:fld>
            <a:endParaRPr lang="en-US" altLang="en-US">
              <a:solidFill>
                <a:srgbClr val="000000"/>
              </a:solidFill>
            </a:endParaRPr>
          </a:p>
        </p:txBody>
      </p:sp>
    </p:spTree>
    <p:extLst>
      <p:ext uri="{BB962C8B-B14F-4D97-AF65-F5344CB8AC3E}">
        <p14:creationId xmlns:p14="http://schemas.microsoft.com/office/powerpoint/2010/main" val="23676271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2023</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31</a:t>
            </a:fld>
            <a:endParaRPr lang="en-GB"/>
          </a:p>
        </p:txBody>
      </p:sp>
    </p:spTree>
    <p:extLst>
      <p:ext uri="{BB962C8B-B14F-4D97-AF65-F5344CB8AC3E}">
        <p14:creationId xmlns:p14="http://schemas.microsoft.com/office/powerpoint/2010/main" val="38833705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7F91B3A-9B93-4C96-ACC3-008910402BEF}"/>
              </a:ext>
            </a:extLst>
          </p:cNvPr>
          <p:cNvSpPr>
            <a:spLocks noGrp="1"/>
          </p:cNvSpPr>
          <p:nvPr>
            <p:ph type="title"/>
          </p:nvPr>
        </p:nvSpPr>
        <p:spPr>
          <a:xfrm>
            <a:off x="914402" y="685803"/>
            <a:ext cx="10361084" cy="654965"/>
          </a:xfrm>
        </p:spPr>
        <p:txBody>
          <a:bodyPr/>
          <a:lstStyle/>
          <a:p>
            <a:r>
              <a:rPr lang="en-US" dirty="0"/>
              <a:t>Final Report to 802.11</a:t>
            </a:r>
          </a:p>
        </p:txBody>
      </p:sp>
      <p:sp>
        <p:nvSpPr>
          <p:cNvPr id="8" name="Content Placeholder 7">
            <a:extLst>
              <a:ext uri="{FF2B5EF4-FFF2-40B4-BE49-F238E27FC236}">
                <a16:creationId xmlns:a16="http://schemas.microsoft.com/office/drawing/2014/main" id="{9E0431BB-C713-450C-90C3-EF5AFA8F2E34}"/>
              </a:ext>
            </a:extLst>
          </p:cNvPr>
          <p:cNvSpPr>
            <a:spLocks noGrp="1"/>
          </p:cNvSpPr>
          <p:nvPr>
            <p:ph idx="1"/>
          </p:nvPr>
        </p:nvSpPr>
        <p:spPr>
          <a:xfrm>
            <a:off x="914402" y="1340768"/>
            <a:ext cx="10361084" cy="4753647"/>
          </a:xfrm>
        </p:spPr>
        <p:txBody>
          <a:bodyPr/>
          <a:lstStyle/>
          <a:p>
            <a:r>
              <a:rPr lang="en-US" sz="2000" dirty="0"/>
              <a:t>After Reviewing 5 PARs/CSD that were available for the 2023 November 802 Mixed-mode Plenary, 802.11 made comments on x of the PARs/CSDs.</a:t>
            </a:r>
          </a:p>
          <a:p>
            <a:endParaRPr lang="en-US" sz="2000" dirty="0"/>
          </a:p>
          <a:p>
            <a:r>
              <a:rPr lang="en-US" sz="2000" dirty="0"/>
              <a:t>The feedback on our Comments was generally positive and our changes were acceptable and implemented by the respective WG.</a:t>
            </a:r>
          </a:p>
          <a:p>
            <a:endParaRPr lang="en-US" sz="2000" dirty="0"/>
          </a:p>
          <a:p>
            <a:r>
              <a:rPr lang="en-US" sz="2000" dirty="0"/>
              <a:t>The exception is on the </a:t>
            </a:r>
          </a:p>
          <a:p>
            <a:endParaRPr lang="en-US" sz="2000" dirty="0"/>
          </a:p>
          <a:p>
            <a:endParaRPr lang="en-US" sz="2000" dirty="0"/>
          </a:p>
          <a:p>
            <a:r>
              <a:rPr lang="en-US" sz="2000" dirty="0"/>
              <a:t>Respectfully submitted </a:t>
            </a:r>
            <a:br>
              <a:rPr lang="en-US" sz="2000" dirty="0"/>
            </a:br>
            <a:r>
              <a:rPr lang="en-US" sz="2000" dirty="0"/>
              <a:t>Jon Rosdahl</a:t>
            </a:r>
            <a:br>
              <a:rPr lang="en-US" sz="2000" dirty="0"/>
            </a:br>
            <a:r>
              <a:rPr lang="en-US" sz="2000" dirty="0"/>
              <a:t>802.11 PAR Review SC Chair</a:t>
            </a:r>
          </a:p>
        </p:txBody>
      </p:sp>
      <p:sp>
        <p:nvSpPr>
          <p:cNvPr id="4" name="Date Placeholder 3">
            <a:extLst>
              <a:ext uri="{FF2B5EF4-FFF2-40B4-BE49-F238E27FC236}">
                <a16:creationId xmlns:a16="http://schemas.microsoft.com/office/drawing/2014/main" id="{9A6C56FC-AB46-46EA-A9DA-5D096D6D2EA6}"/>
              </a:ext>
            </a:extLst>
          </p:cNvPr>
          <p:cNvSpPr>
            <a:spLocks noGrp="1"/>
          </p:cNvSpPr>
          <p:nvPr>
            <p:ph type="dt" idx="10"/>
          </p:nvPr>
        </p:nvSpPr>
        <p:spPr/>
        <p:txBody>
          <a:bodyPr/>
          <a:lstStyle/>
          <a:p>
            <a:pPr>
              <a:defRPr/>
            </a:pPr>
            <a:r>
              <a:rPr lang="en-US">
                <a:solidFill>
                  <a:srgbClr val="000000"/>
                </a:solidFill>
              </a:rPr>
              <a:t>November 2023</a:t>
            </a:r>
            <a:endParaRPr lang="en-US" dirty="0">
              <a:solidFill>
                <a:srgbClr val="000000"/>
              </a:solidFill>
            </a:endParaRPr>
          </a:p>
        </p:txBody>
      </p:sp>
      <p:sp>
        <p:nvSpPr>
          <p:cNvPr id="5" name="Footer Placeholder 4">
            <a:extLst>
              <a:ext uri="{FF2B5EF4-FFF2-40B4-BE49-F238E27FC236}">
                <a16:creationId xmlns:a16="http://schemas.microsoft.com/office/drawing/2014/main" id="{62F5476E-E58B-459B-BDC7-9ACAD281891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D8064680-6662-479C-8AA0-F319FEF3F785}"/>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32</a:t>
            </a:fld>
            <a:endParaRPr lang="en-US" altLang="en-US">
              <a:solidFill>
                <a:srgbClr val="000000"/>
              </a:solidFill>
            </a:endParaRPr>
          </a:p>
        </p:txBody>
      </p:sp>
    </p:spTree>
    <p:extLst>
      <p:ext uri="{BB962C8B-B14F-4D97-AF65-F5344CB8AC3E}">
        <p14:creationId xmlns:p14="http://schemas.microsoft.com/office/powerpoint/2010/main" val="17842198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C58C4-9258-49B3-9800-28D4D64B7380}"/>
              </a:ext>
            </a:extLst>
          </p:cNvPr>
          <p:cNvSpPr>
            <a:spLocks noGrp="1"/>
          </p:cNvSpPr>
          <p:nvPr>
            <p:ph type="title"/>
          </p:nvPr>
        </p:nvSpPr>
        <p:spPr/>
        <p:txBody>
          <a:bodyPr/>
          <a:lstStyle/>
          <a:p>
            <a:r>
              <a:rPr lang="en-US" dirty="0"/>
              <a:t>Motion to approve Report</a:t>
            </a:r>
          </a:p>
        </p:txBody>
      </p:sp>
      <p:sp>
        <p:nvSpPr>
          <p:cNvPr id="3" name="Content Placeholder 2">
            <a:extLst>
              <a:ext uri="{FF2B5EF4-FFF2-40B4-BE49-F238E27FC236}">
                <a16:creationId xmlns:a16="http://schemas.microsoft.com/office/drawing/2014/main" id="{FF45EDF8-F8B4-4C62-A574-17EE4A97B753}"/>
              </a:ext>
            </a:extLst>
          </p:cNvPr>
          <p:cNvSpPr>
            <a:spLocks noGrp="1"/>
          </p:cNvSpPr>
          <p:nvPr>
            <p:ph idx="1"/>
          </p:nvPr>
        </p:nvSpPr>
        <p:spPr/>
        <p:txBody>
          <a:bodyPr/>
          <a:lstStyle/>
          <a:p>
            <a:r>
              <a:rPr lang="en-US" dirty="0"/>
              <a:t>Move to accept the report contained in doc 11-23/1690rx:</a:t>
            </a:r>
          </a:p>
          <a:p>
            <a:pPr lvl="1"/>
            <a:endParaRPr lang="en-US" dirty="0"/>
          </a:p>
          <a:p>
            <a:pPr lvl="1"/>
            <a:r>
              <a:rPr lang="en-US" dirty="0"/>
              <a:t>as the report from PAR Review SC for the November 2023 802 Mixed-mode Plenary in Honolulu..</a:t>
            </a:r>
          </a:p>
          <a:p>
            <a:endParaRPr lang="en-US" dirty="0"/>
          </a:p>
          <a:p>
            <a:r>
              <a:rPr lang="en-US" dirty="0"/>
              <a:t>    Moved:</a:t>
            </a:r>
          </a:p>
          <a:p>
            <a:r>
              <a:rPr lang="en-US" dirty="0"/>
              <a:t>	2</a:t>
            </a:r>
            <a:r>
              <a:rPr lang="en-US" baseline="30000" dirty="0"/>
              <a:t>nd</a:t>
            </a:r>
            <a:r>
              <a:rPr lang="en-US" dirty="0"/>
              <a:t>:      </a:t>
            </a:r>
          </a:p>
          <a:p>
            <a:r>
              <a:rPr lang="en-US" dirty="0"/>
              <a:t>	Results:</a:t>
            </a:r>
            <a:br>
              <a:rPr lang="en-US" dirty="0"/>
            </a:br>
            <a:endParaRPr lang="en-US" dirty="0"/>
          </a:p>
        </p:txBody>
      </p:sp>
      <p:sp>
        <p:nvSpPr>
          <p:cNvPr id="4" name="Date Placeholder 3">
            <a:extLst>
              <a:ext uri="{FF2B5EF4-FFF2-40B4-BE49-F238E27FC236}">
                <a16:creationId xmlns:a16="http://schemas.microsoft.com/office/drawing/2014/main" id="{2471E1EE-344C-47B3-9380-3DAB4BFA473D}"/>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28941623-2AE7-4561-97CC-266C84FE46C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D3053F-90D2-4FCE-8C1A-E71EF24BF633}"/>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Tree>
    <p:extLst>
      <p:ext uri="{BB962C8B-B14F-4D97-AF65-F5344CB8AC3E}">
        <p14:creationId xmlns:p14="http://schemas.microsoft.com/office/powerpoint/2010/main" val="28910405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547392"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r>
              <a:rPr lang="en-US" b="1" dirty="0"/>
              <a:t>Previous Plenary minutes - </a:t>
            </a:r>
            <a:r>
              <a:rPr lang="en-US" sz="2000" b="1" dirty="0"/>
              <a:t>from </a:t>
            </a:r>
            <a:r>
              <a:rPr lang="en-US" sz="2000" dirty="0"/>
              <a:t>July</a:t>
            </a:r>
            <a:r>
              <a:rPr lang="en-US" sz="2000" b="1" dirty="0"/>
              <a:t> 2023  doc 11-23/01213r1 :</a:t>
            </a:r>
          </a:p>
          <a:p>
            <a:r>
              <a:rPr lang="en-US" sz="2000" dirty="0"/>
              <a:t>	</a:t>
            </a:r>
            <a:r>
              <a:rPr lang="en-US" sz="2000" dirty="0">
                <a:hlinkClick r:id="rId4"/>
              </a:rPr>
              <a:t>https://mentor.ieee.org/802.11/dcn/23/11-23-1213-01-0PAR-minutes-july-2023-session.docx</a:t>
            </a:r>
            <a:endParaRPr lang="en-US" sz="2000" dirty="0"/>
          </a:p>
          <a:p>
            <a:r>
              <a:rPr lang="en-US" sz="2000" dirty="0">
                <a:hlinkClick r:id="rId5"/>
              </a:rPr>
              <a:t>.docx</a:t>
            </a:r>
            <a:r>
              <a:rPr lang="en-US" sz="2000" dirty="0"/>
              <a:t> </a:t>
            </a:r>
            <a:endParaRPr lang="en-US" sz="2000" b="1" dirty="0"/>
          </a:p>
          <a:p>
            <a:endParaRPr lang="en-US" b="1" dirty="0"/>
          </a:p>
          <a:p>
            <a:pPr lvl="1"/>
            <a:r>
              <a:rPr lang="en-US" b="1" dirty="0"/>
              <a:t>Current Teleconference minutes:  11-23/2047:</a:t>
            </a:r>
          </a:p>
        </p:txBody>
      </p:sp>
      <p:sp>
        <p:nvSpPr>
          <p:cNvPr id="4" name="Date Placeholder 3"/>
          <p:cNvSpPr>
            <a:spLocks noGrp="1"/>
          </p:cNvSpPr>
          <p:nvPr>
            <p:ph type="dt" idx="10"/>
          </p:nvPr>
        </p:nvSpPr>
        <p:spPr/>
        <p:txBody>
          <a:bodyPr/>
          <a:lstStyle/>
          <a:p>
            <a:r>
              <a:rPr lang="en-US"/>
              <a:t>November 2023</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34</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16317-D59F-922E-6D71-89716D7DEA86}"/>
              </a:ext>
            </a:extLst>
          </p:cNvPr>
          <p:cNvSpPr>
            <a:spLocks noGrp="1"/>
          </p:cNvSpPr>
          <p:nvPr>
            <p:ph type="title"/>
          </p:nvPr>
        </p:nvSpPr>
        <p:spPr/>
        <p:txBody>
          <a:bodyPr/>
          <a:lstStyle/>
          <a:p>
            <a:r>
              <a:rPr lang="en-US" dirty="0"/>
              <a:t>Registration for the November IEEE 802 plenary session</a:t>
            </a:r>
          </a:p>
        </p:txBody>
      </p:sp>
      <p:sp>
        <p:nvSpPr>
          <p:cNvPr id="3" name="Content Placeholder 2">
            <a:extLst>
              <a:ext uri="{FF2B5EF4-FFF2-40B4-BE49-F238E27FC236}">
                <a16:creationId xmlns:a16="http://schemas.microsoft.com/office/drawing/2014/main" id="{7B00859D-C2A8-3846-75EE-792D07301257}"/>
              </a:ext>
            </a:extLst>
          </p:cNvPr>
          <p:cNvSpPr>
            <a:spLocks noGrp="1"/>
          </p:cNvSpPr>
          <p:nvPr>
            <p:ph idx="1"/>
          </p:nvPr>
        </p:nvSpPr>
        <p:spPr>
          <a:xfrm>
            <a:off x="914402" y="1751016"/>
            <a:ext cx="10361084" cy="4113213"/>
          </a:xfrm>
        </p:spPr>
        <p:txBody>
          <a:bodyPr/>
          <a:lstStyle/>
          <a:p>
            <a:r>
              <a:rPr lang="en-US" dirty="0"/>
              <a:t>This meeting is part of the IEEE 802 plenary session</a:t>
            </a:r>
          </a:p>
          <a:p>
            <a:endParaRPr lang="en-US" dirty="0"/>
          </a:p>
          <a:p>
            <a:r>
              <a:rPr lang="en-US" dirty="0"/>
              <a:t>You must pay the registration fee whether attending in-person or remotely</a:t>
            </a:r>
          </a:p>
          <a:p>
            <a:endParaRPr lang="en-US" dirty="0"/>
          </a:p>
          <a:p>
            <a:r>
              <a:rPr lang="en-US" dirty="0"/>
              <a:t>If you have not already done so, you can register here: </a:t>
            </a:r>
            <a:r>
              <a:rPr lang="en-US" dirty="0">
                <a:hlinkClick r:id="rId2"/>
              </a:rPr>
              <a:t>https://web.cvent.com/event/adea36bb-d70a-4157-b7e8-97d554e398cf/summary</a:t>
            </a:r>
            <a:r>
              <a:rPr lang="en-US" dirty="0"/>
              <a:t>	</a:t>
            </a:r>
          </a:p>
          <a:p>
            <a:endParaRPr lang="en-US" dirty="0"/>
          </a:p>
          <a:p>
            <a:r>
              <a:rPr lang="en-US" dirty="0"/>
              <a:t>If you do not intend to register for this session you must leave this meeting and, if you have logged attendance on IMAT, email the 802.11 chair or vice chairs to have your attendance cancelled</a:t>
            </a:r>
          </a:p>
          <a:p>
            <a:endParaRPr lang="en-US" dirty="0"/>
          </a:p>
        </p:txBody>
      </p:sp>
      <p:sp>
        <p:nvSpPr>
          <p:cNvPr id="4" name="Date Placeholder 3">
            <a:extLst>
              <a:ext uri="{FF2B5EF4-FFF2-40B4-BE49-F238E27FC236}">
                <a16:creationId xmlns:a16="http://schemas.microsoft.com/office/drawing/2014/main" id="{BAC395B8-7EAF-A143-AA69-F5F36BE1CF9C}"/>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2F502B29-F902-2DD5-D2EB-CB013BF19B5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EA599419-A298-86DD-8AF9-BBD63F2873D0}"/>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122160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November 2023</a:t>
            </a:r>
            <a:endParaRPr lang="en-GB" dirty="0"/>
          </a:p>
        </p:txBody>
      </p:sp>
    </p:spTree>
    <p:extLst>
      <p:ext uri="{BB962C8B-B14F-4D97-AF65-F5344CB8AC3E}">
        <p14:creationId xmlns:p14="http://schemas.microsoft.com/office/powerpoint/2010/main" val="193308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November 2023</a:t>
            </a:r>
            <a:endParaRPr lang="en-GB" dirty="0"/>
          </a:p>
        </p:txBody>
      </p:sp>
    </p:spTree>
    <p:extLst>
      <p:ext uri="{BB962C8B-B14F-4D97-AF65-F5344CB8AC3E}">
        <p14:creationId xmlns:p14="http://schemas.microsoft.com/office/powerpoint/2010/main" val="1343705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November 2023</a:t>
            </a:r>
            <a:endParaRPr lang="en-GB" dirty="0"/>
          </a:p>
        </p:txBody>
      </p:sp>
    </p:spTree>
    <p:extLst>
      <p:ext uri="{BB962C8B-B14F-4D97-AF65-F5344CB8AC3E}">
        <p14:creationId xmlns:p14="http://schemas.microsoft.com/office/powerpoint/2010/main" val="969542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Policy Documents</a:t>
            </a:r>
          </a:p>
        </p:txBody>
      </p:sp>
      <p:sp>
        <p:nvSpPr>
          <p:cNvPr id="3" name="Content Placeholder 2"/>
          <p:cNvSpPr>
            <a:spLocks noGrp="1"/>
          </p:cNvSpPr>
          <p:nvPr>
            <p:ph idx="1"/>
          </p:nvPr>
        </p:nvSpPr>
        <p:spPr>
          <a:xfrm>
            <a:off x="914401" y="1634490"/>
            <a:ext cx="10361084" cy="4840924"/>
          </a:xfrm>
        </p:spPr>
        <p:txBody>
          <a:bodyPr/>
          <a:lstStyle/>
          <a:p>
            <a:r>
              <a:rPr lang="en-US" dirty="0"/>
              <a:t>IEEE Code of Ethics</a:t>
            </a:r>
          </a:p>
          <a:p>
            <a:pPr lvl="1"/>
            <a:r>
              <a:rPr lang="en-US" dirty="0">
                <a:hlinkClick r:id="rId3"/>
              </a:rPr>
              <a:t>http://www.ieee.org/about/corporate/governance/p7-8.html</a:t>
            </a:r>
            <a:r>
              <a:rPr lang="en-US" dirty="0"/>
              <a:t> </a:t>
            </a:r>
          </a:p>
          <a:p>
            <a:r>
              <a:rPr lang="en-US" dirty="0"/>
              <a:t>IEEE Standards Association (IEEE-SA) Affiliation FAQ</a:t>
            </a:r>
          </a:p>
          <a:p>
            <a:pPr lvl="1"/>
            <a:r>
              <a:rPr lang="en-US" dirty="0">
                <a:hlinkClick r:id="rId4"/>
              </a:rPr>
              <a:t>http://standards.ieee.org/faqs/affiliation.html</a:t>
            </a:r>
            <a:r>
              <a:rPr lang="en-US" dirty="0"/>
              <a:t> </a:t>
            </a:r>
          </a:p>
          <a:p>
            <a:r>
              <a:rPr lang="en-US" dirty="0"/>
              <a:t>Antitrust and Competition Policy</a:t>
            </a:r>
          </a:p>
          <a:p>
            <a:pPr lvl="1"/>
            <a:r>
              <a:rPr lang="en-US" dirty="0">
                <a:hlinkClick r:id="rId5"/>
              </a:rPr>
              <a:t>http://standards.ieee.org/resources/antitrust-guidelines.pdf</a:t>
            </a:r>
            <a:r>
              <a:rPr lang="en-US" dirty="0"/>
              <a:t>  </a:t>
            </a:r>
            <a:endParaRPr lang="en-US" dirty="0">
              <a:hlinkClick r:id="rId6"/>
            </a:endParaRPr>
          </a:p>
          <a:p>
            <a:r>
              <a:rPr lang="en-US" dirty="0"/>
              <a:t>Letter of Assurance Form</a:t>
            </a:r>
          </a:p>
          <a:p>
            <a:pPr lvl="1"/>
            <a:r>
              <a:rPr lang="en-US" dirty="0">
                <a:hlinkClick r:id="rId7"/>
              </a:rPr>
              <a:t>http://standards.ieee.org/develop/policies/bylaws/sect6-7.html#loa</a:t>
            </a:r>
            <a:r>
              <a:rPr lang="en-US" dirty="0"/>
              <a:t> </a:t>
            </a:r>
          </a:p>
          <a:p>
            <a:pPr lvl="1"/>
            <a:r>
              <a:rPr lang="en-US" dirty="0">
                <a:hlinkClick r:id="rId6"/>
              </a:rPr>
              <a:t>https://development.standards.ieee.org/myproject/Public//mytools/mob/loa.pdf</a:t>
            </a:r>
          </a:p>
          <a:p>
            <a:r>
              <a:rPr lang="en-US" dirty="0"/>
              <a:t>IEEE-SA Patent Committee FAQ &amp; Patent slides</a:t>
            </a:r>
          </a:p>
          <a:p>
            <a:pPr lvl="1"/>
            <a:r>
              <a:rPr lang="en-US" dirty="0">
                <a:hlinkClick r:id="rId8"/>
              </a:rPr>
              <a:t>http://standards.ieee.org/board/pat/faq.pdf</a:t>
            </a:r>
            <a:r>
              <a:rPr lang="en-US" dirty="0"/>
              <a:t> and </a:t>
            </a:r>
            <a:r>
              <a:rPr lang="en-US" dirty="0">
                <a:hlinkClick r:id="rId6"/>
              </a:rPr>
              <a:t>http://standards.ieee.org/board/pat/pat-slideset.ppt</a:t>
            </a:r>
            <a:r>
              <a:rPr lang="en-US" dirty="0"/>
              <a:t> </a:t>
            </a:r>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November 2023</a:t>
            </a:r>
            <a:endParaRPr lang="en-US" dirty="0"/>
          </a:p>
        </p:txBody>
      </p:sp>
    </p:spTree>
    <p:extLst>
      <p:ext uri="{BB962C8B-B14F-4D97-AF65-F5344CB8AC3E}">
        <p14:creationId xmlns:p14="http://schemas.microsoft.com/office/powerpoint/2010/main" val="898136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p:txBody>
          <a:bodyPr/>
          <a:lstStyle/>
          <a:p>
            <a:endParaRPr lang="en-US" dirty="0"/>
          </a:p>
          <a:p>
            <a:r>
              <a:rPr lang="en-US" dirty="0"/>
              <a:t>The current version of the IEEE-SA Standards Board Bylaws is available at: </a:t>
            </a:r>
          </a:p>
          <a:p>
            <a:pPr lvl="1">
              <a:buNone/>
            </a:pPr>
            <a:r>
              <a:rPr lang="en-US" sz="1800" dirty="0">
                <a:hlinkClick r:id="rId3"/>
              </a:rPr>
              <a:t>http://standards.ieee.org/develop/policies/bylaws/index.html</a:t>
            </a:r>
            <a:r>
              <a:rPr lang="en-US" sz="1800" dirty="0"/>
              <a:t> (HTML version) </a:t>
            </a:r>
          </a:p>
          <a:p>
            <a:pPr lvl="1">
              <a:buNone/>
            </a:pPr>
            <a:r>
              <a:rPr lang="en-US" sz="1800" dirty="0">
                <a:hlinkClick r:id="rId4"/>
              </a:rPr>
              <a:t>http://standards.ieee.org/develop/policies/bylaws/sb_bylaws.pdf</a:t>
            </a:r>
            <a:r>
              <a:rPr lang="en-US" sz="1800" dirty="0"/>
              <a:t> (PDF version)</a:t>
            </a:r>
            <a:r>
              <a:rPr lang="en-US" sz="1400" dirty="0"/>
              <a:t> </a:t>
            </a:r>
          </a:p>
          <a:p>
            <a:pPr>
              <a:buNone/>
            </a:pPr>
            <a:br>
              <a:rPr lang="en-US" sz="1600" dirty="0"/>
            </a:br>
            <a:endParaRPr lang="en-US" sz="1600" dirty="0"/>
          </a:p>
          <a:p>
            <a:r>
              <a:rPr lang="en-US" dirty="0"/>
              <a:t>The current version of the IEEE-SA Standards Board Operations Manual is available at: </a:t>
            </a:r>
          </a:p>
          <a:p>
            <a:pPr lvl="1">
              <a:buNone/>
            </a:pPr>
            <a:r>
              <a:rPr lang="en-US" sz="1800" dirty="0">
                <a:hlinkClick r:id="rId5"/>
              </a:rPr>
              <a:t>http://standards.ieee.org/develop/policies/opman/index.html</a:t>
            </a:r>
            <a:r>
              <a:rPr lang="en-US" sz="1800" dirty="0"/>
              <a:t> (HTML version) </a:t>
            </a:r>
          </a:p>
          <a:p>
            <a:pPr lvl="1">
              <a:buNone/>
            </a:pPr>
            <a:r>
              <a:rPr lang="en-US" sz="1800" dirty="0">
                <a:hlinkClick r:id="rId6"/>
              </a:rPr>
              <a:t>http://standards.ieee.org/develop/policies/opman/sb_om.pdf</a:t>
            </a:r>
            <a:r>
              <a:rPr lang="en-US" sz="1800" dirty="0"/>
              <a:t> (PDF version) </a:t>
            </a:r>
            <a:endParaRPr lang="en-US" sz="1600" dirty="0"/>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November 2023</a:t>
            </a:r>
            <a:endParaRPr lang="en-US" dirty="0"/>
          </a:p>
        </p:txBody>
      </p:sp>
    </p:spTree>
    <p:extLst>
      <p:ext uri="{BB962C8B-B14F-4D97-AF65-F5344CB8AC3E}">
        <p14:creationId xmlns:p14="http://schemas.microsoft.com/office/powerpoint/2010/main" val="2221805549"/>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B28163D68FE8E4D9361964FDD814FC4" ma:contentTypeVersion="13" ma:contentTypeDescription="Create a new document." ma:contentTypeScope="" ma:versionID="016e7857fdb711c59c6a098e7e3cf67d">
  <xsd:schema xmlns:xsd="http://www.w3.org/2001/XMLSchema" xmlns:xs="http://www.w3.org/2001/XMLSchema" xmlns:p="http://schemas.microsoft.com/office/2006/metadata/properties" xmlns:ns3="cc9c437c-ae0c-4066-8d90-a0f7de786127" xmlns:ns4="ba37140e-f4c5-4a6c-a9b4-20a691ce6c8a" targetNamespace="http://schemas.microsoft.com/office/2006/metadata/properties" ma:root="true" ma:fieldsID="df51a22fee038379de0f5206ee405254" ns3:_="" ns4:_="">
    <xsd:import namespace="cc9c437c-ae0c-4066-8d90-a0f7de786127"/>
    <xsd:import namespace="ba37140e-f4c5-4a6c-a9b4-20a691ce6c8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c437c-ae0c-4066-8d90-a0f7de7861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37140e-f4c5-4a6c-a9b4-20a691ce6c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0E5996B-D317-4E13-AB38-820D845C4C73}">
  <ds:schemaRefs>
    <ds:schemaRef ds:uri="http://schemas.microsoft.com/office/2006/documentManagement/types"/>
    <ds:schemaRef ds:uri="http://schemas.microsoft.com/office/2006/metadata/properties"/>
    <ds:schemaRef ds:uri="http://purl.org/dc/elements/1.1/"/>
    <ds:schemaRef ds:uri="http://www.w3.org/XML/1998/namespace"/>
    <ds:schemaRef ds:uri="http://purl.org/dc/terms/"/>
    <ds:schemaRef ds:uri="http://purl.org/dc/dcmitype/"/>
    <ds:schemaRef ds:uri="http://schemas.microsoft.com/office/infopath/2007/PartnerControls"/>
    <ds:schemaRef ds:uri="http://schemas.openxmlformats.org/package/2006/metadata/core-properties"/>
    <ds:schemaRef ds:uri="ba37140e-f4c5-4a6c-a9b4-20a691ce6c8a"/>
    <ds:schemaRef ds:uri="cc9c437c-ae0c-4066-8d90-a0f7de786127"/>
  </ds:schemaRefs>
</ds:datastoreItem>
</file>

<file path=customXml/itemProps2.xml><?xml version="1.0" encoding="utf-8"?>
<ds:datastoreItem xmlns:ds="http://schemas.openxmlformats.org/officeDocument/2006/customXml" ds:itemID="{FA784816-D151-4BC5-B8B2-FA8D35AC5A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c437c-ae0c-4066-8d90-a0f7de786127"/>
    <ds:schemaRef ds:uri="ba37140e-f4c5-4a6c-a9b4-20a691ce6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37FE6FC-CC99-4B5D-B8EF-C52B94830FC2}">
  <ds:schemaRefs>
    <ds:schemaRef ds:uri="http://schemas.microsoft.com/sharepoint/v3/contenttype/forms"/>
  </ds:schemaRefs>
</ds:datastoreItem>
</file>

<file path=docMetadata/LabelInfo.xml><?xml version="1.0" encoding="utf-8"?>
<clbl:labelList xmlns:clbl="http://schemas.microsoft.com/office/2020/mipLabelMetadata">
  <clbl:label id="{98e9ba89-e1a1-4e38-9007-8bdabc25de1d}" enabled="0" method="" siteId="{98e9ba89-e1a1-4e38-9007-8bdabc25de1d}" removed="1"/>
</clbl:labelList>
</file>

<file path=docProps/app.xml><?xml version="1.0" encoding="utf-8"?>
<Properties xmlns="http://schemas.openxmlformats.org/officeDocument/2006/extended-properties" xmlns:vt="http://schemas.openxmlformats.org/officeDocument/2006/docPropsVTypes">
  <Template/>
  <TotalTime>74602</TotalTime>
  <Words>3718</Words>
  <Application>Microsoft Office PowerPoint</Application>
  <PresentationFormat>Widescreen</PresentationFormat>
  <Paragraphs>357</Paragraphs>
  <Slides>34</Slides>
  <Notes>9</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9" baseType="lpstr">
      <vt:lpstr>Arial</vt:lpstr>
      <vt:lpstr>Times New Roman</vt:lpstr>
      <vt:lpstr>Verdana</vt:lpstr>
      <vt:lpstr>802-11 Theme</vt:lpstr>
      <vt:lpstr>Document</vt:lpstr>
      <vt:lpstr>PAR Review SC - Meeting Agenda and Comment slides - November 2023 Plenary - Honolulu</vt:lpstr>
      <vt:lpstr>PAR Review SC – Snapshot slide Chair: Jon Rosdahl</vt:lpstr>
      <vt:lpstr>Abstract-PAR Review SC PARs under consideration for  20223 November Mixed-mode Plenary</vt:lpstr>
      <vt:lpstr>Registration for the November IEEE 802 plenary session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IEEE 802.11 Rules Document </vt:lpstr>
      <vt:lpstr>IEEE 802 PARs &amp; ICAIDs under consideration for 2023 November IEEE 802 Mixed-mode Plenary</vt:lpstr>
      <vt:lpstr>Agenda for PAR Review SC – November 13 and 16, 2023 Chair: Jon Rosdahl</vt:lpstr>
      <vt:lpstr>Motion to approve Previous Minutes</vt:lpstr>
      <vt:lpstr>Order to consider:</vt:lpstr>
      <vt:lpstr>Par Review SC Comments</vt:lpstr>
      <vt:lpstr>1. 802.1CB-2017/Cor1 - FRER Corrigendum 1, PAR</vt:lpstr>
      <vt:lpstr>2. 802.1ACea - Amendment - Support for IEEE Std 802.15.6 , PAR and CSD</vt:lpstr>
      <vt:lpstr>3. 802.1AXdz - Amendment - YANG for Link Aggregation , PAR and CSD</vt:lpstr>
      <vt:lpstr>4. 802.15.4ad - Amendment - Data rate and range extensions to IEEE 802.15.4 Smart Utility Network (SUN) Physical layer (PHY), PAR and CSD</vt:lpstr>
      <vt:lpstr>4. 802.15.4ad - Amendment - Data rate and range extensions to IEEE 802.15.4 Smart Utility Network (SUN) Physical layer (PHY), PAR and CSD (2)</vt:lpstr>
      <vt:lpstr>5. 802.19.3a - Recommended Practice Amendment: Enhanced sub-1GHz Coexistence , PAR and CSD</vt:lpstr>
      <vt:lpstr>5. 802.19.3a - Recommended Practice Amendment: Enhanced sub-1GHz Coexistence , PAR and CSD (2)</vt:lpstr>
      <vt:lpstr>5. 802.19.3a - Recommended Practice Amendment: Enhanced sub-1GHz Coexistence , PAR and CSD (3)</vt:lpstr>
      <vt:lpstr>5. 802.19.3a - Recommended Practice Amendment: Enhanced sub-1GHz Coexistence , PAR and CSD (3)</vt:lpstr>
      <vt:lpstr>5. 802.19.3a - Recommended Practice Amendment: Enhanced sub-1GHz Coexistence , PAR and CSD (4)</vt:lpstr>
      <vt:lpstr>Snapshot Report to 802.11 closing plenary</vt:lpstr>
      <vt:lpstr>PAR Review SC  Jon Rosdahl, Chair</vt:lpstr>
      <vt:lpstr>Responses from 802 Working Groups</vt:lpstr>
      <vt:lpstr>Final Report to 802.11</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November 2023 Plenary - Honolulu</dc:title>
  <dc:subject>November 2023</dc:subject>
  <dc:creator>Jon Rosdahl</dc:creator>
  <cp:keywords>Agenda and Meeting Slides</cp:keywords>
  <dc:description>Jon Rosdahl (Qualcomm)</dc:description>
  <cp:lastModifiedBy>Jon Rosdahl</cp:lastModifiedBy>
  <cp:revision>285</cp:revision>
  <cp:lastPrinted>1601-01-01T00:00:00Z</cp:lastPrinted>
  <dcterms:created xsi:type="dcterms:W3CDTF">2014-04-14T10:59:07Z</dcterms:created>
  <dcterms:modified xsi:type="dcterms:W3CDTF">2023-11-14T19:58:56Z</dcterms:modified>
  <cp:category>Agenda, Report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0x010100EB28163D68FE8E4D9361964FDD814FC4</vt:lpwstr>
  </property>
</Properties>
</file>