
<file path=[Content_Types].xml><?xml version="1.0" encoding="utf-8"?>
<Types xmlns="http://schemas.openxmlformats.org/package/2006/content-types">
  <Default Extension="bin" ContentType="application/vnd.openxmlformats-officedocument.oleObject"/>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docMetadata/LabelInfo.xml" ContentType="application/vnd.ms-office.classificationlabel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5" Type="http://schemas.microsoft.com/office/2020/02/relationships/classificationlabels" Target="docMetadata/LabelInfo.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bookmarkIdSeed="2">
  <p:sldMasterIdLst>
    <p:sldMasterId id="2147483738" r:id="rId4"/>
  </p:sldMasterIdLst>
  <p:notesMasterIdLst>
    <p:notesMasterId r:id="rId39"/>
  </p:notesMasterIdLst>
  <p:handoutMasterIdLst>
    <p:handoutMasterId r:id="rId40"/>
  </p:handoutMasterIdLst>
  <p:sldIdLst>
    <p:sldId id="256" r:id="rId5"/>
    <p:sldId id="287" r:id="rId6"/>
    <p:sldId id="257" r:id="rId7"/>
    <p:sldId id="2383" r:id="rId8"/>
    <p:sldId id="2367" r:id="rId9"/>
    <p:sldId id="288" r:id="rId10"/>
    <p:sldId id="289" r:id="rId11"/>
    <p:sldId id="266" r:id="rId12"/>
    <p:sldId id="267" r:id="rId13"/>
    <p:sldId id="281" r:id="rId14"/>
    <p:sldId id="268" r:id="rId15"/>
    <p:sldId id="271" r:id="rId16"/>
    <p:sldId id="285" r:id="rId17"/>
    <p:sldId id="274" r:id="rId18"/>
    <p:sldId id="325" r:id="rId19"/>
    <p:sldId id="2375" r:id="rId20"/>
    <p:sldId id="275" r:id="rId21"/>
    <p:sldId id="2384" r:id="rId22"/>
    <p:sldId id="2385" r:id="rId23"/>
    <p:sldId id="2386" r:id="rId24"/>
    <p:sldId id="2387" r:id="rId25"/>
    <p:sldId id="2389" r:id="rId26"/>
    <p:sldId id="2388" r:id="rId27"/>
    <p:sldId id="2390" r:id="rId28"/>
    <p:sldId id="2391" r:id="rId29"/>
    <p:sldId id="2392" r:id="rId30"/>
    <p:sldId id="2393" r:id="rId31"/>
    <p:sldId id="328" r:id="rId32"/>
    <p:sldId id="329" r:id="rId33"/>
    <p:sldId id="297" r:id="rId34"/>
    <p:sldId id="284" r:id="rId35"/>
    <p:sldId id="331" r:id="rId36"/>
    <p:sldId id="332" r:id="rId37"/>
    <p:sldId id="264" r:id="rId38"/>
  </p:sldIdLst>
  <p:sldSz cx="12192000" cy="6858000"/>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90846B26-E08B-456F-A69C-4EF16B27691D}" v="6" dt="2023-11-14T19:56:26.306"/>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569" autoAdjust="0"/>
    <p:restoredTop sz="95822" autoAdjust="0"/>
  </p:normalViewPr>
  <p:slideViewPr>
    <p:cSldViewPr>
      <p:cViewPr varScale="1">
        <p:scale>
          <a:sx n="81" d="100"/>
          <a:sy n="81" d="100"/>
        </p:scale>
        <p:origin x="108" y="402"/>
      </p:cViewPr>
      <p:guideLst>
        <p:guide orient="horz" pos="2160"/>
        <p:guide pos="3840"/>
      </p:guideLst>
    </p:cSldViewPr>
  </p:slideViewPr>
  <p:outlineViewPr>
    <p:cViewPr varScale="1">
      <p:scale>
        <a:sx n="33" d="100"/>
        <a:sy n="33" d="100"/>
      </p:scale>
      <p:origin x="0" y="-31644"/>
    </p:cViewPr>
  </p:outlineViewPr>
  <p:notesTextViewPr>
    <p:cViewPr>
      <p:scale>
        <a:sx n="100" d="100"/>
        <a:sy n="100" d="100"/>
      </p:scale>
      <p:origin x="0" y="0"/>
    </p:cViewPr>
  </p:notesTextViewPr>
  <p:sorterViewPr>
    <p:cViewPr>
      <p:scale>
        <a:sx n="100" d="100"/>
        <a:sy n="100" d="100"/>
      </p:scale>
      <p:origin x="0" y="0"/>
    </p:cViewPr>
  </p:sorterViewPr>
  <p:notesViewPr>
    <p:cSldViewPr>
      <p:cViewPr varScale="1">
        <p:scale>
          <a:sx n="59" d="100"/>
          <a:sy n="59" d="100"/>
        </p:scale>
        <p:origin x="-1752" y="-72"/>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9" Type="http://schemas.openxmlformats.org/officeDocument/2006/relationships/notesMaster" Target="notesMasters/notesMaster1.xml"/><Relationship Id="rId21" Type="http://schemas.openxmlformats.org/officeDocument/2006/relationships/slide" Target="slides/slide17.xml"/><Relationship Id="rId34" Type="http://schemas.openxmlformats.org/officeDocument/2006/relationships/slide" Target="slides/slide30.xml"/><Relationship Id="rId42" Type="http://schemas.openxmlformats.org/officeDocument/2006/relationships/viewProps" Target="viewProps.xml"/><Relationship Id="rId7" Type="http://schemas.openxmlformats.org/officeDocument/2006/relationships/slide" Target="slides/slide3.xml"/><Relationship Id="rId2" Type="http://schemas.openxmlformats.org/officeDocument/2006/relationships/customXml" Target="../customXml/item2.xml"/><Relationship Id="rId16" Type="http://schemas.openxmlformats.org/officeDocument/2006/relationships/slide" Target="slides/slide12.xml"/><Relationship Id="rId29" Type="http://schemas.openxmlformats.org/officeDocument/2006/relationships/slide" Target="slides/slide25.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slide" Target="slides/slide28.xml"/><Relationship Id="rId37" Type="http://schemas.openxmlformats.org/officeDocument/2006/relationships/slide" Target="slides/slide33.xml"/><Relationship Id="rId40" Type="http://schemas.openxmlformats.org/officeDocument/2006/relationships/handoutMaster" Target="handoutMasters/handoutMaster1.xml"/><Relationship Id="rId45" Type="http://schemas.microsoft.com/office/2016/11/relationships/changesInfo" Target="changesInfos/changesInfo1.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36" Type="http://schemas.openxmlformats.org/officeDocument/2006/relationships/slide" Target="slides/slide32.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slide" Target="slides/slide27.xml"/><Relationship Id="rId44" Type="http://schemas.openxmlformats.org/officeDocument/2006/relationships/tableStyles" Target="tableStyle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slide" Target="slides/slide26.xml"/><Relationship Id="rId35" Type="http://schemas.openxmlformats.org/officeDocument/2006/relationships/slide" Target="slides/slide31.xml"/><Relationship Id="rId43" Type="http://schemas.openxmlformats.org/officeDocument/2006/relationships/theme" Target="theme/theme1.xml"/><Relationship Id="rId8" Type="http://schemas.openxmlformats.org/officeDocument/2006/relationships/slide" Target="slides/slide4.xml"/><Relationship Id="rId3" Type="http://schemas.openxmlformats.org/officeDocument/2006/relationships/customXml" Target="../customXml/item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slide" Target="slides/slide29.xml"/><Relationship Id="rId38" Type="http://schemas.openxmlformats.org/officeDocument/2006/relationships/slide" Target="slides/slide34.xml"/><Relationship Id="rId46" Type="http://schemas.microsoft.com/office/2015/10/relationships/revisionInfo" Target="revisionInfo.xml"/><Relationship Id="rId20" Type="http://schemas.openxmlformats.org/officeDocument/2006/relationships/slide" Target="slides/slide16.xml"/><Relationship Id="rId41" Type="http://schemas.openxmlformats.org/officeDocument/2006/relationships/presProps" Target="pres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Jon Rosdahl" userId="2820f357-2dd4-4127-8713-e0bfde0fd756" providerId="ADAL" clId="{90846B26-E08B-456F-A69C-4EF16B27691D}"/>
    <pc:docChg chg="undo custSel addSld delSld modSld sldOrd modMainMaster">
      <pc:chgData name="Jon Rosdahl" userId="2820f357-2dd4-4127-8713-e0bfde0fd756" providerId="ADAL" clId="{90846B26-E08B-456F-A69C-4EF16B27691D}" dt="2023-11-14T19:58:32.066" v="2655" actId="14100"/>
      <pc:docMkLst>
        <pc:docMk/>
      </pc:docMkLst>
      <pc:sldChg chg="modSp mod">
        <pc:chgData name="Jon Rosdahl" userId="2820f357-2dd4-4127-8713-e0bfde0fd756" providerId="ADAL" clId="{90846B26-E08B-456F-A69C-4EF16B27691D}" dt="2023-11-14T19:56:11.257" v="2642" actId="20577"/>
        <pc:sldMkLst>
          <pc:docMk/>
          <pc:sldMk cId="0" sldId="256"/>
        </pc:sldMkLst>
        <pc:spChg chg="mod">
          <ac:chgData name="Jon Rosdahl" userId="2820f357-2dd4-4127-8713-e0bfde0fd756" providerId="ADAL" clId="{90846B26-E08B-456F-A69C-4EF16B27691D}" dt="2023-11-14T19:56:11.257" v="2642" actId="20577"/>
          <ac:spMkLst>
            <pc:docMk/>
            <pc:sldMk cId="0" sldId="256"/>
            <ac:spMk id="3074" creationId="{00000000-0000-0000-0000-000000000000}"/>
          </ac:spMkLst>
        </pc:spChg>
      </pc:sldChg>
      <pc:sldChg chg="modSp mod">
        <pc:chgData name="Jon Rosdahl" userId="2820f357-2dd4-4127-8713-e0bfde0fd756" providerId="ADAL" clId="{90846B26-E08B-456F-A69C-4EF16B27691D}" dt="2023-11-14T19:53:37.446" v="2640" actId="20577"/>
        <pc:sldMkLst>
          <pc:docMk/>
          <pc:sldMk cId="3439635317" sldId="274"/>
        </pc:sldMkLst>
        <pc:spChg chg="mod">
          <ac:chgData name="Jon Rosdahl" userId="2820f357-2dd4-4127-8713-e0bfde0fd756" providerId="ADAL" clId="{90846B26-E08B-456F-A69C-4EF16B27691D}" dt="2023-11-14T19:53:37.446" v="2640" actId="20577"/>
          <ac:spMkLst>
            <pc:docMk/>
            <pc:sldMk cId="3439635317" sldId="274"/>
            <ac:spMk id="3" creationId="{00000000-0000-0000-0000-000000000000}"/>
          </ac:spMkLst>
        </pc:spChg>
      </pc:sldChg>
      <pc:sldChg chg="del">
        <pc:chgData name="Jon Rosdahl" userId="2820f357-2dd4-4127-8713-e0bfde0fd756" providerId="ADAL" clId="{90846B26-E08B-456F-A69C-4EF16B27691D}" dt="2023-11-14T19:51:05.650" v="2587" actId="2696"/>
        <pc:sldMkLst>
          <pc:docMk/>
          <pc:sldMk cId="2170297715" sldId="275"/>
        </pc:sldMkLst>
      </pc:sldChg>
      <pc:sldChg chg="ord">
        <pc:chgData name="Jon Rosdahl" userId="2820f357-2dd4-4127-8713-e0bfde0fd756" providerId="ADAL" clId="{90846B26-E08B-456F-A69C-4EF16B27691D}" dt="2023-11-14T19:57:51.162" v="2644"/>
        <pc:sldMkLst>
          <pc:docMk/>
          <pc:sldMk cId="3831512451" sldId="275"/>
        </pc:sldMkLst>
      </pc:sldChg>
      <pc:sldChg chg="modSp mod">
        <pc:chgData name="Jon Rosdahl" userId="2820f357-2dd4-4127-8713-e0bfde0fd756" providerId="ADAL" clId="{90846B26-E08B-456F-A69C-4EF16B27691D}" dt="2023-11-13T23:47:09.258" v="47" actId="313"/>
        <pc:sldMkLst>
          <pc:docMk/>
          <pc:sldMk cId="3866284722" sldId="325"/>
        </pc:sldMkLst>
        <pc:spChg chg="mod">
          <ac:chgData name="Jon Rosdahl" userId="2820f357-2dd4-4127-8713-e0bfde0fd756" providerId="ADAL" clId="{90846B26-E08B-456F-A69C-4EF16B27691D}" dt="2023-11-13T23:47:09.258" v="47" actId="313"/>
          <ac:spMkLst>
            <pc:docMk/>
            <pc:sldMk cId="3866284722" sldId="325"/>
            <ac:spMk id="3" creationId="{58F48A77-6149-4095-9848-28A693C82088}"/>
          </ac:spMkLst>
        </pc:spChg>
      </pc:sldChg>
      <pc:sldChg chg="modSp mod">
        <pc:chgData name="Jon Rosdahl" userId="2820f357-2dd4-4127-8713-e0bfde0fd756" providerId="ADAL" clId="{90846B26-E08B-456F-A69C-4EF16B27691D}" dt="2023-11-13T23:54:24.067" v="126" actId="207"/>
        <pc:sldMkLst>
          <pc:docMk/>
          <pc:sldMk cId="3700804605" sldId="2384"/>
        </pc:sldMkLst>
        <pc:spChg chg="mod">
          <ac:chgData name="Jon Rosdahl" userId="2820f357-2dd4-4127-8713-e0bfde0fd756" providerId="ADAL" clId="{90846B26-E08B-456F-A69C-4EF16B27691D}" dt="2023-11-13T23:54:24.067" v="126" actId="207"/>
          <ac:spMkLst>
            <pc:docMk/>
            <pc:sldMk cId="3700804605" sldId="2384"/>
            <ac:spMk id="3" creationId="{8AE5EBB9-4038-A952-E280-4DBAB19F2FEE}"/>
          </ac:spMkLst>
        </pc:spChg>
      </pc:sldChg>
      <pc:sldChg chg="modSp mod">
        <pc:chgData name="Jon Rosdahl" userId="2820f357-2dd4-4127-8713-e0bfde0fd756" providerId="ADAL" clId="{90846B26-E08B-456F-A69C-4EF16B27691D}" dt="2023-11-14T00:12:24.136" v="436" actId="20577"/>
        <pc:sldMkLst>
          <pc:docMk/>
          <pc:sldMk cId="2408736746" sldId="2385"/>
        </pc:sldMkLst>
        <pc:spChg chg="mod">
          <ac:chgData name="Jon Rosdahl" userId="2820f357-2dd4-4127-8713-e0bfde0fd756" providerId="ADAL" clId="{90846B26-E08B-456F-A69C-4EF16B27691D}" dt="2023-11-14T00:12:24.136" v="436" actId="20577"/>
          <ac:spMkLst>
            <pc:docMk/>
            <pc:sldMk cId="2408736746" sldId="2385"/>
            <ac:spMk id="3" creationId="{0495EBA7-A0FD-0B5B-E644-89ABD00A78B2}"/>
          </ac:spMkLst>
        </pc:spChg>
      </pc:sldChg>
      <pc:sldChg chg="modSp mod">
        <pc:chgData name="Jon Rosdahl" userId="2820f357-2dd4-4127-8713-e0bfde0fd756" providerId="ADAL" clId="{90846B26-E08B-456F-A69C-4EF16B27691D}" dt="2023-11-14T00:28:51.987" v="856" actId="6549"/>
        <pc:sldMkLst>
          <pc:docMk/>
          <pc:sldMk cId="1582567310" sldId="2386"/>
        </pc:sldMkLst>
        <pc:spChg chg="mod">
          <ac:chgData name="Jon Rosdahl" userId="2820f357-2dd4-4127-8713-e0bfde0fd756" providerId="ADAL" clId="{90846B26-E08B-456F-A69C-4EF16B27691D}" dt="2023-11-14T00:28:51.987" v="856" actId="6549"/>
          <ac:spMkLst>
            <pc:docMk/>
            <pc:sldMk cId="1582567310" sldId="2386"/>
            <ac:spMk id="3" creationId="{49812F88-1A35-B04B-CFAA-BC19AAF3196B}"/>
          </ac:spMkLst>
        </pc:spChg>
      </pc:sldChg>
      <pc:sldChg chg="modSp mod">
        <pc:chgData name="Jon Rosdahl" userId="2820f357-2dd4-4127-8713-e0bfde0fd756" providerId="ADAL" clId="{90846B26-E08B-456F-A69C-4EF16B27691D}" dt="2023-11-14T00:45:03.738" v="1193" actId="20577"/>
        <pc:sldMkLst>
          <pc:docMk/>
          <pc:sldMk cId="68299231" sldId="2387"/>
        </pc:sldMkLst>
        <pc:spChg chg="mod">
          <ac:chgData name="Jon Rosdahl" userId="2820f357-2dd4-4127-8713-e0bfde0fd756" providerId="ADAL" clId="{90846B26-E08B-456F-A69C-4EF16B27691D}" dt="2023-11-14T00:45:03.738" v="1193" actId="20577"/>
          <ac:spMkLst>
            <pc:docMk/>
            <pc:sldMk cId="68299231" sldId="2387"/>
            <ac:spMk id="3" creationId="{60C9C550-AC9B-09CA-A18B-4EE23561DED7}"/>
          </ac:spMkLst>
        </pc:spChg>
      </pc:sldChg>
      <pc:sldChg chg="modSp mod">
        <pc:chgData name="Jon Rosdahl" userId="2820f357-2dd4-4127-8713-e0bfde0fd756" providerId="ADAL" clId="{90846B26-E08B-456F-A69C-4EF16B27691D}" dt="2023-11-14T19:58:32.066" v="2655" actId="14100"/>
        <pc:sldMkLst>
          <pc:docMk/>
          <pc:sldMk cId="426626653" sldId="2388"/>
        </pc:sldMkLst>
        <pc:spChg chg="mod">
          <ac:chgData name="Jon Rosdahl" userId="2820f357-2dd4-4127-8713-e0bfde0fd756" providerId="ADAL" clId="{90846B26-E08B-456F-A69C-4EF16B27691D}" dt="2023-11-14T19:58:29.338" v="2654" actId="14100"/>
          <ac:spMkLst>
            <pc:docMk/>
            <pc:sldMk cId="426626653" sldId="2388"/>
            <ac:spMk id="2" creationId="{D7D614E4-3C28-F590-A6D5-7DB527F42665}"/>
          </ac:spMkLst>
        </pc:spChg>
        <pc:spChg chg="mod">
          <ac:chgData name="Jon Rosdahl" userId="2820f357-2dd4-4127-8713-e0bfde0fd756" providerId="ADAL" clId="{90846B26-E08B-456F-A69C-4EF16B27691D}" dt="2023-11-14T19:58:32.066" v="2655" actId="14100"/>
          <ac:spMkLst>
            <pc:docMk/>
            <pc:sldMk cId="426626653" sldId="2388"/>
            <ac:spMk id="3" creationId="{D0A34067-28C3-93FB-2757-D95A6F9168C5}"/>
          </ac:spMkLst>
        </pc:spChg>
      </pc:sldChg>
      <pc:sldChg chg="modSp new mod">
        <pc:chgData name="Jon Rosdahl" userId="2820f357-2dd4-4127-8713-e0bfde0fd756" providerId="ADAL" clId="{90846B26-E08B-456F-A69C-4EF16B27691D}" dt="2023-11-14T19:58:22.554" v="2653" actId="20577"/>
        <pc:sldMkLst>
          <pc:docMk/>
          <pc:sldMk cId="3546659270" sldId="2389"/>
        </pc:sldMkLst>
        <pc:spChg chg="mod">
          <ac:chgData name="Jon Rosdahl" userId="2820f357-2dd4-4127-8713-e0bfde0fd756" providerId="ADAL" clId="{90846B26-E08B-456F-A69C-4EF16B27691D}" dt="2023-11-14T19:58:22.554" v="2653" actId="20577"/>
          <ac:spMkLst>
            <pc:docMk/>
            <pc:sldMk cId="3546659270" sldId="2389"/>
            <ac:spMk id="2" creationId="{7A925613-2101-D17D-14CB-984883E469F3}"/>
          </ac:spMkLst>
        </pc:spChg>
        <pc:spChg chg="mod">
          <ac:chgData name="Jon Rosdahl" userId="2820f357-2dd4-4127-8713-e0bfde0fd756" providerId="ADAL" clId="{90846B26-E08B-456F-A69C-4EF16B27691D}" dt="2023-11-14T01:08:17.083" v="1568" actId="6549"/>
          <ac:spMkLst>
            <pc:docMk/>
            <pc:sldMk cId="3546659270" sldId="2389"/>
            <ac:spMk id="3" creationId="{D0EC9760-4D69-51C9-9B51-647EC38C078A}"/>
          </ac:spMkLst>
        </pc:spChg>
      </pc:sldChg>
      <pc:sldChg chg="modSp new mod">
        <pc:chgData name="Jon Rosdahl" userId="2820f357-2dd4-4127-8713-e0bfde0fd756" providerId="ADAL" clId="{90846B26-E08B-456F-A69C-4EF16B27691D}" dt="2023-11-14T19:19:15.812" v="1938" actId="20577"/>
        <pc:sldMkLst>
          <pc:docMk/>
          <pc:sldMk cId="1378203676" sldId="2390"/>
        </pc:sldMkLst>
        <pc:spChg chg="mod">
          <ac:chgData name="Jon Rosdahl" userId="2820f357-2dd4-4127-8713-e0bfde0fd756" providerId="ADAL" clId="{90846B26-E08B-456F-A69C-4EF16B27691D}" dt="2023-11-14T19:19:15.812" v="1938" actId="20577"/>
          <ac:spMkLst>
            <pc:docMk/>
            <pc:sldMk cId="1378203676" sldId="2390"/>
            <ac:spMk id="2" creationId="{F9032A8D-C67C-D51F-D4A6-F10882FA8D33}"/>
          </ac:spMkLst>
        </pc:spChg>
        <pc:spChg chg="mod">
          <ac:chgData name="Jon Rosdahl" userId="2820f357-2dd4-4127-8713-e0bfde0fd756" providerId="ADAL" clId="{90846B26-E08B-456F-A69C-4EF16B27691D}" dt="2023-11-14T19:19:03.531" v="1933" actId="6549"/>
          <ac:spMkLst>
            <pc:docMk/>
            <pc:sldMk cId="1378203676" sldId="2390"/>
            <ac:spMk id="3" creationId="{F2589877-C6AC-9467-F466-994A35C569FF}"/>
          </ac:spMkLst>
        </pc:spChg>
      </pc:sldChg>
      <pc:sldChg chg="modSp new mod">
        <pc:chgData name="Jon Rosdahl" userId="2820f357-2dd4-4127-8713-e0bfde0fd756" providerId="ADAL" clId="{90846B26-E08B-456F-A69C-4EF16B27691D}" dt="2023-11-14T19:27:18.314" v="2056" actId="313"/>
        <pc:sldMkLst>
          <pc:docMk/>
          <pc:sldMk cId="3539529359" sldId="2391"/>
        </pc:sldMkLst>
        <pc:spChg chg="mod">
          <ac:chgData name="Jon Rosdahl" userId="2820f357-2dd4-4127-8713-e0bfde0fd756" providerId="ADAL" clId="{90846B26-E08B-456F-A69C-4EF16B27691D}" dt="2023-11-14T19:20:33.736" v="1948" actId="20577"/>
          <ac:spMkLst>
            <pc:docMk/>
            <pc:sldMk cId="3539529359" sldId="2391"/>
            <ac:spMk id="2" creationId="{47855C44-9163-6C1D-3CD1-1B5853F57312}"/>
          </ac:spMkLst>
        </pc:spChg>
        <pc:spChg chg="mod">
          <ac:chgData name="Jon Rosdahl" userId="2820f357-2dd4-4127-8713-e0bfde0fd756" providerId="ADAL" clId="{90846B26-E08B-456F-A69C-4EF16B27691D}" dt="2023-11-14T19:27:18.314" v="2056" actId="313"/>
          <ac:spMkLst>
            <pc:docMk/>
            <pc:sldMk cId="3539529359" sldId="2391"/>
            <ac:spMk id="3" creationId="{C758C215-336E-C434-9774-6500C97C666E}"/>
          </ac:spMkLst>
        </pc:spChg>
      </pc:sldChg>
      <pc:sldChg chg="addSp delSp modSp new mod chgLayout">
        <pc:chgData name="Jon Rosdahl" userId="2820f357-2dd4-4127-8713-e0bfde0fd756" providerId="ADAL" clId="{90846B26-E08B-456F-A69C-4EF16B27691D}" dt="2023-11-14T19:37:38.072" v="2281" actId="20577"/>
        <pc:sldMkLst>
          <pc:docMk/>
          <pc:sldMk cId="3116908773" sldId="2392"/>
        </pc:sldMkLst>
        <pc:spChg chg="del">
          <ac:chgData name="Jon Rosdahl" userId="2820f357-2dd4-4127-8713-e0bfde0fd756" providerId="ADAL" clId="{90846B26-E08B-456F-A69C-4EF16B27691D}" dt="2023-11-14T19:27:34.875" v="2057" actId="478"/>
          <ac:spMkLst>
            <pc:docMk/>
            <pc:sldMk cId="3116908773" sldId="2392"/>
            <ac:spMk id="2" creationId="{5F4ECD8B-F1A2-9FAA-C056-E0D836CF7D2F}"/>
          </ac:spMkLst>
        </pc:spChg>
        <pc:spChg chg="mod ord">
          <ac:chgData name="Jon Rosdahl" userId="2820f357-2dd4-4127-8713-e0bfde0fd756" providerId="ADAL" clId="{90846B26-E08B-456F-A69C-4EF16B27691D}" dt="2023-11-14T19:37:38.072" v="2281" actId="20577"/>
          <ac:spMkLst>
            <pc:docMk/>
            <pc:sldMk cId="3116908773" sldId="2392"/>
            <ac:spMk id="3" creationId="{81AD9F81-9E3C-40DF-338E-376BE7DBC3D2}"/>
          </ac:spMkLst>
        </pc:spChg>
        <pc:spChg chg="mod ord">
          <ac:chgData name="Jon Rosdahl" userId="2820f357-2dd4-4127-8713-e0bfde0fd756" providerId="ADAL" clId="{90846B26-E08B-456F-A69C-4EF16B27691D}" dt="2023-11-14T19:30:14.734" v="2066" actId="700"/>
          <ac:spMkLst>
            <pc:docMk/>
            <pc:sldMk cId="3116908773" sldId="2392"/>
            <ac:spMk id="4" creationId="{C7F47CB1-3E28-EDAD-D7CF-BF710A2231BD}"/>
          </ac:spMkLst>
        </pc:spChg>
        <pc:spChg chg="mod ord">
          <ac:chgData name="Jon Rosdahl" userId="2820f357-2dd4-4127-8713-e0bfde0fd756" providerId="ADAL" clId="{90846B26-E08B-456F-A69C-4EF16B27691D}" dt="2023-11-14T19:30:14.734" v="2066" actId="700"/>
          <ac:spMkLst>
            <pc:docMk/>
            <pc:sldMk cId="3116908773" sldId="2392"/>
            <ac:spMk id="5" creationId="{2209ADCC-5EA1-5641-1BAE-0CEFB93AAFCA}"/>
          </ac:spMkLst>
        </pc:spChg>
        <pc:spChg chg="mod ord">
          <ac:chgData name="Jon Rosdahl" userId="2820f357-2dd4-4127-8713-e0bfde0fd756" providerId="ADAL" clId="{90846B26-E08B-456F-A69C-4EF16B27691D}" dt="2023-11-14T19:30:14.734" v="2066" actId="700"/>
          <ac:spMkLst>
            <pc:docMk/>
            <pc:sldMk cId="3116908773" sldId="2392"/>
            <ac:spMk id="6" creationId="{32956059-75EA-876A-593B-45ED24BACEAD}"/>
          </ac:spMkLst>
        </pc:spChg>
        <pc:spChg chg="add mod ord">
          <ac:chgData name="Jon Rosdahl" userId="2820f357-2dd4-4127-8713-e0bfde0fd756" providerId="ADAL" clId="{90846B26-E08B-456F-A69C-4EF16B27691D}" dt="2023-11-14T19:30:22.879" v="2067"/>
          <ac:spMkLst>
            <pc:docMk/>
            <pc:sldMk cId="3116908773" sldId="2392"/>
            <ac:spMk id="7" creationId="{1B551330-8E4D-9FCE-E6DB-BF9AD86B8C70}"/>
          </ac:spMkLst>
        </pc:spChg>
      </pc:sldChg>
      <pc:sldChg chg="modSp new mod">
        <pc:chgData name="Jon Rosdahl" userId="2820f357-2dd4-4127-8713-e0bfde0fd756" providerId="ADAL" clId="{90846B26-E08B-456F-A69C-4EF16B27691D}" dt="2023-11-14T19:50:51.272" v="2586" actId="20577"/>
        <pc:sldMkLst>
          <pc:docMk/>
          <pc:sldMk cId="3592582066" sldId="2393"/>
        </pc:sldMkLst>
        <pc:spChg chg="mod">
          <ac:chgData name="Jon Rosdahl" userId="2820f357-2dd4-4127-8713-e0bfde0fd756" providerId="ADAL" clId="{90846B26-E08B-456F-A69C-4EF16B27691D}" dt="2023-11-14T19:50:51.272" v="2586" actId="20577"/>
          <ac:spMkLst>
            <pc:docMk/>
            <pc:sldMk cId="3592582066" sldId="2393"/>
            <ac:spMk id="2" creationId="{82929378-8883-1139-CB0E-880873A3A398}"/>
          </ac:spMkLst>
        </pc:spChg>
        <pc:spChg chg="mod">
          <ac:chgData name="Jon Rosdahl" userId="2820f357-2dd4-4127-8713-e0bfde0fd756" providerId="ADAL" clId="{90846B26-E08B-456F-A69C-4EF16B27691D}" dt="2023-11-14T19:48:30.717" v="2583" actId="20577"/>
          <ac:spMkLst>
            <pc:docMk/>
            <pc:sldMk cId="3592582066" sldId="2393"/>
            <ac:spMk id="3" creationId="{677186CC-412A-4540-543A-014CEBD58C1C}"/>
          </ac:spMkLst>
        </pc:spChg>
      </pc:sldChg>
      <pc:sldMasterChg chg="modSp mod">
        <pc:chgData name="Jon Rosdahl" userId="2820f357-2dd4-4127-8713-e0bfde0fd756" providerId="ADAL" clId="{90846B26-E08B-456F-A69C-4EF16B27691D}" dt="2023-11-13T09:59:59.429" v="1" actId="6549"/>
        <pc:sldMasterMkLst>
          <pc:docMk/>
          <pc:sldMasterMk cId="350243259" sldId="2147483738"/>
        </pc:sldMasterMkLst>
        <pc:spChg chg="mod">
          <ac:chgData name="Jon Rosdahl" userId="2820f357-2dd4-4127-8713-e0bfde0fd756" providerId="ADAL" clId="{90846B26-E08B-456F-A69C-4EF16B27691D}" dt="2023-11-13T09:59:59.429" v="1" actId="6549"/>
          <ac:spMkLst>
            <pc:docMk/>
            <pc:sldMasterMk cId="350243259" sldId="2147483738"/>
            <ac:spMk id="10" creationId="{00000000-0000-0000-0000-000000000000}"/>
          </ac:spMkLst>
        </pc:spChg>
      </pc:sldMaster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a:t>doc.: IEEE 802-11-23/1690r1</a:t>
            </a:r>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a:t>November 2023</a:t>
            </a:r>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a:t>Jon Rosdahl (Qualcomm)</a:t>
            </a:r>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4043374428"/>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doc.: IEEE 802-11-23/1690r1</a:t>
            </a:r>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November 2023</a:t>
            </a:r>
          </a:p>
        </p:txBody>
      </p:sp>
      <p:sp>
        <p:nvSpPr>
          <p:cNvPr id="2052" name="Rectangle 4"/>
          <p:cNvSpPr>
            <a:spLocks noGrp="1" noRot="1" noChangeAspect="1" noChangeArrowheads="1"/>
          </p:cNvSpPr>
          <p:nvPr>
            <p:ph type="sldImg"/>
          </p:nvPr>
        </p:nvSpPr>
        <p:spPr bwMode="auto">
          <a:xfrm>
            <a:off x="385763" y="701675"/>
            <a:ext cx="6161087"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a:t>Jon Rosdahl (Qualcomm)</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640659187"/>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802-11-23/1690r1</a:t>
            </a:r>
          </a:p>
        </p:txBody>
      </p:sp>
      <p:sp>
        <p:nvSpPr>
          <p:cNvPr id="5" name="Rectangle 3"/>
          <p:cNvSpPr>
            <a:spLocks noGrp="1" noChangeArrowheads="1"/>
          </p:cNvSpPr>
          <p:nvPr>
            <p:ph type="dt"/>
          </p:nvPr>
        </p:nvSpPr>
        <p:spPr>
          <a:ln/>
        </p:spPr>
        <p:txBody>
          <a:bodyPr/>
          <a:lstStyle/>
          <a:p>
            <a:r>
              <a:rPr lang="en-US"/>
              <a:t>November 2023</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2770441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802-11-23/1690r1</a:t>
            </a:r>
          </a:p>
        </p:txBody>
      </p:sp>
      <p:sp>
        <p:nvSpPr>
          <p:cNvPr id="5" name="Rectangle 3"/>
          <p:cNvSpPr>
            <a:spLocks noGrp="1" noChangeArrowheads="1"/>
          </p:cNvSpPr>
          <p:nvPr>
            <p:ph type="dt"/>
          </p:nvPr>
        </p:nvSpPr>
        <p:spPr>
          <a:ln/>
        </p:spPr>
        <p:txBody>
          <a:bodyPr/>
          <a:lstStyle/>
          <a:p>
            <a:r>
              <a:rPr lang="en-US"/>
              <a:t>November 2023</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3</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r>
              <a:rPr lang="en-US" dirty="0"/>
              <a:t>AOE = Anywhere On Earth (23:59 UTC-12)</a:t>
            </a:r>
          </a:p>
        </p:txBody>
      </p:sp>
    </p:spTree>
    <p:extLst>
      <p:ext uri="{BB962C8B-B14F-4D97-AF65-F5344CB8AC3E}">
        <p14:creationId xmlns:p14="http://schemas.microsoft.com/office/powerpoint/2010/main" val="8403076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r>
              <a:rPr lang="en-US" dirty="0"/>
              <a:t>Agenda item 2.1.2.1</a:t>
            </a:r>
          </a:p>
        </p:txBody>
      </p:sp>
      <p:sp>
        <p:nvSpPr>
          <p:cNvPr id="4" name="Header Placeholder 3"/>
          <p:cNvSpPr>
            <a:spLocks noGrp="1"/>
          </p:cNvSpPr>
          <p:nvPr>
            <p:ph type="hdr" sz="quarter" idx="10"/>
          </p:nvPr>
        </p:nvSpPr>
        <p:spPr/>
        <p:txBody>
          <a:bodyPr/>
          <a:lstStyle/>
          <a:p>
            <a:pPr>
              <a:defRPr/>
            </a:pPr>
            <a:r>
              <a:rPr lang="en-US"/>
              <a:t>doc.: IEEE 802-11-23/1690r1</a:t>
            </a:r>
          </a:p>
        </p:txBody>
      </p:sp>
      <p:sp>
        <p:nvSpPr>
          <p:cNvPr id="5" name="Date Placeholder 4"/>
          <p:cNvSpPr>
            <a:spLocks noGrp="1"/>
          </p:cNvSpPr>
          <p:nvPr>
            <p:ph type="dt" idx="11"/>
          </p:nvPr>
        </p:nvSpPr>
        <p:spPr/>
        <p:txBody>
          <a:bodyPr/>
          <a:lstStyle/>
          <a:p>
            <a:pPr>
              <a:defRPr/>
            </a:pPr>
            <a:r>
              <a:rPr lang="en-US"/>
              <a:t>November 2023</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79163" y="9000621"/>
            <a:ext cx="415177" cy="184666"/>
          </a:xfrm>
        </p:spPr>
        <p:txBody>
          <a:bodyPr/>
          <a:lstStyle/>
          <a:p>
            <a:pPr>
              <a:defRPr/>
            </a:pPr>
            <a:r>
              <a:rPr lang="en-US"/>
              <a:t>Page </a:t>
            </a:r>
            <a:fld id="{F4F34E98-D62A-4186-8764-CE3AA6FA445F}" type="slidenum">
              <a:rPr lang="en-US" smtClean="0"/>
              <a:pPr>
                <a:defRPr/>
              </a:pPr>
              <a:t>8</a:t>
            </a:fld>
            <a:endParaRPr lang="en-US"/>
          </a:p>
        </p:txBody>
      </p:sp>
    </p:spTree>
    <p:extLst>
      <p:ext uri="{BB962C8B-B14F-4D97-AF65-F5344CB8AC3E}">
        <p14:creationId xmlns:p14="http://schemas.microsoft.com/office/powerpoint/2010/main" val="173606882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802-11-23/1690r1</a:t>
            </a:r>
          </a:p>
        </p:txBody>
      </p:sp>
      <p:sp>
        <p:nvSpPr>
          <p:cNvPr id="5" name="Date Placeholder 4"/>
          <p:cNvSpPr>
            <a:spLocks noGrp="1"/>
          </p:cNvSpPr>
          <p:nvPr>
            <p:ph type="dt" idx="11"/>
          </p:nvPr>
        </p:nvSpPr>
        <p:spPr/>
        <p:txBody>
          <a:bodyPr/>
          <a:lstStyle/>
          <a:p>
            <a:pPr>
              <a:defRPr/>
            </a:pPr>
            <a:r>
              <a:rPr lang="en-US"/>
              <a:t>November 2023</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79163" y="9000621"/>
            <a:ext cx="415177" cy="184666"/>
          </a:xfrm>
        </p:spPr>
        <p:txBody>
          <a:bodyPr/>
          <a:lstStyle/>
          <a:p>
            <a:pPr>
              <a:defRPr/>
            </a:pPr>
            <a:r>
              <a:rPr lang="en-US"/>
              <a:t>Page </a:t>
            </a:r>
            <a:fld id="{F4F34E98-D62A-4186-8764-CE3AA6FA445F}" type="slidenum">
              <a:rPr lang="en-US" smtClean="0"/>
              <a:pPr>
                <a:defRPr/>
              </a:pPr>
              <a:t>9</a:t>
            </a:fld>
            <a:endParaRPr lang="en-US"/>
          </a:p>
        </p:txBody>
      </p:sp>
    </p:spTree>
    <p:extLst>
      <p:ext uri="{BB962C8B-B14F-4D97-AF65-F5344CB8AC3E}">
        <p14:creationId xmlns:p14="http://schemas.microsoft.com/office/powerpoint/2010/main" val="251762075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802-11-23/1690r1</a:t>
            </a:r>
          </a:p>
        </p:txBody>
      </p:sp>
      <p:sp>
        <p:nvSpPr>
          <p:cNvPr id="5" name="Date Placeholder 4"/>
          <p:cNvSpPr>
            <a:spLocks noGrp="1"/>
          </p:cNvSpPr>
          <p:nvPr>
            <p:ph type="dt" idx="11"/>
          </p:nvPr>
        </p:nvSpPr>
        <p:spPr/>
        <p:txBody>
          <a:bodyPr/>
          <a:lstStyle/>
          <a:p>
            <a:pPr>
              <a:defRPr/>
            </a:pPr>
            <a:r>
              <a:rPr lang="en-US"/>
              <a:t>November 2023</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02219" y="9000621"/>
            <a:ext cx="492121" cy="184666"/>
          </a:xfrm>
        </p:spPr>
        <p:txBody>
          <a:bodyPr/>
          <a:lstStyle/>
          <a:p>
            <a:pPr>
              <a:defRPr/>
            </a:pPr>
            <a:r>
              <a:rPr lang="en-US"/>
              <a:t>Page </a:t>
            </a:r>
            <a:fld id="{F4F34E98-D62A-4186-8764-CE3AA6FA445F}" type="slidenum">
              <a:rPr lang="en-US" smtClean="0"/>
              <a:pPr>
                <a:defRPr/>
              </a:pPr>
              <a:t>11</a:t>
            </a:fld>
            <a:endParaRPr lang="en-US"/>
          </a:p>
        </p:txBody>
      </p:sp>
    </p:spTree>
    <p:extLst>
      <p:ext uri="{BB962C8B-B14F-4D97-AF65-F5344CB8AC3E}">
        <p14:creationId xmlns:p14="http://schemas.microsoft.com/office/powerpoint/2010/main" val="415949901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802-11-23/1690r1</a:t>
            </a:r>
          </a:p>
        </p:txBody>
      </p:sp>
      <p:sp>
        <p:nvSpPr>
          <p:cNvPr id="5" name="Date Placeholder 4"/>
          <p:cNvSpPr>
            <a:spLocks noGrp="1"/>
          </p:cNvSpPr>
          <p:nvPr>
            <p:ph type="dt" idx="11"/>
          </p:nvPr>
        </p:nvSpPr>
        <p:spPr/>
        <p:txBody>
          <a:bodyPr/>
          <a:lstStyle/>
          <a:p>
            <a:pPr>
              <a:defRPr/>
            </a:pPr>
            <a:r>
              <a:rPr lang="en-US"/>
              <a:t>November 2023</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02219" y="9000621"/>
            <a:ext cx="492121" cy="184666"/>
          </a:xfrm>
        </p:spPr>
        <p:txBody>
          <a:bodyPr/>
          <a:lstStyle/>
          <a:p>
            <a:pPr>
              <a:defRPr/>
            </a:pPr>
            <a:r>
              <a:rPr lang="en-US"/>
              <a:t>Page </a:t>
            </a:r>
            <a:fld id="{F4F34E98-D62A-4186-8764-CE3AA6FA445F}" type="slidenum">
              <a:rPr lang="en-US" smtClean="0"/>
              <a:pPr>
                <a:defRPr/>
              </a:pPr>
              <a:t>12</a:t>
            </a:fld>
            <a:endParaRPr lang="en-US"/>
          </a:p>
        </p:txBody>
      </p:sp>
    </p:spTree>
    <p:extLst>
      <p:ext uri="{BB962C8B-B14F-4D97-AF65-F5344CB8AC3E}">
        <p14:creationId xmlns:p14="http://schemas.microsoft.com/office/powerpoint/2010/main" val="238984001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5763" y="701675"/>
            <a:ext cx="6161087" cy="3467100"/>
          </a:xfrm>
        </p:spPr>
      </p:sp>
      <p:sp>
        <p:nvSpPr>
          <p:cNvPr id="3" name="Notes Placeholder 2"/>
          <p:cNvSpPr>
            <a:spLocks noGrp="1"/>
          </p:cNvSpPr>
          <p:nvPr>
            <p:ph type="body" idx="1"/>
          </p:nvPr>
        </p:nvSpPr>
        <p:spPr/>
        <p:txBody>
          <a:bodyPr/>
          <a:lstStyle/>
          <a:p>
            <a:r>
              <a:rPr lang="en-US" altLang="en-US" sz="1200" dirty="0"/>
              <a:t>Normal Schedule:</a:t>
            </a:r>
            <a:br>
              <a:rPr lang="en-US" altLang="en-US" sz="1200" dirty="0"/>
            </a:br>
            <a:r>
              <a:rPr lang="en-US" altLang="en-US" sz="1200" dirty="0"/>
              <a:t>Monday 13:30-15:30 and finish on Tuesday 10:30-12:30 ET.</a:t>
            </a:r>
          </a:p>
          <a:p>
            <a:r>
              <a:rPr lang="en-US" altLang="en-US" sz="1200" dirty="0"/>
              <a:t>Feedback to be reviewed on Thursda</a:t>
            </a:r>
            <a:r>
              <a:rPr lang="en-US" sz="1200" dirty="0"/>
              <a:t>y </a:t>
            </a:r>
            <a:r>
              <a:rPr lang="en-US" altLang="en-US" sz="1200" dirty="0"/>
              <a:t>10:30-12:30 ET </a:t>
            </a:r>
          </a:p>
          <a:p>
            <a:endParaRPr lang="en-US" dirty="0"/>
          </a:p>
        </p:txBody>
      </p:sp>
      <p:sp>
        <p:nvSpPr>
          <p:cNvPr id="4" name="Header Placeholder 3"/>
          <p:cNvSpPr>
            <a:spLocks noGrp="1"/>
          </p:cNvSpPr>
          <p:nvPr>
            <p:ph type="hdr" idx="10"/>
          </p:nvPr>
        </p:nvSpPr>
        <p:spPr/>
        <p:txBody>
          <a:bodyPr/>
          <a:lstStyle/>
          <a:p>
            <a:r>
              <a:rPr lang="en-US"/>
              <a:t>doc.: IEEE 802-11-23/1690r1</a:t>
            </a:r>
          </a:p>
        </p:txBody>
      </p:sp>
      <p:sp>
        <p:nvSpPr>
          <p:cNvPr id="5" name="Date Placeholder 4"/>
          <p:cNvSpPr>
            <a:spLocks noGrp="1"/>
          </p:cNvSpPr>
          <p:nvPr>
            <p:ph type="dt" idx="11"/>
          </p:nvPr>
        </p:nvSpPr>
        <p:spPr/>
        <p:txBody>
          <a:bodyPr/>
          <a:lstStyle/>
          <a:p>
            <a:r>
              <a:rPr lang="en-US"/>
              <a:t>November 2023</a:t>
            </a:r>
          </a:p>
        </p:txBody>
      </p:sp>
      <p:sp>
        <p:nvSpPr>
          <p:cNvPr id="6" name="Footer Placeholder 5"/>
          <p:cNvSpPr>
            <a:spLocks noGrp="1"/>
          </p:cNvSpPr>
          <p:nvPr>
            <p:ph type="ftr" idx="12"/>
          </p:nvPr>
        </p:nvSpPr>
        <p:spPr/>
        <p:txBody>
          <a:bodyPr/>
          <a:lstStyle/>
          <a:p>
            <a:r>
              <a:rPr lang="en-US"/>
              <a:t>Jon Rosdahl (Qualcomm)</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14</a:t>
            </a:fld>
            <a:endParaRPr lang="en-US"/>
          </a:p>
        </p:txBody>
      </p:sp>
    </p:spTree>
    <p:extLst>
      <p:ext uri="{BB962C8B-B14F-4D97-AF65-F5344CB8AC3E}">
        <p14:creationId xmlns:p14="http://schemas.microsoft.com/office/powerpoint/2010/main" val="2590681587"/>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altLang="en-US" sz="1200" dirty="0"/>
              <a:t>Monday 13:30-15:30 and finish on Tuesday 10:30-12:30 ET.</a:t>
            </a:r>
          </a:p>
          <a:p>
            <a:r>
              <a:rPr lang="en-US" altLang="en-US" sz="1200" dirty="0"/>
              <a:t>Feedback to be reviewed on Thursda</a:t>
            </a:r>
            <a:r>
              <a:rPr lang="en-US" sz="1200" dirty="0"/>
              <a:t>y 16 March 2023, </a:t>
            </a:r>
            <a:r>
              <a:rPr lang="en-US" altLang="en-US" sz="1200" dirty="0"/>
              <a:t>10:30-12:30 ET </a:t>
            </a:r>
          </a:p>
          <a:p>
            <a:endParaRPr lang="en-US" dirty="0"/>
          </a:p>
        </p:txBody>
      </p:sp>
      <p:sp>
        <p:nvSpPr>
          <p:cNvPr id="4" name="Header Placeholder 3"/>
          <p:cNvSpPr>
            <a:spLocks noGrp="1"/>
          </p:cNvSpPr>
          <p:nvPr>
            <p:ph type="hdr"/>
          </p:nvPr>
        </p:nvSpPr>
        <p:spPr/>
        <p:txBody>
          <a:bodyPr/>
          <a:lstStyle/>
          <a:p>
            <a:r>
              <a:rPr lang="en-US"/>
              <a:t>doc.: IEEE 802-11-23/1690r1</a:t>
            </a:r>
          </a:p>
        </p:txBody>
      </p:sp>
      <p:sp>
        <p:nvSpPr>
          <p:cNvPr id="5" name="Date Placeholder 4"/>
          <p:cNvSpPr>
            <a:spLocks noGrp="1"/>
          </p:cNvSpPr>
          <p:nvPr>
            <p:ph type="dt"/>
          </p:nvPr>
        </p:nvSpPr>
        <p:spPr/>
        <p:txBody>
          <a:bodyPr/>
          <a:lstStyle/>
          <a:p>
            <a:r>
              <a:rPr lang="en-US"/>
              <a:t>November 2023</a:t>
            </a:r>
          </a:p>
        </p:txBody>
      </p:sp>
      <p:sp>
        <p:nvSpPr>
          <p:cNvPr id="6" name="Footer Placeholder 5"/>
          <p:cNvSpPr>
            <a:spLocks noGrp="1"/>
          </p:cNvSpPr>
          <p:nvPr>
            <p:ph type="ftr"/>
          </p:nvPr>
        </p:nvSpPr>
        <p:spPr/>
        <p:txBody>
          <a:bodyPr/>
          <a:lstStyle/>
          <a:p>
            <a:r>
              <a:rPr lang="en-US"/>
              <a:t>Jon Rosdahl (Qualcomm)</a:t>
            </a:r>
          </a:p>
        </p:txBody>
      </p:sp>
      <p:sp>
        <p:nvSpPr>
          <p:cNvPr id="7" name="Slide Number Placeholder 6"/>
          <p:cNvSpPr>
            <a:spLocks noGrp="1"/>
          </p:cNvSpPr>
          <p:nvPr>
            <p:ph type="sldNum"/>
          </p:nvPr>
        </p:nvSpPr>
        <p:spPr/>
        <p:txBody>
          <a:bodyPr/>
          <a:lstStyle/>
          <a:p>
            <a:r>
              <a:rPr lang="en-US"/>
              <a:t>Page </a:t>
            </a:r>
            <a:fld id="{47A7FEEB-9CD2-43FE-843C-C5350BEACB45}" type="slidenum">
              <a:rPr lang="en-US" smtClean="0"/>
              <a:pPr/>
              <a:t>29</a:t>
            </a:fld>
            <a:endParaRPr lang="en-US"/>
          </a:p>
        </p:txBody>
      </p:sp>
    </p:spTree>
    <p:extLst>
      <p:ext uri="{BB962C8B-B14F-4D97-AF65-F5344CB8AC3E}">
        <p14:creationId xmlns:p14="http://schemas.microsoft.com/office/powerpoint/2010/main" val="2786823642"/>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802-11-23/1690r1</a:t>
            </a:r>
          </a:p>
        </p:txBody>
      </p:sp>
      <p:sp>
        <p:nvSpPr>
          <p:cNvPr id="5" name="Rectangle 3"/>
          <p:cNvSpPr>
            <a:spLocks noGrp="1" noChangeArrowheads="1"/>
          </p:cNvSpPr>
          <p:nvPr>
            <p:ph type="dt"/>
          </p:nvPr>
        </p:nvSpPr>
        <p:spPr>
          <a:ln/>
        </p:spPr>
        <p:txBody>
          <a:bodyPr/>
          <a:lstStyle/>
          <a:p>
            <a:r>
              <a:rPr lang="en-US"/>
              <a:t>November 2023</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E6AF579C-E269-44CC-A9F4-B7D1E2EA3836}" type="slidenum">
              <a:rPr lang="en-US"/>
              <a:pPr/>
              <a:t>34</a:t>
            </a:fld>
            <a:endParaRPr lang="en-US"/>
          </a:p>
        </p:txBody>
      </p:sp>
      <p:sp>
        <p:nvSpPr>
          <p:cNvPr id="20481" name="Rectangle 1"/>
          <p:cNvSpPr txBox="1">
            <a:spLocks noGrp="1" noRot="1" noChangeAspect="1" noChangeArrowheads="1"/>
          </p:cNvSpPr>
          <p:nvPr>
            <p:ph type="sldImg"/>
          </p:nvPr>
        </p:nvSpPr>
        <p:spPr bwMode="auto">
          <a:xfrm>
            <a:off x="384175" y="701675"/>
            <a:ext cx="6165850" cy="3468688"/>
          </a:xfrm>
          <a:prstGeom prst="rect">
            <a:avLst/>
          </a:prstGeom>
          <a:solidFill>
            <a:srgbClr val="FFFFFF"/>
          </a:solidFill>
          <a:ln>
            <a:solidFill>
              <a:srgbClr val="000000"/>
            </a:solidFill>
            <a:miter lim="800000"/>
            <a:headEnd/>
            <a:tailEnd/>
          </a:ln>
        </p:spPr>
      </p:sp>
      <p:sp>
        <p:nvSpPr>
          <p:cNvPr id="20482" name="Rectangle 2"/>
          <p:cNvSpPr txBox="1">
            <a:spLocks noGrp="1" noChangeArrowheads="1"/>
          </p:cNvSpPr>
          <p:nvPr>
            <p:ph type="body" idx="1"/>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262544687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8"/>
            <a:ext cx="103632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November 2023</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2402510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xfrm>
            <a:off x="914402" y="304014"/>
            <a:ext cx="1710397" cy="303208"/>
          </a:xfrm>
          <a:ln/>
        </p:spPr>
        <p:txBody>
          <a:bodyPr/>
          <a:lstStyle>
            <a:lvl1pPr algn="l">
              <a:defRPr/>
            </a:lvl1pPr>
          </a:lstStyle>
          <a:p>
            <a:r>
              <a:rPr lang="en-US"/>
              <a:t>November 2023</a:t>
            </a:r>
            <a:endParaRPr lang="en-GB" dirty="0"/>
          </a:p>
        </p:txBody>
      </p:sp>
      <p:sp>
        <p:nvSpPr>
          <p:cNvPr id="5" name="Rectangle 4"/>
          <p:cNvSpPr>
            <a:spLocks noGrp="1" noChangeArrowheads="1"/>
          </p:cNvSpPr>
          <p:nvPr>
            <p:ph type="ftr" idx="11"/>
          </p:nvPr>
        </p:nvSpPr>
        <p:spPr>
          <a:xfrm>
            <a:off x="8760296" y="6475416"/>
            <a:ext cx="2701498" cy="276996"/>
          </a:xfrm>
          <a:ln/>
        </p:spPr>
        <p:txBody>
          <a:bodyPr/>
          <a:lstStyle>
            <a:lvl1pPr>
              <a:defRPr/>
            </a:lvl1pPr>
          </a:lstStyle>
          <a:p>
            <a:r>
              <a:rPr lang="en-GB" dirty="0"/>
              <a:t>Jon Rosdahl (Qualcomm)</a:t>
            </a:r>
          </a:p>
        </p:txBody>
      </p:sp>
      <p:sp>
        <p:nvSpPr>
          <p:cNvPr id="6" name="Rectangle 5"/>
          <p:cNvSpPr>
            <a:spLocks noGrp="1" noChangeArrowheads="1"/>
          </p:cNvSpPr>
          <p:nvPr>
            <p:ph type="sldNum" idx="12"/>
          </p:nvPr>
        </p:nvSpPr>
        <p:spPr>
          <a:xfrm>
            <a:off x="5793320" y="6475416"/>
            <a:ext cx="878744" cy="382584"/>
          </a:xfrm>
          <a:ln/>
        </p:spPr>
        <p:txBody>
          <a:bodyPr/>
          <a:lstStyle>
            <a:lvl1pPr>
              <a:defRPr/>
            </a:lvl1pPr>
          </a:lstStyle>
          <a:p>
            <a:r>
              <a:rPr lang="en-GB"/>
              <a:t>Slide </a:t>
            </a:r>
            <a:fld id="{440F5867-744E-4AA6-B0ED-4C44D2DFBB7B}" type="slidenum">
              <a:rPr lang="en-GB" smtClean="0"/>
              <a:pPr/>
              <a:t>‹#›</a:t>
            </a:fld>
            <a:endParaRPr lang="en-GB" dirty="0"/>
          </a:p>
        </p:txBody>
      </p:sp>
    </p:spTree>
    <p:extLst>
      <p:ext uri="{BB962C8B-B14F-4D97-AF65-F5344CB8AC3E}">
        <p14:creationId xmlns:p14="http://schemas.microsoft.com/office/powerpoint/2010/main" val="38805541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3"/>
            <a:ext cx="103632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3"/>
          <p:cNvSpPr>
            <a:spLocks noGrp="1" noChangeArrowheads="1"/>
          </p:cNvSpPr>
          <p:nvPr>
            <p:ph type="dt" idx="10"/>
          </p:nvPr>
        </p:nvSpPr>
        <p:spPr>
          <a:ln/>
        </p:spPr>
        <p:txBody>
          <a:bodyPr/>
          <a:lstStyle>
            <a:lvl1pPr>
              <a:defRPr/>
            </a:lvl1pPr>
          </a:lstStyle>
          <a:p>
            <a:pPr>
              <a:defRPr/>
            </a:pPr>
            <a:r>
              <a:rPr lang="en-US">
                <a:solidFill>
                  <a:srgbClr val="000000"/>
                </a:solidFill>
              </a:rPr>
              <a:t>November 2023</a:t>
            </a:r>
            <a:endParaRPr lang="en-US" dirty="0">
              <a:solidFill>
                <a:srgbClr val="000000"/>
              </a:solidFill>
            </a:endParaRPr>
          </a:p>
        </p:txBody>
      </p:sp>
      <p:sp>
        <p:nvSpPr>
          <p:cNvPr id="5"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6"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3A4934C6-33C0-44EA-8053-B7FE352B788A}"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16518133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914402" y="1981201"/>
            <a:ext cx="5077884"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6195484" y="1981201"/>
            <a:ext cx="508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Rectangle 3"/>
          <p:cNvSpPr>
            <a:spLocks noGrp="1" noChangeArrowheads="1"/>
          </p:cNvSpPr>
          <p:nvPr>
            <p:ph type="dt" idx="10"/>
          </p:nvPr>
        </p:nvSpPr>
        <p:spPr>
          <a:ln/>
        </p:spPr>
        <p:txBody>
          <a:bodyPr/>
          <a:lstStyle>
            <a:lvl1pPr>
              <a:defRPr/>
            </a:lvl1pPr>
          </a:lstStyle>
          <a:p>
            <a:pPr defTabSz="445234"/>
            <a:r>
              <a:rPr lang="en-US"/>
              <a:t>November 2023</a:t>
            </a:r>
            <a:endParaRPr lang="en-GB" dirty="0"/>
          </a:p>
        </p:txBody>
      </p:sp>
      <p:sp>
        <p:nvSpPr>
          <p:cNvPr id="6"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7"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13297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10972800" cy="808038"/>
          </a:xfrm>
        </p:spPr>
        <p:txBody>
          <a:bodyPr/>
          <a:lstStyle>
            <a:lvl1pPr>
              <a:defRPr/>
            </a:lvl1pPr>
          </a:lstStyle>
          <a:p>
            <a:r>
              <a:rPr lang="en-US"/>
              <a:t>Click to edit Master title style</a:t>
            </a:r>
            <a:endParaRPr lang="en-GB" dirty="0"/>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6193369"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9"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idx="10"/>
          </p:nvPr>
        </p:nvSpPr>
        <p:spPr/>
        <p:txBody>
          <a:bodyPr/>
          <a:lstStyle>
            <a:lvl1pPr>
              <a:buFont typeface="Times New Roman" pitchFamily="18" charset="0"/>
              <a:buNone/>
              <a:tabLst/>
              <a:defRPr>
                <a:latin typeface="Times New Roman" pitchFamily="18" charset="0"/>
                <a:ea typeface="Arial Unicode MS" pitchFamily="34" charset="-128"/>
                <a:cs typeface="Arial Unicode MS" pitchFamily="34" charset="-128"/>
              </a:defRPr>
            </a:lvl1pPr>
          </a:lstStyle>
          <a:p>
            <a:pPr defTabSz="445234"/>
            <a:r>
              <a:rPr lang="en-US"/>
              <a:t>November 2023</a:t>
            </a:r>
            <a:endParaRPr lang="en-GB" dirty="0"/>
          </a:p>
        </p:txBody>
      </p:sp>
      <p:sp>
        <p:nvSpPr>
          <p:cNvPr id="8" name="Footer Placeholder 7"/>
          <p:cNvSpPr>
            <a:spLocks noGrp="1"/>
          </p:cNvSpPr>
          <p:nvPr>
            <p:ph type="ftr" idx="11"/>
          </p:nvPr>
        </p:nvSpPr>
        <p:spPr>
          <a:xfrm>
            <a:off x="7524753" y="6475416"/>
            <a:ext cx="3865033" cy="180975"/>
          </a:xfrm>
        </p:spPr>
        <p:txBody>
          <a:bodyPr/>
          <a:lstStyle>
            <a:lvl1pPr>
              <a:defRPr/>
            </a:lvl1pPr>
          </a:lstStyle>
          <a:p>
            <a:pPr defTabSz="445234"/>
            <a:r>
              <a:rPr lang="en-GB"/>
              <a:t>Jon Rosdahl (Qualcomm)</a:t>
            </a:r>
            <a:endParaRPr lang="en-GB" dirty="0"/>
          </a:p>
        </p:txBody>
      </p:sp>
      <p:sp>
        <p:nvSpPr>
          <p:cNvPr id="9" name="Slide Number Placeholder 8"/>
          <p:cNvSpPr>
            <a:spLocks noGrp="1"/>
          </p:cNvSpPr>
          <p:nvPr>
            <p:ph type="sldNum" idx="12"/>
          </p:nvPr>
        </p:nvSpPr>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4324310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Rectangle 3"/>
          <p:cNvSpPr>
            <a:spLocks noGrp="1" noChangeArrowheads="1"/>
          </p:cNvSpPr>
          <p:nvPr>
            <p:ph type="dt" idx="10"/>
          </p:nvPr>
        </p:nvSpPr>
        <p:spPr>
          <a:ln/>
        </p:spPr>
        <p:txBody>
          <a:bodyPr/>
          <a:lstStyle>
            <a:lvl1pPr>
              <a:defRPr/>
            </a:lvl1pPr>
          </a:lstStyle>
          <a:p>
            <a:pPr defTabSz="445234"/>
            <a:r>
              <a:rPr lang="en-US"/>
              <a:t>November 2023</a:t>
            </a:r>
            <a:endParaRPr lang="en-GB" dirty="0"/>
          </a:p>
        </p:txBody>
      </p:sp>
      <p:sp>
        <p:nvSpPr>
          <p:cNvPr id="4"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5"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68578911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3"/>
          <p:cNvSpPr>
            <a:spLocks noGrp="1" noChangeArrowheads="1"/>
          </p:cNvSpPr>
          <p:nvPr>
            <p:ph type="dt" idx="10"/>
          </p:nvPr>
        </p:nvSpPr>
        <p:spPr>
          <a:ln/>
        </p:spPr>
        <p:txBody>
          <a:bodyPr/>
          <a:lstStyle>
            <a:lvl1pPr>
              <a:defRPr/>
            </a:lvl1pPr>
          </a:lstStyle>
          <a:p>
            <a:pPr>
              <a:defRPr/>
            </a:pPr>
            <a:r>
              <a:rPr lang="en-US">
                <a:solidFill>
                  <a:srgbClr val="000000"/>
                </a:solidFill>
              </a:rPr>
              <a:t>November 2023</a:t>
            </a:r>
            <a:endParaRPr lang="en-US" dirty="0">
              <a:solidFill>
                <a:srgbClr val="000000"/>
              </a:solidFill>
            </a:endParaRPr>
          </a:p>
        </p:txBody>
      </p:sp>
      <p:sp>
        <p:nvSpPr>
          <p:cNvPr id="3"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4"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15ECB0D5-842F-47F7-9F0C-DE88E9DC97C4}"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407822149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November 2023</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41544104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2" y="685803"/>
            <a:ext cx="2588684" cy="5408613"/>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914400" y="685803"/>
            <a:ext cx="7569200" cy="5408613"/>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November 2023</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5359406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50" name="Rectangle 1"/>
          <p:cNvSpPr>
            <a:spLocks noGrp="1" noChangeArrowheads="1"/>
          </p:cNvSpPr>
          <p:nvPr>
            <p:ph type="title"/>
          </p:nvPr>
        </p:nvSpPr>
        <p:spPr bwMode="auto">
          <a:xfrm>
            <a:off x="914402" y="685803"/>
            <a:ext cx="10361084" cy="1065213"/>
          </a:xfrm>
          <a:prstGeom prst="rect">
            <a:avLst/>
          </a:prstGeom>
          <a:noFill/>
          <a:ln w="9525">
            <a:noFill/>
            <a:round/>
            <a:headEnd/>
            <a:tailEnd/>
          </a:ln>
        </p:spPr>
        <p:txBody>
          <a:bodyPr vert="horz" wrap="square" lIns="92160" tIns="46080" rIns="92160" bIns="46080" numCol="1" anchor="ctr" anchorCtr="0" compatLnSpc="1">
            <a:prstTxWarp prst="textNoShape">
              <a:avLst/>
            </a:prstTxWarp>
          </a:bodyPr>
          <a:lstStyle/>
          <a:p>
            <a:pPr lvl="0"/>
            <a:r>
              <a:rPr lang="en-GB" dirty="0"/>
              <a:t>Click to edit the title text format</a:t>
            </a:r>
          </a:p>
        </p:txBody>
      </p:sp>
      <p:sp>
        <p:nvSpPr>
          <p:cNvPr id="2051" name="Rectangle 2"/>
          <p:cNvSpPr>
            <a:spLocks noGrp="1" noChangeArrowheads="1"/>
          </p:cNvSpPr>
          <p:nvPr>
            <p:ph type="body" idx="1"/>
          </p:nvPr>
        </p:nvSpPr>
        <p:spPr bwMode="auto">
          <a:xfrm>
            <a:off x="914402" y="1981201"/>
            <a:ext cx="10361084" cy="4113213"/>
          </a:xfrm>
          <a:prstGeom prst="rect">
            <a:avLst/>
          </a:prstGeom>
          <a:noFill/>
          <a:ln w="9525">
            <a:noFill/>
            <a:round/>
            <a:headEnd/>
            <a:tailEnd/>
          </a:ln>
        </p:spPr>
        <p:txBody>
          <a:bodyPr vert="horz" wrap="square" lIns="92160" tIns="46080" rIns="92160" bIns="46080" numCol="1" anchor="t" anchorCtr="0" compatLnSpc="1">
            <a:prstTxWarp prst="textNoShape">
              <a:avLst/>
            </a:prstTxWarp>
          </a:bodyPr>
          <a:lstStyle/>
          <a:p>
            <a:pPr lvl="0"/>
            <a:r>
              <a:rPr lang="en-GB"/>
              <a:t>Click to edit the outline text format</a:t>
            </a:r>
          </a:p>
          <a:p>
            <a:pPr lvl="1"/>
            <a:r>
              <a:rPr lang="en-GB"/>
              <a:t>Second Outline Level</a:t>
            </a:r>
          </a:p>
          <a:p>
            <a:pPr lvl="2"/>
            <a:r>
              <a:rPr lang="en-GB"/>
              <a:t>Third Outline Level</a:t>
            </a:r>
          </a:p>
          <a:p>
            <a:pPr lvl="3"/>
            <a:r>
              <a:rPr lang="en-GB"/>
              <a:t>Fourth Outline Level</a:t>
            </a:r>
          </a:p>
          <a:p>
            <a:pPr lvl="4"/>
            <a:r>
              <a:rPr lang="en-GB"/>
              <a:t>Fifth Outline Level</a:t>
            </a:r>
          </a:p>
          <a:p>
            <a:pPr lvl="4"/>
            <a:r>
              <a:rPr lang="en-GB"/>
              <a:t>Sixth Outline Level</a:t>
            </a:r>
          </a:p>
          <a:p>
            <a:pPr lvl="4"/>
            <a:r>
              <a:rPr lang="en-GB"/>
              <a:t>Seventh Outline Level</a:t>
            </a:r>
          </a:p>
          <a:p>
            <a:pPr lvl="4"/>
            <a:r>
              <a:rPr lang="en-GB"/>
              <a:t>Eighth Outline Level</a:t>
            </a:r>
          </a:p>
          <a:p>
            <a:pPr lvl="4"/>
            <a:r>
              <a:rPr lang="en-GB"/>
              <a:t>Ninth Outline Level</a:t>
            </a:r>
          </a:p>
        </p:txBody>
      </p:sp>
      <p:sp>
        <p:nvSpPr>
          <p:cNvPr id="1027" name="Rectangle 3"/>
          <p:cNvSpPr>
            <a:spLocks noGrp="1" noChangeArrowheads="1"/>
          </p:cNvSpPr>
          <p:nvPr>
            <p:ph type="dt"/>
          </p:nvPr>
        </p:nvSpPr>
        <p:spPr bwMode="auto">
          <a:xfrm>
            <a:off x="929219" y="303217"/>
            <a:ext cx="1710397" cy="303208"/>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latin typeface="Times New Roman" pitchFamily="16" charset="0"/>
                <a:ea typeface="MS Gothic" charset="-128"/>
                <a:cs typeface="Arial Unicode MS" charset="0"/>
              </a:defRPr>
            </a:lvl1pPr>
          </a:lstStyle>
          <a:p>
            <a:pPr defTabSz="445234"/>
            <a:r>
              <a:rPr lang="en-US"/>
              <a:t>November 2023</a:t>
            </a:r>
            <a:endParaRPr lang="en-GB" dirty="0"/>
          </a:p>
        </p:txBody>
      </p:sp>
      <p:sp>
        <p:nvSpPr>
          <p:cNvPr id="1028" name="Rectangle 4"/>
          <p:cNvSpPr>
            <a:spLocks noGrp="1" noChangeArrowheads="1"/>
          </p:cNvSpPr>
          <p:nvPr>
            <p:ph type="ftr"/>
          </p:nvPr>
        </p:nvSpPr>
        <p:spPr bwMode="auto">
          <a:xfrm>
            <a:off x="8688288" y="6475416"/>
            <a:ext cx="2701498" cy="276996"/>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800">
                <a:solidFill>
                  <a:srgbClr val="000000"/>
                </a:solidFill>
                <a:ea typeface="Arial Unicode MS" pitchFamily="34" charset="-128"/>
                <a:cs typeface="Arial Unicode MS" pitchFamily="34" charset="-128"/>
              </a:defRPr>
            </a:lvl1pPr>
          </a:lstStyle>
          <a:p>
            <a:pPr defTabSz="445234"/>
            <a:r>
              <a:rPr lang="en-GB"/>
              <a:t>Jon Rosdahl (Qualcomm)</a:t>
            </a:r>
            <a:endParaRPr lang="en-GB" dirty="0"/>
          </a:p>
        </p:txBody>
      </p:sp>
      <p:sp>
        <p:nvSpPr>
          <p:cNvPr id="1029" name="Rectangle 5"/>
          <p:cNvSpPr>
            <a:spLocks noGrp="1" noChangeArrowheads="1"/>
          </p:cNvSpPr>
          <p:nvPr>
            <p:ph type="sldNum"/>
          </p:nvPr>
        </p:nvSpPr>
        <p:spPr bwMode="auto">
          <a:xfrm>
            <a:off x="5663952" y="6475416"/>
            <a:ext cx="83421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a:solidFill>
                  <a:srgbClr val="000000"/>
                </a:solidFill>
                <a:latin typeface="Times New Roman" pitchFamily="16" charset="0"/>
                <a:ea typeface="MS Gothic" charset="-128"/>
                <a:cs typeface="Arial Unicode MS" charset="0"/>
              </a:defRPr>
            </a:lvl1pPr>
          </a:lstStyle>
          <a:p>
            <a:pPr defTabSz="445234"/>
            <a:r>
              <a:rPr lang="en-GB"/>
              <a:t>Slide </a:t>
            </a:r>
            <a:fld id="{D09C756B-EB39-4236-ADBB-73052B179AE4}" type="slidenum">
              <a:rPr lang="en-GB" smtClean="0"/>
              <a:pPr defTabSz="445234"/>
              <a:t>‹#›</a:t>
            </a:fld>
            <a:endParaRPr lang="en-GB" dirty="0"/>
          </a:p>
        </p:txBody>
      </p:sp>
      <p:sp>
        <p:nvSpPr>
          <p:cNvPr id="1030" name="Line 6"/>
          <p:cNvSpPr>
            <a:spLocks noChangeShapeType="1"/>
          </p:cNvSpPr>
          <p:nvPr/>
        </p:nvSpPr>
        <p:spPr bwMode="auto">
          <a:xfrm>
            <a:off x="914400" y="609600"/>
            <a:ext cx="103632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31" name="Rectangle 7"/>
          <p:cNvSpPr>
            <a:spLocks noChangeArrowheads="1"/>
          </p:cNvSpPr>
          <p:nvPr/>
        </p:nvSpPr>
        <p:spPr bwMode="auto">
          <a:xfrm>
            <a:off x="912286" y="6475413"/>
            <a:ext cx="628377" cy="276999"/>
          </a:xfrm>
          <a:prstGeom prst="rect">
            <a:avLst/>
          </a:prstGeom>
          <a:noFill/>
          <a:ln w="9525">
            <a:noFill/>
            <a:round/>
            <a:headEnd/>
            <a:tailEnd/>
          </a:ln>
          <a:effectLst/>
        </p:spPr>
        <p:txBody>
          <a:bodyPr wrap="none" lIns="0" tIns="0" rIns="0" bIns="0">
            <a:spAutoFit/>
          </a:bodyPr>
          <a:lstStyle/>
          <a:p>
            <a: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1800" dirty="0">
                <a:solidFill>
                  <a:srgbClr val="000000"/>
                </a:solidFill>
                <a:latin typeface="Times New Roman" pitchFamily="16" charset="0"/>
                <a:ea typeface="MS Gothic" charset="-128"/>
                <a:cs typeface="+mn-cs"/>
              </a:rPr>
              <a:t>Report</a:t>
            </a:r>
          </a:p>
        </p:txBody>
      </p:sp>
      <p:sp>
        <p:nvSpPr>
          <p:cNvPr id="1032" name="Line 8"/>
          <p:cNvSpPr>
            <a:spLocks noChangeShapeType="1"/>
          </p:cNvSpPr>
          <p:nvPr/>
        </p:nvSpPr>
        <p:spPr bwMode="auto">
          <a:xfrm>
            <a:off x="914400" y="6477000"/>
            <a:ext cx="104648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 name="Date Placeholder 3"/>
          <p:cNvSpPr txBox="1">
            <a:spLocks/>
          </p:cNvSpPr>
          <p:nvPr/>
        </p:nvSpPr>
        <p:spPr bwMode="auto">
          <a:xfrm>
            <a:off x="4775201" y="357188"/>
            <a:ext cx="6496051" cy="273050"/>
          </a:xfrm>
          <a:prstGeom prst="rect">
            <a:avLst/>
          </a:prstGeom>
          <a:noFill/>
          <a:ln w="9525">
            <a:noFill/>
            <a:round/>
            <a:headEnd/>
            <a:tailEnd/>
          </a:ln>
          <a:effectLst/>
        </p:spPr>
        <p:txBody>
          <a:bodyPr lIns="0" tIns="0" rIns="0" bIns="0" anchor="b"/>
          <a:lstStyle>
            <a:lvl1pPr>
              <a:defRPr/>
            </a:lvl1pPr>
          </a:lstStyle>
          <a:p>
            <a: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2000" b="1" dirty="0">
                <a:solidFill>
                  <a:schemeClr val="tx1"/>
                </a:solidFill>
                <a:latin typeface="Times New Roman" pitchFamily="16" charset="0"/>
                <a:ea typeface="MS Gothic" charset="-128"/>
                <a:cs typeface="Arial Unicode MS" charset="0"/>
              </a:rPr>
              <a:t>doc.: </a:t>
            </a:r>
            <a:r>
              <a:rPr lang="en-GB" sz="1800" b="1" dirty="0">
                <a:solidFill>
                  <a:schemeClr val="tx1"/>
                </a:solidFill>
                <a:latin typeface="Times New Roman" pitchFamily="16" charset="0"/>
                <a:ea typeface="MS Gothic" charset="-128"/>
                <a:cs typeface="Arial Unicode MS" charset="0"/>
              </a:rPr>
              <a:t>IEEE</a:t>
            </a:r>
            <a:r>
              <a:rPr lang="en-GB" sz="2000" b="1" dirty="0">
                <a:solidFill>
                  <a:schemeClr val="tx1"/>
                </a:solidFill>
                <a:latin typeface="Times New Roman" pitchFamily="16" charset="0"/>
                <a:ea typeface="MS Gothic" charset="-128"/>
                <a:cs typeface="Arial Unicode MS" charset="0"/>
              </a:rPr>
              <a:t> 802.</a:t>
            </a:r>
            <a:r>
              <a:rPr lang="en-US" sz="2000" b="1" dirty="0">
                <a:solidFill>
                  <a:schemeClr val="tx1"/>
                </a:solidFill>
                <a:effectLst/>
              </a:rPr>
              <a:t>11-23-1690r1</a:t>
            </a:r>
          </a:p>
        </p:txBody>
      </p:sp>
    </p:spTree>
    <p:extLst>
      <p:ext uri="{BB962C8B-B14F-4D97-AF65-F5344CB8AC3E}">
        <p14:creationId xmlns:p14="http://schemas.microsoft.com/office/powerpoint/2010/main" val="350243259"/>
      </p:ext>
    </p:extLst>
  </p:cSld>
  <p:clrMap bg1="lt1" tx1="dk1" bg2="lt2" tx2="dk2" accent1="accent1" accent2="accent2" accent3="accent3" accent4="accent4" accent5="accent5" accent6="accent6" hlink="hlink" folHlink="folHlink"/>
  <p:sldLayoutIdLst>
    <p:sldLayoutId id="2147483739" r:id="rId1"/>
    <p:sldLayoutId id="2147483740" r:id="rId2"/>
    <p:sldLayoutId id="2147483741" r:id="rId3"/>
    <p:sldLayoutId id="2147483742" r:id="rId4"/>
    <p:sldLayoutId id="2147483743" r:id="rId5"/>
    <p:sldLayoutId id="2147483744" r:id="rId6"/>
    <p:sldLayoutId id="2147483745" r:id="rId7"/>
    <p:sldLayoutId id="2147483746" r:id="rId8"/>
    <p:sldLayoutId id="2147483747"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mj-lt"/>
          <a:ea typeface="+mj-ea"/>
          <a:cs typeface="MS Gothic"/>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8" charset="0"/>
        <a:defRPr sz="2400" b="1">
          <a:solidFill>
            <a:srgbClr val="000000"/>
          </a:solidFill>
          <a:latin typeface="+mn-lt"/>
          <a:ea typeface="+mn-ea"/>
          <a:cs typeface="MS Gothic"/>
        </a:defRPr>
      </a:lvl1pPr>
      <a:lvl2pPr marL="742950" indent="-285750" algn="l" defTabSz="449263" rtl="0" eaLnBrk="1" fontAlgn="base" hangingPunct="1">
        <a:spcBef>
          <a:spcPts val="500"/>
        </a:spcBef>
        <a:spcAft>
          <a:spcPct val="0"/>
        </a:spcAft>
        <a:buClr>
          <a:srgbClr val="000000"/>
        </a:buClr>
        <a:buSzPct val="100000"/>
        <a:buFont typeface="Times New Roman" pitchFamily="18" charset="0"/>
        <a:defRPr sz="2000">
          <a:solidFill>
            <a:srgbClr val="000000"/>
          </a:solidFill>
          <a:latin typeface="+mn-lt"/>
          <a:ea typeface="+mn-ea"/>
          <a:cs typeface="MS Gothic"/>
        </a:defRPr>
      </a:lvl2pPr>
      <a:lvl3pPr marL="1143000" indent="-228600" algn="l" defTabSz="449263" rtl="0" eaLnBrk="1" fontAlgn="base" hangingPunct="1">
        <a:spcBef>
          <a:spcPts val="450"/>
        </a:spcBef>
        <a:spcAft>
          <a:spcPct val="0"/>
        </a:spcAft>
        <a:buClr>
          <a:srgbClr val="000000"/>
        </a:buClr>
        <a:buSzPct val="100000"/>
        <a:buFont typeface="Times New Roman" pitchFamily="18" charset="0"/>
        <a:defRPr>
          <a:solidFill>
            <a:srgbClr val="000000"/>
          </a:solidFill>
          <a:latin typeface="+mn-lt"/>
          <a:ea typeface="+mn-ea"/>
          <a:cs typeface="MS Gothic"/>
        </a:defRPr>
      </a:lvl3pPr>
      <a:lvl4pPr marL="16002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4pPr>
      <a:lvl5pPr marL="20574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notesSlide" Target="../notesSlides/notesSlide1.xml"/><Relationship Id="rId1" Type="http://schemas.openxmlformats.org/officeDocument/2006/relationships/slideLayout" Target="../slideLayouts/slideLayout2.xml"/><Relationship Id="rId4" Type="http://schemas.openxmlformats.org/officeDocument/2006/relationships/image" Target="../media/image1.emf"/></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8" Type="http://schemas.openxmlformats.org/officeDocument/2006/relationships/hyperlink" Target="https://mentor.ieee.org/802-ec/dcn/21/ec-21-0207-23-0PNP-ieee-802-lmsc-working-group-policies-and-procedures.pdf" TargetMode="External"/><Relationship Id="rId3" Type="http://schemas.openxmlformats.org/officeDocument/2006/relationships/hyperlink" Target="http://www.ieee802.org/devdocs.shtml" TargetMode="External"/><Relationship Id="rId7" Type="http://schemas.openxmlformats.org/officeDocument/2006/relationships/hyperlink" Target="https://mentor.ieee.org/802-ec/dcn/18/ec-18-0064-01-0PNP-csd-template-in-doc-format.doc"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 Id="rId6" Type="http://schemas.openxmlformats.org/officeDocument/2006/relationships/hyperlink" Target="https://mentor.ieee.org/802-ec/dcn/18/ec-18-0063-01-0PNP-csd-template-in-odt-format.odt" TargetMode="External"/><Relationship Id="rId11" Type="http://schemas.openxmlformats.org/officeDocument/2006/relationships/hyperlink" Target="http://www.ieee802.org/11/Rules/rules.shtml" TargetMode="External"/><Relationship Id="rId5" Type="http://schemas.openxmlformats.org/officeDocument/2006/relationships/hyperlink" Target="https://mentor.ieee.org/802-ec/dcn/17/ec-17-0090-25-0PNP-ieee-802-lmsc-operations-manual.pdf" TargetMode="External"/><Relationship Id="rId10" Type="http://schemas.openxmlformats.org/officeDocument/2006/relationships/hyperlink" Target="https://mentor.ieee.org/802-ec/dcn/17/ec-17-0093-05-0PNP-ieee-802-participation-slide-ppt.ppt" TargetMode="External"/><Relationship Id="rId4" Type="http://schemas.openxmlformats.org/officeDocument/2006/relationships/hyperlink" Target="https://ieee.box.com/v/PandP-LMSC" TargetMode="External"/><Relationship Id="rId9" Type="http://schemas.openxmlformats.org/officeDocument/2006/relationships/hyperlink" Target="https://mentor.ieee.org/802-ec/dcn/17/ec-17-0120-31-0PNP-ieee-802-lmsc-chairs-guidelines.pdf" TargetMode="External"/></Relationships>
</file>

<file path=ppt/slides/_rels/slide12.xml.rels><?xml version="1.0" encoding="UTF-8" standalone="yes"?>
<Relationships xmlns="http://schemas.openxmlformats.org/package/2006/relationships"><Relationship Id="rId3" Type="http://schemas.openxmlformats.org/officeDocument/2006/relationships/hyperlink" Target="https://mentor.ieee.org/802.11/dcn/22/11-22-1638-00-0000-802-11-operations-manual.docx" TargetMode="External"/><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8" Type="http://schemas.openxmlformats.org/officeDocument/2006/relationships/hyperlink" Target="https://mentor.ieee.org/802.15/dcn/23/15-23-0494-02-04ad-next-gen-sun-phys-draft-csd.docx" TargetMode="External"/><Relationship Id="rId3" Type="http://schemas.openxmlformats.org/officeDocument/2006/relationships/hyperlink" Target="https://www.ieee802.org/1/files/public/docs2023/ea-PAR-0923-v02.pdf" TargetMode="External"/><Relationship Id="rId7" Type="http://schemas.openxmlformats.org/officeDocument/2006/relationships/hyperlink" Target="https://mentor.ieee.org/802.15/dcn/23/15-23-0436-06-04ad-p802-15-4ad-draft-par-on-sun-phys.pdf" TargetMode="External"/><Relationship Id="rId2" Type="http://schemas.openxmlformats.org/officeDocument/2006/relationships/hyperlink" Target="https://www.ieee802.org/1/files/public/docs2023/cb-cor1-mansfield-draft-PAR-1023-v02.pdf" TargetMode="External"/><Relationship Id="rId1" Type="http://schemas.openxmlformats.org/officeDocument/2006/relationships/slideLayout" Target="../slideLayouts/slideLayout2.xml"/><Relationship Id="rId6" Type="http://schemas.openxmlformats.org/officeDocument/2006/relationships/hyperlink" Target="https://www.ieee802.org/1/files/public/docs2023/dz-draft-CSD-0923-v01.pdf" TargetMode="External"/><Relationship Id="rId5" Type="http://schemas.openxmlformats.org/officeDocument/2006/relationships/hyperlink" Target="https://www.ieee802.org/1/files/public/docs2023/dz-draft-PAR-0923-v01.pdf" TargetMode="External"/><Relationship Id="rId10" Type="http://schemas.openxmlformats.org/officeDocument/2006/relationships/hyperlink" Target="https://mentor.ieee.org/802.19/dcn/23/19-23-0018-02-0000-802-19-3a-csd-draft.doc" TargetMode="External"/><Relationship Id="rId4" Type="http://schemas.openxmlformats.org/officeDocument/2006/relationships/hyperlink" Target="https://www.ieee802.org/1/files/public/docs2023/ea-CSD-0923-v01.pdf" TargetMode="External"/><Relationship Id="rId9" Type="http://schemas.openxmlformats.org/officeDocument/2006/relationships/hyperlink" Target="https://mentor.ieee.org/802.19/dcn/23/19-23-0017-02-0000-19-3a-par-draft.pdf" TargetMode="Externa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hyperlink" Target="https://mentor.ieee.org/802.11/dcn/23/11-23-1213-01-0PAR-minutes-july-2023-session.docx" TargetMode="Externa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8" Type="http://schemas.openxmlformats.org/officeDocument/2006/relationships/hyperlink" Target="https://mentor.ieee.org/802.15/dcn/23/15-23-0494-02-04ad-next-gen-sun-phys-draft-csd.docx" TargetMode="External"/><Relationship Id="rId3" Type="http://schemas.openxmlformats.org/officeDocument/2006/relationships/hyperlink" Target="https://www.ieee802.org/1/files/public/docs2023/ea-PAR-0923-v02.pdf" TargetMode="External"/><Relationship Id="rId7" Type="http://schemas.openxmlformats.org/officeDocument/2006/relationships/hyperlink" Target="https://mentor.ieee.org/802.15/dcn/23/15-23-0436-06-04ad-p802-15-4ad-draft-par-on-sun-phys.pdf" TargetMode="External"/><Relationship Id="rId2" Type="http://schemas.openxmlformats.org/officeDocument/2006/relationships/hyperlink" Target="https://www.ieee802.org/1/files/public/docs2023/cb-cor1-mansfield-draft-PAR-1023-v02.pdf" TargetMode="External"/><Relationship Id="rId1" Type="http://schemas.openxmlformats.org/officeDocument/2006/relationships/slideLayout" Target="../slideLayouts/slideLayout2.xml"/><Relationship Id="rId6" Type="http://schemas.openxmlformats.org/officeDocument/2006/relationships/hyperlink" Target="https://www.ieee802.org/1/files/public/docs2023/dz-draft-CSD-0923-v01.pdf" TargetMode="External"/><Relationship Id="rId5" Type="http://schemas.openxmlformats.org/officeDocument/2006/relationships/hyperlink" Target="https://www.ieee802.org/1/files/public/docs2023/dz-draft-PAR-0923-v01.pdf" TargetMode="External"/><Relationship Id="rId10" Type="http://schemas.openxmlformats.org/officeDocument/2006/relationships/hyperlink" Target="https://mentor.ieee.org/802.19/dcn/23/19-23-0018-02-0000-802-19-3a-csd-draft.doc" TargetMode="External"/><Relationship Id="rId4" Type="http://schemas.openxmlformats.org/officeDocument/2006/relationships/hyperlink" Target="https://www.ieee802.org/1/files/public/docs2023/ea-CSD-0923-v01.pdf" TargetMode="External"/><Relationship Id="rId9" Type="http://schemas.openxmlformats.org/officeDocument/2006/relationships/hyperlink" Target="https://mentor.ieee.org/802.19/dcn/23/19-23-0017-02-0000-19-3a-par-draft.pdf" TargetMode="Externa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2" Type="http://schemas.openxmlformats.org/officeDocument/2006/relationships/hyperlink" Target="https://www.ieee802.org/1/files/public/docs2023/cb-cor1-mansfield-draft-PAR-1023-v02.pdf" TargetMode="Externa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3" Type="http://schemas.openxmlformats.org/officeDocument/2006/relationships/hyperlink" Target="https://www.ieee802.org/1/files/public/docs2023/ea-CSD-0923-v01.pdf" TargetMode="External"/><Relationship Id="rId2" Type="http://schemas.openxmlformats.org/officeDocument/2006/relationships/hyperlink" Target="https://www.ieee802.org/1/files/public/docs2023/ea-PAR-0923-v02.pdf"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8" Type="http://schemas.openxmlformats.org/officeDocument/2006/relationships/hyperlink" Target="https://mentor.ieee.org/802.15/dcn/23/15-23-0494-02-04ad-next-gen-sun-phys-draft-csd.docx" TargetMode="External"/><Relationship Id="rId3" Type="http://schemas.openxmlformats.org/officeDocument/2006/relationships/hyperlink" Target="https://www.ieee802.org/1/files/public/docs2023/ea-PAR-0923-v02.pdf" TargetMode="External"/><Relationship Id="rId7" Type="http://schemas.openxmlformats.org/officeDocument/2006/relationships/hyperlink" Target="https://mentor.ieee.org/802.15/dcn/23/15-23-0436-06-04ad-p802-15-4ad-draft-par-on-sun-phys.pdf" TargetMode="External"/><Relationship Id="rId2" Type="http://schemas.openxmlformats.org/officeDocument/2006/relationships/hyperlink" Target="https://www.ieee802.org/1/files/public/docs2023/cb-cor1-mansfield-draft-PAR-1023-v02.pdf" TargetMode="External"/><Relationship Id="rId1" Type="http://schemas.openxmlformats.org/officeDocument/2006/relationships/slideLayout" Target="../slideLayouts/slideLayout2.xml"/><Relationship Id="rId6" Type="http://schemas.openxmlformats.org/officeDocument/2006/relationships/hyperlink" Target="https://www.ieee802.org/1/files/public/docs2023/dz-draft-CSD-0923-v01.pdf" TargetMode="External"/><Relationship Id="rId5" Type="http://schemas.openxmlformats.org/officeDocument/2006/relationships/hyperlink" Target="https://www.ieee802.org/1/files/public/docs2023/dz-draft-PAR-0923-v01.pdf" TargetMode="External"/><Relationship Id="rId10" Type="http://schemas.openxmlformats.org/officeDocument/2006/relationships/hyperlink" Target="https://mentor.ieee.org/802.19/dcn/23/19-23-0018-02-0000-802-19-3a-csd-draft.doc" TargetMode="External"/><Relationship Id="rId4" Type="http://schemas.openxmlformats.org/officeDocument/2006/relationships/hyperlink" Target="https://www.ieee802.org/1/files/public/docs2023/ea-CSD-0923-v01.pdf" TargetMode="External"/><Relationship Id="rId9" Type="http://schemas.openxmlformats.org/officeDocument/2006/relationships/hyperlink" Target="https://mentor.ieee.org/802.19/dcn/23/19-23-0017-02-0000-19-3a-par-draft.pdf" TargetMode="External"/></Relationships>
</file>

<file path=ppt/slides/_rels/slide20.xml.rels><?xml version="1.0" encoding="UTF-8" standalone="yes"?>
<Relationships xmlns="http://schemas.openxmlformats.org/package/2006/relationships"><Relationship Id="rId3" Type="http://schemas.openxmlformats.org/officeDocument/2006/relationships/hyperlink" Target="https://www.ieee802.org/1/files/public/docs2023/dz-draft-CSD-0923-v01.pdf" TargetMode="External"/><Relationship Id="rId2" Type="http://schemas.openxmlformats.org/officeDocument/2006/relationships/hyperlink" Target="https://www.ieee802.org/1/files/public/docs2023/dz-draft-PAR-0923-v01.pdf" TargetMode="External"/><Relationship Id="rId1" Type="http://schemas.openxmlformats.org/officeDocument/2006/relationships/slideLayout" Target="../slideLayouts/slideLayout2.xml"/><Relationship Id="rId4" Type="http://schemas.openxmlformats.org/officeDocument/2006/relationships/hyperlink" Target="https://standards.ieee.org/wp-content/uploads/import/documents/tutorials/ieeeurn.pdf" TargetMode="External"/></Relationships>
</file>

<file path=ppt/slides/_rels/slide21.xml.rels><?xml version="1.0" encoding="UTF-8" standalone="yes"?>
<Relationships xmlns="http://schemas.openxmlformats.org/package/2006/relationships"><Relationship Id="rId3" Type="http://schemas.openxmlformats.org/officeDocument/2006/relationships/hyperlink" Target="https://mentor.ieee.org/802.15/dcn/23/15-23-0494-02-04ad-next-gen-sun-phys-draft-csd.docx" TargetMode="External"/><Relationship Id="rId2" Type="http://schemas.openxmlformats.org/officeDocument/2006/relationships/hyperlink" Target="https://mentor.ieee.org/802.15/dcn/23/15-23-0436-06-04ad-p802-15-4ad-draft-par-on-sun-phys.pdf" TargetMode="Externa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3" Type="http://schemas.openxmlformats.org/officeDocument/2006/relationships/hyperlink" Target="https://mentor.ieee.org/802.15/dcn/23/15-23-0494-02-04ad-next-gen-sun-phys-draft-csd.docx" TargetMode="External"/><Relationship Id="rId2" Type="http://schemas.openxmlformats.org/officeDocument/2006/relationships/hyperlink" Target="https://mentor.ieee.org/802.15/dcn/23/15-23-0436-06-04ad-p802-15-4ad-draft-par-on-sun-phys.pdf" TargetMode="Externa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3" Type="http://schemas.openxmlformats.org/officeDocument/2006/relationships/hyperlink" Target="https://mentor.ieee.org/802.19/dcn/23/19-23-0018-02-0000-802-19-3a-csd-draft.doc" TargetMode="External"/><Relationship Id="rId2" Type="http://schemas.openxmlformats.org/officeDocument/2006/relationships/hyperlink" Target="https://mentor.ieee.org/802.19/dcn/23/19-23-0017-02-0000-19-3a-par-draft.pdf" TargetMode="Externa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3" Type="http://schemas.openxmlformats.org/officeDocument/2006/relationships/hyperlink" Target="https://mentor.ieee.org/802.19/dcn/23/19-23-0018-02-0000-802-19-3a-csd-draft.doc" TargetMode="External"/><Relationship Id="rId2" Type="http://schemas.openxmlformats.org/officeDocument/2006/relationships/hyperlink" Target="https://mentor.ieee.org/802.19/dcn/23/19-23-0017-02-0000-19-3a-par-draft.pdf" TargetMode="Externa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3" Type="http://schemas.openxmlformats.org/officeDocument/2006/relationships/hyperlink" Target="https://mentor.ieee.org/802.19/dcn/23/19-23-0018-02-0000-802-19-3a-csd-draft.doc" TargetMode="External"/><Relationship Id="rId2" Type="http://schemas.openxmlformats.org/officeDocument/2006/relationships/hyperlink" Target="https://mentor.ieee.org/802.19/dcn/23/19-23-0017-02-0000-19-3a-par-draft.pdf" TargetMode="Externa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3" Type="http://schemas.openxmlformats.org/officeDocument/2006/relationships/hyperlink" Target="https://mentor.ieee.org/802.19/dcn/23/19-23-0018-02-0000-802-19-3a-csd-draft.doc" TargetMode="External"/><Relationship Id="rId2" Type="http://schemas.openxmlformats.org/officeDocument/2006/relationships/hyperlink" Target="https://mentor.ieee.org/802.19/dcn/23/19-23-0017-02-0000-19-3a-par-draft.pdf" TargetMode="Externa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3" Type="http://schemas.openxmlformats.org/officeDocument/2006/relationships/hyperlink" Target="https://mentor.ieee.org/802.19/dcn/23/19-23-0018-02-0000-802-19-3a-csd-draft.doc" TargetMode="External"/><Relationship Id="rId2" Type="http://schemas.openxmlformats.org/officeDocument/2006/relationships/hyperlink" Target="https://mentor.ieee.org/802.19/dcn/23/19-23-0017-02-0000-19-3a-par-draft.pdf" TargetMode="External"/><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9.xml.rels><?xml version="1.0" encoding="UTF-8" standalone="yes"?>
<Relationships xmlns="http://schemas.openxmlformats.org/package/2006/relationships"><Relationship Id="rId3" Type="http://schemas.openxmlformats.org/officeDocument/2006/relationships/hyperlink" Target="https://ieee802.org/PARs.shtml" TargetMode="External"/><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9.xml"/><Relationship Id="rId1" Type="http://schemas.openxmlformats.org/officeDocument/2006/relationships/slideLayout" Target="../slideLayouts/slideLayout2.xml"/><Relationship Id="rId5" Type="http://schemas.openxmlformats.org/officeDocument/2006/relationships/hyperlink" Target="https://mentor.ieee.org/802.11/dcn/23/11-23-0380-00-0PAR-minutes-march-2023-session.docx" TargetMode="External"/><Relationship Id="rId4" Type="http://schemas.openxmlformats.org/officeDocument/2006/relationships/hyperlink" Target="https://mentor.ieee.org/802.11/dcn/23/11-23-1213-01-0PAR-minutes-july-2023-session.docx" TargetMode="External"/></Relationships>
</file>

<file path=ppt/slides/_rels/slide4.xml.rels><?xml version="1.0" encoding="UTF-8" standalone="yes"?>
<Relationships xmlns="http://schemas.openxmlformats.org/package/2006/relationships"><Relationship Id="rId2" Type="http://schemas.openxmlformats.org/officeDocument/2006/relationships/hyperlink" Target="https://web.cvent.com/event/adea36bb-d70a-4157-b7e8-97d554e398cf/summary" TargetMode="Externa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hyperlink" Target="https://www.ieee.org/content/dam/ieee-org/ieee/web/org/about/ieee_code_of_conduct.pdf" TargetMode="External"/><Relationship Id="rId2" Type="http://schemas.openxmlformats.org/officeDocument/2006/relationships/hyperlink" Target="http://www.ieee.org/about/corporate/governance/p7-8.html" TargetMode="External"/><Relationship Id="rId1" Type="http://schemas.openxmlformats.org/officeDocument/2006/relationships/slideLayout" Target="../slideLayouts/slideLayout2.xml"/><Relationship Id="rId4" Type="http://schemas.openxmlformats.org/officeDocument/2006/relationships/hyperlink" Target="http://www.ieee.org/about/corporate/governance" TargetMode="External"/></Relationships>
</file>

<file path=ppt/slides/_rels/slide6.xml.rels><?xml version="1.0" encoding="UTF-8" standalone="yes"?>
<Relationships xmlns="http://schemas.openxmlformats.org/package/2006/relationships"><Relationship Id="rId2" Type="http://schemas.openxmlformats.org/officeDocument/2006/relationships/hyperlink" Target="http://standards.ieee.org/develop/policies/bylaws/sb_bylaws.pdf"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hyperlink" Target="http://standards.ieee.org/develop/policies/bylaws/sb_bylaws.pdf" TargetMode="Externa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8" Type="http://schemas.openxmlformats.org/officeDocument/2006/relationships/hyperlink" Target="http://standards.ieee.org/board/pat/faq.pdf" TargetMode="External"/><Relationship Id="rId3" Type="http://schemas.openxmlformats.org/officeDocument/2006/relationships/hyperlink" Target="http://www.ieee.org/about/corporate/governance/p7-8.html" TargetMode="External"/><Relationship Id="rId7" Type="http://schemas.openxmlformats.org/officeDocument/2006/relationships/hyperlink" Target="http://standards.ieee.org/develop/policies/bylaws/sect6-7.html#loa" TargetMode="External"/><Relationship Id="rId2" Type="http://schemas.openxmlformats.org/officeDocument/2006/relationships/notesSlide" Target="../notesSlides/notesSlide3.xml"/><Relationship Id="rId1" Type="http://schemas.openxmlformats.org/officeDocument/2006/relationships/slideLayout" Target="../slideLayouts/slideLayout2.xml"/><Relationship Id="rId6" Type="http://schemas.openxmlformats.org/officeDocument/2006/relationships/hyperlink" Target="http://standards.ieee.org/board/pat/pat-slideset.ppt" TargetMode="External"/><Relationship Id="rId5" Type="http://schemas.openxmlformats.org/officeDocument/2006/relationships/hyperlink" Target="http://standards.ieee.org/resources/antitrust-guidelines.pdf" TargetMode="External"/><Relationship Id="rId4" Type="http://schemas.openxmlformats.org/officeDocument/2006/relationships/hyperlink" Target="http://standards.ieee.org/faqs/affiliation.html" TargetMode="External"/></Relationships>
</file>

<file path=ppt/slides/_rels/slide9.xml.rels><?xml version="1.0" encoding="UTF-8" standalone="yes"?>
<Relationships xmlns="http://schemas.openxmlformats.org/package/2006/relationships"><Relationship Id="rId3" Type="http://schemas.openxmlformats.org/officeDocument/2006/relationships/hyperlink" Target="http://standards.ieee.org/develop/policies/bylaws/index.html" TargetMode="External"/><Relationship Id="rId2" Type="http://schemas.openxmlformats.org/officeDocument/2006/relationships/notesSlide" Target="../notesSlides/notesSlide4.xml"/><Relationship Id="rId1" Type="http://schemas.openxmlformats.org/officeDocument/2006/relationships/slideLayout" Target="../slideLayouts/slideLayout2.xml"/><Relationship Id="rId6" Type="http://schemas.openxmlformats.org/officeDocument/2006/relationships/hyperlink" Target="http://standards.ieee.org/develop/policies/opman/sb_om.pdf" TargetMode="External"/><Relationship Id="rId5" Type="http://schemas.openxmlformats.org/officeDocument/2006/relationships/hyperlink" Target="http://standards.ieee.org/develop/policies/opman/index.html" TargetMode="External"/><Relationship Id="rId4" Type="http://schemas.openxmlformats.org/officeDocument/2006/relationships/hyperlink" Target="http://standards.ieee.org/develop/policies/bylaws/sb_bylaws.pdf"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b="0" i="0" dirty="0">
                <a:solidFill>
                  <a:srgbClr val="000000"/>
                </a:solidFill>
                <a:effectLst/>
                <a:latin typeface="Verdana" panose="020B0604030504040204" pitchFamily="34" charset="0"/>
              </a:rPr>
              <a:t>PAR Review SC - Meeting Agenda and Comment slides - November 2023 Plenary - Honolulu</a:t>
            </a:r>
            <a:endParaRPr lang="en-GB" dirty="0">
              <a:latin typeface="Times New Roman" panose="02020603050405020304" pitchFamily="18" charset="0"/>
              <a:cs typeface="Times New Roman" panose="02020603050405020304" pitchFamily="18" charset="0"/>
            </a:endParaRPr>
          </a:p>
        </p:txBody>
      </p:sp>
      <p:sp>
        <p:nvSpPr>
          <p:cNvPr id="3074" name="Rectangle 2"/>
          <p:cNvSpPr>
            <a:spLocks noGrp="1" noChangeArrowheads="1"/>
          </p:cNvSpPr>
          <p:nvPr>
            <p:ph idx="1"/>
          </p:nvPr>
        </p:nvSpPr>
        <p:spPr>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Date</a:t>
            </a:r>
            <a:r>
              <a:rPr lang="en-GB" sz="2000"/>
              <a:t>: 2023-11-14</a:t>
            </a:r>
            <a:endParaRPr lang="en-GB" sz="2000" dirty="0"/>
          </a:p>
        </p:txBody>
      </p:sp>
      <p:sp>
        <p:nvSpPr>
          <p:cNvPr id="6" name="Date Placeholder 3"/>
          <p:cNvSpPr>
            <a:spLocks noGrp="1"/>
          </p:cNvSpPr>
          <p:nvPr>
            <p:ph type="dt" idx="10"/>
          </p:nvPr>
        </p:nvSpPr>
        <p:spPr/>
        <p:txBody>
          <a:bodyPr/>
          <a:lstStyle/>
          <a:p>
            <a:r>
              <a:rPr lang="en-US" dirty="0"/>
              <a:t>November 2023</a:t>
            </a:r>
            <a:endParaRPr lang="en-GB" dirty="0"/>
          </a:p>
        </p:txBody>
      </p:sp>
      <p:sp>
        <p:nvSpPr>
          <p:cNvPr id="7" name="Footer Placeholder 4"/>
          <p:cNvSpPr>
            <a:spLocks noGrp="1"/>
          </p:cNvSpPr>
          <p:nvPr>
            <p:ph type="ftr" idx="11"/>
          </p:nvPr>
        </p:nvSpPr>
        <p:spPr/>
        <p:txBody>
          <a:bodyPr/>
          <a:lstStyle/>
          <a:p>
            <a:r>
              <a:rPr lang="en-GB"/>
              <a:t>Jon Rosdahl (Qualcomm)</a:t>
            </a:r>
            <a:endParaRPr lang="en-GB" dirty="0"/>
          </a:p>
        </p:txBody>
      </p:sp>
      <p:sp>
        <p:nvSpPr>
          <p:cNvPr id="8" name="Slide Number Placeholder 5"/>
          <p:cNvSpPr>
            <a:spLocks noGrp="1"/>
          </p:cNvSpPr>
          <p:nvPr>
            <p:ph type="sldNum" idx="12"/>
          </p:nvPr>
        </p:nvSpPr>
        <p:spPr/>
        <p:txBody>
          <a:bodyPr/>
          <a:lstStyle/>
          <a:p>
            <a:r>
              <a:rPr lang="en-GB"/>
              <a:t>Slide </a:t>
            </a:r>
            <a:fld id="{93823DB3-BAA4-4F4A-B4B3-ED9ABE70E976}" type="slidenum">
              <a:rPr lang="en-GB" smtClean="0"/>
              <a:pPr/>
              <a:t>1</a:t>
            </a:fld>
            <a:endParaRPr lang="en-GB" dirty="0"/>
          </a:p>
        </p:txBody>
      </p:sp>
      <p:graphicFrame>
        <p:nvGraphicFramePr>
          <p:cNvPr id="3075" name="Object 3"/>
          <p:cNvGraphicFramePr>
            <a:graphicFrameLocks noChangeAspect="1"/>
          </p:cNvGraphicFramePr>
          <p:nvPr>
            <p:extLst>
              <p:ext uri="{D42A27DB-BD31-4B8C-83A1-F6EECF244321}">
                <p14:modId xmlns:p14="http://schemas.microsoft.com/office/powerpoint/2010/main" val="57025170"/>
              </p:ext>
            </p:extLst>
          </p:nvPr>
        </p:nvGraphicFramePr>
        <p:xfrm>
          <a:off x="2057400" y="2590805"/>
          <a:ext cx="8001000" cy="2422525"/>
        </p:xfrm>
        <a:graphic>
          <a:graphicData uri="http://schemas.openxmlformats.org/presentationml/2006/ole">
            <mc:AlternateContent xmlns:mc="http://schemas.openxmlformats.org/markup-compatibility/2006">
              <mc:Choice xmlns:v="urn:schemas-microsoft-com:vml" Requires="v">
                <p:oleObj name="Document" r:id="rId3" imgW="8289564" imgH="2521714" progId="Word.Document.8">
                  <p:embed/>
                </p:oleObj>
              </mc:Choice>
              <mc:Fallback>
                <p:oleObj name="Document" r:id="rId3" imgW="8289564" imgH="2521714" progId="Word.Document.8">
                  <p:embed/>
                  <p:pic>
                    <p:nvPicPr>
                      <p:cNvPr id="3075" name="Object 3"/>
                      <p:cNvPicPr>
                        <a:picLocks noChangeAspect="1" noChangeArrowheads="1"/>
                      </p:cNvPicPr>
                      <p:nvPr/>
                    </p:nvPicPr>
                    <p:blipFill>
                      <a:blip r:embed="rId4"/>
                      <a:srcRect/>
                      <a:stretch>
                        <a:fillRect/>
                      </a:stretch>
                    </p:blipFill>
                    <p:spPr bwMode="auto">
                      <a:xfrm>
                        <a:off x="2057400" y="2590805"/>
                        <a:ext cx="8001000" cy="2422525"/>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sp>
        <p:nvSpPr>
          <p:cNvPr id="3076" name="Rectangle 4"/>
          <p:cNvSpPr>
            <a:spLocks noChangeArrowheads="1"/>
          </p:cNvSpPr>
          <p:nvPr/>
        </p:nvSpPr>
        <p:spPr bwMode="auto">
          <a:xfrm>
            <a:off x="2121694" y="2246414"/>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dirty="0">
                <a:solidFill>
                  <a:srgbClr val="000000"/>
                </a:solidFill>
              </a:rPr>
              <a:t>Authors:</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802 Ground Rules</a:t>
            </a:r>
          </a:p>
        </p:txBody>
      </p:sp>
      <p:sp>
        <p:nvSpPr>
          <p:cNvPr id="3" name="Content Placeholder 2"/>
          <p:cNvSpPr>
            <a:spLocks noGrp="1"/>
          </p:cNvSpPr>
          <p:nvPr>
            <p:ph idx="1"/>
          </p:nvPr>
        </p:nvSpPr>
        <p:spPr/>
        <p:txBody>
          <a:bodyPr/>
          <a:lstStyle/>
          <a:p>
            <a:pPr indent="-457200">
              <a:buFont typeface="Arial" panose="020B0604020202020204" pitchFamily="34" charset="0"/>
              <a:buChar char="•"/>
            </a:pPr>
            <a:r>
              <a:rPr lang="en-US" dirty="0">
                <a:cs typeface="DejaVu Sans" pitchFamily="34" charset="0"/>
              </a:rPr>
              <a:t>Respect … give it, get it</a:t>
            </a:r>
          </a:p>
          <a:p>
            <a:pPr indent="-457200">
              <a:buFont typeface="Arial" panose="020B0604020202020204" pitchFamily="34" charset="0"/>
              <a:buChar char="•"/>
            </a:pPr>
            <a:r>
              <a:rPr lang="en-US" dirty="0">
                <a:cs typeface="DejaVu Sans" pitchFamily="34" charset="0"/>
              </a:rPr>
              <a:t>NO product pitches</a:t>
            </a:r>
          </a:p>
          <a:p>
            <a:pPr indent="-457200">
              <a:buFont typeface="Arial" panose="020B0604020202020204" pitchFamily="34" charset="0"/>
              <a:buChar char="•"/>
            </a:pPr>
            <a:r>
              <a:rPr lang="en-US" dirty="0">
                <a:cs typeface="DejaVu Sans" pitchFamily="34" charset="0"/>
              </a:rPr>
              <a:t>NO corporate pitches</a:t>
            </a:r>
          </a:p>
          <a:p>
            <a:pPr indent="-457200">
              <a:buFont typeface="Arial" panose="020B0604020202020204" pitchFamily="34" charset="0"/>
              <a:buChar char="•"/>
            </a:pPr>
            <a:r>
              <a:rPr lang="en-US" dirty="0">
                <a:cs typeface="DejaVu Sans" pitchFamily="34" charset="0"/>
              </a:rPr>
              <a:t>NO prices</a:t>
            </a:r>
          </a:p>
          <a:p>
            <a:pPr indent="-457200">
              <a:buFont typeface="Arial" panose="020B0604020202020204" pitchFamily="34" charset="0"/>
              <a:buChar char="•"/>
            </a:pPr>
            <a:r>
              <a:rPr lang="en-US" dirty="0">
                <a:cs typeface="DejaVu Sans" pitchFamily="34" charset="0"/>
              </a:rPr>
              <a:t>NO restrictive notices – (no confidentiality notices in email)</a:t>
            </a:r>
          </a:p>
          <a:p>
            <a:pPr indent="-457200">
              <a:buFont typeface="Arial" panose="020B0604020202020204" pitchFamily="34" charset="0"/>
              <a:buChar char="•"/>
            </a:pPr>
            <a:r>
              <a:rPr lang="en-US" dirty="0">
                <a:cs typeface="DejaVu Sans" pitchFamily="34" charset="0"/>
              </a:rPr>
              <a:t>Presentations must be openly available</a:t>
            </a:r>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10</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November 2023</a:t>
            </a:r>
            <a:endParaRPr lang="en-GB" dirty="0"/>
          </a:p>
        </p:txBody>
      </p:sp>
    </p:spTree>
    <p:extLst>
      <p:ext uri="{BB962C8B-B14F-4D97-AF65-F5344CB8AC3E}">
        <p14:creationId xmlns:p14="http://schemas.microsoft.com/office/powerpoint/2010/main" val="177191581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7" name="Rectangle 2"/>
          <p:cNvSpPr>
            <a:spLocks noGrp="1" noChangeArrowheads="1"/>
          </p:cNvSpPr>
          <p:nvPr>
            <p:ph type="title"/>
          </p:nvPr>
        </p:nvSpPr>
        <p:spPr/>
        <p:txBody>
          <a:bodyPr/>
          <a:lstStyle/>
          <a:p>
            <a:r>
              <a:rPr lang="en-US" dirty="0"/>
              <a:t>IEEE 802 Rules Documents </a:t>
            </a:r>
          </a:p>
        </p:txBody>
      </p:sp>
      <p:sp>
        <p:nvSpPr>
          <p:cNvPr id="8198" name="Rectangle 3"/>
          <p:cNvSpPr>
            <a:spLocks noGrp="1" noChangeArrowheads="1"/>
          </p:cNvSpPr>
          <p:nvPr>
            <p:ph idx="1"/>
          </p:nvPr>
        </p:nvSpPr>
        <p:spPr>
          <a:xfrm>
            <a:off x="914402" y="1484784"/>
            <a:ext cx="10475382" cy="4809655"/>
          </a:xfrm>
          <a:noFill/>
        </p:spPr>
        <p:txBody>
          <a:bodyPr/>
          <a:lstStyle/>
          <a:p>
            <a:r>
              <a:rPr lang="en-US" b="1" i="0" dirty="0">
                <a:solidFill>
                  <a:srgbClr val="000000"/>
                </a:solidFill>
                <a:effectLst/>
              </a:rPr>
              <a:t>IEEE LMSC 802 policies and procedures/operations manual: </a:t>
            </a:r>
            <a:r>
              <a:rPr lang="en-US" altLang="en-US" sz="2000" dirty="0">
                <a:hlinkClick r:id="rId3"/>
              </a:rPr>
              <a:t>http://www.ieee802.org/devdocs.shtml</a:t>
            </a:r>
            <a:r>
              <a:rPr lang="en-US" altLang="en-US" sz="2000" dirty="0"/>
              <a:t> </a:t>
            </a:r>
          </a:p>
          <a:p>
            <a:pPr algn="l">
              <a:buFont typeface="Arial" panose="020B0604020202020204" pitchFamily="34" charset="0"/>
              <a:buChar char="•"/>
            </a:pPr>
            <a:r>
              <a:rPr lang="en-US" b="0" i="0" dirty="0">
                <a:solidFill>
                  <a:srgbClr val="000000"/>
                </a:solidFill>
                <a:effectLst/>
                <a:hlinkClick r:id="rId4"/>
              </a:rPr>
              <a:t>IEEE 802 Policies &amp; Procedures</a:t>
            </a:r>
            <a:r>
              <a:rPr lang="en-US" b="0" i="0" dirty="0">
                <a:solidFill>
                  <a:srgbClr val="000000"/>
                </a:solidFill>
                <a:effectLst/>
              </a:rPr>
              <a:t> </a:t>
            </a:r>
            <a:r>
              <a:rPr lang="en-US" sz="2000" b="0" i="0" dirty="0">
                <a:solidFill>
                  <a:srgbClr val="000000"/>
                </a:solidFill>
                <a:effectLst/>
              </a:rPr>
              <a:t>(approved by IEEE-SA Standards Board 22 May 2020) </a:t>
            </a:r>
            <a:endParaRPr lang="en-US" b="0" i="0" dirty="0">
              <a:solidFill>
                <a:srgbClr val="000000"/>
              </a:solidFill>
              <a:effectLst/>
            </a:endParaRPr>
          </a:p>
          <a:p>
            <a:pPr algn="l">
              <a:buFont typeface="Arial" panose="020B0604020202020204" pitchFamily="34" charset="0"/>
              <a:buChar char="•"/>
            </a:pPr>
            <a:r>
              <a:rPr lang="en-US" b="0" i="0" dirty="0">
                <a:solidFill>
                  <a:srgbClr val="000000"/>
                </a:solidFill>
                <a:effectLst/>
                <a:hlinkClick r:id="rId5"/>
              </a:rPr>
              <a:t>IEEE 802 Operations Manual</a:t>
            </a:r>
            <a:r>
              <a:rPr lang="en-US" sz="2000" b="0" i="0" dirty="0">
                <a:solidFill>
                  <a:srgbClr val="000000"/>
                </a:solidFill>
                <a:effectLst/>
              </a:rPr>
              <a:t>, v25, effective 19 November 2021</a:t>
            </a:r>
            <a:endParaRPr lang="en-US" b="0" i="0" dirty="0">
              <a:solidFill>
                <a:srgbClr val="000000"/>
              </a:solidFill>
              <a:effectLst/>
            </a:endParaRPr>
          </a:p>
          <a:p>
            <a:pPr marL="742950" lvl="1" indent="-285750" algn="l">
              <a:buFont typeface="Arial" panose="020B0604020202020204" pitchFamily="34" charset="0"/>
              <a:buChar char="•"/>
            </a:pPr>
            <a:r>
              <a:rPr lang="en-US" sz="1800" b="0" i="0" dirty="0">
                <a:solidFill>
                  <a:srgbClr val="000000"/>
                </a:solidFill>
                <a:effectLst/>
              </a:rPr>
              <a:t>Criteria for Standards Development (CSD) in </a:t>
            </a:r>
            <a:r>
              <a:rPr lang="en-US" sz="1800" b="0" i="0" dirty="0">
                <a:solidFill>
                  <a:srgbClr val="000000"/>
                </a:solidFill>
                <a:effectLst/>
                <a:hlinkClick r:id="rId6"/>
              </a:rPr>
              <a:t>Open Document Format (ODF)</a:t>
            </a:r>
            <a:r>
              <a:rPr lang="en-US" sz="1800" b="0" i="0" dirty="0">
                <a:solidFill>
                  <a:srgbClr val="000000"/>
                </a:solidFill>
                <a:effectLst/>
              </a:rPr>
              <a:t> </a:t>
            </a:r>
            <a:r>
              <a:rPr lang="en-US" sz="1800" b="0" i="1" dirty="0">
                <a:solidFill>
                  <a:srgbClr val="000000"/>
                </a:solidFill>
                <a:effectLst/>
              </a:rPr>
              <a:t>(revision 1, last updated 31 August 2020)</a:t>
            </a:r>
            <a:r>
              <a:rPr lang="en-US" sz="1800" b="0" i="0" dirty="0">
                <a:solidFill>
                  <a:srgbClr val="000000"/>
                </a:solidFill>
                <a:effectLst/>
              </a:rPr>
              <a:t> and </a:t>
            </a:r>
            <a:r>
              <a:rPr lang="en-US" sz="1800" b="0" i="0" dirty="0">
                <a:solidFill>
                  <a:srgbClr val="000000"/>
                </a:solidFill>
                <a:effectLst/>
                <a:hlinkClick r:id="rId7"/>
              </a:rPr>
              <a:t>Word 97/2000/XP format</a:t>
            </a:r>
            <a:r>
              <a:rPr lang="en-US" sz="1800" b="0" i="0" dirty="0">
                <a:solidFill>
                  <a:srgbClr val="000000"/>
                </a:solidFill>
                <a:effectLst/>
              </a:rPr>
              <a:t> </a:t>
            </a:r>
            <a:r>
              <a:rPr lang="en-US" sz="1800" b="0" i="1" dirty="0">
                <a:solidFill>
                  <a:srgbClr val="000000"/>
                </a:solidFill>
                <a:effectLst/>
              </a:rPr>
              <a:t>(revision 1, last updated 31 August 2020)</a:t>
            </a:r>
            <a:r>
              <a:rPr lang="en-US" sz="1800" b="0" i="0" dirty="0">
                <a:solidFill>
                  <a:srgbClr val="000000"/>
                </a:solidFill>
                <a:effectLst/>
              </a:rPr>
              <a:t>.</a:t>
            </a:r>
          </a:p>
          <a:p>
            <a:pPr algn="l">
              <a:buFont typeface="Arial" panose="020B0604020202020204" pitchFamily="34" charset="0"/>
              <a:buChar char="•"/>
            </a:pPr>
            <a:r>
              <a:rPr lang="en-US" b="0" i="0" dirty="0">
                <a:solidFill>
                  <a:srgbClr val="000000"/>
                </a:solidFill>
                <a:effectLst/>
                <a:hlinkClick r:id="rId8"/>
              </a:rPr>
              <a:t>IEEE 802 Working Group Policies and Procedures</a:t>
            </a:r>
            <a:r>
              <a:rPr lang="en-US" b="0" i="0" dirty="0">
                <a:solidFill>
                  <a:srgbClr val="000000"/>
                </a:solidFill>
                <a:effectLst/>
              </a:rPr>
              <a:t> </a:t>
            </a:r>
            <a:r>
              <a:rPr lang="en-US" sz="2000" b="0" i="0" dirty="0">
                <a:solidFill>
                  <a:srgbClr val="000000"/>
                </a:solidFill>
                <a:effectLst/>
              </a:rPr>
              <a:t>v23, effective 7 December 2021.</a:t>
            </a:r>
          </a:p>
          <a:p>
            <a:pPr algn="l">
              <a:buFont typeface="Arial" panose="020B0604020202020204" pitchFamily="34" charset="0"/>
              <a:buChar char="•"/>
            </a:pPr>
            <a:r>
              <a:rPr lang="en-US" b="0" i="0" dirty="0">
                <a:solidFill>
                  <a:srgbClr val="000000"/>
                </a:solidFill>
                <a:effectLst/>
                <a:hlinkClick r:id="rId9"/>
              </a:rPr>
              <a:t>IEEE 802 LMSC Chair's Guidelines</a:t>
            </a:r>
            <a:r>
              <a:rPr lang="en-US" b="0" i="0" dirty="0">
                <a:solidFill>
                  <a:srgbClr val="000000"/>
                </a:solidFill>
                <a:effectLst/>
              </a:rPr>
              <a:t>, </a:t>
            </a:r>
            <a:r>
              <a:rPr lang="en-US" sz="2000" b="0" i="0" dirty="0">
                <a:solidFill>
                  <a:srgbClr val="000000"/>
                </a:solidFill>
                <a:effectLst/>
              </a:rPr>
              <a:t>v31, effective 23 July 2021</a:t>
            </a:r>
          </a:p>
          <a:p>
            <a:pPr algn="l">
              <a:buFont typeface="Arial" panose="020B0604020202020204" pitchFamily="34" charset="0"/>
              <a:buChar char="•"/>
            </a:pPr>
            <a:r>
              <a:rPr lang="en-US" b="1" i="0" dirty="0">
                <a:solidFill>
                  <a:srgbClr val="000000"/>
                </a:solidFill>
                <a:effectLst/>
              </a:rPr>
              <a:t>IEEE Participant Behavior - Individual Method</a:t>
            </a:r>
            <a:endParaRPr lang="en-US" b="0" i="0" dirty="0">
              <a:solidFill>
                <a:srgbClr val="000000"/>
              </a:solidFill>
              <a:effectLst/>
            </a:endParaRPr>
          </a:p>
          <a:p>
            <a:pPr marL="742950" lvl="1" indent="-285750" algn="l">
              <a:buFont typeface="Arial" panose="020B0604020202020204" pitchFamily="34" charset="0"/>
              <a:buChar char="•"/>
            </a:pPr>
            <a:r>
              <a:rPr lang="en-US" b="0" i="0" dirty="0">
                <a:solidFill>
                  <a:srgbClr val="000000"/>
                </a:solidFill>
                <a:effectLst/>
                <a:hlinkClick r:id="rId10"/>
              </a:rPr>
              <a:t>Slide detailing appropriate participant behavior</a:t>
            </a:r>
            <a:r>
              <a:rPr lang="en-US" b="0" i="0" dirty="0">
                <a:solidFill>
                  <a:srgbClr val="000000"/>
                </a:solidFill>
                <a:effectLst/>
              </a:rPr>
              <a:t> (PDF).</a:t>
            </a:r>
          </a:p>
          <a:p>
            <a:pPr marL="742950" lvl="1" indent="-285750" algn="l">
              <a:buFont typeface="Arial" panose="020B0604020202020204" pitchFamily="34" charset="0"/>
              <a:buChar char="•"/>
            </a:pPr>
            <a:endParaRPr lang="en-US" b="0" i="0" dirty="0">
              <a:solidFill>
                <a:srgbClr val="000000"/>
              </a:solidFill>
              <a:effectLst/>
            </a:endParaRPr>
          </a:p>
          <a:p>
            <a:r>
              <a:rPr lang="en-US" dirty="0"/>
              <a:t>Policies and Procedures hierarchy</a:t>
            </a:r>
            <a:r>
              <a:rPr lang="en-US" sz="1600" dirty="0"/>
              <a:t>: </a:t>
            </a:r>
            <a:r>
              <a:rPr lang="en-US" sz="1600" b="0" dirty="0">
                <a:hlinkClick r:id="rId11"/>
              </a:rPr>
              <a:t>http://www.ieee802.org/11/Rules/rules.shtml</a:t>
            </a:r>
            <a:endParaRPr lang="en-US" sz="1600" b="0" dirty="0"/>
          </a:p>
          <a:p>
            <a:endParaRPr lang="en-US" sz="1600" b="0" dirty="0"/>
          </a:p>
        </p:txBody>
      </p:sp>
      <p:sp>
        <p:nvSpPr>
          <p:cNvPr id="2" name="Slide Number Placeholder 1"/>
          <p:cNvSpPr>
            <a:spLocks noGrp="1"/>
          </p:cNvSpPr>
          <p:nvPr>
            <p:ph type="sldNum" idx="12"/>
          </p:nvPr>
        </p:nvSpPr>
        <p:spPr/>
        <p:txBody>
          <a:bodyPr/>
          <a:lstStyle/>
          <a:p>
            <a:r>
              <a:rPr lang="en-GB"/>
              <a:t>Slide </a:t>
            </a:r>
            <a:fld id="{440F5867-744E-4AA6-B0ED-4C44D2DFBB7B}" type="slidenum">
              <a:rPr lang="en-GB" smtClean="0"/>
              <a:pPr/>
              <a:t>11</a:t>
            </a:fld>
            <a:endParaRPr lang="en-GB" dirty="0"/>
          </a:p>
        </p:txBody>
      </p:sp>
      <p:sp>
        <p:nvSpPr>
          <p:cNvPr id="819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US"/>
          </a:p>
        </p:txBody>
      </p:sp>
      <p:sp>
        <p:nvSpPr>
          <p:cNvPr id="819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November 2023</a:t>
            </a:r>
          </a:p>
        </p:txBody>
      </p:sp>
    </p:spTree>
    <p:extLst>
      <p:ext uri="{BB962C8B-B14F-4D97-AF65-F5344CB8AC3E}">
        <p14:creationId xmlns:p14="http://schemas.microsoft.com/office/powerpoint/2010/main" val="23328695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7" name="Rectangle 2"/>
          <p:cNvSpPr>
            <a:spLocks noGrp="1" noChangeArrowheads="1"/>
          </p:cNvSpPr>
          <p:nvPr>
            <p:ph type="title"/>
          </p:nvPr>
        </p:nvSpPr>
        <p:spPr/>
        <p:txBody>
          <a:bodyPr/>
          <a:lstStyle/>
          <a:p>
            <a:r>
              <a:rPr lang="en-US" dirty="0"/>
              <a:t>IEEE 802.11 Rules Document </a:t>
            </a:r>
          </a:p>
        </p:txBody>
      </p:sp>
      <p:sp>
        <p:nvSpPr>
          <p:cNvPr id="8198" name="Rectangle 3"/>
          <p:cNvSpPr>
            <a:spLocks noGrp="1" noChangeArrowheads="1"/>
          </p:cNvSpPr>
          <p:nvPr>
            <p:ph idx="1"/>
          </p:nvPr>
        </p:nvSpPr>
        <p:spPr>
          <a:noFill/>
        </p:spPr>
        <p:txBody>
          <a:bodyPr/>
          <a:lstStyle/>
          <a:p>
            <a:r>
              <a:rPr lang="en-US" dirty="0"/>
              <a:t>IEEE 802.11 WG Operations Manual (Approved 15 Sept 2022):</a:t>
            </a:r>
          </a:p>
          <a:p>
            <a:pPr lvl="1"/>
            <a:r>
              <a:rPr lang="en-US" altLang="en-US" dirty="0">
                <a:hlinkClick r:id="rId3"/>
              </a:rPr>
              <a:t>https://mentor.ieee.org/802.11/dcn/22/11-22-1638-00-0000-802-11-operations-manual.docx</a:t>
            </a:r>
            <a:endParaRPr lang="en-US" altLang="en-US" dirty="0"/>
          </a:p>
          <a:p>
            <a:endParaRPr lang="en-US" dirty="0"/>
          </a:p>
        </p:txBody>
      </p:sp>
      <p:sp>
        <p:nvSpPr>
          <p:cNvPr id="2" name="Slide Number Placeholder 1"/>
          <p:cNvSpPr>
            <a:spLocks noGrp="1"/>
          </p:cNvSpPr>
          <p:nvPr>
            <p:ph type="sldNum" idx="12"/>
          </p:nvPr>
        </p:nvSpPr>
        <p:spPr/>
        <p:txBody>
          <a:bodyPr/>
          <a:lstStyle/>
          <a:p>
            <a:r>
              <a:rPr lang="en-GB"/>
              <a:t>Slide </a:t>
            </a:r>
            <a:fld id="{440F5867-744E-4AA6-B0ED-4C44D2DFBB7B}" type="slidenum">
              <a:rPr lang="en-GB" smtClean="0"/>
              <a:pPr/>
              <a:t>12</a:t>
            </a:fld>
            <a:endParaRPr lang="en-GB" dirty="0"/>
          </a:p>
        </p:txBody>
      </p:sp>
      <p:sp>
        <p:nvSpPr>
          <p:cNvPr id="819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US"/>
          </a:p>
        </p:txBody>
      </p:sp>
      <p:sp>
        <p:nvSpPr>
          <p:cNvPr id="819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November 2023</a:t>
            </a:r>
          </a:p>
        </p:txBody>
      </p:sp>
    </p:spTree>
    <p:extLst>
      <p:ext uri="{BB962C8B-B14F-4D97-AF65-F5344CB8AC3E}">
        <p14:creationId xmlns:p14="http://schemas.microsoft.com/office/powerpoint/2010/main" val="92592904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3B43754-1163-4B0C-8310-62C38E10D93C}"/>
              </a:ext>
            </a:extLst>
          </p:cNvPr>
          <p:cNvSpPr>
            <a:spLocks noGrp="1"/>
          </p:cNvSpPr>
          <p:nvPr>
            <p:ph type="title"/>
          </p:nvPr>
        </p:nvSpPr>
        <p:spPr>
          <a:xfrm>
            <a:off x="914402" y="685803"/>
            <a:ext cx="10361084" cy="798981"/>
          </a:xfrm>
        </p:spPr>
        <p:txBody>
          <a:bodyPr/>
          <a:lstStyle/>
          <a:p>
            <a:r>
              <a:rPr lang="en-US" sz="2400" dirty="0"/>
              <a:t>IEEE 802 PARs &amp; ICAIDs under consideration</a:t>
            </a:r>
            <a:br>
              <a:rPr lang="en-US" sz="2400" dirty="0"/>
            </a:br>
            <a:r>
              <a:rPr lang="en-US" sz="2400" dirty="0"/>
              <a:t>for 2023 November IEEE 802 Mixed-mode Plenary</a:t>
            </a:r>
          </a:p>
        </p:txBody>
      </p:sp>
      <p:sp>
        <p:nvSpPr>
          <p:cNvPr id="4" name="Date Placeholder 3">
            <a:extLst>
              <a:ext uri="{FF2B5EF4-FFF2-40B4-BE49-F238E27FC236}">
                <a16:creationId xmlns:a16="http://schemas.microsoft.com/office/drawing/2014/main" id="{6FF350B7-E5CE-41F0-99E9-3A5050C16B3F}"/>
              </a:ext>
            </a:extLst>
          </p:cNvPr>
          <p:cNvSpPr>
            <a:spLocks noGrp="1"/>
          </p:cNvSpPr>
          <p:nvPr>
            <p:ph type="dt" idx="10"/>
          </p:nvPr>
        </p:nvSpPr>
        <p:spPr/>
        <p:txBody>
          <a:bodyPr/>
          <a:lstStyle/>
          <a:p>
            <a:r>
              <a:rPr lang="en-US"/>
              <a:t>November 2023</a:t>
            </a:r>
            <a:endParaRPr lang="en-GB" dirty="0"/>
          </a:p>
        </p:txBody>
      </p:sp>
      <p:sp>
        <p:nvSpPr>
          <p:cNvPr id="5" name="Footer Placeholder 4">
            <a:extLst>
              <a:ext uri="{FF2B5EF4-FFF2-40B4-BE49-F238E27FC236}">
                <a16:creationId xmlns:a16="http://schemas.microsoft.com/office/drawing/2014/main" id="{C4AAACEF-B513-4572-B476-9E4E8BE6A700}"/>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F12FA1E8-46A1-4F71-B8FE-649504112FD1}"/>
              </a:ext>
            </a:extLst>
          </p:cNvPr>
          <p:cNvSpPr>
            <a:spLocks noGrp="1"/>
          </p:cNvSpPr>
          <p:nvPr>
            <p:ph type="sldNum" idx="12"/>
          </p:nvPr>
        </p:nvSpPr>
        <p:spPr/>
        <p:txBody>
          <a:bodyPr/>
          <a:lstStyle/>
          <a:p>
            <a:r>
              <a:rPr lang="en-GB"/>
              <a:t>Slide </a:t>
            </a:r>
            <a:fld id="{440F5867-744E-4AA6-B0ED-4C44D2DFBB7B}" type="slidenum">
              <a:rPr lang="en-GB" smtClean="0"/>
              <a:pPr/>
              <a:t>13</a:t>
            </a:fld>
            <a:endParaRPr lang="en-GB" dirty="0"/>
          </a:p>
        </p:txBody>
      </p:sp>
      <p:sp>
        <p:nvSpPr>
          <p:cNvPr id="8" name="Content Placeholder 7">
            <a:extLst>
              <a:ext uri="{FF2B5EF4-FFF2-40B4-BE49-F238E27FC236}">
                <a16:creationId xmlns:a16="http://schemas.microsoft.com/office/drawing/2014/main" id="{A17284DF-72F3-4BE4-A17D-B2B7EC7499F0}"/>
              </a:ext>
            </a:extLst>
          </p:cNvPr>
          <p:cNvSpPr>
            <a:spLocks noGrp="1"/>
          </p:cNvSpPr>
          <p:nvPr>
            <p:ph idx="1"/>
          </p:nvPr>
        </p:nvSpPr>
        <p:spPr>
          <a:xfrm>
            <a:off x="914402" y="1628800"/>
            <a:ext cx="10547392" cy="4702599"/>
          </a:xfrm>
        </p:spPr>
        <p:txBody>
          <a:bodyPr/>
          <a:lstStyle/>
          <a:p>
            <a:pPr algn="l"/>
            <a:r>
              <a:rPr lang="en-US" b="1" i="0" dirty="0">
                <a:solidFill>
                  <a:srgbClr val="000000"/>
                </a:solidFill>
                <a:effectLst/>
                <a:latin typeface="Times New Roman" panose="02020603050405020304" pitchFamily="18" charset="0"/>
              </a:rPr>
              <a:t>Nov 12-17, 2023 Honolulu, HI, USA</a:t>
            </a:r>
          </a:p>
          <a:p>
            <a:pPr marL="457200" indent="-457200" algn="l">
              <a:buFont typeface="+mj-lt"/>
              <a:buAutoNum type="arabicPeriod"/>
            </a:pPr>
            <a:r>
              <a:rPr lang="en-US" b="0" i="0" dirty="0">
                <a:solidFill>
                  <a:srgbClr val="000000"/>
                </a:solidFill>
                <a:effectLst/>
                <a:latin typeface="Times New Roman" panose="02020603050405020304" pitchFamily="18" charset="0"/>
              </a:rPr>
              <a:t>802.1CB-2017/Cor1 - FRER Corrigendum 1, </a:t>
            </a:r>
            <a:r>
              <a:rPr lang="en-US" b="0" i="0" dirty="0">
                <a:solidFill>
                  <a:srgbClr val="000000"/>
                </a:solidFill>
                <a:effectLst/>
                <a:latin typeface="Times New Roman" panose="02020603050405020304" pitchFamily="18" charset="0"/>
                <a:hlinkClick r:id="rId2"/>
              </a:rPr>
              <a:t>PAR</a:t>
            </a:r>
            <a:endParaRPr lang="en-US" b="0" i="0" dirty="0">
              <a:solidFill>
                <a:srgbClr val="000000"/>
              </a:solidFill>
              <a:effectLst/>
              <a:latin typeface="Times New Roman" panose="02020603050405020304" pitchFamily="18" charset="0"/>
            </a:endParaRPr>
          </a:p>
          <a:p>
            <a:pPr marL="457200" indent="-457200" algn="l">
              <a:buFont typeface="+mj-lt"/>
              <a:buAutoNum type="arabicPeriod"/>
            </a:pPr>
            <a:r>
              <a:rPr lang="en-US" b="0" i="0" dirty="0">
                <a:solidFill>
                  <a:srgbClr val="000000"/>
                </a:solidFill>
                <a:effectLst/>
                <a:latin typeface="Times New Roman" panose="02020603050405020304" pitchFamily="18" charset="0"/>
              </a:rPr>
              <a:t>802.1ACea - Amendment - Support for IEEE Std 802.15.6 , </a:t>
            </a:r>
            <a:r>
              <a:rPr lang="en-US" b="0" i="0" dirty="0">
                <a:solidFill>
                  <a:srgbClr val="000000"/>
                </a:solidFill>
                <a:effectLst/>
                <a:latin typeface="Times New Roman" panose="02020603050405020304" pitchFamily="18" charset="0"/>
                <a:hlinkClick r:id="rId3"/>
              </a:rPr>
              <a:t>PAR</a:t>
            </a:r>
            <a:r>
              <a:rPr lang="en-US" b="0" i="0" dirty="0">
                <a:solidFill>
                  <a:srgbClr val="000000"/>
                </a:solidFill>
                <a:effectLst/>
                <a:latin typeface="Times New Roman" panose="02020603050405020304" pitchFamily="18" charset="0"/>
              </a:rPr>
              <a:t> and </a:t>
            </a:r>
            <a:r>
              <a:rPr lang="en-US" b="0" i="0" dirty="0">
                <a:solidFill>
                  <a:srgbClr val="000000"/>
                </a:solidFill>
                <a:effectLst/>
                <a:latin typeface="Times New Roman" panose="02020603050405020304" pitchFamily="18" charset="0"/>
                <a:hlinkClick r:id="rId4"/>
              </a:rPr>
              <a:t>CSD</a:t>
            </a:r>
            <a:endParaRPr lang="en-US" b="0" i="0" dirty="0">
              <a:solidFill>
                <a:srgbClr val="000000"/>
              </a:solidFill>
              <a:effectLst/>
              <a:latin typeface="Times New Roman" panose="02020603050405020304" pitchFamily="18" charset="0"/>
            </a:endParaRPr>
          </a:p>
          <a:p>
            <a:pPr marL="457200" indent="-457200" algn="l">
              <a:buFont typeface="+mj-lt"/>
              <a:buAutoNum type="arabicPeriod"/>
            </a:pPr>
            <a:r>
              <a:rPr lang="en-US" b="0" i="0" dirty="0">
                <a:solidFill>
                  <a:srgbClr val="000000"/>
                </a:solidFill>
                <a:effectLst/>
                <a:latin typeface="Times New Roman" panose="02020603050405020304" pitchFamily="18" charset="0"/>
              </a:rPr>
              <a:t>802.1AXdz - Amendment - YANG for Link Aggregation , </a:t>
            </a:r>
            <a:r>
              <a:rPr lang="en-US" b="0" i="0" dirty="0">
                <a:solidFill>
                  <a:srgbClr val="000000"/>
                </a:solidFill>
                <a:effectLst/>
                <a:latin typeface="Times New Roman" panose="02020603050405020304" pitchFamily="18" charset="0"/>
                <a:hlinkClick r:id="rId5"/>
              </a:rPr>
              <a:t>PAR</a:t>
            </a:r>
            <a:r>
              <a:rPr lang="en-US" b="0" i="0" dirty="0">
                <a:solidFill>
                  <a:srgbClr val="000000"/>
                </a:solidFill>
                <a:effectLst/>
                <a:latin typeface="Times New Roman" panose="02020603050405020304" pitchFamily="18" charset="0"/>
              </a:rPr>
              <a:t> and </a:t>
            </a:r>
            <a:r>
              <a:rPr lang="en-US" b="0" i="0" dirty="0">
                <a:solidFill>
                  <a:srgbClr val="000000"/>
                </a:solidFill>
                <a:effectLst/>
                <a:latin typeface="Times New Roman" panose="02020603050405020304" pitchFamily="18" charset="0"/>
                <a:hlinkClick r:id="rId6"/>
              </a:rPr>
              <a:t>CSD</a:t>
            </a:r>
            <a:endParaRPr lang="en-US" b="0" i="0" dirty="0">
              <a:solidFill>
                <a:srgbClr val="000000"/>
              </a:solidFill>
              <a:effectLst/>
              <a:latin typeface="Times New Roman" panose="02020603050405020304" pitchFamily="18" charset="0"/>
            </a:endParaRPr>
          </a:p>
          <a:p>
            <a:pPr marL="457200" indent="-457200" algn="l">
              <a:buFont typeface="+mj-lt"/>
              <a:buAutoNum type="arabicPeriod"/>
            </a:pPr>
            <a:r>
              <a:rPr lang="en-US" b="0" i="0" dirty="0">
                <a:solidFill>
                  <a:srgbClr val="000000"/>
                </a:solidFill>
                <a:effectLst/>
                <a:latin typeface="Times New Roman" panose="02020603050405020304" pitchFamily="18" charset="0"/>
              </a:rPr>
              <a:t>802.15.4ad - Amendment - Data rate and range extensions to IEEE 802.15.4 Smart Utility Network (SUN) Physical layer (PHY), </a:t>
            </a:r>
            <a:r>
              <a:rPr lang="en-US" b="0" i="0" dirty="0">
                <a:solidFill>
                  <a:srgbClr val="000000"/>
                </a:solidFill>
                <a:effectLst/>
                <a:latin typeface="Times New Roman" panose="02020603050405020304" pitchFamily="18" charset="0"/>
                <a:hlinkClick r:id="rId7"/>
              </a:rPr>
              <a:t>PAR</a:t>
            </a:r>
            <a:r>
              <a:rPr lang="en-US" b="0" i="0" dirty="0">
                <a:solidFill>
                  <a:srgbClr val="000000"/>
                </a:solidFill>
                <a:effectLst/>
                <a:latin typeface="Times New Roman" panose="02020603050405020304" pitchFamily="18" charset="0"/>
              </a:rPr>
              <a:t> and </a:t>
            </a:r>
            <a:r>
              <a:rPr lang="en-US" b="0" i="0" dirty="0">
                <a:solidFill>
                  <a:srgbClr val="000000"/>
                </a:solidFill>
                <a:effectLst/>
                <a:latin typeface="Times New Roman" panose="02020603050405020304" pitchFamily="18" charset="0"/>
                <a:hlinkClick r:id="rId8"/>
              </a:rPr>
              <a:t>CSD</a:t>
            </a:r>
            <a:endParaRPr lang="en-US" b="0" i="0" dirty="0">
              <a:solidFill>
                <a:srgbClr val="000000"/>
              </a:solidFill>
              <a:effectLst/>
              <a:latin typeface="Times New Roman" panose="02020603050405020304" pitchFamily="18" charset="0"/>
            </a:endParaRPr>
          </a:p>
          <a:p>
            <a:pPr marL="457200" indent="-457200" algn="l">
              <a:buFont typeface="+mj-lt"/>
              <a:buAutoNum type="arabicPeriod"/>
            </a:pPr>
            <a:r>
              <a:rPr lang="en-US" b="0" i="0" dirty="0">
                <a:solidFill>
                  <a:srgbClr val="000000"/>
                </a:solidFill>
                <a:effectLst/>
                <a:latin typeface="Times New Roman" panose="02020603050405020304" pitchFamily="18" charset="0"/>
              </a:rPr>
              <a:t>802.19.3a - Recommended Practice Amendment: Enhanced sub-1GHz Coexistence , </a:t>
            </a:r>
            <a:r>
              <a:rPr lang="en-US" b="0" i="0" dirty="0">
                <a:solidFill>
                  <a:srgbClr val="000000"/>
                </a:solidFill>
                <a:effectLst/>
                <a:latin typeface="Times New Roman" panose="02020603050405020304" pitchFamily="18" charset="0"/>
                <a:hlinkClick r:id="rId9"/>
              </a:rPr>
              <a:t>PAR</a:t>
            </a:r>
            <a:r>
              <a:rPr lang="en-US" b="0" i="0" dirty="0">
                <a:solidFill>
                  <a:srgbClr val="000000"/>
                </a:solidFill>
                <a:effectLst/>
                <a:latin typeface="Times New Roman" panose="02020603050405020304" pitchFamily="18" charset="0"/>
              </a:rPr>
              <a:t> and </a:t>
            </a:r>
            <a:r>
              <a:rPr lang="en-US" b="0" i="0" dirty="0">
                <a:solidFill>
                  <a:srgbClr val="000000"/>
                </a:solidFill>
                <a:effectLst/>
                <a:latin typeface="Times New Roman" panose="02020603050405020304" pitchFamily="18" charset="0"/>
                <a:hlinkClick r:id="rId10"/>
              </a:rPr>
              <a:t>CSD</a:t>
            </a:r>
            <a:endParaRPr lang="en-US" b="0" i="0" dirty="0">
              <a:solidFill>
                <a:srgbClr val="000000"/>
              </a:solidFill>
              <a:effectLst/>
              <a:latin typeface="Times New Roman" panose="02020603050405020304" pitchFamily="18" charset="0"/>
            </a:endParaRPr>
          </a:p>
          <a:p>
            <a:endParaRPr lang="en-US" dirty="0"/>
          </a:p>
        </p:txBody>
      </p:sp>
    </p:spTree>
    <p:extLst>
      <p:ext uri="{BB962C8B-B14F-4D97-AF65-F5344CB8AC3E}">
        <p14:creationId xmlns:p14="http://schemas.microsoft.com/office/powerpoint/2010/main" val="209930538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altLang="en-US" sz="2800" dirty="0"/>
              <a:t>Agenda for PAR Review SC – November 13 and 16, 2023</a:t>
            </a:r>
            <a:br>
              <a:rPr lang="en-US" altLang="en-US" sz="2800" dirty="0"/>
            </a:br>
            <a:r>
              <a:rPr lang="en-US" altLang="en-US" sz="2800" dirty="0"/>
              <a:t>Chair: Jon Rosdahl</a:t>
            </a:r>
            <a:endParaRPr lang="en-US" sz="2800" dirty="0"/>
          </a:p>
        </p:txBody>
      </p:sp>
      <p:sp>
        <p:nvSpPr>
          <p:cNvPr id="3" name="Content Placeholder 2"/>
          <p:cNvSpPr>
            <a:spLocks noGrp="1"/>
          </p:cNvSpPr>
          <p:nvPr>
            <p:ph idx="1"/>
          </p:nvPr>
        </p:nvSpPr>
        <p:spPr>
          <a:xfrm>
            <a:off x="914402" y="1744827"/>
            <a:ext cx="10361084" cy="4492485"/>
          </a:xfrm>
        </p:spPr>
        <p:txBody>
          <a:bodyPr>
            <a:normAutofit fontScale="92500" lnSpcReduction="20000"/>
          </a:bodyPr>
          <a:lstStyle/>
          <a:p>
            <a:pPr marL="0" indent="0"/>
            <a:r>
              <a:rPr lang="en-US" dirty="0"/>
              <a:t>Agenda:</a:t>
            </a:r>
          </a:p>
          <a:p>
            <a:pPr marL="0" indent="0"/>
            <a:r>
              <a:rPr lang="en-US" dirty="0"/>
              <a:t>Monday 13 November 2023 13:30-15:30 HST and </a:t>
            </a:r>
          </a:p>
          <a:p>
            <a:pPr marL="0" indent="0"/>
            <a:r>
              <a:rPr lang="en-US" dirty="0"/>
              <a:t>Tuesday 14 November 2023 9:00-10:00 HST</a:t>
            </a:r>
          </a:p>
          <a:p>
            <a:pPr marL="1257300" lvl="2" indent="-457200">
              <a:buFont typeface="+mj-lt"/>
              <a:buAutoNum type="arabicPeriod"/>
            </a:pPr>
            <a:r>
              <a:rPr lang="en-US" sz="2000" dirty="0"/>
              <a:t>Welcome – Review Policies and Procedures slides.</a:t>
            </a:r>
          </a:p>
          <a:p>
            <a:pPr marL="1257300" lvl="2" indent="-457200">
              <a:buFont typeface="+mj-lt"/>
              <a:buAutoNum type="arabicPeriod"/>
            </a:pPr>
            <a:r>
              <a:rPr lang="en-US" sz="2000" dirty="0"/>
              <a:t>Approve Previous Minutes </a:t>
            </a:r>
          </a:p>
          <a:p>
            <a:pPr marL="1257300" lvl="2" indent="-457200">
              <a:buFont typeface="+mj-lt"/>
              <a:buAutoNum type="arabicPeriod"/>
            </a:pPr>
            <a:r>
              <a:rPr lang="en-US" sz="2000" dirty="0"/>
              <a:t>Determine order of review</a:t>
            </a:r>
          </a:p>
          <a:p>
            <a:pPr marL="1257300" lvl="2" indent="-457200">
              <a:buFont typeface="+mj-lt"/>
              <a:buAutoNum type="arabicPeriod"/>
            </a:pPr>
            <a:r>
              <a:rPr lang="en-US" sz="2000" dirty="0"/>
              <a:t>Review PARs/CSD posted for review this Plenary.</a:t>
            </a:r>
          </a:p>
          <a:p>
            <a:pPr marL="1257300" lvl="2" indent="-457200">
              <a:buFont typeface="+mj-lt"/>
              <a:buAutoNum type="arabicPeriod"/>
            </a:pPr>
            <a:r>
              <a:rPr lang="en-US" sz="2000" dirty="0"/>
              <a:t>Post Feedback to 802 EC Reflector by 14 November 2023, 6:30 pm ET</a:t>
            </a:r>
          </a:p>
          <a:p>
            <a:pPr marL="1257300" lvl="2" indent="-457200">
              <a:buFont typeface="+mj-lt"/>
              <a:buAutoNum type="arabicPeriod"/>
            </a:pPr>
            <a:r>
              <a:rPr lang="en-US" sz="2000" dirty="0"/>
              <a:t>Recess</a:t>
            </a:r>
            <a:endParaRPr lang="en-US" sz="2000" u="sng" dirty="0"/>
          </a:p>
          <a:p>
            <a:pPr marL="857250" lvl="1" indent="-457200">
              <a:buFont typeface="+mj-lt"/>
              <a:buAutoNum type="arabicPeriod"/>
            </a:pPr>
            <a:endParaRPr lang="en-US" u="sng" dirty="0"/>
          </a:p>
          <a:p>
            <a:pPr marL="0" indent="0"/>
            <a:r>
              <a:rPr lang="en-US" dirty="0"/>
              <a:t>Thursday 16 November 2023 - 10:30-12:30 HST</a:t>
            </a:r>
            <a:endParaRPr lang="en-US" b="0" dirty="0"/>
          </a:p>
          <a:p>
            <a:pPr marL="800100" lvl="2" indent="0"/>
            <a:r>
              <a:rPr lang="en-US" b="0" dirty="0"/>
              <a:t>	</a:t>
            </a:r>
            <a:r>
              <a:rPr lang="en-US" sz="1600" b="0" dirty="0"/>
              <a:t>1. Review Responses</a:t>
            </a:r>
          </a:p>
          <a:p>
            <a:pPr marL="800100" lvl="2" indent="0"/>
            <a:r>
              <a:rPr lang="en-US" sz="1600" b="0" dirty="0"/>
              <a:t>	2. Provide any required feedback to WG (email)</a:t>
            </a:r>
          </a:p>
          <a:p>
            <a:pPr marL="800100" lvl="2" indent="0"/>
            <a:r>
              <a:rPr lang="en-US" sz="1600" b="0" dirty="0"/>
              <a:t>	3. Adjourn</a:t>
            </a:r>
          </a:p>
        </p:txBody>
      </p:sp>
      <p:sp>
        <p:nvSpPr>
          <p:cNvPr id="6" name="Date Placeholder 5"/>
          <p:cNvSpPr>
            <a:spLocks noGrp="1"/>
          </p:cNvSpPr>
          <p:nvPr>
            <p:ph type="dt" idx="10"/>
          </p:nvPr>
        </p:nvSpPr>
        <p:spPr/>
        <p:txBody>
          <a:bodyPr/>
          <a:lstStyle/>
          <a:p>
            <a:r>
              <a:rPr lang="en-US"/>
              <a:t>November 2023</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14</a:t>
            </a:fld>
            <a:endParaRPr lang="en-GB" dirty="0"/>
          </a:p>
        </p:txBody>
      </p:sp>
      <p:sp>
        <p:nvSpPr>
          <p:cNvPr id="7" name="TextBox 6"/>
          <p:cNvSpPr txBox="1"/>
          <p:nvPr/>
        </p:nvSpPr>
        <p:spPr>
          <a:xfrm>
            <a:off x="2279576" y="1283162"/>
            <a:ext cx="2808312" cy="461665"/>
          </a:xfrm>
          <a:prstGeom prst="rect">
            <a:avLst/>
          </a:prstGeom>
          <a:noFill/>
        </p:spPr>
        <p:txBody>
          <a:bodyPr wrap="square" rtlCol="0">
            <a:spAutoFit/>
          </a:bodyPr>
          <a:lstStyle/>
          <a:p>
            <a:r>
              <a:rPr lang="en-US" dirty="0"/>
              <a:t>Draft Agenda:</a:t>
            </a:r>
          </a:p>
        </p:txBody>
      </p:sp>
    </p:spTree>
    <p:extLst>
      <p:ext uri="{BB962C8B-B14F-4D97-AF65-F5344CB8AC3E}">
        <p14:creationId xmlns:p14="http://schemas.microsoft.com/office/powerpoint/2010/main" val="343963531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F6D9B48-724F-44AC-933A-C1D772F30F06}"/>
              </a:ext>
            </a:extLst>
          </p:cNvPr>
          <p:cNvSpPr>
            <a:spLocks noGrp="1"/>
          </p:cNvSpPr>
          <p:nvPr>
            <p:ph type="title"/>
          </p:nvPr>
        </p:nvSpPr>
        <p:spPr>
          <a:xfrm>
            <a:off x="914402" y="685803"/>
            <a:ext cx="10361084" cy="654965"/>
          </a:xfrm>
        </p:spPr>
        <p:txBody>
          <a:bodyPr/>
          <a:lstStyle/>
          <a:p>
            <a:r>
              <a:rPr lang="en-US" sz="2800" dirty="0"/>
              <a:t>Motion to approve Previous Minutes</a:t>
            </a:r>
          </a:p>
        </p:txBody>
      </p:sp>
      <p:sp>
        <p:nvSpPr>
          <p:cNvPr id="3" name="Content Placeholder 2">
            <a:extLst>
              <a:ext uri="{FF2B5EF4-FFF2-40B4-BE49-F238E27FC236}">
                <a16:creationId xmlns:a16="http://schemas.microsoft.com/office/drawing/2014/main" id="{58F48A77-6149-4095-9848-28A693C82088}"/>
              </a:ext>
            </a:extLst>
          </p:cNvPr>
          <p:cNvSpPr>
            <a:spLocks noGrp="1"/>
          </p:cNvSpPr>
          <p:nvPr>
            <p:ph idx="1"/>
          </p:nvPr>
        </p:nvSpPr>
        <p:spPr/>
        <p:txBody>
          <a:bodyPr/>
          <a:lstStyle/>
          <a:p>
            <a:r>
              <a:rPr lang="en-US" sz="2000" b="1" dirty="0"/>
              <a:t>Move to approve the minutes from </a:t>
            </a:r>
            <a:r>
              <a:rPr lang="en-US" sz="2000" dirty="0"/>
              <a:t>July </a:t>
            </a:r>
            <a:r>
              <a:rPr lang="en-US" sz="2000" b="1" dirty="0"/>
              <a:t>2023 in document  11-23/01213r1 :</a:t>
            </a:r>
          </a:p>
          <a:p>
            <a:r>
              <a:rPr lang="en-US" sz="2000" dirty="0"/>
              <a:t>	</a:t>
            </a:r>
            <a:r>
              <a:rPr lang="en-US" sz="2000" dirty="0">
                <a:hlinkClick r:id="rId2"/>
              </a:rPr>
              <a:t>https://mentor.ieee.org/802.11/dcn/23/11-23-1213-01-0PAR-minutes-july-2023-session.docx</a:t>
            </a:r>
            <a:endParaRPr lang="en-US" sz="2000" dirty="0"/>
          </a:p>
          <a:p>
            <a:r>
              <a:rPr lang="en-US" sz="2000" dirty="0"/>
              <a:t> </a:t>
            </a:r>
          </a:p>
          <a:p>
            <a:r>
              <a:rPr lang="en-US" sz="2000" dirty="0"/>
              <a:t>Moved: Michael Montemurro</a:t>
            </a:r>
          </a:p>
          <a:p>
            <a:r>
              <a:rPr lang="en-US" sz="2000" dirty="0"/>
              <a:t>2</a:t>
            </a:r>
            <a:r>
              <a:rPr lang="en-US" sz="2000" baseline="30000" dirty="0"/>
              <a:t>nd</a:t>
            </a:r>
            <a:r>
              <a:rPr lang="en-US" sz="2000" dirty="0"/>
              <a:t>:       Dorothy Stanley</a:t>
            </a:r>
          </a:p>
          <a:p>
            <a:r>
              <a:rPr lang="en-US" sz="2000" dirty="0"/>
              <a:t>Results: Unanimous – (6 in room)</a:t>
            </a:r>
            <a:endParaRPr lang="en-US" dirty="0"/>
          </a:p>
        </p:txBody>
      </p:sp>
      <p:sp>
        <p:nvSpPr>
          <p:cNvPr id="4" name="Date Placeholder 3">
            <a:extLst>
              <a:ext uri="{FF2B5EF4-FFF2-40B4-BE49-F238E27FC236}">
                <a16:creationId xmlns:a16="http://schemas.microsoft.com/office/drawing/2014/main" id="{2F4099CA-8337-48FF-9415-776BA80408E3}"/>
              </a:ext>
            </a:extLst>
          </p:cNvPr>
          <p:cNvSpPr>
            <a:spLocks noGrp="1"/>
          </p:cNvSpPr>
          <p:nvPr>
            <p:ph type="dt" idx="10"/>
          </p:nvPr>
        </p:nvSpPr>
        <p:spPr/>
        <p:txBody>
          <a:bodyPr/>
          <a:lstStyle/>
          <a:p>
            <a:pPr marL="0" marR="0" lvl="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US" sz="1800" b="1" i="0" u="none" strike="noStrike" kern="1200" cap="none" spc="0" normalizeH="0" baseline="0" noProof="0">
                <a:ln>
                  <a:noFill/>
                </a:ln>
                <a:solidFill>
                  <a:srgbClr val="000000"/>
                </a:solidFill>
                <a:effectLst/>
                <a:uLnTx/>
                <a:uFillTx/>
                <a:latin typeface="Times New Roman" pitchFamily="16" charset="0"/>
                <a:ea typeface="MS Gothic" charset="-128"/>
              </a:rPr>
              <a:t>November 2023</a:t>
            </a:r>
            <a:endParaRPr kumimoji="0" lang="en-GB" sz="1800" b="1" i="0" u="none" strike="noStrike" kern="1200" cap="none" spc="0" normalizeH="0" baseline="0" noProof="0" dirty="0">
              <a:ln>
                <a:noFill/>
              </a:ln>
              <a:solidFill>
                <a:srgbClr val="000000"/>
              </a:solidFill>
              <a:effectLst/>
              <a:uLnTx/>
              <a:uFillTx/>
              <a:latin typeface="Times New Roman" pitchFamily="16" charset="0"/>
              <a:ea typeface="MS Gothic" charset="-128"/>
            </a:endParaRPr>
          </a:p>
        </p:txBody>
      </p:sp>
      <p:sp>
        <p:nvSpPr>
          <p:cNvPr id="5" name="Footer Placeholder 4">
            <a:extLst>
              <a:ext uri="{FF2B5EF4-FFF2-40B4-BE49-F238E27FC236}">
                <a16:creationId xmlns:a16="http://schemas.microsoft.com/office/drawing/2014/main" id="{45521205-D607-4B1A-8F09-17C0A4C05585}"/>
              </a:ext>
            </a:extLst>
          </p:cNvPr>
          <p:cNvSpPr>
            <a:spLocks noGrp="1"/>
          </p:cNvSpPr>
          <p:nvPr>
            <p:ph type="ftr" idx="11"/>
          </p:nvPr>
        </p:nvSpPr>
        <p:spPr/>
        <p:txBody>
          <a:bodyPr/>
          <a:lstStyle/>
          <a:p>
            <a:pPr marL="0" marR="0" lvl="0" indent="0" algn="r" defTabSz="449263" rtl="0" eaLnBrk="0" fontAlgn="base" latinLnBrk="0" hangingPunct="0">
              <a:lnSpc>
                <a:spcPct val="100000"/>
              </a:lnSpc>
              <a:spcBef>
                <a:spcPct val="0"/>
              </a:spcBef>
              <a:spcAft>
                <a:spcPct val="0"/>
              </a:spcAft>
              <a:buClr>
                <a:srgbClr val="000000"/>
              </a:buClr>
              <a:buSzPct val="100000"/>
              <a:buFont typeface="Times New Roman" pitchFamily="18" charset="0"/>
              <a:buNone/>
              <a:tabLst/>
              <a:defRPr/>
            </a:pPr>
            <a:r>
              <a:rPr kumimoji="0" lang="en-GB" sz="1800" b="0" i="0" u="none" strike="noStrike" kern="1200" cap="none" spc="0" normalizeH="0" baseline="0" noProof="0">
                <a:ln>
                  <a:noFill/>
                </a:ln>
                <a:solidFill>
                  <a:srgbClr val="000000"/>
                </a:solidFill>
                <a:effectLst/>
                <a:uLnTx/>
                <a:uFillTx/>
                <a:latin typeface="Times New Roman" pitchFamily="16" charset="0"/>
                <a:ea typeface="Arial Unicode MS" pitchFamily="34" charset="-128"/>
              </a:rPr>
              <a:t>Jon Rosdahl (Qualcomm)</a:t>
            </a:r>
            <a:endParaRPr kumimoji="0" lang="en-GB" sz="1800" b="0" i="0" u="none" strike="noStrike" kern="1200" cap="none" spc="0" normalizeH="0" baseline="0" noProof="0" dirty="0">
              <a:ln>
                <a:noFill/>
              </a:ln>
              <a:solidFill>
                <a:srgbClr val="000000"/>
              </a:solidFill>
              <a:effectLst/>
              <a:uLnTx/>
              <a:uFillTx/>
              <a:latin typeface="Times New Roman" pitchFamily="16" charset="0"/>
              <a:ea typeface="Arial Unicode MS" pitchFamily="34" charset="-128"/>
            </a:endParaRPr>
          </a:p>
        </p:txBody>
      </p:sp>
      <p:sp>
        <p:nvSpPr>
          <p:cNvPr id="6" name="Slide Number Placeholder 5">
            <a:extLst>
              <a:ext uri="{FF2B5EF4-FFF2-40B4-BE49-F238E27FC236}">
                <a16:creationId xmlns:a16="http://schemas.microsoft.com/office/drawing/2014/main" id="{7977B1C8-1CEA-4903-9610-B1E925DF4894}"/>
              </a:ext>
            </a:extLst>
          </p:cNvPr>
          <p:cNvSpPr>
            <a:spLocks noGrp="1"/>
          </p:cNvSpPr>
          <p:nvPr>
            <p:ph type="sldNum" idx="12"/>
          </p:nvPr>
        </p:nvSpPr>
        <p:spPr/>
        <p:txBody>
          <a:bodyPr/>
          <a:lstStyle/>
          <a:p>
            <a:pPr marL="0" marR="0" lvl="0" indent="0" algn="ct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0" i="0" u="none" strike="noStrike" kern="1200" cap="none" spc="0" normalizeH="0" baseline="0" noProof="0">
                <a:ln>
                  <a:noFill/>
                </a:ln>
                <a:solidFill>
                  <a:srgbClr val="000000"/>
                </a:solidFill>
                <a:effectLst/>
                <a:uLnTx/>
                <a:uFillTx/>
                <a:latin typeface="Times New Roman" pitchFamily="16" charset="0"/>
                <a:ea typeface="MS Gothic" charset="-128"/>
              </a:rPr>
              <a:t>Slide </a:t>
            </a:r>
            <a:fld id="{440F5867-744E-4AA6-B0ED-4C44D2DFBB7B}" type="slidenum">
              <a:rPr kumimoji="0" lang="en-GB" sz="1800" b="0" i="0" u="none" strike="noStrike" kern="1200" cap="none" spc="0" normalizeH="0" baseline="0" noProof="0" smtClean="0">
                <a:ln>
                  <a:noFill/>
                </a:ln>
                <a:solidFill>
                  <a:srgbClr val="000000"/>
                </a:solidFill>
                <a:effectLst/>
                <a:uLnTx/>
                <a:uFillTx/>
                <a:latin typeface="Times New Roman" pitchFamily="16" charset="0"/>
                <a:ea typeface="MS Gothic" charset="-128"/>
              </a:rPr>
              <a:pPr marL="0" marR="0" lvl="0" indent="0" algn="ct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t>15</a:t>
            </a:fld>
            <a:endParaRPr kumimoji="0" lang="en-GB" sz="1800" b="0" i="0" u="none" strike="noStrike" kern="1200" cap="none" spc="0" normalizeH="0" baseline="0" noProof="0" dirty="0">
              <a:ln>
                <a:noFill/>
              </a:ln>
              <a:solidFill>
                <a:srgbClr val="000000"/>
              </a:solidFill>
              <a:effectLst/>
              <a:uLnTx/>
              <a:uFillTx/>
              <a:latin typeface="Times New Roman" pitchFamily="16" charset="0"/>
              <a:ea typeface="MS Gothic" charset="-128"/>
            </a:endParaRPr>
          </a:p>
        </p:txBody>
      </p:sp>
    </p:spTree>
    <p:extLst>
      <p:ext uri="{BB962C8B-B14F-4D97-AF65-F5344CB8AC3E}">
        <p14:creationId xmlns:p14="http://schemas.microsoft.com/office/powerpoint/2010/main" val="386628472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7A121F3-9014-44AB-B201-8F2267DE1296}"/>
              </a:ext>
            </a:extLst>
          </p:cNvPr>
          <p:cNvSpPr>
            <a:spLocks noGrp="1"/>
          </p:cNvSpPr>
          <p:nvPr>
            <p:ph type="title"/>
          </p:nvPr>
        </p:nvSpPr>
        <p:spPr>
          <a:xfrm>
            <a:off x="914402" y="685803"/>
            <a:ext cx="10361084" cy="438941"/>
          </a:xfrm>
        </p:spPr>
        <p:txBody>
          <a:bodyPr/>
          <a:lstStyle/>
          <a:p>
            <a:r>
              <a:rPr lang="en-US" dirty="0"/>
              <a:t>Order to consider:</a:t>
            </a:r>
          </a:p>
        </p:txBody>
      </p:sp>
      <p:sp>
        <p:nvSpPr>
          <p:cNvPr id="4" name="Date Placeholder 3">
            <a:extLst>
              <a:ext uri="{FF2B5EF4-FFF2-40B4-BE49-F238E27FC236}">
                <a16:creationId xmlns:a16="http://schemas.microsoft.com/office/drawing/2014/main" id="{A6580590-2951-4A3A-AF5A-A77F31A22704}"/>
              </a:ext>
            </a:extLst>
          </p:cNvPr>
          <p:cNvSpPr>
            <a:spLocks noGrp="1"/>
          </p:cNvSpPr>
          <p:nvPr>
            <p:ph type="dt" idx="10"/>
          </p:nvPr>
        </p:nvSpPr>
        <p:spPr/>
        <p:txBody>
          <a:bodyPr/>
          <a:lstStyle/>
          <a:p>
            <a:r>
              <a:rPr lang="en-US"/>
              <a:t>November 2023</a:t>
            </a:r>
            <a:endParaRPr lang="en-GB" dirty="0"/>
          </a:p>
        </p:txBody>
      </p:sp>
      <p:sp>
        <p:nvSpPr>
          <p:cNvPr id="5" name="Footer Placeholder 4">
            <a:extLst>
              <a:ext uri="{FF2B5EF4-FFF2-40B4-BE49-F238E27FC236}">
                <a16:creationId xmlns:a16="http://schemas.microsoft.com/office/drawing/2014/main" id="{1C7D61F8-E820-4CDD-94CA-5A40630002A2}"/>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31D3143B-4761-4BA3-92BC-111716E04C08}"/>
              </a:ext>
            </a:extLst>
          </p:cNvPr>
          <p:cNvSpPr>
            <a:spLocks noGrp="1"/>
          </p:cNvSpPr>
          <p:nvPr>
            <p:ph type="sldNum" idx="12"/>
          </p:nvPr>
        </p:nvSpPr>
        <p:spPr/>
        <p:txBody>
          <a:bodyPr/>
          <a:lstStyle/>
          <a:p>
            <a:r>
              <a:rPr lang="en-GB"/>
              <a:t>Slide </a:t>
            </a:r>
            <a:fld id="{440F5867-744E-4AA6-B0ED-4C44D2DFBB7B}" type="slidenum">
              <a:rPr lang="en-GB" smtClean="0"/>
              <a:pPr/>
              <a:t>16</a:t>
            </a:fld>
            <a:endParaRPr lang="en-GB" dirty="0"/>
          </a:p>
        </p:txBody>
      </p:sp>
      <p:sp>
        <p:nvSpPr>
          <p:cNvPr id="8" name="Rectangle 2">
            <a:extLst>
              <a:ext uri="{FF2B5EF4-FFF2-40B4-BE49-F238E27FC236}">
                <a16:creationId xmlns:a16="http://schemas.microsoft.com/office/drawing/2014/main" id="{B2EE2183-289E-0BB1-688B-4D6393839DD6}"/>
              </a:ext>
            </a:extLst>
          </p:cNvPr>
          <p:cNvSpPr>
            <a:spLocks noGrp="1" noChangeArrowheads="1"/>
          </p:cNvSpPr>
          <p:nvPr>
            <p:ph idx="1"/>
          </p:nvPr>
        </p:nvSpPr>
        <p:spPr bwMode="auto">
          <a:xfrm>
            <a:off x="914402" y="1682080"/>
            <a:ext cx="10361083" cy="2939266"/>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pPr marL="457200" indent="-457200" algn="l">
              <a:buFont typeface="+mj-lt"/>
              <a:buAutoNum type="arabicPeriod"/>
            </a:pPr>
            <a:r>
              <a:rPr lang="en-US" sz="2000" b="0" i="0" dirty="0">
                <a:solidFill>
                  <a:srgbClr val="000000"/>
                </a:solidFill>
                <a:effectLst/>
                <a:latin typeface="Times New Roman" panose="02020603050405020304" pitchFamily="18" charset="0"/>
              </a:rPr>
              <a:t>802.1CB-2017/Cor1 - FRER Corrigendum 1, </a:t>
            </a:r>
            <a:r>
              <a:rPr lang="en-US" sz="2000" b="0" i="0" dirty="0">
                <a:solidFill>
                  <a:srgbClr val="000000"/>
                </a:solidFill>
                <a:effectLst/>
                <a:latin typeface="Times New Roman" panose="02020603050405020304" pitchFamily="18" charset="0"/>
                <a:hlinkClick r:id="rId2"/>
              </a:rPr>
              <a:t>PAR</a:t>
            </a:r>
            <a:endParaRPr lang="en-US" sz="2000" b="0" i="0" dirty="0">
              <a:solidFill>
                <a:srgbClr val="000000"/>
              </a:solidFill>
              <a:effectLst/>
              <a:latin typeface="Times New Roman" panose="02020603050405020304" pitchFamily="18" charset="0"/>
            </a:endParaRPr>
          </a:p>
          <a:p>
            <a:pPr marL="457200" indent="-457200" algn="l">
              <a:buFont typeface="+mj-lt"/>
              <a:buAutoNum type="arabicPeriod"/>
            </a:pPr>
            <a:r>
              <a:rPr lang="en-US" sz="2000" b="0" i="0" dirty="0">
                <a:solidFill>
                  <a:srgbClr val="000000"/>
                </a:solidFill>
                <a:effectLst/>
                <a:latin typeface="Times New Roman" panose="02020603050405020304" pitchFamily="18" charset="0"/>
              </a:rPr>
              <a:t>802.1ACea - Amendment - Support for IEEE Std 802.15.6 , </a:t>
            </a:r>
            <a:r>
              <a:rPr lang="en-US" sz="2000" b="0" i="0" dirty="0">
                <a:solidFill>
                  <a:srgbClr val="000000"/>
                </a:solidFill>
                <a:effectLst/>
                <a:latin typeface="Times New Roman" panose="02020603050405020304" pitchFamily="18" charset="0"/>
                <a:hlinkClick r:id="rId3"/>
              </a:rPr>
              <a:t>PAR</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4"/>
              </a:rPr>
              <a:t>CSD</a:t>
            </a:r>
            <a:endParaRPr lang="en-US" sz="2000" b="0" i="0" dirty="0">
              <a:solidFill>
                <a:srgbClr val="000000"/>
              </a:solidFill>
              <a:effectLst/>
              <a:latin typeface="Times New Roman" panose="02020603050405020304" pitchFamily="18" charset="0"/>
            </a:endParaRPr>
          </a:p>
          <a:p>
            <a:pPr marL="457200" indent="-457200" algn="l">
              <a:buFont typeface="+mj-lt"/>
              <a:buAutoNum type="arabicPeriod"/>
            </a:pPr>
            <a:r>
              <a:rPr lang="en-US" sz="2000" b="0" i="0" dirty="0">
                <a:solidFill>
                  <a:srgbClr val="000000"/>
                </a:solidFill>
                <a:effectLst/>
                <a:latin typeface="Times New Roman" panose="02020603050405020304" pitchFamily="18" charset="0"/>
              </a:rPr>
              <a:t>802.1AXdz - Amendment - YANG for Link Aggregation , </a:t>
            </a:r>
            <a:r>
              <a:rPr lang="en-US" sz="2000" b="0" i="0" dirty="0">
                <a:solidFill>
                  <a:srgbClr val="000000"/>
                </a:solidFill>
                <a:effectLst/>
                <a:latin typeface="Times New Roman" panose="02020603050405020304" pitchFamily="18" charset="0"/>
                <a:hlinkClick r:id="rId5"/>
              </a:rPr>
              <a:t>PAR</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6"/>
              </a:rPr>
              <a:t>CSD</a:t>
            </a:r>
            <a:endParaRPr lang="en-US" sz="2000" b="0" i="0" dirty="0">
              <a:solidFill>
                <a:srgbClr val="000000"/>
              </a:solidFill>
              <a:effectLst/>
              <a:latin typeface="Times New Roman" panose="02020603050405020304" pitchFamily="18" charset="0"/>
            </a:endParaRPr>
          </a:p>
          <a:p>
            <a:pPr marL="457200" indent="-457200" algn="l">
              <a:buFont typeface="+mj-lt"/>
              <a:buAutoNum type="arabicPeriod"/>
            </a:pPr>
            <a:r>
              <a:rPr lang="en-US" sz="2000" b="0" i="0" dirty="0">
                <a:solidFill>
                  <a:srgbClr val="000000"/>
                </a:solidFill>
                <a:effectLst/>
                <a:latin typeface="Times New Roman" panose="02020603050405020304" pitchFamily="18" charset="0"/>
              </a:rPr>
              <a:t>802.15.4ad - Amendment - Data rate and range extensions to IEEE 802.15.4 Smart Utility Network (SUN) Physical layer (PHY), </a:t>
            </a:r>
            <a:r>
              <a:rPr lang="en-US" sz="2000" b="0" i="0" dirty="0">
                <a:solidFill>
                  <a:srgbClr val="000000"/>
                </a:solidFill>
                <a:effectLst/>
                <a:latin typeface="Times New Roman" panose="02020603050405020304" pitchFamily="18" charset="0"/>
                <a:hlinkClick r:id="rId7"/>
              </a:rPr>
              <a:t>PAR</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8"/>
              </a:rPr>
              <a:t>CSD</a:t>
            </a:r>
            <a:endParaRPr lang="en-US" sz="2000" b="0" i="0" dirty="0">
              <a:solidFill>
                <a:srgbClr val="000000"/>
              </a:solidFill>
              <a:effectLst/>
              <a:latin typeface="Times New Roman" panose="02020603050405020304" pitchFamily="18" charset="0"/>
            </a:endParaRPr>
          </a:p>
          <a:p>
            <a:pPr marL="457200" indent="-457200" algn="l">
              <a:buFont typeface="+mj-lt"/>
              <a:buAutoNum type="arabicPeriod"/>
            </a:pPr>
            <a:r>
              <a:rPr lang="en-US" sz="2000" b="0" i="0" dirty="0">
                <a:solidFill>
                  <a:srgbClr val="000000"/>
                </a:solidFill>
                <a:effectLst/>
                <a:latin typeface="Times New Roman" panose="02020603050405020304" pitchFamily="18" charset="0"/>
              </a:rPr>
              <a:t>802.19.3a - Recommended Practice Amendment: Enhanced sub-1GHz Coexistence , </a:t>
            </a:r>
            <a:r>
              <a:rPr lang="en-US" sz="2000" b="0" i="0" dirty="0">
                <a:solidFill>
                  <a:srgbClr val="000000"/>
                </a:solidFill>
                <a:effectLst/>
                <a:latin typeface="Times New Roman" panose="02020603050405020304" pitchFamily="18" charset="0"/>
                <a:hlinkClick r:id="rId9"/>
              </a:rPr>
              <a:t>PAR</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10"/>
              </a:rPr>
              <a:t>CSD</a:t>
            </a:r>
            <a:endParaRPr lang="en-US" sz="2000" b="0" i="0" dirty="0">
              <a:solidFill>
                <a:srgbClr val="000000"/>
              </a:solidFill>
              <a:effectLst/>
              <a:latin typeface="Times New Roman" panose="02020603050405020304" pitchFamily="18" charset="0"/>
            </a:endParaRPr>
          </a:p>
        </p:txBody>
      </p:sp>
    </p:spTree>
    <p:extLst>
      <p:ext uri="{BB962C8B-B14F-4D97-AF65-F5344CB8AC3E}">
        <p14:creationId xmlns:p14="http://schemas.microsoft.com/office/powerpoint/2010/main" val="355969274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Par </a:t>
            </a:r>
            <a:r>
              <a:rPr lang="en-US" cap="none" dirty="0"/>
              <a:t>Review SC Comments</a:t>
            </a:r>
            <a:endParaRPr lang="en-US" dirty="0"/>
          </a:p>
        </p:txBody>
      </p:sp>
      <p:sp>
        <p:nvSpPr>
          <p:cNvPr id="4" name="Date Placeholder 3"/>
          <p:cNvSpPr>
            <a:spLocks noGrp="1"/>
          </p:cNvSpPr>
          <p:nvPr>
            <p:ph type="dt" idx="10"/>
          </p:nvPr>
        </p:nvSpPr>
        <p:spPr/>
        <p:txBody>
          <a:bodyPr/>
          <a:lstStyle/>
          <a:p>
            <a:r>
              <a:rPr lang="en-US"/>
              <a:t>November 2023</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17</a:t>
            </a:fld>
            <a:endParaRPr lang="en-GB" dirty="0"/>
          </a:p>
        </p:txBody>
      </p:sp>
    </p:spTree>
    <p:extLst>
      <p:ext uri="{BB962C8B-B14F-4D97-AF65-F5344CB8AC3E}">
        <p14:creationId xmlns:p14="http://schemas.microsoft.com/office/powerpoint/2010/main" val="3831512451"/>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7A0EDB8-A1FD-C715-7C95-27FA71ED1C36}"/>
              </a:ext>
            </a:extLst>
          </p:cNvPr>
          <p:cNvSpPr>
            <a:spLocks noGrp="1"/>
          </p:cNvSpPr>
          <p:nvPr>
            <p:ph type="title"/>
          </p:nvPr>
        </p:nvSpPr>
        <p:spPr/>
        <p:txBody>
          <a:bodyPr/>
          <a:lstStyle/>
          <a:p>
            <a:r>
              <a:rPr lang="en-US" sz="3200" b="0" i="0" dirty="0">
                <a:solidFill>
                  <a:srgbClr val="000000"/>
                </a:solidFill>
                <a:effectLst/>
                <a:latin typeface="+mj-lt"/>
                <a:ea typeface="+mj-ea"/>
                <a:cs typeface="MS Gothic"/>
              </a:rPr>
              <a:t>1. </a:t>
            </a:r>
            <a:r>
              <a:rPr lang="en-US" sz="3200" b="0" i="0" dirty="0">
                <a:solidFill>
                  <a:srgbClr val="000000"/>
                </a:solidFill>
                <a:effectLst/>
                <a:latin typeface="Times New Roman" panose="02020603050405020304" pitchFamily="18" charset="0"/>
              </a:rPr>
              <a:t>802.1CB-2017/Cor1 - FRER Corrigendum 1, </a:t>
            </a:r>
            <a:r>
              <a:rPr lang="en-US" sz="3200" b="0" i="0" dirty="0">
                <a:solidFill>
                  <a:srgbClr val="000000"/>
                </a:solidFill>
                <a:effectLst/>
                <a:latin typeface="Times New Roman" panose="02020603050405020304" pitchFamily="18" charset="0"/>
                <a:hlinkClick r:id="rId2"/>
              </a:rPr>
              <a:t>PAR</a:t>
            </a:r>
            <a:endParaRPr lang="en-US" sz="3200" dirty="0">
              <a:effectLst/>
            </a:endParaRPr>
          </a:p>
        </p:txBody>
      </p:sp>
      <p:sp>
        <p:nvSpPr>
          <p:cNvPr id="3" name="Content Placeholder 2">
            <a:extLst>
              <a:ext uri="{FF2B5EF4-FFF2-40B4-BE49-F238E27FC236}">
                <a16:creationId xmlns:a16="http://schemas.microsoft.com/office/drawing/2014/main" id="{8AE5EBB9-4038-A952-E280-4DBAB19F2FEE}"/>
              </a:ext>
            </a:extLst>
          </p:cNvPr>
          <p:cNvSpPr>
            <a:spLocks noGrp="1"/>
          </p:cNvSpPr>
          <p:nvPr>
            <p:ph idx="1"/>
          </p:nvPr>
        </p:nvSpPr>
        <p:spPr/>
        <p:txBody>
          <a:bodyPr/>
          <a:lstStyle/>
          <a:p>
            <a:r>
              <a:rPr lang="en-US" dirty="0"/>
              <a:t>7.1 – Change “IEC 62439-3 defines high-availability mechanisms in automation networks, but it is restricted to ring topologies, whereas this amendment </a:t>
            </a:r>
            <a:r>
              <a:rPr lang="en-US" dirty="0">
                <a:highlight>
                  <a:srgbClr val="FFFF00"/>
                </a:highlight>
              </a:rPr>
              <a:t>will work on </a:t>
            </a:r>
            <a:r>
              <a:rPr lang="en-US" dirty="0"/>
              <a:t>all LAN topologies.” to “IEC 62439-3 defines high-availability mechanisms in automation networks, but it is restricted to ring topologies, whereas this amendment </a:t>
            </a:r>
            <a:r>
              <a:rPr lang="en-US" dirty="0">
                <a:solidFill>
                  <a:srgbClr val="FF0000"/>
                </a:solidFill>
              </a:rPr>
              <a:t>is applicable to </a:t>
            </a:r>
            <a:r>
              <a:rPr lang="en-US" dirty="0"/>
              <a:t>all LAN topologies.”</a:t>
            </a:r>
          </a:p>
        </p:txBody>
      </p:sp>
      <p:sp>
        <p:nvSpPr>
          <p:cNvPr id="4" name="Date Placeholder 3">
            <a:extLst>
              <a:ext uri="{FF2B5EF4-FFF2-40B4-BE49-F238E27FC236}">
                <a16:creationId xmlns:a16="http://schemas.microsoft.com/office/drawing/2014/main" id="{998E36BD-A3B4-5D1F-0847-11A0F1046821}"/>
              </a:ext>
            </a:extLst>
          </p:cNvPr>
          <p:cNvSpPr>
            <a:spLocks noGrp="1"/>
          </p:cNvSpPr>
          <p:nvPr>
            <p:ph type="dt" idx="10"/>
          </p:nvPr>
        </p:nvSpPr>
        <p:spPr/>
        <p:txBody>
          <a:bodyPr/>
          <a:lstStyle/>
          <a:p>
            <a:r>
              <a:rPr lang="en-US"/>
              <a:t>November 2023</a:t>
            </a:r>
            <a:endParaRPr lang="en-GB" dirty="0"/>
          </a:p>
        </p:txBody>
      </p:sp>
      <p:sp>
        <p:nvSpPr>
          <p:cNvPr id="5" name="Footer Placeholder 4">
            <a:extLst>
              <a:ext uri="{FF2B5EF4-FFF2-40B4-BE49-F238E27FC236}">
                <a16:creationId xmlns:a16="http://schemas.microsoft.com/office/drawing/2014/main" id="{22041543-34A4-63AA-86C1-BDB286C0BE4F}"/>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8AF2F5F4-EA70-B6B4-C7E6-48BAC911AA35}"/>
              </a:ext>
            </a:extLst>
          </p:cNvPr>
          <p:cNvSpPr>
            <a:spLocks noGrp="1"/>
          </p:cNvSpPr>
          <p:nvPr>
            <p:ph type="sldNum" idx="12"/>
          </p:nvPr>
        </p:nvSpPr>
        <p:spPr/>
        <p:txBody>
          <a:bodyPr/>
          <a:lstStyle/>
          <a:p>
            <a:r>
              <a:rPr lang="en-GB"/>
              <a:t>Slide </a:t>
            </a:r>
            <a:fld id="{440F5867-744E-4AA6-B0ED-4C44D2DFBB7B}" type="slidenum">
              <a:rPr lang="en-GB" smtClean="0"/>
              <a:pPr/>
              <a:t>18</a:t>
            </a:fld>
            <a:endParaRPr lang="en-GB" dirty="0"/>
          </a:p>
        </p:txBody>
      </p:sp>
    </p:spTree>
    <p:extLst>
      <p:ext uri="{BB962C8B-B14F-4D97-AF65-F5344CB8AC3E}">
        <p14:creationId xmlns:p14="http://schemas.microsoft.com/office/powerpoint/2010/main" val="3700804605"/>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BB505D4-E129-203F-2386-AED9A87DD3FC}"/>
              </a:ext>
            </a:extLst>
          </p:cNvPr>
          <p:cNvSpPr>
            <a:spLocks noGrp="1"/>
          </p:cNvSpPr>
          <p:nvPr>
            <p:ph type="title"/>
          </p:nvPr>
        </p:nvSpPr>
        <p:spPr/>
        <p:txBody>
          <a:bodyPr/>
          <a:lstStyle/>
          <a:p>
            <a:r>
              <a:rPr lang="en-US" sz="2400" b="0" dirty="0"/>
              <a:t>2. </a:t>
            </a:r>
            <a:r>
              <a:rPr kumimoji="0" lang="en-US" sz="2400" b="0" i="0" u="none" strike="noStrike" kern="0" cap="none" spc="0" normalizeH="0" baseline="0" noProof="0" dirty="0">
                <a:ln>
                  <a:noFill/>
                </a:ln>
                <a:solidFill>
                  <a:srgbClr val="000000"/>
                </a:solidFill>
                <a:effectLst/>
                <a:uLnTx/>
                <a:uFillTx/>
                <a:latin typeface="Times New Roman" panose="02020603050405020304" pitchFamily="18" charset="0"/>
                <a:ea typeface="MS Gothic"/>
              </a:rPr>
              <a:t>802.1ACea - Amendment - Support for IEEE Std 802.15.6 , </a:t>
            </a:r>
            <a:r>
              <a:rPr kumimoji="0" lang="en-US" sz="2400" b="0" i="0" u="none" strike="noStrike" kern="0" cap="none" spc="0" normalizeH="0" baseline="0" noProof="0" dirty="0">
                <a:ln>
                  <a:noFill/>
                </a:ln>
                <a:solidFill>
                  <a:srgbClr val="000000"/>
                </a:solidFill>
                <a:effectLst/>
                <a:uLnTx/>
                <a:uFillTx/>
                <a:latin typeface="Times New Roman" panose="02020603050405020304" pitchFamily="18" charset="0"/>
                <a:ea typeface="MS Gothic"/>
                <a:hlinkClick r:id="rId2"/>
              </a:rPr>
              <a:t>PAR</a:t>
            </a:r>
            <a:r>
              <a:rPr kumimoji="0" lang="en-US" sz="2400" b="0" i="0" u="none" strike="noStrike" kern="0" cap="none" spc="0" normalizeH="0" baseline="0" noProof="0" dirty="0">
                <a:ln>
                  <a:noFill/>
                </a:ln>
                <a:solidFill>
                  <a:srgbClr val="000000"/>
                </a:solidFill>
                <a:effectLst/>
                <a:uLnTx/>
                <a:uFillTx/>
                <a:latin typeface="Times New Roman" panose="02020603050405020304" pitchFamily="18" charset="0"/>
                <a:ea typeface="MS Gothic"/>
              </a:rPr>
              <a:t> and </a:t>
            </a:r>
            <a:r>
              <a:rPr kumimoji="0" lang="en-US" sz="2400" b="0" i="0" u="none" strike="noStrike" kern="0" cap="none" spc="0" normalizeH="0" baseline="0" noProof="0" dirty="0">
                <a:ln>
                  <a:noFill/>
                </a:ln>
                <a:solidFill>
                  <a:srgbClr val="000000"/>
                </a:solidFill>
                <a:effectLst/>
                <a:uLnTx/>
                <a:uFillTx/>
                <a:latin typeface="Times New Roman" panose="02020603050405020304" pitchFamily="18" charset="0"/>
                <a:ea typeface="MS Gothic"/>
                <a:hlinkClick r:id="rId3"/>
              </a:rPr>
              <a:t>CSD</a:t>
            </a:r>
            <a:endParaRPr lang="en-US" sz="2400" dirty="0"/>
          </a:p>
        </p:txBody>
      </p:sp>
      <p:sp>
        <p:nvSpPr>
          <p:cNvPr id="3" name="Content Placeholder 2">
            <a:extLst>
              <a:ext uri="{FF2B5EF4-FFF2-40B4-BE49-F238E27FC236}">
                <a16:creationId xmlns:a16="http://schemas.microsoft.com/office/drawing/2014/main" id="{0495EBA7-A0FD-0B5B-E644-89ABD00A78B2}"/>
              </a:ext>
            </a:extLst>
          </p:cNvPr>
          <p:cNvSpPr>
            <a:spLocks noGrp="1"/>
          </p:cNvSpPr>
          <p:nvPr>
            <p:ph idx="1"/>
          </p:nvPr>
        </p:nvSpPr>
        <p:spPr/>
        <p:txBody>
          <a:bodyPr/>
          <a:lstStyle/>
          <a:p>
            <a:r>
              <a:rPr lang="en-US" dirty="0"/>
              <a:t>5.2.b Scope of the project: Suggested change: “This project adds support </a:t>
            </a:r>
            <a:r>
              <a:rPr lang="en-US" dirty="0">
                <a:highlight>
                  <a:srgbClr val="FFFF00"/>
                </a:highlight>
              </a:rPr>
              <a:t>of</a:t>
            </a:r>
            <a:r>
              <a:rPr lang="en-US" dirty="0"/>
              <a:t> the Internal Sublayer Service </a:t>
            </a:r>
            <a:r>
              <a:rPr lang="en-US" dirty="0">
                <a:highlight>
                  <a:srgbClr val="FFFF00"/>
                </a:highlight>
              </a:rPr>
              <a:t>by</a:t>
            </a:r>
            <a:r>
              <a:rPr lang="en-US" dirty="0"/>
              <a:t> the IEEE Std 802.15.6 MAC entity. To “5.2.b Scope of the project: This project adds support </a:t>
            </a:r>
            <a:r>
              <a:rPr lang="en-US" dirty="0">
                <a:solidFill>
                  <a:srgbClr val="FF0000"/>
                </a:solidFill>
              </a:rPr>
              <a:t>to</a:t>
            </a:r>
            <a:r>
              <a:rPr lang="en-US" dirty="0"/>
              <a:t> the Internal Sublayer Service </a:t>
            </a:r>
            <a:r>
              <a:rPr lang="en-US" dirty="0">
                <a:solidFill>
                  <a:srgbClr val="FF0000"/>
                </a:solidFill>
              </a:rPr>
              <a:t>for </a:t>
            </a:r>
            <a:r>
              <a:rPr lang="en-US" dirty="0"/>
              <a:t>the IEEE Std 802.15.6 MAC entity.”</a:t>
            </a:r>
          </a:p>
          <a:p>
            <a:r>
              <a:rPr lang="en-US" dirty="0"/>
              <a:t>5.5 Need: Suggest change “Support of 48-bit MAC addressing in IEEE Std 802.15.6-2012 allows the use of MAC bridging in 802.15.6 networks.” to “</a:t>
            </a:r>
            <a:r>
              <a:rPr lang="en-US" dirty="0">
                <a:solidFill>
                  <a:schemeClr val="tx1"/>
                </a:solidFill>
              </a:rPr>
              <a:t>To enable the use of MAC bridging in IEEE Std 802.15.6 networks which now support </a:t>
            </a:r>
            <a:r>
              <a:rPr lang="en-US" dirty="0"/>
              <a:t>48-bit MAC addressing.”</a:t>
            </a:r>
          </a:p>
          <a:p>
            <a:r>
              <a:rPr lang="en-US" dirty="0"/>
              <a:t>CSD 1.2.4 a) – Change “IEEE 802.11 Std and 802.15.3 Std” to “IEEE Std 802.11 and IEEE Std 802.15.3”</a:t>
            </a:r>
          </a:p>
        </p:txBody>
      </p:sp>
      <p:sp>
        <p:nvSpPr>
          <p:cNvPr id="4" name="Date Placeholder 3">
            <a:extLst>
              <a:ext uri="{FF2B5EF4-FFF2-40B4-BE49-F238E27FC236}">
                <a16:creationId xmlns:a16="http://schemas.microsoft.com/office/drawing/2014/main" id="{2AABDC44-1FF9-29A5-7F96-894AC53688F8}"/>
              </a:ext>
            </a:extLst>
          </p:cNvPr>
          <p:cNvSpPr>
            <a:spLocks noGrp="1"/>
          </p:cNvSpPr>
          <p:nvPr>
            <p:ph type="dt" idx="10"/>
          </p:nvPr>
        </p:nvSpPr>
        <p:spPr/>
        <p:txBody>
          <a:bodyPr/>
          <a:lstStyle/>
          <a:p>
            <a:r>
              <a:rPr lang="en-US"/>
              <a:t>November 2023</a:t>
            </a:r>
            <a:endParaRPr lang="en-GB" dirty="0"/>
          </a:p>
        </p:txBody>
      </p:sp>
      <p:sp>
        <p:nvSpPr>
          <p:cNvPr id="5" name="Footer Placeholder 4">
            <a:extLst>
              <a:ext uri="{FF2B5EF4-FFF2-40B4-BE49-F238E27FC236}">
                <a16:creationId xmlns:a16="http://schemas.microsoft.com/office/drawing/2014/main" id="{044BF45F-8BBF-0685-0877-9E65ACF31328}"/>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9B4ED4D-EE31-2BF2-0FFC-83E1D362A66A}"/>
              </a:ext>
            </a:extLst>
          </p:cNvPr>
          <p:cNvSpPr>
            <a:spLocks noGrp="1"/>
          </p:cNvSpPr>
          <p:nvPr>
            <p:ph type="sldNum" idx="12"/>
          </p:nvPr>
        </p:nvSpPr>
        <p:spPr/>
        <p:txBody>
          <a:bodyPr/>
          <a:lstStyle/>
          <a:p>
            <a:r>
              <a:rPr lang="en-GB"/>
              <a:t>Slide </a:t>
            </a:r>
            <a:fld id="{440F5867-744E-4AA6-B0ED-4C44D2DFBB7B}" type="slidenum">
              <a:rPr lang="en-GB" smtClean="0"/>
              <a:pPr/>
              <a:t>19</a:t>
            </a:fld>
            <a:endParaRPr lang="en-GB" dirty="0"/>
          </a:p>
        </p:txBody>
      </p:sp>
    </p:spTree>
    <p:extLst>
      <p:ext uri="{BB962C8B-B14F-4D97-AF65-F5344CB8AC3E}">
        <p14:creationId xmlns:p14="http://schemas.microsoft.com/office/powerpoint/2010/main" val="240873674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5F0DE7C-91F5-45A8-9A96-57DA2CC38B3B}"/>
              </a:ext>
            </a:extLst>
          </p:cNvPr>
          <p:cNvSpPr>
            <a:spLocks noGrp="1"/>
          </p:cNvSpPr>
          <p:nvPr>
            <p:ph type="title"/>
          </p:nvPr>
        </p:nvSpPr>
        <p:spPr>
          <a:xfrm>
            <a:off x="915458" y="641909"/>
            <a:ext cx="10361084" cy="883597"/>
          </a:xfrm>
        </p:spPr>
        <p:txBody>
          <a:bodyPr/>
          <a:lstStyle/>
          <a:p>
            <a:r>
              <a:rPr lang="en-US" altLang="en-US" sz="2800" dirty="0"/>
              <a:t>PAR Review SC – Snapshot slide</a:t>
            </a:r>
            <a:br>
              <a:rPr lang="en-US" altLang="en-US" sz="2800" dirty="0"/>
            </a:br>
            <a:r>
              <a:rPr lang="en-US" altLang="en-US" sz="2800" dirty="0"/>
              <a:t>Chair: Jon Rosdahl</a:t>
            </a:r>
            <a:endParaRPr lang="en-US" sz="2800" dirty="0"/>
          </a:p>
        </p:txBody>
      </p:sp>
      <p:sp>
        <p:nvSpPr>
          <p:cNvPr id="3" name="Content Placeholder 2">
            <a:extLst>
              <a:ext uri="{FF2B5EF4-FFF2-40B4-BE49-F238E27FC236}">
                <a16:creationId xmlns:a16="http://schemas.microsoft.com/office/drawing/2014/main" id="{8A337E3F-2C54-47D6-B9F4-C7408CA692FF}"/>
              </a:ext>
            </a:extLst>
          </p:cNvPr>
          <p:cNvSpPr>
            <a:spLocks noGrp="1"/>
          </p:cNvSpPr>
          <p:nvPr>
            <p:ph idx="1"/>
          </p:nvPr>
        </p:nvSpPr>
        <p:spPr>
          <a:xfrm>
            <a:off x="695400" y="1525506"/>
            <a:ext cx="10873208" cy="4949909"/>
          </a:xfrm>
        </p:spPr>
        <p:txBody>
          <a:bodyPr/>
          <a:lstStyle/>
          <a:p>
            <a:pPr algn="l"/>
            <a:r>
              <a:rPr lang="en-US" sz="2000" b="1" i="0" dirty="0">
                <a:solidFill>
                  <a:srgbClr val="000000"/>
                </a:solidFill>
                <a:effectLst/>
                <a:latin typeface="Times New Roman" panose="02020603050405020304" pitchFamily="18" charset="0"/>
              </a:rPr>
              <a:t>Nov 12-17, 2023, Honolulu, HI, USA</a:t>
            </a:r>
          </a:p>
          <a:p>
            <a:pPr algn="l">
              <a:buFont typeface="Arial" panose="020B0604020202020204" pitchFamily="34" charset="0"/>
              <a:buChar char="•"/>
            </a:pPr>
            <a:r>
              <a:rPr lang="en-US" sz="2000" b="0" i="0" dirty="0">
                <a:solidFill>
                  <a:srgbClr val="000000"/>
                </a:solidFill>
                <a:effectLst/>
                <a:latin typeface="Times New Roman" panose="02020603050405020304" pitchFamily="18" charset="0"/>
              </a:rPr>
              <a:t>802.1CB-2017/Cor1 - FRER Corrigendum 1, </a:t>
            </a:r>
            <a:r>
              <a:rPr lang="en-US" sz="2000" b="0" i="0" dirty="0">
                <a:solidFill>
                  <a:srgbClr val="000000"/>
                </a:solidFill>
                <a:effectLst/>
                <a:latin typeface="Times New Roman" panose="02020603050405020304" pitchFamily="18" charset="0"/>
                <a:hlinkClick r:id="rId2"/>
              </a:rPr>
              <a:t>PAR</a:t>
            </a:r>
            <a:endParaRPr lang="en-US" sz="2000" b="0" i="0" dirty="0">
              <a:solidFill>
                <a:srgbClr val="000000"/>
              </a:solidFill>
              <a:effectLst/>
              <a:latin typeface="Times New Roman" panose="02020603050405020304" pitchFamily="18" charset="0"/>
            </a:endParaRPr>
          </a:p>
          <a:p>
            <a:pPr algn="l">
              <a:buFont typeface="Arial" panose="020B0604020202020204" pitchFamily="34" charset="0"/>
              <a:buChar char="•"/>
            </a:pPr>
            <a:r>
              <a:rPr lang="en-US" sz="2000" b="0" i="0" dirty="0">
                <a:solidFill>
                  <a:srgbClr val="000000"/>
                </a:solidFill>
                <a:effectLst/>
                <a:latin typeface="Times New Roman" panose="02020603050405020304" pitchFamily="18" charset="0"/>
              </a:rPr>
              <a:t>802.1ACea - Amendment - Support for IEEE Std 802.15.6 , </a:t>
            </a:r>
            <a:r>
              <a:rPr lang="en-US" sz="2000" b="0" i="0" dirty="0">
                <a:solidFill>
                  <a:srgbClr val="000000"/>
                </a:solidFill>
                <a:effectLst/>
                <a:latin typeface="Times New Roman" panose="02020603050405020304" pitchFamily="18" charset="0"/>
                <a:hlinkClick r:id="rId3"/>
              </a:rPr>
              <a:t>PAR</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4"/>
              </a:rPr>
              <a:t>CSD</a:t>
            </a:r>
            <a:endParaRPr lang="en-US" sz="2000" b="0" i="0" dirty="0">
              <a:solidFill>
                <a:srgbClr val="000000"/>
              </a:solidFill>
              <a:effectLst/>
              <a:latin typeface="Times New Roman" panose="02020603050405020304" pitchFamily="18" charset="0"/>
            </a:endParaRPr>
          </a:p>
          <a:p>
            <a:pPr algn="l">
              <a:buFont typeface="Arial" panose="020B0604020202020204" pitchFamily="34" charset="0"/>
              <a:buChar char="•"/>
            </a:pPr>
            <a:r>
              <a:rPr lang="en-US" sz="2000" b="0" i="0" dirty="0">
                <a:solidFill>
                  <a:srgbClr val="000000"/>
                </a:solidFill>
                <a:effectLst/>
                <a:latin typeface="Times New Roman" panose="02020603050405020304" pitchFamily="18" charset="0"/>
              </a:rPr>
              <a:t>802.1AXdz - Amendment - YANG for Link Aggregation , </a:t>
            </a:r>
            <a:r>
              <a:rPr lang="en-US" sz="2000" b="0" i="0" dirty="0">
                <a:solidFill>
                  <a:srgbClr val="000000"/>
                </a:solidFill>
                <a:effectLst/>
                <a:latin typeface="Times New Roman" panose="02020603050405020304" pitchFamily="18" charset="0"/>
                <a:hlinkClick r:id="rId5"/>
              </a:rPr>
              <a:t>PAR</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6"/>
              </a:rPr>
              <a:t>CSD</a:t>
            </a:r>
            <a:endParaRPr lang="en-US" sz="2000" b="0" i="0" dirty="0">
              <a:solidFill>
                <a:srgbClr val="000000"/>
              </a:solidFill>
              <a:effectLst/>
              <a:latin typeface="Times New Roman" panose="02020603050405020304" pitchFamily="18" charset="0"/>
            </a:endParaRPr>
          </a:p>
          <a:p>
            <a:pPr algn="l">
              <a:buFont typeface="Arial" panose="020B0604020202020204" pitchFamily="34" charset="0"/>
              <a:buChar char="•"/>
            </a:pPr>
            <a:r>
              <a:rPr lang="en-US" sz="2000" b="0" i="0" dirty="0">
                <a:solidFill>
                  <a:srgbClr val="000000"/>
                </a:solidFill>
                <a:effectLst/>
                <a:latin typeface="Times New Roman" panose="02020603050405020304" pitchFamily="18" charset="0"/>
              </a:rPr>
              <a:t>802.15.4ad - Amendment - Data rate and range extensions to IEEE 802.15.4 Smart Utility Network (SUN) Physical layer (PHY), </a:t>
            </a:r>
            <a:r>
              <a:rPr lang="en-US" sz="2000" b="0" i="0" dirty="0">
                <a:solidFill>
                  <a:srgbClr val="000000"/>
                </a:solidFill>
                <a:effectLst/>
                <a:latin typeface="Times New Roman" panose="02020603050405020304" pitchFamily="18" charset="0"/>
                <a:hlinkClick r:id="rId7"/>
              </a:rPr>
              <a:t>PAR</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8"/>
              </a:rPr>
              <a:t>CSD</a:t>
            </a:r>
            <a:endParaRPr lang="en-US" sz="2000" b="0" i="0" dirty="0">
              <a:solidFill>
                <a:srgbClr val="000000"/>
              </a:solidFill>
              <a:effectLst/>
              <a:latin typeface="Times New Roman" panose="02020603050405020304" pitchFamily="18" charset="0"/>
            </a:endParaRPr>
          </a:p>
          <a:p>
            <a:pPr algn="l">
              <a:buFont typeface="Arial" panose="020B0604020202020204" pitchFamily="34" charset="0"/>
              <a:buChar char="•"/>
            </a:pPr>
            <a:r>
              <a:rPr lang="en-US" sz="2000" b="0" i="0" dirty="0">
                <a:solidFill>
                  <a:srgbClr val="000000"/>
                </a:solidFill>
                <a:effectLst/>
                <a:latin typeface="Times New Roman" panose="02020603050405020304" pitchFamily="18" charset="0"/>
              </a:rPr>
              <a:t>802.19.3a - Recommended Practice Amendment: Enhanced sub-1GHz Coexistence , </a:t>
            </a:r>
            <a:r>
              <a:rPr lang="en-US" sz="2000" b="0" i="0" dirty="0">
                <a:solidFill>
                  <a:srgbClr val="000000"/>
                </a:solidFill>
                <a:effectLst/>
                <a:latin typeface="Times New Roman" panose="02020603050405020304" pitchFamily="18" charset="0"/>
                <a:hlinkClick r:id="rId9"/>
              </a:rPr>
              <a:t>PAR</a:t>
            </a:r>
            <a:r>
              <a:rPr lang="en-US" sz="2000" b="0" i="0" dirty="0">
                <a:solidFill>
                  <a:srgbClr val="000000"/>
                </a:solidFill>
                <a:effectLst/>
                <a:latin typeface="Times New Roman" panose="02020603050405020304" pitchFamily="18" charset="0"/>
              </a:rPr>
              <a:t> and </a:t>
            </a:r>
            <a:r>
              <a:rPr lang="en-US" sz="2000" b="0" i="0" dirty="0">
                <a:solidFill>
                  <a:srgbClr val="000000"/>
                </a:solidFill>
                <a:effectLst/>
                <a:latin typeface="Times New Roman" panose="02020603050405020304" pitchFamily="18" charset="0"/>
                <a:hlinkClick r:id="rId10"/>
              </a:rPr>
              <a:t>CSD</a:t>
            </a:r>
            <a:endParaRPr lang="en-US" sz="2000" b="0" i="0" dirty="0">
              <a:solidFill>
                <a:srgbClr val="000000"/>
              </a:solidFill>
              <a:effectLst/>
              <a:latin typeface="Times New Roman" panose="02020603050405020304" pitchFamily="18" charset="0"/>
            </a:endParaRPr>
          </a:p>
          <a:p>
            <a:endParaRPr lang="en-US" sz="2800" b="1" dirty="0"/>
          </a:p>
          <a:p>
            <a:r>
              <a:rPr lang="en-US" altLang="en-US" sz="2800" dirty="0"/>
              <a:t>Will Review the PARs on Monday 13:30-15:30 and post feedback to 802 EC Reflector.</a:t>
            </a:r>
          </a:p>
          <a:p>
            <a:r>
              <a:rPr lang="en-US" altLang="en-US" sz="2800" dirty="0"/>
              <a:t>Feedback to be reviewed on Thursda</a:t>
            </a:r>
            <a:r>
              <a:rPr lang="en-US" sz="2800" dirty="0"/>
              <a:t>y, </a:t>
            </a:r>
            <a:r>
              <a:rPr lang="en-US" altLang="en-US" sz="2800" dirty="0"/>
              <a:t>10:30-12:30 ET</a:t>
            </a:r>
          </a:p>
        </p:txBody>
      </p:sp>
      <p:sp>
        <p:nvSpPr>
          <p:cNvPr id="4" name="Date Placeholder 3">
            <a:extLst>
              <a:ext uri="{FF2B5EF4-FFF2-40B4-BE49-F238E27FC236}">
                <a16:creationId xmlns:a16="http://schemas.microsoft.com/office/drawing/2014/main" id="{F50E3A87-C269-48A3-8E92-ECFE8A46A6EB}"/>
              </a:ext>
            </a:extLst>
          </p:cNvPr>
          <p:cNvSpPr>
            <a:spLocks noGrp="1"/>
          </p:cNvSpPr>
          <p:nvPr>
            <p:ph type="dt" idx="10"/>
          </p:nvPr>
        </p:nvSpPr>
        <p:spPr/>
        <p:txBody>
          <a:bodyPr/>
          <a:lstStyle/>
          <a:p>
            <a:r>
              <a:rPr lang="en-US"/>
              <a:t>November 2023</a:t>
            </a:r>
            <a:endParaRPr lang="en-GB" dirty="0"/>
          </a:p>
        </p:txBody>
      </p:sp>
      <p:sp>
        <p:nvSpPr>
          <p:cNvPr id="5" name="Footer Placeholder 4">
            <a:extLst>
              <a:ext uri="{FF2B5EF4-FFF2-40B4-BE49-F238E27FC236}">
                <a16:creationId xmlns:a16="http://schemas.microsoft.com/office/drawing/2014/main" id="{94711B1D-FCDD-4755-9D99-2CA74ED21E19}"/>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F4ACB67-5076-4258-BBF2-1EA3692B05F1}"/>
              </a:ext>
            </a:extLst>
          </p:cNvPr>
          <p:cNvSpPr>
            <a:spLocks noGrp="1"/>
          </p:cNvSpPr>
          <p:nvPr>
            <p:ph type="sldNum" idx="12"/>
          </p:nvPr>
        </p:nvSpPr>
        <p:spPr/>
        <p:txBody>
          <a:bodyPr/>
          <a:lstStyle/>
          <a:p>
            <a:r>
              <a:rPr lang="en-GB"/>
              <a:t>Slide </a:t>
            </a:r>
            <a:fld id="{440F5867-744E-4AA6-B0ED-4C44D2DFBB7B}" type="slidenum">
              <a:rPr lang="en-GB" smtClean="0"/>
              <a:pPr/>
              <a:t>2</a:t>
            </a:fld>
            <a:endParaRPr lang="en-GB" dirty="0"/>
          </a:p>
        </p:txBody>
      </p:sp>
    </p:spTree>
    <p:extLst>
      <p:ext uri="{BB962C8B-B14F-4D97-AF65-F5344CB8AC3E}">
        <p14:creationId xmlns:p14="http://schemas.microsoft.com/office/powerpoint/2010/main" val="82277520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98848D1-521F-9C83-73BD-9A9D09349E5D}"/>
              </a:ext>
            </a:extLst>
          </p:cNvPr>
          <p:cNvSpPr>
            <a:spLocks noGrp="1"/>
          </p:cNvSpPr>
          <p:nvPr>
            <p:ph type="title"/>
          </p:nvPr>
        </p:nvSpPr>
        <p:spPr/>
        <p:txBody>
          <a:bodyPr/>
          <a:lstStyle/>
          <a:p>
            <a:r>
              <a:rPr lang="en-US" sz="2400" b="0" dirty="0"/>
              <a:t>3. </a:t>
            </a:r>
            <a:r>
              <a:rPr kumimoji="0" lang="en-US" sz="2400" b="0" i="0" u="none" strike="noStrike" kern="0" cap="none" spc="0" normalizeH="0" baseline="0" noProof="0" dirty="0">
                <a:ln>
                  <a:noFill/>
                </a:ln>
                <a:solidFill>
                  <a:srgbClr val="000000"/>
                </a:solidFill>
                <a:effectLst/>
                <a:uLnTx/>
                <a:uFillTx/>
                <a:latin typeface="Times New Roman" panose="02020603050405020304" pitchFamily="18" charset="0"/>
                <a:ea typeface="MS Gothic"/>
              </a:rPr>
              <a:t>802.1AXdz - Amendment - YANG for Link Aggregation , </a:t>
            </a:r>
            <a:r>
              <a:rPr kumimoji="0" lang="en-US" sz="2400" b="0" i="0" u="none" strike="noStrike" kern="0" cap="none" spc="0" normalizeH="0" baseline="0" noProof="0" dirty="0">
                <a:ln>
                  <a:noFill/>
                </a:ln>
                <a:solidFill>
                  <a:srgbClr val="000000"/>
                </a:solidFill>
                <a:effectLst/>
                <a:uLnTx/>
                <a:uFillTx/>
                <a:latin typeface="Times New Roman" panose="02020603050405020304" pitchFamily="18" charset="0"/>
                <a:ea typeface="MS Gothic"/>
                <a:hlinkClick r:id="rId2"/>
              </a:rPr>
              <a:t>PAR</a:t>
            </a:r>
            <a:r>
              <a:rPr kumimoji="0" lang="en-US" sz="2400" b="0" i="0" u="none" strike="noStrike" kern="0" cap="none" spc="0" normalizeH="0" baseline="0" noProof="0" dirty="0">
                <a:ln>
                  <a:noFill/>
                </a:ln>
                <a:solidFill>
                  <a:srgbClr val="000000"/>
                </a:solidFill>
                <a:effectLst/>
                <a:uLnTx/>
                <a:uFillTx/>
                <a:latin typeface="Times New Roman" panose="02020603050405020304" pitchFamily="18" charset="0"/>
                <a:ea typeface="MS Gothic"/>
              </a:rPr>
              <a:t> and </a:t>
            </a:r>
            <a:r>
              <a:rPr kumimoji="0" lang="en-US" sz="2400" b="0" i="0" u="none" strike="noStrike" kern="0" cap="none" spc="0" normalizeH="0" baseline="0" noProof="0" dirty="0">
                <a:ln>
                  <a:noFill/>
                </a:ln>
                <a:solidFill>
                  <a:srgbClr val="000000"/>
                </a:solidFill>
                <a:effectLst/>
                <a:uLnTx/>
                <a:uFillTx/>
                <a:latin typeface="Times New Roman" panose="02020603050405020304" pitchFamily="18" charset="0"/>
                <a:ea typeface="MS Gothic"/>
                <a:hlinkClick r:id="rId3"/>
              </a:rPr>
              <a:t>CSD</a:t>
            </a:r>
            <a:endParaRPr lang="en-US" sz="2400" dirty="0"/>
          </a:p>
        </p:txBody>
      </p:sp>
      <p:sp>
        <p:nvSpPr>
          <p:cNvPr id="3" name="Content Placeholder 2">
            <a:extLst>
              <a:ext uri="{FF2B5EF4-FFF2-40B4-BE49-F238E27FC236}">
                <a16:creationId xmlns:a16="http://schemas.microsoft.com/office/drawing/2014/main" id="{49812F88-1A35-B04B-CFAA-BC19AAF3196B}"/>
              </a:ext>
            </a:extLst>
          </p:cNvPr>
          <p:cNvSpPr>
            <a:spLocks noGrp="1"/>
          </p:cNvSpPr>
          <p:nvPr>
            <p:ph idx="1"/>
          </p:nvPr>
        </p:nvSpPr>
        <p:spPr/>
        <p:txBody>
          <a:bodyPr/>
          <a:lstStyle/>
          <a:p>
            <a:r>
              <a:rPr lang="en-US" dirty="0"/>
              <a:t>For 8.1 – Please verify that the URL given is the permanent URL allocated to the IEEE RAC tutorial.  We believe it is </a:t>
            </a:r>
            <a:r>
              <a:rPr lang="en-US" dirty="0">
                <a:hlinkClick r:id="rId4"/>
              </a:rPr>
              <a:t>https://standards.ieee.org/wp-content/uploads/import/documents/tutorials/ieeeurn.pdf</a:t>
            </a:r>
            <a:endParaRPr lang="en-US" dirty="0"/>
          </a:p>
          <a:p>
            <a:endParaRPr lang="en-US" dirty="0"/>
          </a:p>
          <a:p>
            <a:r>
              <a:rPr lang="en-US" dirty="0"/>
              <a:t>CSD – Note that the sub-bullet labels were modified from the template.  See 1.1.2 Coexistence d) e) instead of  “a) b)” etc. </a:t>
            </a:r>
          </a:p>
          <a:p>
            <a:endParaRPr lang="en-US" dirty="0"/>
          </a:p>
        </p:txBody>
      </p:sp>
      <p:sp>
        <p:nvSpPr>
          <p:cNvPr id="4" name="Date Placeholder 3">
            <a:extLst>
              <a:ext uri="{FF2B5EF4-FFF2-40B4-BE49-F238E27FC236}">
                <a16:creationId xmlns:a16="http://schemas.microsoft.com/office/drawing/2014/main" id="{038946FA-642C-94A8-B22C-605E815B7908}"/>
              </a:ext>
            </a:extLst>
          </p:cNvPr>
          <p:cNvSpPr>
            <a:spLocks noGrp="1"/>
          </p:cNvSpPr>
          <p:nvPr>
            <p:ph type="dt" idx="10"/>
          </p:nvPr>
        </p:nvSpPr>
        <p:spPr/>
        <p:txBody>
          <a:bodyPr/>
          <a:lstStyle/>
          <a:p>
            <a:r>
              <a:rPr lang="en-US"/>
              <a:t>November 2023</a:t>
            </a:r>
            <a:endParaRPr lang="en-GB" dirty="0"/>
          </a:p>
        </p:txBody>
      </p:sp>
      <p:sp>
        <p:nvSpPr>
          <p:cNvPr id="5" name="Footer Placeholder 4">
            <a:extLst>
              <a:ext uri="{FF2B5EF4-FFF2-40B4-BE49-F238E27FC236}">
                <a16:creationId xmlns:a16="http://schemas.microsoft.com/office/drawing/2014/main" id="{36184314-063B-F888-B64A-25CA258754F6}"/>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90F571F0-8CF1-3F34-D6BD-30018D552E15}"/>
              </a:ext>
            </a:extLst>
          </p:cNvPr>
          <p:cNvSpPr>
            <a:spLocks noGrp="1"/>
          </p:cNvSpPr>
          <p:nvPr>
            <p:ph type="sldNum" idx="12"/>
          </p:nvPr>
        </p:nvSpPr>
        <p:spPr/>
        <p:txBody>
          <a:bodyPr/>
          <a:lstStyle/>
          <a:p>
            <a:r>
              <a:rPr lang="en-GB"/>
              <a:t>Slide </a:t>
            </a:r>
            <a:fld id="{440F5867-744E-4AA6-B0ED-4C44D2DFBB7B}" type="slidenum">
              <a:rPr lang="en-GB" smtClean="0"/>
              <a:pPr/>
              <a:t>20</a:t>
            </a:fld>
            <a:endParaRPr lang="en-GB" dirty="0"/>
          </a:p>
        </p:txBody>
      </p:sp>
    </p:spTree>
    <p:extLst>
      <p:ext uri="{BB962C8B-B14F-4D97-AF65-F5344CB8AC3E}">
        <p14:creationId xmlns:p14="http://schemas.microsoft.com/office/powerpoint/2010/main" val="1582567310"/>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564519B-8A56-3B16-B9BF-A8A39D08E51C}"/>
              </a:ext>
            </a:extLst>
          </p:cNvPr>
          <p:cNvSpPr>
            <a:spLocks noGrp="1"/>
          </p:cNvSpPr>
          <p:nvPr>
            <p:ph type="title"/>
          </p:nvPr>
        </p:nvSpPr>
        <p:spPr/>
        <p:txBody>
          <a:bodyPr/>
          <a:lstStyle/>
          <a:p>
            <a:r>
              <a:rPr lang="en-US" sz="2400" b="0" dirty="0"/>
              <a:t>4. </a:t>
            </a:r>
            <a:r>
              <a:rPr kumimoji="0" lang="en-US" sz="2400" b="0" i="0" u="none" strike="noStrike" kern="0" cap="none" spc="0" normalizeH="0" baseline="0" noProof="0" dirty="0">
                <a:ln>
                  <a:noFill/>
                </a:ln>
                <a:solidFill>
                  <a:srgbClr val="000000"/>
                </a:solidFill>
                <a:effectLst/>
                <a:uLnTx/>
                <a:uFillTx/>
                <a:latin typeface="Times New Roman" panose="02020603050405020304" pitchFamily="18" charset="0"/>
                <a:ea typeface="MS Gothic"/>
              </a:rPr>
              <a:t>802.15.4ad - Amendment - Data rate and range extensions to IEEE 802.15.4 Smart Utility Network (SUN) Physical layer (PHY), </a:t>
            </a:r>
            <a:r>
              <a:rPr kumimoji="0" lang="en-US" sz="2400" b="0" i="0" u="none" strike="noStrike" kern="0" cap="none" spc="0" normalizeH="0" baseline="0" noProof="0" dirty="0">
                <a:ln>
                  <a:noFill/>
                </a:ln>
                <a:solidFill>
                  <a:srgbClr val="000000"/>
                </a:solidFill>
                <a:effectLst/>
                <a:uLnTx/>
                <a:uFillTx/>
                <a:latin typeface="Times New Roman" panose="02020603050405020304" pitchFamily="18" charset="0"/>
                <a:ea typeface="MS Gothic"/>
                <a:hlinkClick r:id="rId2"/>
              </a:rPr>
              <a:t>PAR</a:t>
            </a:r>
            <a:r>
              <a:rPr kumimoji="0" lang="en-US" sz="2400" b="0" i="0" u="none" strike="noStrike" kern="0" cap="none" spc="0" normalizeH="0" baseline="0" noProof="0" dirty="0">
                <a:ln>
                  <a:noFill/>
                </a:ln>
                <a:solidFill>
                  <a:srgbClr val="000000"/>
                </a:solidFill>
                <a:effectLst/>
                <a:uLnTx/>
                <a:uFillTx/>
                <a:latin typeface="Times New Roman" panose="02020603050405020304" pitchFamily="18" charset="0"/>
                <a:ea typeface="MS Gothic"/>
              </a:rPr>
              <a:t> and </a:t>
            </a:r>
            <a:r>
              <a:rPr kumimoji="0" lang="en-US" sz="2400" b="0" i="0" u="none" strike="noStrike" kern="0" cap="none" spc="0" normalizeH="0" baseline="0" noProof="0" dirty="0">
                <a:ln>
                  <a:noFill/>
                </a:ln>
                <a:solidFill>
                  <a:srgbClr val="000000"/>
                </a:solidFill>
                <a:effectLst/>
                <a:uLnTx/>
                <a:uFillTx/>
                <a:latin typeface="Times New Roman" panose="02020603050405020304" pitchFamily="18" charset="0"/>
                <a:ea typeface="MS Gothic"/>
                <a:hlinkClick r:id="rId3"/>
              </a:rPr>
              <a:t>CSD</a:t>
            </a:r>
            <a:endParaRPr lang="en-US" sz="2400" dirty="0"/>
          </a:p>
        </p:txBody>
      </p:sp>
      <p:sp>
        <p:nvSpPr>
          <p:cNvPr id="3" name="Content Placeholder 2">
            <a:extLst>
              <a:ext uri="{FF2B5EF4-FFF2-40B4-BE49-F238E27FC236}">
                <a16:creationId xmlns:a16="http://schemas.microsoft.com/office/drawing/2014/main" id="{60C9C550-AC9B-09CA-A18B-4EE23561DED7}"/>
              </a:ext>
            </a:extLst>
          </p:cNvPr>
          <p:cNvSpPr>
            <a:spLocks noGrp="1"/>
          </p:cNvSpPr>
          <p:nvPr>
            <p:ph idx="1"/>
          </p:nvPr>
        </p:nvSpPr>
        <p:spPr>
          <a:xfrm>
            <a:off x="914402" y="1628800"/>
            <a:ext cx="10361084" cy="4846617"/>
          </a:xfrm>
        </p:spPr>
        <p:txBody>
          <a:bodyPr/>
          <a:lstStyle/>
          <a:p>
            <a:r>
              <a:rPr lang="en-US" sz="2000" dirty="0"/>
              <a:t>2.1 Change “Amendment: Data rate and range extensions </a:t>
            </a:r>
            <a:r>
              <a:rPr lang="en-US" sz="2000" dirty="0">
                <a:highlight>
                  <a:srgbClr val="FFFF00"/>
                </a:highlight>
              </a:rPr>
              <a:t>to IEEE 802.15.4 </a:t>
            </a:r>
            <a:r>
              <a:rPr lang="en-US" sz="2000" dirty="0"/>
              <a:t>Smart Utility Network (SUN) Physical layer (PHY)” to “Amendment: Data rate and range extensions </a:t>
            </a:r>
            <a:r>
              <a:rPr lang="en-US" sz="2000" dirty="0">
                <a:solidFill>
                  <a:srgbClr val="FF0000"/>
                </a:solidFill>
              </a:rPr>
              <a:t>for the</a:t>
            </a:r>
            <a:r>
              <a:rPr lang="en-US" sz="2000" dirty="0"/>
              <a:t> Smart Utility Network (SUN) Physical layer (PHY)”.</a:t>
            </a:r>
          </a:p>
          <a:p>
            <a:r>
              <a:rPr lang="en-US" sz="2000" dirty="0"/>
              <a:t>5.2a Scope there are many misspellings and grammar errors that need correction.  Suggest changing scope:  </a:t>
            </a:r>
          </a:p>
          <a:p>
            <a:r>
              <a:rPr lang="en-US" sz="2000" dirty="0"/>
              <a:t>“This standard defines the Smart Utility Network (SUN) physical layer (PHY). Additionally, it defines the medium access control (MAC) sublayer required for low-data-rate wireless connectivity with fixed, portable, and moving devices with no battery or very limited battery consumption requirements.  The standard also provides modes that allow for precision ranging.  PHY operation is defined for devices operating in a variety of geographic regions.</a:t>
            </a:r>
          </a:p>
        </p:txBody>
      </p:sp>
      <p:sp>
        <p:nvSpPr>
          <p:cNvPr id="4" name="Date Placeholder 3">
            <a:extLst>
              <a:ext uri="{FF2B5EF4-FFF2-40B4-BE49-F238E27FC236}">
                <a16:creationId xmlns:a16="http://schemas.microsoft.com/office/drawing/2014/main" id="{755F0307-99F0-4F71-660B-1CED2899EC19}"/>
              </a:ext>
            </a:extLst>
          </p:cNvPr>
          <p:cNvSpPr>
            <a:spLocks noGrp="1"/>
          </p:cNvSpPr>
          <p:nvPr>
            <p:ph type="dt" idx="10"/>
          </p:nvPr>
        </p:nvSpPr>
        <p:spPr/>
        <p:txBody>
          <a:bodyPr/>
          <a:lstStyle/>
          <a:p>
            <a:r>
              <a:rPr lang="en-US"/>
              <a:t>November 2023</a:t>
            </a:r>
            <a:endParaRPr lang="en-GB" dirty="0"/>
          </a:p>
        </p:txBody>
      </p:sp>
      <p:sp>
        <p:nvSpPr>
          <p:cNvPr id="5" name="Footer Placeholder 4">
            <a:extLst>
              <a:ext uri="{FF2B5EF4-FFF2-40B4-BE49-F238E27FC236}">
                <a16:creationId xmlns:a16="http://schemas.microsoft.com/office/drawing/2014/main" id="{E9EFD486-3213-2797-17C8-1961384C227A}"/>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B65A6BAE-34E4-9862-B3CE-F82B5F47A116}"/>
              </a:ext>
            </a:extLst>
          </p:cNvPr>
          <p:cNvSpPr>
            <a:spLocks noGrp="1"/>
          </p:cNvSpPr>
          <p:nvPr>
            <p:ph type="sldNum" idx="12"/>
          </p:nvPr>
        </p:nvSpPr>
        <p:spPr/>
        <p:txBody>
          <a:bodyPr/>
          <a:lstStyle/>
          <a:p>
            <a:r>
              <a:rPr lang="en-GB"/>
              <a:t>Slide </a:t>
            </a:r>
            <a:fld id="{440F5867-744E-4AA6-B0ED-4C44D2DFBB7B}" type="slidenum">
              <a:rPr lang="en-GB" smtClean="0"/>
              <a:pPr/>
              <a:t>21</a:t>
            </a:fld>
            <a:endParaRPr lang="en-GB" dirty="0"/>
          </a:p>
        </p:txBody>
      </p:sp>
    </p:spTree>
    <p:extLst>
      <p:ext uri="{BB962C8B-B14F-4D97-AF65-F5344CB8AC3E}">
        <p14:creationId xmlns:p14="http://schemas.microsoft.com/office/powerpoint/2010/main" val="68299231"/>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A925613-2101-D17D-14CB-984883E469F3}"/>
              </a:ext>
            </a:extLst>
          </p:cNvPr>
          <p:cNvSpPr>
            <a:spLocks noGrp="1"/>
          </p:cNvSpPr>
          <p:nvPr>
            <p:ph type="title"/>
          </p:nvPr>
        </p:nvSpPr>
        <p:spPr>
          <a:xfrm>
            <a:off x="914402" y="685803"/>
            <a:ext cx="10361084" cy="438941"/>
          </a:xfrm>
        </p:spPr>
        <p:txBody>
          <a:bodyPr/>
          <a:lstStyle/>
          <a:p>
            <a:r>
              <a:rPr lang="en-US" sz="1800" b="0" dirty="0"/>
              <a:t>4. </a:t>
            </a:r>
            <a:r>
              <a:rPr kumimoji="0" lang="en-US" sz="1800" b="0" i="0" u="none" strike="noStrike" kern="0" cap="none" spc="0" normalizeH="0" baseline="0" noProof="0" dirty="0">
                <a:ln>
                  <a:noFill/>
                </a:ln>
                <a:solidFill>
                  <a:srgbClr val="000000"/>
                </a:solidFill>
                <a:effectLst/>
                <a:uLnTx/>
                <a:uFillTx/>
                <a:latin typeface="Times New Roman" panose="02020603050405020304" pitchFamily="18" charset="0"/>
                <a:ea typeface="MS Gothic"/>
              </a:rPr>
              <a:t>802.15.4ad - Amendment - Data rate and range extensions to IEEE 802.15.4 Smart Utility Network (SUN) Physical layer (PHY), </a:t>
            </a:r>
            <a:r>
              <a:rPr kumimoji="0" lang="en-US" sz="1800" b="0" i="0" u="none" strike="noStrike" kern="0" cap="none" spc="0" normalizeH="0" baseline="0" noProof="0" dirty="0">
                <a:ln>
                  <a:noFill/>
                </a:ln>
                <a:solidFill>
                  <a:srgbClr val="000000"/>
                </a:solidFill>
                <a:effectLst/>
                <a:uLnTx/>
                <a:uFillTx/>
                <a:latin typeface="Times New Roman" panose="02020603050405020304" pitchFamily="18" charset="0"/>
                <a:ea typeface="MS Gothic"/>
                <a:hlinkClick r:id="rId2"/>
              </a:rPr>
              <a:t>PAR</a:t>
            </a:r>
            <a:r>
              <a:rPr kumimoji="0" lang="en-US" sz="1800" b="0" i="0" u="none" strike="noStrike" kern="0" cap="none" spc="0" normalizeH="0" baseline="0" noProof="0" dirty="0">
                <a:ln>
                  <a:noFill/>
                </a:ln>
                <a:solidFill>
                  <a:srgbClr val="000000"/>
                </a:solidFill>
                <a:effectLst/>
                <a:uLnTx/>
                <a:uFillTx/>
                <a:latin typeface="Times New Roman" panose="02020603050405020304" pitchFamily="18" charset="0"/>
                <a:ea typeface="MS Gothic"/>
              </a:rPr>
              <a:t> and </a:t>
            </a:r>
            <a:r>
              <a:rPr kumimoji="0" lang="en-US" sz="1800" b="0" i="0" u="none" strike="noStrike" kern="0" cap="none" spc="0" normalizeH="0" baseline="0" noProof="0" dirty="0">
                <a:ln>
                  <a:noFill/>
                </a:ln>
                <a:solidFill>
                  <a:srgbClr val="000000"/>
                </a:solidFill>
                <a:effectLst/>
                <a:uLnTx/>
                <a:uFillTx/>
                <a:latin typeface="Times New Roman" panose="02020603050405020304" pitchFamily="18" charset="0"/>
                <a:ea typeface="MS Gothic"/>
                <a:hlinkClick r:id="rId3"/>
              </a:rPr>
              <a:t>CSD</a:t>
            </a:r>
            <a:r>
              <a:rPr kumimoji="0" lang="en-US" sz="1800" b="0" i="0" u="none" strike="noStrike" kern="0" cap="none" spc="0" normalizeH="0" baseline="0" noProof="0" dirty="0">
                <a:ln>
                  <a:noFill/>
                </a:ln>
                <a:solidFill>
                  <a:srgbClr val="000000"/>
                </a:solidFill>
                <a:effectLst/>
                <a:uLnTx/>
                <a:uFillTx/>
                <a:latin typeface="Times New Roman" panose="02020603050405020304" pitchFamily="18" charset="0"/>
                <a:ea typeface="MS Gothic"/>
              </a:rPr>
              <a:t> (2)</a:t>
            </a:r>
            <a:endParaRPr lang="en-US" sz="1800" dirty="0"/>
          </a:p>
        </p:txBody>
      </p:sp>
      <p:sp>
        <p:nvSpPr>
          <p:cNvPr id="3" name="Content Placeholder 2">
            <a:extLst>
              <a:ext uri="{FF2B5EF4-FFF2-40B4-BE49-F238E27FC236}">
                <a16:creationId xmlns:a16="http://schemas.microsoft.com/office/drawing/2014/main" id="{D0EC9760-4D69-51C9-9B51-647EC38C078A}"/>
              </a:ext>
            </a:extLst>
          </p:cNvPr>
          <p:cNvSpPr>
            <a:spLocks noGrp="1"/>
          </p:cNvSpPr>
          <p:nvPr>
            <p:ph idx="1"/>
          </p:nvPr>
        </p:nvSpPr>
        <p:spPr>
          <a:xfrm>
            <a:off x="914402" y="1203325"/>
            <a:ext cx="10361084" cy="5178003"/>
          </a:xfrm>
        </p:spPr>
        <p:txBody>
          <a:bodyPr/>
          <a:lstStyle/>
          <a:p>
            <a:r>
              <a:rPr lang="en-US" sz="2000" dirty="0"/>
              <a:t>5.2.b Scope of the project: change to “ This amendment defines new data rate extensions by increasing the occupied bandwidth, adding new modulation and coding schemes (MCSs), and extending the SUN PHY with a focus on long-range communication in congested environments.  Additionally, this amendment defines at least one mode of the SUN-Orthogonal Frequency Division Multiplexing (OFDM) PHY that exceeds a sensitivity of -120 dBm at a 1 % packet error rate (PER) with a 64 B payload by using lower data rates intended for the Federal Communications Commission (FCC) 15.247 digital modulation system. At least one of the new MCSs achieves a data rate greater than 2.4 Mb/s.  The amendment defines the MAC modifications required to support the amended PHY.  The amendment also defines frequency bands for updated regional regulation.</a:t>
            </a:r>
          </a:p>
          <a:p>
            <a:endParaRPr lang="en-US" sz="2000" dirty="0"/>
          </a:p>
          <a:p>
            <a:r>
              <a:rPr lang="en-US" sz="2000" dirty="0"/>
              <a:t>5.5 – The Need is for the amendment, not the base standard.  </a:t>
            </a:r>
          </a:p>
          <a:p>
            <a:pPr lvl="1"/>
            <a:r>
              <a:rPr lang="en-US" dirty="0"/>
              <a:t>Replace the need with  “The PHY enhancements address the needs of emerging applications where additional data rates expand the usefulness of the SUN PHY.”</a:t>
            </a:r>
          </a:p>
        </p:txBody>
      </p:sp>
      <p:sp>
        <p:nvSpPr>
          <p:cNvPr id="4" name="Date Placeholder 3">
            <a:extLst>
              <a:ext uri="{FF2B5EF4-FFF2-40B4-BE49-F238E27FC236}">
                <a16:creationId xmlns:a16="http://schemas.microsoft.com/office/drawing/2014/main" id="{FF51073E-9D47-9AAB-713B-BF655D81E123}"/>
              </a:ext>
            </a:extLst>
          </p:cNvPr>
          <p:cNvSpPr>
            <a:spLocks noGrp="1"/>
          </p:cNvSpPr>
          <p:nvPr>
            <p:ph type="dt" idx="10"/>
          </p:nvPr>
        </p:nvSpPr>
        <p:spPr/>
        <p:txBody>
          <a:bodyPr/>
          <a:lstStyle/>
          <a:p>
            <a:r>
              <a:rPr lang="en-US"/>
              <a:t>November 2023</a:t>
            </a:r>
            <a:endParaRPr lang="en-GB" dirty="0"/>
          </a:p>
        </p:txBody>
      </p:sp>
      <p:sp>
        <p:nvSpPr>
          <p:cNvPr id="5" name="Footer Placeholder 4">
            <a:extLst>
              <a:ext uri="{FF2B5EF4-FFF2-40B4-BE49-F238E27FC236}">
                <a16:creationId xmlns:a16="http://schemas.microsoft.com/office/drawing/2014/main" id="{3DCA06CC-471A-0FC8-9729-874FC97C2E9E}"/>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A5DE323-8003-F364-D97B-8687D9A01C5D}"/>
              </a:ext>
            </a:extLst>
          </p:cNvPr>
          <p:cNvSpPr>
            <a:spLocks noGrp="1"/>
          </p:cNvSpPr>
          <p:nvPr>
            <p:ph type="sldNum" idx="12"/>
          </p:nvPr>
        </p:nvSpPr>
        <p:spPr/>
        <p:txBody>
          <a:bodyPr/>
          <a:lstStyle/>
          <a:p>
            <a:r>
              <a:rPr lang="en-GB"/>
              <a:t>Slide </a:t>
            </a:r>
            <a:fld id="{440F5867-744E-4AA6-B0ED-4C44D2DFBB7B}" type="slidenum">
              <a:rPr lang="en-GB" smtClean="0"/>
              <a:pPr/>
              <a:t>22</a:t>
            </a:fld>
            <a:endParaRPr lang="en-GB" dirty="0"/>
          </a:p>
        </p:txBody>
      </p:sp>
    </p:spTree>
    <p:extLst>
      <p:ext uri="{BB962C8B-B14F-4D97-AF65-F5344CB8AC3E}">
        <p14:creationId xmlns:p14="http://schemas.microsoft.com/office/powerpoint/2010/main" val="3546659270"/>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7D614E4-3C28-F590-A6D5-7DB527F42665}"/>
              </a:ext>
            </a:extLst>
          </p:cNvPr>
          <p:cNvSpPr>
            <a:spLocks noGrp="1"/>
          </p:cNvSpPr>
          <p:nvPr>
            <p:ph type="title"/>
          </p:nvPr>
        </p:nvSpPr>
        <p:spPr>
          <a:xfrm>
            <a:off x="914402" y="685803"/>
            <a:ext cx="10361084" cy="798981"/>
          </a:xfrm>
        </p:spPr>
        <p:txBody>
          <a:bodyPr/>
          <a:lstStyle/>
          <a:p>
            <a:r>
              <a:rPr lang="en-US" sz="2400" b="0" dirty="0"/>
              <a:t>5. </a:t>
            </a:r>
            <a:r>
              <a:rPr kumimoji="0" lang="en-US" sz="2400" b="0" i="0" u="none" strike="noStrike" kern="0" cap="none" spc="0" normalizeH="0" baseline="0" noProof="0" dirty="0">
                <a:ln>
                  <a:noFill/>
                </a:ln>
                <a:solidFill>
                  <a:srgbClr val="000000"/>
                </a:solidFill>
                <a:effectLst/>
                <a:uLnTx/>
                <a:uFillTx/>
                <a:latin typeface="Times New Roman" panose="02020603050405020304" pitchFamily="18" charset="0"/>
                <a:ea typeface="MS Gothic"/>
              </a:rPr>
              <a:t>802.19.3a - Recommended Practice Amendment: Enhanced sub-1GHz Coexistence , </a:t>
            </a:r>
            <a:r>
              <a:rPr kumimoji="0" lang="en-US" sz="2400" b="0" i="0" u="none" strike="noStrike" kern="0" cap="none" spc="0" normalizeH="0" baseline="0" noProof="0" dirty="0">
                <a:ln>
                  <a:noFill/>
                </a:ln>
                <a:solidFill>
                  <a:srgbClr val="000000"/>
                </a:solidFill>
                <a:effectLst/>
                <a:uLnTx/>
                <a:uFillTx/>
                <a:latin typeface="Times New Roman" panose="02020603050405020304" pitchFamily="18" charset="0"/>
                <a:ea typeface="MS Gothic"/>
                <a:hlinkClick r:id="rId2"/>
              </a:rPr>
              <a:t>PAR</a:t>
            </a:r>
            <a:r>
              <a:rPr kumimoji="0" lang="en-US" sz="2400" b="0" i="0" u="none" strike="noStrike" kern="0" cap="none" spc="0" normalizeH="0" baseline="0" noProof="0" dirty="0">
                <a:ln>
                  <a:noFill/>
                </a:ln>
                <a:solidFill>
                  <a:srgbClr val="000000"/>
                </a:solidFill>
                <a:effectLst/>
                <a:uLnTx/>
                <a:uFillTx/>
                <a:latin typeface="Times New Roman" panose="02020603050405020304" pitchFamily="18" charset="0"/>
                <a:ea typeface="MS Gothic"/>
              </a:rPr>
              <a:t> and </a:t>
            </a:r>
            <a:r>
              <a:rPr kumimoji="0" lang="en-US" sz="2400" b="0" i="0" u="none" strike="noStrike" kern="0" cap="none" spc="0" normalizeH="0" baseline="0" noProof="0" dirty="0">
                <a:ln>
                  <a:noFill/>
                </a:ln>
                <a:solidFill>
                  <a:srgbClr val="000000"/>
                </a:solidFill>
                <a:effectLst/>
                <a:uLnTx/>
                <a:uFillTx/>
                <a:latin typeface="Times New Roman" panose="02020603050405020304" pitchFamily="18" charset="0"/>
                <a:ea typeface="MS Gothic"/>
                <a:hlinkClick r:id="rId3"/>
              </a:rPr>
              <a:t>CSD</a:t>
            </a:r>
            <a:endParaRPr lang="en-US" sz="2400" dirty="0"/>
          </a:p>
        </p:txBody>
      </p:sp>
      <p:sp>
        <p:nvSpPr>
          <p:cNvPr id="3" name="Content Placeholder 2">
            <a:extLst>
              <a:ext uri="{FF2B5EF4-FFF2-40B4-BE49-F238E27FC236}">
                <a16:creationId xmlns:a16="http://schemas.microsoft.com/office/drawing/2014/main" id="{D0A34067-28C3-93FB-2757-D95A6F9168C5}"/>
              </a:ext>
            </a:extLst>
          </p:cNvPr>
          <p:cNvSpPr>
            <a:spLocks noGrp="1"/>
          </p:cNvSpPr>
          <p:nvPr>
            <p:ph idx="1"/>
          </p:nvPr>
        </p:nvSpPr>
        <p:spPr>
          <a:xfrm>
            <a:off x="914402" y="1700809"/>
            <a:ext cx="10361084" cy="4774608"/>
          </a:xfrm>
        </p:spPr>
        <p:txBody>
          <a:bodyPr/>
          <a:lstStyle/>
          <a:p>
            <a:r>
              <a:rPr lang="en-US" dirty="0"/>
              <a:t>2.1 Title Change “Amendment: Additional recommendations for </a:t>
            </a:r>
            <a:r>
              <a:rPr lang="en-US" dirty="0">
                <a:highlight>
                  <a:srgbClr val="FFFF00"/>
                </a:highlight>
              </a:rPr>
              <a:t>improved</a:t>
            </a:r>
            <a:r>
              <a:rPr lang="en-US" dirty="0"/>
              <a:t> coexistence” to “Amendment: Additional recommendations for </a:t>
            </a:r>
            <a:r>
              <a:rPr lang="en-US" dirty="0">
                <a:solidFill>
                  <a:srgbClr val="FF0000"/>
                </a:solidFill>
              </a:rPr>
              <a:t>improving</a:t>
            </a:r>
            <a:r>
              <a:rPr lang="en-US" dirty="0"/>
              <a:t> coexistence”</a:t>
            </a:r>
          </a:p>
          <a:p>
            <a:r>
              <a:rPr lang="en-US" dirty="0"/>
              <a:t>4.3 Missing date for submission to </a:t>
            </a:r>
            <a:r>
              <a:rPr lang="en-US" dirty="0" err="1"/>
              <a:t>RevCom</a:t>
            </a:r>
            <a:r>
              <a:rPr lang="en-US" dirty="0"/>
              <a:t>.</a:t>
            </a:r>
          </a:p>
          <a:p>
            <a:r>
              <a:rPr lang="en-US" dirty="0"/>
              <a:t>5.2.a Scope of the complete standard: replace with “</a:t>
            </a:r>
            <a:r>
              <a:rPr lang="en-US" dirty="0">
                <a:solidFill>
                  <a:schemeClr val="tx1"/>
                </a:solidFill>
              </a:rPr>
              <a:t>This recommended practice provides guidance on the implementation, configuration, and commissioning of systems sharing spectrum in frequencies below 1 GHz. It addresses the IEEE Std 802.11-2020 sub 1 GHz (S1G) physical layer (PHY), the IEEE Std 802.15.4 smart utility networking (SUN) frequency shift keying (FSK) PHY, and the IEEE Std 802.15.4 SUN Orthogonal Frequency Division Multiplexing (OFDM) PHY.”</a:t>
            </a:r>
          </a:p>
        </p:txBody>
      </p:sp>
      <p:sp>
        <p:nvSpPr>
          <p:cNvPr id="4" name="Date Placeholder 3">
            <a:extLst>
              <a:ext uri="{FF2B5EF4-FFF2-40B4-BE49-F238E27FC236}">
                <a16:creationId xmlns:a16="http://schemas.microsoft.com/office/drawing/2014/main" id="{7DBA4822-8B24-5DA7-2571-5CD585009340}"/>
              </a:ext>
            </a:extLst>
          </p:cNvPr>
          <p:cNvSpPr>
            <a:spLocks noGrp="1"/>
          </p:cNvSpPr>
          <p:nvPr>
            <p:ph type="dt" idx="10"/>
          </p:nvPr>
        </p:nvSpPr>
        <p:spPr/>
        <p:txBody>
          <a:bodyPr/>
          <a:lstStyle/>
          <a:p>
            <a:r>
              <a:rPr lang="en-US"/>
              <a:t>November 2023</a:t>
            </a:r>
            <a:endParaRPr lang="en-GB" dirty="0"/>
          </a:p>
        </p:txBody>
      </p:sp>
      <p:sp>
        <p:nvSpPr>
          <p:cNvPr id="5" name="Footer Placeholder 4">
            <a:extLst>
              <a:ext uri="{FF2B5EF4-FFF2-40B4-BE49-F238E27FC236}">
                <a16:creationId xmlns:a16="http://schemas.microsoft.com/office/drawing/2014/main" id="{B3E1D207-9B2B-462E-7A67-A17F43AF8940}"/>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A37C569C-AD45-17DD-7547-F09635B27008}"/>
              </a:ext>
            </a:extLst>
          </p:cNvPr>
          <p:cNvSpPr>
            <a:spLocks noGrp="1"/>
          </p:cNvSpPr>
          <p:nvPr>
            <p:ph type="sldNum" idx="12"/>
          </p:nvPr>
        </p:nvSpPr>
        <p:spPr/>
        <p:txBody>
          <a:bodyPr/>
          <a:lstStyle/>
          <a:p>
            <a:r>
              <a:rPr lang="en-GB"/>
              <a:t>Slide </a:t>
            </a:r>
            <a:fld id="{440F5867-744E-4AA6-B0ED-4C44D2DFBB7B}" type="slidenum">
              <a:rPr lang="en-GB" smtClean="0"/>
              <a:pPr/>
              <a:t>23</a:t>
            </a:fld>
            <a:endParaRPr lang="en-GB" dirty="0"/>
          </a:p>
        </p:txBody>
      </p:sp>
    </p:spTree>
    <p:extLst>
      <p:ext uri="{BB962C8B-B14F-4D97-AF65-F5344CB8AC3E}">
        <p14:creationId xmlns:p14="http://schemas.microsoft.com/office/powerpoint/2010/main" val="426626653"/>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9032A8D-C67C-D51F-D4A6-F10882FA8D33}"/>
              </a:ext>
            </a:extLst>
          </p:cNvPr>
          <p:cNvSpPr>
            <a:spLocks noGrp="1"/>
          </p:cNvSpPr>
          <p:nvPr>
            <p:ph type="title"/>
          </p:nvPr>
        </p:nvSpPr>
        <p:spPr/>
        <p:txBody>
          <a:bodyPr/>
          <a:lstStyle/>
          <a:p>
            <a:r>
              <a:rPr lang="en-US" sz="3200" b="0" dirty="0"/>
              <a:t>5. </a:t>
            </a:r>
            <a:r>
              <a:rPr kumimoji="0" lang="en-US" sz="3200" b="0" i="0" u="none" strike="noStrike" kern="0" cap="none" spc="0" normalizeH="0" baseline="0" noProof="0" dirty="0">
                <a:ln>
                  <a:noFill/>
                </a:ln>
                <a:solidFill>
                  <a:srgbClr val="000000"/>
                </a:solidFill>
                <a:effectLst/>
                <a:uLnTx/>
                <a:uFillTx/>
                <a:latin typeface="Times New Roman" panose="02020603050405020304" pitchFamily="18" charset="0"/>
                <a:ea typeface="MS Gothic"/>
              </a:rPr>
              <a:t>802.19.3a - Recommended Practice Amendment: Enhanced sub-1GHz Coexistence , </a:t>
            </a:r>
            <a:r>
              <a:rPr kumimoji="0" lang="en-US" sz="3200" b="0" i="0" u="none" strike="noStrike" kern="0" cap="none" spc="0" normalizeH="0" baseline="0" noProof="0" dirty="0">
                <a:ln>
                  <a:noFill/>
                </a:ln>
                <a:solidFill>
                  <a:srgbClr val="000000"/>
                </a:solidFill>
                <a:effectLst/>
                <a:uLnTx/>
                <a:uFillTx/>
                <a:latin typeface="Times New Roman" panose="02020603050405020304" pitchFamily="18" charset="0"/>
                <a:ea typeface="MS Gothic"/>
                <a:hlinkClick r:id="rId2"/>
              </a:rPr>
              <a:t>PAR</a:t>
            </a:r>
            <a:r>
              <a:rPr kumimoji="0" lang="en-US" sz="3200" b="0" i="0" u="none" strike="noStrike" kern="0" cap="none" spc="0" normalizeH="0" baseline="0" noProof="0" dirty="0">
                <a:ln>
                  <a:noFill/>
                </a:ln>
                <a:solidFill>
                  <a:srgbClr val="000000"/>
                </a:solidFill>
                <a:effectLst/>
                <a:uLnTx/>
                <a:uFillTx/>
                <a:latin typeface="Times New Roman" panose="02020603050405020304" pitchFamily="18" charset="0"/>
                <a:ea typeface="MS Gothic"/>
              </a:rPr>
              <a:t> and </a:t>
            </a:r>
            <a:r>
              <a:rPr kumimoji="0" lang="en-US" sz="3200" b="0" i="0" u="none" strike="noStrike" kern="0" cap="none" spc="0" normalizeH="0" baseline="0" noProof="0" dirty="0">
                <a:ln>
                  <a:noFill/>
                </a:ln>
                <a:solidFill>
                  <a:srgbClr val="000000"/>
                </a:solidFill>
                <a:effectLst/>
                <a:uLnTx/>
                <a:uFillTx/>
                <a:latin typeface="Times New Roman" panose="02020603050405020304" pitchFamily="18" charset="0"/>
                <a:ea typeface="MS Gothic"/>
                <a:hlinkClick r:id="rId3"/>
              </a:rPr>
              <a:t>CSD</a:t>
            </a:r>
            <a:r>
              <a:rPr kumimoji="0" lang="en-US" sz="3200" b="0" i="0" u="none" strike="noStrike" kern="0" cap="none" spc="0" normalizeH="0" baseline="0" noProof="0" dirty="0">
                <a:ln>
                  <a:noFill/>
                </a:ln>
                <a:solidFill>
                  <a:srgbClr val="000000"/>
                </a:solidFill>
                <a:effectLst/>
                <a:uLnTx/>
                <a:uFillTx/>
                <a:latin typeface="Times New Roman" panose="02020603050405020304" pitchFamily="18" charset="0"/>
                <a:ea typeface="MS Gothic"/>
              </a:rPr>
              <a:t> (2)</a:t>
            </a:r>
            <a:endParaRPr lang="en-US" dirty="0"/>
          </a:p>
        </p:txBody>
      </p:sp>
      <p:sp>
        <p:nvSpPr>
          <p:cNvPr id="3" name="Content Placeholder 2">
            <a:extLst>
              <a:ext uri="{FF2B5EF4-FFF2-40B4-BE49-F238E27FC236}">
                <a16:creationId xmlns:a16="http://schemas.microsoft.com/office/drawing/2014/main" id="{F2589877-C6AC-9467-F466-994A35C569FF}"/>
              </a:ext>
            </a:extLst>
          </p:cNvPr>
          <p:cNvSpPr>
            <a:spLocks noGrp="1"/>
          </p:cNvSpPr>
          <p:nvPr>
            <p:ph idx="1"/>
          </p:nvPr>
        </p:nvSpPr>
        <p:spPr/>
        <p:txBody>
          <a:bodyPr/>
          <a:lstStyle/>
          <a:p>
            <a:r>
              <a:rPr lang="en-US" dirty="0"/>
              <a:t>5.2.b: change to “This amendment updates and expands coexistence recommendations to address new market requirements, increasing data traffic, greater device density of devices, and increased potential for congestion based on both IEEE Std 802.11-2020 and IEEE Std 802.15.4 sub-1 GHz standards. This project includes recommendations with respect to new devices, as well as compatibility with deployed legacy devices. </a:t>
            </a:r>
          </a:p>
        </p:txBody>
      </p:sp>
      <p:sp>
        <p:nvSpPr>
          <p:cNvPr id="4" name="Date Placeholder 3">
            <a:extLst>
              <a:ext uri="{FF2B5EF4-FFF2-40B4-BE49-F238E27FC236}">
                <a16:creationId xmlns:a16="http://schemas.microsoft.com/office/drawing/2014/main" id="{CD2C9D1F-5344-2E26-E458-2C1145988541}"/>
              </a:ext>
            </a:extLst>
          </p:cNvPr>
          <p:cNvSpPr>
            <a:spLocks noGrp="1"/>
          </p:cNvSpPr>
          <p:nvPr>
            <p:ph type="dt" idx="10"/>
          </p:nvPr>
        </p:nvSpPr>
        <p:spPr/>
        <p:txBody>
          <a:bodyPr/>
          <a:lstStyle/>
          <a:p>
            <a:r>
              <a:rPr lang="en-US"/>
              <a:t>November 2023</a:t>
            </a:r>
            <a:endParaRPr lang="en-GB" dirty="0"/>
          </a:p>
        </p:txBody>
      </p:sp>
      <p:sp>
        <p:nvSpPr>
          <p:cNvPr id="5" name="Footer Placeholder 4">
            <a:extLst>
              <a:ext uri="{FF2B5EF4-FFF2-40B4-BE49-F238E27FC236}">
                <a16:creationId xmlns:a16="http://schemas.microsoft.com/office/drawing/2014/main" id="{DA902A52-EDEE-8F1B-470C-B39DEEA33CF9}"/>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9598429A-C09C-F33B-EF88-345A10A90E45}"/>
              </a:ext>
            </a:extLst>
          </p:cNvPr>
          <p:cNvSpPr>
            <a:spLocks noGrp="1"/>
          </p:cNvSpPr>
          <p:nvPr>
            <p:ph type="sldNum" idx="12"/>
          </p:nvPr>
        </p:nvSpPr>
        <p:spPr/>
        <p:txBody>
          <a:bodyPr/>
          <a:lstStyle/>
          <a:p>
            <a:r>
              <a:rPr lang="en-GB"/>
              <a:t>Slide </a:t>
            </a:r>
            <a:fld id="{440F5867-744E-4AA6-B0ED-4C44D2DFBB7B}" type="slidenum">
              <a:rPr lang="en-GB" smtClean="0"/>
              <a:pPr/>
              <a:t>24</a:t>
            </a:fld>
            <a:endParaRPr lang="en-GB" dirty="0"/>
          </a:p>
        </p:txBody>
      </p:sp>
    </p:spTree>
    <p:extLst>
      <p:ext uri="{BB962C8B-B14F-4D97-AF65-F5344CB8AC3E}">
        <p14:creationId xmlns:p14="http://schemas.microsoft.com/office/powerpoint/2010/main" val="1378203676"/>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7855C44-9163-6C1D-3CD1-1B5853F57312}"/>
              </a:ext>
            </a:extLst>
          </p:cNvPr>
          <p:cNvSpPr>
            <a:spLocks noGrp="1"/>
          </p:cNvSpPr>
          <p:nvPr>
            <p:ph type="title"/>
          </p:nvPr>
        </p:nvSpPr>
        <p:spPr>
          <a:xfrm>
            <a:off x="914402" y="685803"/>
            <a:ext cx="10361084" cy="510949"/>
          </a:xfrm>
        </p:spPr>
        <p:txBody>
          <a:bodyPr/>
          <a:lstStyle/>
          <a:p>
            <a:r>
              <a:rPr lang="en-US" sz="2000" b="0" dirty="0"/>
              <a:t>5. </a:t>
            </a:r>
            <a:r>
              <a:rPr kumimoji="0" lang="en-US" sz="2000" b="0" i="0" u="none" strike="noStrike" kern="0" cap="none" spc="0" normalizeH="0" baseline="0" noProof="0" dirty="0">
                <a:ln>
                  <a:noFill/>
                </a:ln>
                <a:solidFill>
                  <a:srgbClr val="000000"/>
                </a:solidFill>
                <a:effectLst/>
                <a:uLnTx/>
                <a:uFillTx/>
                <a:latin typeface="Times New Roman" panose="02020603050405020304" pitchFamily="18" charset="0"/>
                <a:ea typeface="MS Gothic"/>
              </a:rPr>
              <a:t>802.19.3a - Recommended Practice Amendment: Enhanced sub-1GHz Coexistence , </a:t>
            </a:r>
            <a:r>
              <a:rPr kumimoji="0" lang="en-US" sz="2000" b="0" i="0" u="none" strike="noStrike" kern="0" cap="none" spc="0" normalizeH="0" baseline="0" noProof="0" dirty="0">
                <a:ln>
                  <a:noFill/>
                </a:ln>
                <a:solidFill>
                  <a:srgbClr val="000000"/>
                </a:solidFill>
                <a:effectLst/>
                <a:uLnTx/>
                <a:uFillTx/>
                <a:latin typeface="Times New Roman" panose="02020603050405020304" pitchFamily="18" charset="0"/>
                <a:ea typeface="MS Gothic"/>
                <a:hlinkClick r:id="rId2"/>
              </a:rPr>
              <a:t>PAR</a:t>
            </a:r>
            <a:r>
              <a:rPr kumimoji="0" lang="en-US" sz="2000" b="0" i="0" u="none" strike="noStrike" kern="0" cap="none" spc="0" normalizeH="0" baseline="0" noProof="0" dirty="0">
                <a:ln>
                  <a:noFill/>
                </a:ln>
                <a:solidFill>
                  <a:srgbClr val="000000"/>
                </a:solidFill>
                <a:effectLst/>
                <a:uLnTx/>
                <a:uFillTx/>
                <a:latin typeface="Times New Roman" panose="02020603050405020304" pitchFamily="18" charset="0"/>
                <a:ea typeface="MS Gothic"/>
              </a:rPr>
              <a:t> and </a:t>
            </a:r>
            <a:r>
              <a:rPr kumimoji="0" lang="en-US" sz="2000" b="0" i="0" u="none" strike="noStrike" kern="0" cap="none" spc="0" normalizeH="0" baseline="0" noProof="0" dirty="0">
                <a:ln>
                  <a:noFill/>
                </a:ln>
                <a:solidFill>
                  <a:srgbClr val="000000"/>
                </a:solidFill>
                <a:effectLst/>
                <a:uLnTx/>
                <a:uFillTx/>
                <a:latin typeface="Times New Roman" panose="02020603050405020304" pitchFamily="18" charset="0"/>
                <a:ea typeface="MS Gothic"/>
                <a:hlinkClick r:id="rId3"/>
              </a:rPr>
              <a:t>CSD</a:t>
            </a:r>
            <a:r>
              <a:rPr kumimoji="0" lang="en-US" sz="2000" b="0" i="0" u="none" strike="noStrike" kern="0" cap="none" spc="0" normalizeH="0" baseline="0" noProof="0" dirty="0">
                <a:ln>
                  <a:noFill/>
                </a:ln>
                <a:solidFill>
                  <a:srgbClr val="000000"/>
                </a:solidFill>
                <a:effectLst/>
                <a:uLnTx/>
                <a:uFillTx/>
                <a:latin typeface="Times New Roman" panose="02020603050405020304" pitchFamily="18" charset="0"/>
                <a:ea typeface="MS Gothic"/>
              </a:rPr>
              <a:t> (3)</a:t>
            </a:r>
            <a:endParaRPr lang="en-US" sz="2000" dirty="0"/>
          </a:p>
        </p:txBody>
      </p:sp>
      <p:sp>
        <p:nvSpPr>
          <p:cNvPr id="3" name="Content Placeholder 2">
            <a:extLst>
              <a:ext uri="{FF2B5EF4-FFF2-40B4-BE49-F238E27FC236}">
                <a16:creationId xmlns:a16="http://schemas.microsoft.com/office/drawing/2014/main" id="{C758C215-336E-C434-9774-6500C97C666E}"/>
              </a:ext>
            </a:extLst>
          </p:cNvPr>
          <p:cNvSpPr>
            <a:spLocks noGrp="1"/>
          </p:cNvSpPr>
          <p:nvPr>
            <p:ph idx="1"/>
          </p:nvPr>
        </p:nvSpPr>
        <p:spPr>
          <a:xfrm>
            <a:off x="623392" y="1275333"/>
            <a:ext cx="10838402" cy="4819081"/>
          </a:xfrm>
        </p:spPr>
        <p:txBody>
          <a:bodyPr/>
          <a:lstStyle/>
          <a:p>
            <a:r>
              <a:rPr lang="en-US" sz="2000" dirty="0"/>
              <a:t>5.5 Need for the Project: Suggested replacement:</a:t>
            </a:r>
          </a:p>
          <a:p>
            <a:r>
              <a:rPr lang="en-US" sz="2000" dirty="0"/>
              <a:t>	“ Since publication of the initial recommended practice, both underlying standards and market requirements have changed. These changes and spectrum regulation changes have resulted in new requirements driving new solutions which use both IEEE Std 802.11 Sub-1 GHz (S1G) and IEEE Std 802.15.4 S1G standards. There are many millions of deployed legacy 802.15.4 S1G devices (commonly referred to as 802.15.4g in the industry). Devices based on IEEE Std 802.11 S1G (commonly referred to as 802.11ah in the industry) are expected to begin widespread deployment. The need for new devices using different technologies to coexist is critical to support and sustain growth in the markets. “</a:t>
            </a:r>
          </a:p>
        </p:txBody>
      </p:sp>
      <p:sp>
        <p:nvSpPr>
          <p:cNvPr id="4" name="Date Placeholder 3">
            <a:extLst>
              <a:ext uri="{FF2B5EF4-FFF2-40B4-BE49-F238E27FC236}">
                <a16:creationId xmlns:a16="http://schemas.microsoft.com/office/drawing/2014/main" id="{A92819FB-F2E2-D8F9-C73F-030E0F1545D0}"/>
              </a:ext>
            </a:extLst>
          </p:cNvPr>
          <p:cNvSpPr>
            <a:spLocks noGrp="1"/>
          </p:cNvSpPr>
          <p:nvPr>
            <p:ph type="dt" idx="10"/>
          </p:nvPr>
        </p:nvSpPr>
        <p:spPr/>
        <p:txBody>
          <a:bodyPr/>
          <a:lstStyle/>
          <a:p>
            <a:r>
              <a:rPr lang="en-US"/>
              <a:t>November 2023</a:t>
            </a:r>
            <a:endParaRPr lang="en-GB" dirty="0"/>
          </a:p>
        </p:txBody>
      </p:sp>
      <p:sp>
        <p:nvSpPr>
          <p:cNvPr id="5" name="Footer Placeholder 4">
            <a:extLst>
              <a:ext uri="{FF2B5EF4-FFF2-40B4-BE49-F238E27FC236}">
                <a16:creationId xmlns:a16="http://schemas.microsoft.com/office/drawing/2014/main" id="{51BDA13A-64AA-B57A-31CF-BA4A2E326D6A}"/>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AA583761-3798-049F-9A90-52AF2EBEA535}"/>
              </a:ext>
            </a:extLst>
          </p:cNvPr>
          <p:cNvSpPr>
            <a:spLocks noGrp="1"/>
          </p:cNvSpPr>
          <p:nvPr>
            <p:ph type="sldNum" idx="12"/>
          </p:nvPr>
        </p:nvSpPr>
        <p:spPr/>
        <p:txBody>
          <a:bodyPr/>
          <a:lstStyle/>
          <a:p>
            <a:r>
              <a:rPr lang="en-GB"/>
              <a:t>Slide </a:t>
            </a:r>
            <a:fld id="{440F5867-744E-4AA6-B0ED-4C44D2DFBB7B}" type="slidenum">
              <a:rPr lang="en-GB" smtClean="0"/>
              <a:pPr/>
              <a:t>25</a:t>
            </a:fld>
            <a:endParaRPr lang="en-GB" dirty="0"/>
          </a:p>
        </p:txBody>
      </p:sp>
    </p:spTree>
    <p:extLst>
      <p:ext uri="{BB962C8B-B14F-4D97-AF65-F5344CB8AC3E}">
        <p14:creationId xmlns:p14="http://schemas.microsoft.com/office/powerpoint/2010/main" val="3539529359"/>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1B551330-8E4D-9FCE-E6DB-BF9AD86B8C70}"/>
              </a:ext>
            </a:extLst>
          </p:cNvPr>
          <p:cNvSpPr>
            <a:spLocks noGrp="1"/>
          </p:cNvSpPr>
          <p:nvPr>
            <p:ph type="title"/>
          </p:nvPr>
        </p:nvSpPr>
        <p:spPr/>
        <p:txBody>
          <a:bodyPr/>
          <a:lstStyle/>
          <a:p>
            <a:r>
              <a:rPr lang="en-US" sz="3200" b="0" dirty="0"/>
              <a:t>5. </a:t>
            </a:r>
            <a:r>
              <a:rPr kumimoji="0" lang="en-US" sz="3200" b="0" i="0" u="none" strike="noStrike" kern="0" cap="none" spc="0" normalizeH="0" baseline="0" noProof="0" dirty="0">
                <a:ln>
                  <a:noFill/>
                </a:ln>
                <a:solidFill>
                  <a:srgbClr val="000000"/>
                </a:solidFill>
                <a:effectLst/>
                <a:uLnTx/>
                <a:uFillTx/>
                <a:latin typeface="Times New Roman" panose="02020603050405020304" pitchFamily="18" charset="0"/>
                <a:ea typeface="MS Gothic"/>
              </a:rPr>
              <a:t>802.19.3a - Recommended Practice Amendment: Enhanced sub-1GHz Coexistence , </a:t>
            </a:r>
            <a:r>
              <a:rPr kumimoji="0" lang="en-US" sz="3200" b="0" i="0" u="none" strike="noStrike" kern="0" cap="none" spc="0" normalizeH="0" baseline="0" noProof="0" dirty="0">
                <a:ln>
                  <a:noFill/>
                </a:ln>
                <a:solidFill>
                  <a:srgbClr val="000000"/>
                </a:solidFill>
                <a:effectLst/>
                <a:uLnTx/>
                <a:uFillTx/>
                <a:latin typeface="Times New Roman" panose="02020603050405020304" pitchFamily="18" charset="0"/>
                <a:ea typeface="MS Gothic"/>
                <a:hlinkClick r:id="rId2"/>
              </a:rPr>
              <a:t>PAR</a:t>
            </a:r>
            <a:r>
              <a:rPr kumimoji="0" lang="en-US" sz="3200" b="0" i="0" u="none" strike="noStrike" kern="0" cap="none" spc="0" normalizeH="0" baseline="0" noProof="0" dirty="0">
                <a:ln>
                  <a:noFill/>
                </a:ln>
                <a:solidFill>
                  <a:srgbClr val="000000"/>
                </a:solidFill>
                <a:effectLst/>
                <a:uLnTx/>
                <a:uFillTx/>
                <a:latin typeface="Times New Roman" panose="02020603050405020304" pitchFamily="18" charset="0"/>
                <a:ea typeface="MS Gothic"/>
              </a:rPr>
              <a:t> and </a:t>
            </a:r>
            <a:r>
              <a:rPr kumimoji="0" lang="en-US" sz="3200" b="0" i="0" u="none" strike="noStrike" kern="0" cap="none" spc="0" normalizeH="0" baseline="0" noProof="0" dirty="0">
                <a:ln>
                  <a:noFill/>
                </a:ln>
                <a:solidFill>
                  <a:srgbClr val="000000"/>
                </a:solidFill>
                <a:effectLst/>
                <a:uLnTx/>
                <a:uFillTx/>
                <a:latin typeface="Times New Roman" panose="02020603050405020304" pitchFamily="18" charset="0"/>
                <a:ea typeface="MS Gothic"/>
                <a:hlinkClick r:id="rId3"/>
              </a:rPr>
              <a:t>CSD</a:t>
            </a:r>
            <a:r>
              <a:rPr kumimoji="0" lang="en-US" sz="3200" b="0" i="0" u="none" strike="noStrike" kern="0" cap="none" spc="0" normalizeH="0" baseline="0" noProof="0" dirty="0">
                <a:ln>
                  <a:noFill/>
                </a:ln>
                <a:solidFill>
                  <a:srgbClr val="000000"/>
                </a:solidFill>
                <a:effectLst/>
                <a:uLnTx/>
                <a:uFillTx/>
                <a:latin typeface="Times New Roman" panose="02020603050405020304" pitchFamily="18" charset="0"/>
                <a:ea typeface="MS Gothic"/>
              </a:rPr>
              <a:t> (3)</a:t>
            </a:r>
            <a:endParaRPr lang="en-US" dirty="0"/>
          </a:p>
        </p:txBody>
      </p:sp>
      <p:sp>
        <p:nvSpPr>
          <p:cNvPr id="3" name="Content Placeholder 2">
            <a:extLst>
              <a:ext uri="{FF2B5EF4-FFF2-40B4-BE49-F238E27FC236}">
                <a16:creationId xmlns:a16="http://schemas.microsoft.com/office/drawing/2014/main" id="{81AD9F81-9E3C-40DF-338E-376BE7DBC3D2}"/>
              </a:ext>
            </a:extLst>
          </p:cNvPr>
          <p:cNvSpPr>
            <a:spLocks noGrp="1"/>
          </p:cNvSpPr>
          <p:nvPr>
            <p:ph idx="1"/>
          </p:nvPr>
        </p:nvSpPr>
        <p:spPr/>
        <p:txBody>
          <a:bodyPr/>
          <a:lstStyle/>
          <a:p>
            <a:r>
              <a:rPr lang="en-US" sz="1800" dirty="0"/>
              <a:t>8.1 Additional Explanatory Notes:  Must include full names of all standards cited. Suggest replace with the following:</a:t>
            </a:r>
          </a:p>
          <a:p>
            <a:endParaRPr lang="en-US" sz="1800" dirty="0"/>
          </a:p>
          <a:p>
            <a:r>
              <a:rPr lang="en-US" sz="1800" dirty="0"/>
              <a:t>8.1 Additional Explanatory Notes:</a:t>
            </a:r>
          </a:p>
          <a:p>
            <a:r>
              <a:rPr lang="en-US" sz="1800" dirty="0"/>
              <a:t>5.2a, 5.2b, 5.5:</a:t>
            </a:r>
          </a:p>
          <a:p>
            <a:pPr lvl="1"/>
            <a:r>
              <a:rPr lang="en-US" sz="1800" dirty="0"/>
              <a:t>IEEE Std 802.11-2020: IEEE Standard for Information Technology—Telecommunications and Information Exchange between Systems Local and Metropolitan Area Networks— Specific Requirements Part 11: Wireless LAN Medium Access Control (MAC) and Physical Layer (PHY) Specifications</a:t>
            </a:r>
          </a:p>
          <a:p>
            <a:pPr lvl="1"/>
            <a:r>
              <a:rPr lang="en-US" sz="1800" dirty="0"/>
              <a:t>IEEE Std 802.15-2020: IEEE Standard for Low-Rate Wireless Networks</a:t>
            </a:r>
          </a:p>
        </p:txBody>
      </p:sp>
      <p:sp>
        <p:nvSpPr>
          <p:cNvPr id="4" name="Date Placeholder 3">
            <a:extLst>
              <a:ext uri="{FF2B5EF4-FFF2-40B4-BE49-F238E27FC236}">
                <a16:creationId xmlns:a16="http://schemas.microsoft.com/office/drawing/2014/main" id="{C7F47CB1-3E28-EDAD-D7CF-BF710A2231BD}"/>
              </a:ext>
            </a:extLst>
          </p:cNvPr>
          <p:cNvSpPr>
            <a:spLocks noGrp="1"/>
          </p:cNvSpPr>
          <p:nvPr>
            <p:ph type="dt" idx="10"/>
          </p:nvPr>
        </p:nvSpPr>
        <p:spPr/>
        <p:txBody>
          <a:bodyPr/>
          <a:lstStyle/>
          <a:p>
            <a:r>
              <a:rPr lang="en-US"/>
              <a:t>November 2023</a:t>
            </a:r>
            <a:endParaRPr lang="en-GB" dirty="0"/>
          </a:p>
        </p:txBody>
      </p:sp>
      <p:sp>
        <p:nvSpPr>
          <p:cNvPr id="5" name="Footer Placeholder 4">
            <a:extLst>
              <a:ext uri="{FF2B5EF4-FFF2-40B4-BE49-F238E27FC236}">
                <a16:creationId xmlns:a16="http://schemas.microsoft.com/office/drawing/2014/main" id="{2209ADCC-5EA1-5641-1BAE-0CEFB93AAFCA}"/>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32956059-75EA-876A-593B-45ED24BACEAD}"/>
              </a:ext>
            </a:extLst>
          </p:cNvPr>
          <p:cNvSpPr>
            <a:spLocks noGrp="1"/>
          </p:cNvSpPr>
          <p:nvPr>
            <p:ph type="sldNum" idx="12"/>
          </p:nvPr>
        </p:nvSpPr>
        <p:spPr/>
        <p:txBody>
          <a:bodyPr/>
          <a:lstStyle/>
          <a:p>
            <a:r>
              <a:rPr lang="en-GB"/>
              <a:t>Slide </a:t>
            </a:r>
            <a:fld id="{440F5867-744E-4AA6-B0ED-4C44D2DFBB7B}" type="slidenum">
              <a:rPr lang="en-GB" smtClean="0"/>
              <a:pPr/>
              <a:t>26</a:t>
            </a:fld>
            <a:endParaRPr lang="en-GB" dirty="0"/>
          </a:p>
        </p:txBody>
      </p:sp>
    </p:spTree>
    <p:extLst>
      <p:ext uri="{BB962C8B-B14F-4D97-AF65-F5344CB8AC3E}">
        <p14:creationId xmlns:p14="http://schemas.microsoft.com/office/powerpoint/2010/main" val="3116908773"/>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2929378-8883-1139-CB0E-880873A3A398}"/>
              </a:ext>
            </a:extLst>
          </p:cNvPr>
          <p:cNvSpPr>
            <a:spLocks noGrp="1"/>
          </p:cNvSpPr>
          <p:nvPr>
            <p:ph type="title"/>
          </p:nvPr>
        </p:nvSpPr>
        <p:spPr/>
        <p:txBody>
          <a:bodyPr/>
          <a:lstStyle/>
          <a:p>
            <a:r>
              <a:rPr lang="en-US" sz="3200" b="0" dirty="0"/>
              <a:t>5. </a:t>
            </a:r>
            <a:r>
              <a:rPr kumimoji="0" lang="en-US" sz="3200" b="0" i="0" u="none" strike="noStrike" kern="0" cap="none" spc="0" normalizeH="0" baseline="0" noProof="0" dirty="0">
                <a:ln>
                  <a:noFill/>
                </a:ln>
                <a:solidFill>
                  <a:srgbClr val="000000"/>
                </a:solidFill>
                <a:effectLst/>
                <a:uLnTx/>
                <a:uFillTx/>
                <a:latin typeface="Times New Roman" panose="02020603050405020304" pitchFamily="18" charset="0"/>
                <a:ea typeface="MS Gothic"/>
              </a:rPr>
              <a:t>802.19.3a - Recommended Practice Amendment: Enhanced sub-1GHz Coexistence , </a:t>
            </a:r>
            <a:r>
              <a:rPr kumimoji="0" lang="en-US" sz="3200" b="0" i="0" u="none" strike="noStrike" kern="0" cap="none" spc="0" normalizeH="0" baseline="0" noProof="0" dirty="0">
                <a:ln>
                  <a:noFill/>
                </a:ln>
                <a:solidFill>
                  <a:srgbClr val="000000"/>
                </a:solidFill>
                <a:effectLst/>
                <a:uLnTx/>
                <a:uFillTx/>
                <a:latin typeface="Times New Roman" panose="02020603050405020304" pitchFamily="18" charset="0"/>
                <a:ea typeface="MS Gothic"/>
                <a:hlinkClick r:id="rId2"/>
              </a:rPr>
              <a:t>PAR</a:t>
            </a:r>
            <a:r>
              <a:rPr kumimoji="0" lang="en-US" sz="3200" b="0" i="0" u="none" strike="noStrike" kern="0" cap="none" spc="0" normalizeH="0" baseline="0" noProof="0" dirty="0">
                <a:ln>
                  <a:noFill/>
                </a:ln>
                <a:solidFill>
                  <a:srgbClr val="000000"/>
                </a:solidFill>
                <a:effectLst/>
                <a:uLnTx/>
                <a:uFillTx/>
                <a:latin typeface="Times New Roman" panose="02020603050405020304" pitchFamily="18" charset="0"/>
                <a:ea typeface="MS Gothic"/>
              </a:rPr>
              <a:t> and </a:t>
            </a:r>
            <a:r>
              <a:rPr kumimoji="0" lang="en-US" sz="3200" b="0" i="0" u="none" strike="noStrike" kern="0" cap="none" spc="0" normalizeH="0" baseline="0" noProof="0" dirty="0">
                <a:ln>
                  <a:noFill/>
                </a:ln>
                <a:solidFill>
                  <a:srgbClr val="000000"/>
                </a:solidFill>
                <a:effectLst/>
                <a:uLnTx/>
                <a:uFillTx/>
                <a:latin typeface="Times New Roman" panose="02020603050405020304" pitchFamily="18" charset="0"/>
                <a:ea typeface="MS Gothic"/>
                <a:hlinkClick r:id="rId3"/>
              </a:rPr>
              <a:t>CSD</a:t>
            </a:r>
            <a:r>
              <a:rPr kumimoji="0" lang="en-US" sz="3200" b="0" i="0" u="none" strike="noStrike" kern="0" cap="none" spc="0" normalizeH="0" baseline="0" noProof="0" dirty="0">
                <a:ln>
                  <a:noFill/>
                </a:ln>
                <a:solidFill>
                  <a:srgbClr val="000000"/>
                </a:solidFill>
                <a:effectLst/>
                <a:uLnTx/>
                <a:uFillTx/>
                <a:latin typeface="Times New Roman" panose="02020603050405020304" pitchFamily="18" charset="0"/>
                <a:ea typeface="MS Gothic"/>
              </a:rPr>
              <a:t> (4)</a:t>
            </a:r>
            <a:endParaRPr lang="en-US" dirty="0"/>
          </a:p>
        </p:txBody>
      </p:sp>
      <p:sp>
        <p:nvSpPr>
          <p:cNvPr id="3" name="Content Placeholder 2">
            <a:extLst>
              <a:ext uri="{FF2B5EF4-FFF2-40B4-BE49-F238E27FC236}">
                <a16:creationId xmlns:a16="http://schemas.microsoft.com/office/drawing/2014/main" id="{677186CC-412A-4540-543A-014CEBD58C1C}"/>
              </a:ext>
            </a:extLst>
          </p:cNvPr>
          <p:cNvSpPr>
            <a:spLocks noGrp="1"/>
          </p:cNvSpPr>
          <p:nvPr>
            <p:ph idx="1"/>
          </p:nvPr>
        </p:nvSpPr>
        <p:spPr/>
        <p:txBody>
          <a:bodyPr/>
          <a:lstStyle/>
          <a:p>
            <a:r>
              <a:rPr lang="en-US" b="0" i="0" dirty="0">
                <a:solidFill>
                  <a:srgbClr val="000000"/>
                </a:solidFill>
                <a:effectLst/>
                <a:latin typeface="Times New Roman" panose="02020603050405020304" pitchFamily="18" charset="0"/>
              </a:rPr>
              <a:t>CSD 1.1.1 Change “defined in the 802.11 and 802.15.4 standards.” to “defined in IEEE Std 802.11 and IEEE Std 802.15.4 standards”</a:t>
            </a:r>
          </a:p>
          <a:p>
            <a:endParaRPr lang="en-US" b="0" dirty="0">
              <a:latin typeface="Times New Roman" panose="02020603050405020304" pitchFamily="18" charset="0"/>
            </a:endParaRPr>
          </a:p>
          <a:p>
            <a:r>
              <a:rPr lang="en-US" b="0" dirty="0">
                <a:latin typeface="Times New Roman" panose="02020603050405020304" pitchFamily="18" charset="0"/>
              </a:rPr>
              <a:t>CSD 1.2.1 change “on uses of” to “on the use of” – Change 802.1 to 802.11</a:t>
            </a:r>
            <a:br>
              <a:rPr lang="en-US" b="0" dirty="0">
                <a:latin typeface="Times New Roman" panose="02020603050405020304" pitchFamily="18" charset="0"/>
              </a:rPr>
            </a:br>
            <a:r>
              <a:rPr lang="en-US" b="0" dirty="0">
                <a:latin typeface="Times New Roman" panose="02020603050405020304" pitchFamily="18" charset="0"/>
              </a:rPr>
              <a:t>Make “Sub-1 GHz” format i.e. capitalization and spaces consistent. Throughout the CSD and PAR.</a:t>
            </a:r>
          </a:p>
          <a:p>
            <a:endParaRPr lang="en-US" b="0" dirty="0">
              <a:latin typeface="Times New Roman" panose="02020603050405020304" pitchFamily="18" charset="0"/>
            </a:endParaRPr>
          </a:p>
          <a:p>
            <a:endParaRPr lang="en-US" b="0" dirty="0">
              <a:latin typeface="Times New Roman" panose="02020603050405020304" pitchFamily="18" charset="0"/>
            </a:endParaRPr>
          </a:p>
          <a:p>
            <a:endParaRPr lang="en-US" dirty="0"/>
          </a:p>
        </p:txBody>
      </p:sp>
      <p:sp>
        <p:nvSpPr>
          <p:cNvPr id="4" name="Date Placeholder 3">
            <a:extLst>
              <a:ext uri="{FF2B5EF4-FFF2-40B4-BE49-F238E27FC236}">
                <a16:creationId xmlns:a16="http://schemas.microsoft.com/office/drawing/2014/main" id="{B18686B3-0170-3905-6F6C-448CB12AA419}"/>
              </a:ext>
            </a:extLst>
          </p:cNvPr>
          <p:cNvSpPr>
            <a:spLocks noGrp="1"/>
          </p:cNvSpPr>
          <p:nvPr>
            <p:ph type="dt" idx="10"/>
          </p:nvPr>
        </p:nvSpPr>
        <p:spPr/>
        <p:txBody>
          <a:bodyPr/>
          <a:lstStyle/>
          <a:p>
            <a:r>
              <a:rPr lang="en-US"/>
              <a:t>November 2023</a:t>
            </a:r>
            <a:endParaRPr lang="en-GB" dirty="0"/>
          </a:p>
        </p:txBody>
      </p:sp>
      <p:sp>
        <p:nvSpPr>
          <p:cNvPr id="5" name="Footer Placeholder 4">
            <a:extLst>
              <a:ext uri="{FF2B5EF4-FFF2-40B4-BE49-F238E27FC236}">
                <a16:creationId xmlns:a16="http://schemas.microsoft.com/office/drawing/2014/main" id="{501BC556-1608-2B07-77BB-774B28177E90}"/>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D1F879A5-FE5A-18E5-9DDF-71E9AD266ED0}"/>
              </a:ext>
            </a:extLst>
          </p:cNvPr>
          <p:cNvSpPr>
            <a:spLocks noGrp="1"/>
          </p:cNvSpPr>
          <p:nvPr>
            <p:ph type="sldNum" idx="12"/>
          </p:nvPr>
        </p:nvSpPr>
        <p:spPr/>
        <p:txBody>
          <a:bodyPr/>
          <a:lstStyle/>
          <a:p>
            <a:r>
              <a:rPr lang="en-GB"/>
              <a:t>Slide </a:t>
            </a:r>
            <a:fld id="{440F5867-744E-4AA6-B0ED-4C44D2DFBB7B}" type="slidenum">
              <a:rPr lang="en-GB" smtClean="0"/>
              <a:pPr/>
              <a:t>27</a:t>
            </a:fld>
            <a:endParaRPr lang="en-GB" dirty="0"/>
          </a:p>
        </p:txBody>
      </p:sp>
    </p:spTree>
    <p:extLst>
      <p:ext uri="{BB962C8B-B14F-4D97-AF65-F5344CB8AC3E}">
        <p14:creationId xmlns:p14="http://schemas.microsoft.com/office/powerpoint/2010/main" val="3592582066"/>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Snapshot Report to 802.11 closing plenary</a:t>
            </a:r>
          </a:p>
        </p:txBody>
      </p:sp>
      <p:sp>
        <p:nvSpPr>
          <p:cNvPr id="2" name="Text Placeholder 1"/>
          <p:cNvSpPr>
            <a:spLocks noGrp="1"/>
          </p:cNvSpPr>
          <p:nvPr>
            <p:ph type="body" idx="1"/>
          </p:nvPr>
        </p:nvSpPr>
        <p:spPr/>
        <p:txBody>
          <a:bodyPr/>
          <a:lstStyle/>
          <a:p>
            <a:endParaRPr lang="en-US" dirty="0"/>
          </a:p>
        </p:txBody>
      </p:sp>
      <p:sp>
        <p:nvSpPr>
          <p:cNvPr id="4" name="Date Placeholder 3"/>
          <p:cNvSpPr>
            <a:spLocks noGrp="1"/>
          </p:cNvSpPr>
          <p:nvPr>
            <p:ph type="dt" idx="10"/>
          </p:nvPr>
        </p:nvSpPr>
        <p:spPr/>
        <p:txBody>
          <a:bodyPr/>
          <a:lstStyle/>
          <a:p>
            <a:r>
              <a:rPr lang="en-US"/>
              <a:t>November 2023</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p:txBody>
          <a:bodyPr/>
          <a:lstStyle/>
          <a:p>
            <a:r>
              <a:rPr lang="en-GB"/>
              <a:t>Slide </a:t>
            </a:r>
            <a:fld id="{3ABCC52B-A3F7-440B-BBF2-55191E6E7773}" type="slidenum">
              <a:rPr lang="en-GB" smtClean="0"/>
              <a:pPr/>
              <a:t>28</a:t>
            </a:fld>
            <a:endParaRPr lang="en-GB"/>
          </a:p>
        </p:txBody>
      </p:sp>
    </p:spTree>
    <p:extLst>
      <p:ext uri="{BB962C8B-B14F-4D97-AF65-F5344CB8AC3E}">
        <p14:creationId xmlns:p14="http://schemas.microsoft.com/office/powerpoint/2010/main" val="1604710471"/>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E3723C62-F503-4B28-A6CE-0E72B92714AF}"/>
              </a:ext>
            </a:extLst>
          </p:cNvPr>
          <p:cNvSpPr>
            <a:spLocks noGrp="1"/>
          </p:cNvSpPr>
          <p:nvPr>
            <p:ph type="title"/>
          </p:nvPr>
        </p:nvSpPr>
        <p:spPr>
          <a:xfrm>
            <a:off x="914402" y="685803"/>
            <a:ext cx="10361084" cy="726973"/>
          </a:xfrm>
        </p:spPr>
        <p:txBody>
          <a:bodyPr/>
          <a:lstStyle/>
          <a:p>
            <a:r>
              <a:rPr lang="en-US" sz="2400" dirty="0"/>
              <a:t>PAR Review SC </a:t>
            </a:r>
            <a:br>
              <a:rPr lang="en-US" sz="2400" dirty="0"/>
            </a:br>
            <a:r>
              <a:rPr lang="en-US" sz="2400" dirty="0"/>
              <a:t>Jon Rosdahl, Chair</a:t>
            </a:r>
          </a:p>
        </p:txBody>
      </p:sp>
      <p:sp>
        <p:nvSpPr>
          <p:cNvPr id="8" name="Content Placeholder 7">
            <a:extLst>
              <a:ext uri="{FF2B5EF4-FFF2-40B4-BE49-F238E27FC236}">
                <a16:creationId xmlns:a16="http://schemas.microsoft.com/office/drawing/2014/main" id="{CB46589D-B045-4F67-96F9-108FD0B249A7}"/>
              </a:ext>
            </a:extLst>
          </p:cNvPr>
          <p:cNvSpPr>
            <a:spLocks noGrp="1"/>
          </p:cNvSpPr>
          <p:nvPr>
            <p:ph idx="1"/>
          </p:nvPr>
        </p:nvSpPr>
        <p:spPr>
          <a:xfrm>
            <a:off x="914402" y="1628801"/>
            <a:ext cx="10361084" cy="4465614"/>
          </a:xfrm>
        </p:spPr>
        <p:txBody>
          <a:bodyPr/>
          <a:lstStyle/>
          <a:p>
            <a:pPr marL="285750" indent="-285750"/>
            <a:r>
              <a:rPr lang="en-US" sz="2000" dirty="0"/>
              <a:t>5 PARs were considered on 13 November </a:t>
            </a:r>
            <a:r>
              <a:rPr lang="en-US" altLang="en-US" sz="2000" dirty="0"/>
              <a:t>13:30-15:30</a:t>
            </a:r>
          </a:p>
          <a:p>
            <a:pPr marL="685800" lvl="1"/>
            <a:r>
              <a:rPr lang="en-US" altLang="en-US" dirty="0"/>
              <a:t>See the list here: </a:t>
            </a:r>
            <a:r>
              <a:rPr lang="en-US" altLang="en-US" dirty="0">
                <a:hlinkClick r:id="rId3"/>
              </a:rPr>
              <a:t>https://ieee802.org/PARs.shtml</a:t>
            </a:r>
            <a:r>
              <a:rPr lang="en-US" altLang="en-US" dirty="0"/>
              <a:t> </a:t>
            </a:r>
          </a:p>
          <a:p>
            <a:pPr marL="685800" lvl="1"/>
            <a:r>
              <a:rPr lang="en-US" altLang="en-US" dirty="0"/>
              <a:t>Comments were posted to the EC reflector – 14 November 2023</a:t>
            </a:r>
          </a:p>
          <a:p>
            <a:pPr marL="685800" lvl="1"/>
            <a:endParaRPr lang="en-US" altLang="en-US" dirty="0"/>
          </a:p>
          <a:p>
            <a:pPr marL="285750" indent="-285750"/>
            <a:r>
              <a:rPr lang="en-US" altLang="en-US" dirty="0"/>
              <a:t>Feedback from WG was due Wednesday 15 November 2023</a:t>
            </a:r>
          </a:p>
          <a:p>
            <a:pPr marL="285750" indent="-285750"/>
            <a:endParaRPr lang="en-US" altLang="en-US" dirty="0"/>
          </a:p>
          <a:p>
            <a:pPr marL="285750" indent="-285750"/>
            <a:r>
              <a:rPr lang="en-US" altLang="en-US" dirty="0"/>
              <a:t>Feedback was reviewed on Thursda</a:t>
            </a:r>
            <a:r>
              <a:rPr lang="en-US" dirty="0"/>
              <a:t>y 16 November 2023 </a:t>
            </a:r>
            <a:r>
              <a:rPr lang="en-US" altLang="en-US" dirty="0"/>
              <a:t>10:30-12:30 ET</a:t>
            </a:r>
          </a:p>
          <a:p>
            <a:pPr marL="285750" indent="-285750"/>
            <a:endParaRPr lang="en-US" dirty="0"/>
          </a:p>
          <a:p>
            <a:pPr marL="285750" indent="-285750"/>
            <a:r>
              <a:rPr lang="en-US" dirty="0"/>
              <a:t>A Final report was sent out prior to the Closing 802 EC Plenary Meeting.</a:t>
            </a:r>
          </a:p>
          <a:p>
            <a:pPr marL="285750" indent="-285750"/>
            <a:endParaRPr lang="en-US" dirty="0"/>
          </a:p>
        </p:txBody>
      </p:sp>
      <p:sp>
        <p:nvSpPr>
          <p:cNvPr id="4" name="Date Placeholder 3">
            <a:extLst>
              <a:ext uri="{FF2B5EF4-FFF2-40B4-BE49-F238E27FC236}">
                <a16:creationId xmlns:a16="http://schemas.microsoft.com/office/drawing/2014/main" id="{CFA74791-02E4-4161-A74F-E2C580C09359}"/>
              </a:ext>
            </a:extLst>
          </p:cNvPr>
          <p:cNvSpPr>
            <a:spLocks noGrp="1"/>
          </p:cNvSpPr>
          <p:nvPr>
            <p:ph type="dt" idx="10"/>
          </p:nvPr>
        </p:nvSpPr>
        <p:spPr/>
        <p:txBody>
          <a:bodyPr/>
          <a:lstStyle/>
          <a:p>
            <a:pPr>
              <a:defRPr/>
            </a:pPr>
            <a:r>
              <a:rPr lang="en-US">
                <a:solidFill>
                  <a:srgbClr val="000000"/>
                </a:solidFill>
              </a:rPr>
              <a:t>November 2023</a:t>
            </a:r>
            <a:endParaRPr lang="en-US" dirty="0">
              <a:solidFill>
                <a:srgbClr val="000000"/>
              </a:solidFill>
            </a:endParaRPr>
          </a:p>
        </p:txBody>
      </p:sp>
      <p:sp>
        <p:nvSpPr>
          <p:cNvPr id="5" name="Footer Placeholder 4">
            <a:extLst>
              <a:ext uri="{FF2B5EF4-FFF2-40B4-BE49-F238E27FC236}">
                <a16:creationId xmlns:a16="http://schemas.microsoft.com/office/drawing/2014/main" id="{9E179B68-B8DD-4D01-A19B-C60183D73755}"/>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91BACB44-535E-4B7C-96CE-D105B3096CD7}"/>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29</a:t>
            </a:fld>
            <a:endParaRPr lang="en-US" altLang="en-US">
              <a:solidFill>
                <a:srgbClr val="000000"/>
              </a:solidFill>
            </a:endParaRPr>
          </a:p>
        </p:txBody>
      </p:sp>
    </p:spTree>
    <p:extLst>
      <p:ext uri="{BB962C8B-B14F-4D97-AF65-F5344CB8AC3E}">
        <p14:creationId xmlns:p14="http://schemas.microsoft.com/office/powerpoint/2010/main" val="249312637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xfrm>
            <a:off x="623392" y="626497"/>
            <a:ext cx="10838402" cy="786279"/>
          </a:xfrm>
          <a:ln/>
        </p:spPr>
        <p:txBody>
          <a:bodyPr>
            <a:no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2400" dirty="0"/>
              <a:t>Abstract-PAR Review SC PARs under consideration for </a:t>
            </a:r>
            <a:br>
              <a:rPr lang="en-GB" sz="2400" dirty="0"/>
            </a:br>
            <a:r>
              <a:rPr lang="en-GB" sz="2400" dirty="0"/>
              <a:t>20223 November Mixed-mode Plenary</a:t>
            </a:r>
          </a:p>
        </p:txBody>
      </p:sp>
      <p:sp>
        <p:nvSpPr>
          <p:cNvPr id="4098" name="Rectangle 2"/>
          <p:cNvSpPr>
            <a:spLocks noGrp="1" noChangeArrowheads="1"/>
          </p:cNvSpPr>
          <p:nvPr>
            <p:ph idx="1"/>
          </p:nvPr>
        </p:nvSpPr>
        <p:spPr>
          <a:xfrm>
            <a:off x="730206" y="1412776"/>
            <a:ext cx="10731588" cy="5043364"/>
          </a:xfrm>
          <a:ln/>
        </p:spPr>
        <p:txBody>
          <a:bodyPr>
            <a:noAutofit/>
          </a:bodyPr>
          <a:lstStyle/>
          <a:p>
            <a:r>
              <a:rPr lang="en-US" sz="1800" dirty="0"/>
              <a:t>PARs to be considered for approval by the IEEE 802 LMSC during the November 17, 2023 IEEE 802 LMSC Closing Meeting shall pass through the following process: </a:t>
            </a:r>
          </a:p>
          <a:p>
            <a:r>
              <a:rPr lang="en-US" sz="1800" dirty="0"/>
              <a:t>	1. The proposed PAR shall be available at a publicly accessible URL and an email sent to the IEEE 802 LMSC reflector that contains the URL required for viewing the PAR and associated documentation no later than 30-days prior to the plenary.</a:t>
            </a:r>
          </a:p>
          <a:p>
            <a:r>
              <a:rPr lang="en-US" sz="1800" dirty="0"/>
              <a:t>	2. Working Groups, other than the proposing Working Group, shall express concerns to the proposing Working Group as soon as possible and shall submit comments to the proposing Working Group and the IEEE 802 LMSC by e-mail not later than Tuesday 18:30 during the plenary week.</a:t>
            </a:r>
          </a:p>
          <a:p>
            <a:r>
              <a:rPr lang="en-US" sz="1800" dirty="0"/>
              <a:t>	3. The proposing Working Group shall post a response to commenting Working Group and to the IEEE 802 LMSC together with a Final PAR on a public website and circulate the relevant URL on the IEEE 802 LMSC reflector not later than Wednesday, 18:30 during the plenary week.</a:t>
            </a:r>
          </a:p>
          <a:p>
            <a:r>
              <a:rPr lang="en-US" sz="1800" dirty="0"/>
              <a:t>The Proposed PARs are posted to the “IEEE 802 PARs Under consideration Webpage:</a:t>
            </a:r>
          </a:p>
          <a:p>
            <a:pPr lvl="1"/>
            <a:r>
              <a:rPr lang="en-US" sz="1800" dirty="0"/>
              <a:t>	</a:t>
            </a:r>
            <a:r>
              <a:rPr lang="en-US" sz="1800" dirty="0">
                <a:solidFill>
                  <a:schemeClr val="accent6"/>
                </a:solidFill>
                <a:hlinkClick r:id="rId3"/>
              </a:rPr>
              <a:t>http://grouper.ieee.org/groups/802/PARs.shtml</a:t>
            </a:r>
            <a:endParaRPr lang="en-US" sz="1800" dirty="0">
              <a:solidFill>
                <a:schemeClr val="accent6"/>
              </a:solidFill>
            </a:endParaRPr>
          </a:p>
          <a:p>
            <a:pPr marL="285750" indent="-285750"/>
            <a:r>
              <a:rPr lang="en-US" altLang="en-US" sz="1800" dirty="0"/>
              <a:t>802.11 PAR Review SC Meeting times: </a:t>
            </a:r>
          </a:p>
          <a:p>
            <a:pPr lvl="1">
              <a:buAutoNum type="arabicPeriod"/>
            </a:pPr>
            <a:r>
              <a:rPr lang="en-US" sz="1800" dirty="0"/>
              <a:t>Monday: 13 November 2023- 13:30-15:30 ET and  possibly Tuesday 14 November 2023, 10:30-12:30 ET</a:t>
            </a:r>
          </a:p>
          <a:p>
            <a:pPr lvl="1">
              <a:buAutoNum type="arabicPeriod"/>
            </a:pPr>
            <a:r>
              <a:rPr lang="en-US" sz="1800" dirty="0"/>
              <a:t>Feedback reviewed Thursday: </a:t>
            </a:r>
            <a:r>
              <a:rPr lang="en-US" sz="1800"/>
              <a:t>16 November </a:t>
            </a:r>
            <a:r>
              <a:rPr lang="en-US" sz="1800" dirty="0"/>
              <a:t>2023 - 10:30-12:30 ET</a:t>
            </a:r>
            <a:endParaRPr lang="en-US" altLang="en-US" sz="1800" strike="sngStrike" dirty="0"/>
          </a:p>
        </p:txBody>
      </p:sp>
      <p:sp>
        <p:nvSpPr>
          <p:cNvPr id="4" name="Date Placeholder 3"/>
          <p:cNvSpPr>
            <a:spLocks noGrp="1"/>
          </p:cNvSpPr>
          <p:nvPr>
            <p:ph type="dt" idx="10"/>
          </p:nvPr>
        </p:nvSpPr>
        <p:spPr/>
        <p:txBody>
          <a:bodyPr/>
          <a:lstStyle/>
          <a:p>
            <a:r>
              <a:rPr lang="en-US"/>
              <a:t>November 2023</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3</a:t>
            </a:fld>
            <a:endParaRPr lang="en-GB"/>
          </a:p>
        </p:txBody>
      </p:sp>
      <p:sp>
        <p:nvSpPr>
          <p:cNvPr id="7" name="Rectangle 3">
            <a:extLst>
              <a:ext uri="{FF2B5EF4-FFF2-40B4-BE49-F238E27FC236}">
                <a16:creationId xmlns:a16="http://schemas.microsoft.com/office/drawing/2014/main" id="{D8A2A340-4BEF-42B1-AE26-6A55D6A269CF}"/>
              </a:ext>
            </a:extLst>
          </p:cNvPr>
          <p:cNvSpPr>
            <a:spLocks noChangeArrowheads="1"/>
          </p:cNvSpPr>
          <p:nvPr/>
        </p:nvSpPr>
        <p:spPr bwMode="auto">
          <a:xfrm>
            <a:off x="0" y="43934"/>
            <a:ext cx="248786"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 </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5213105-1CA0-443F-B1A3-AC29BCE1437B}"/>
              </a:ext>
            </a:extLst>
          </p:cNvPr>
          <p:cNvSpPr>
            <a:spLocks noGrp="1"/>
          </p:cNvSpPr>
          <p:nvPr>
            <p:ph type="title"/>
          </p:nvPr>
        </p:nvSpPr>
        <p:spPr/>
        <p:txBody>
          <a:bodyPr/>
          <a:lstStyle/>
          <a:p>
            <a:r>
              <a:rPr lang="en-US" dirty="0"/>
              <a:t>Responses from 802 Working Groups</a:t>
            </a:r>
          </a:p>
        </p:txBody>
      </p:sp>
      <p:sp>
        <p:nvSpPr>
          <p:cNvPr id="3" name="Text Placeholder 2">
            <a:extLst>
              <a:ext uri="{FF2B5EF4-FFF2-40B4-BE49-F238E27FC236}">
                <a16:creationId xmlns:a16="http://schemas.microsoft.com/office/drawing/2014/main" id="{30B97474-5C9C-4EFA-B1B2-2D473D51CC1D}"/>
              </a:ext>
            </a:extLst>
          </p:cNvPr>
          <p:cNvSpPr>
            <a:spLocks noGrp="1"/>
          </p:cNvSpPr>
          <p:nvPr>
            <p:ph type="body" idx="1"/>
          </p:nvPr>
        </p:nvSpPr>
        <p:spPr/>
        <p:txBody>
          <a:bodyPr/>
          <a:lstStyle/>
          <a:p>
            <a:endParaRPr lang="en-US"/>
          </a:p>
        </p:txBody>
      </p:sp>
      <p:sp>
        <p:nvSpPr>
          <p:cNvPr id="4" name="Date Placeholder 3">
            <a:extLst>
              <a:ext uri="{FF2B5EF4-FFF2-40B4-BE49-F238E27FC236}">
                <a16:creationId xmlns:a16="http://schemas.microsoft.com/office/drawing/2014/main" id="{5180B14E-459D-4D1C-B097-7786B6E3248A}"/>
              </a:ext>
            </a:extLst>
          </p:cNvPr>
          <p:cNvSpPr>
            <a:spLocks noGrp="1"/>
          </p:cNvSpPr>
          <p:nvPr>
            <p:ph type="dt" idx="10"/>
          </p:nvPr>
        </p:nvSpPr>
        <p:spPr/>
        <p:txBody>
          <a:bodyPr/>
          <a:lstStyle/>
          <a:p>
            <a:pPr>
              <a:defRPr/>
            </a:pPr>
            <a:r>
              <a:rPr lang="en-US">
                <a:solidFill>
                  <a:srgbClr val="000000"/>
                </a:solidFill>
              </a:rPr>
              <a:t>November 2023</a:t>
            </a:r>
            <a:endParaRPr lang="en-US" dirty="0">
              <a:solidFill>
                <a:srgbClr val="000000"/>
              </a:solidFill>
            </a:endParaRPr>
          </a:p>
        </p:txBody>
      </p:sp>
      <p:sp>
        <p:nvSpPr>
          <p:cNvPr id="5" name="Footer Placeholder 4">
            <a:extLst>
              <a:ext uri="{FF2B5EF4-FFF2-40B4-BE49-F238E27FC236}">
                <a16:creationId xmlns:a16="http://schemas.microsoft.com/office/drawing/2014/main" id="{B8758877-86A7-43C7-9D10-6E5F40B028B1}"/>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A5C49826-E039-44C4-A6DB-616DB23E417B}"/>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30</a:t>
            </a:fld>
            <a:endParaRPr lang="en-US" altLang="en-US">
              <a:solidFill>
                <a:srgbClr val="000000"/>
              </a:solidFill>
            </a:endParaRPr>
          </a:p>
        </p:txBody>
      </p:sp>
    </p:spTree>
    <p:extLst>
      <p:ext uri="{BB962C8B-B14F-4D97-AF65-F5344CB8AC3E}">
        <p14:creationId xmlns:p14="http://schemas.microsoft.com/office/powerpoint/2010/main" val="2367627176"/>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Final Report to 802.11</a:t>
            </a:r>
          </a:p>
        </p:txBody>
      </p:sp>
      <p:sp>
        <p:nvSpPr>
          <p:cNvPr id="2" name="Text Placeholder 1"/>
          <p:cNvSpPr>
            <a:spLocks noGrp="1"/>
          </p:cNvSpPr>
          <p:nvPr>
            <p:ph type="body" idx="1"/>
          </p:nvPr>
        </p:nvSpPr>
        <p:spPr/>
        <p:txBody>
          <a:bodyPr/>
          <a:lstStyle/>
          <a:p>
            <a:endParaRPr lang="en-US"/>
          </a:p>
        </p:txBody>
      </p:sp>
      <p:sp>
        <p:nvSpPr>
          <p:cNvPr id="4" name="Date Placeholder 3"/>
          <p:cNvSpPr>
            <a:spLocks noGrp="1"/>
          </p:cNvSpPr>
          <p:nvPr>
            <p:ph type="dt" idx="10"/>
          </p:nvPr>
        </p:nvSpPr>
        <p:spPr/>
        <p:txBody>
          <a:bodyPr/>
          <a:lstStyle/>
          <a:p>
            <a:r>
              <a:rPr lang="en-US"/>
              <a:t>November 2023</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p:txBody>
          <a:bodyPr/>
          <a:lstStyle/>
          <a:p>
            <a:r>
              <a:rPr lang="en-GB"/>
              <a:t>Slide </a:t>
            </a:r>
            <a:fld id="{3ABCC52B-A3F7-440B-BBF2-55191E6E7773}" type="slidenum">
              <a:rPr lang="en-GB" smtClean="0"/>
              <a:pPr/>
              <a:t>31</a:t>
            </a:fld>
            <a:endParaRPr lang="en-GB"/>
          </a:p>
        </p:txBody>
      </p:sp>
    </p:spTree>
    <p:extLst>
      <p:ext uri="{BB962C8B-B14F-4D97-AF65-F5344CB8AC3E}">
        <p14:creationId xmlns:p14="http://schemas.microsoft.com/office/powerpoint/2010/main" val="3883370543"/>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17F91B3A-9B93-4C96-ACC3-008910402BEF}"/>
              </a:ext>
            </a:extLst>
          </p:cNvPr>
          <p:cNvSpPr>
            <a:spLocks noGrp="1"/>
          </p:cNvSpPr>
          <p:nvPr>
            <p:ph type="title"/>
          </p:nvPr>
        </p:nvSpPr>
        <p:spPr>
          <a:xfrm>
            <a:off x="914402" y="685803"/>
            <a:ext cx="10361084" cy="654965"/>
          </a:xfrm>
        </p:spPr>
        <p:txBody>
          <a:bodyPr/>
          <a:lstStyle/>
          <a:p>
            <a:r>
              <a:rPr lang="en-US" dirty="0"/>
              <a:t>Final Report to 802.11</a:t>
            </a:r>
          </a:p>
        </p:txBody>
      </p:sp>
      <p:sp>
        <p:nvSpPr>
          <p:cNvPr id="8" name="Content Placeholder 7">
            <a:extLst>
              <a:ext uri="{FF2B5EF4-FFF2-40B4-BE49-F238E27FC236}">
                <a16:creationId xmlns:a16="http://schemas.microsoft.com/office/drawing/2014/main" id="{9E0431BB-C713-450C-90C3-EF5AFA8F2E34}"/>
              </a:ext>
            </a:extLst>
          </p:cNvPr>
          <p:cNvSpPr>
            <a:spLocks noGrp="1"/>
          </p:cNvSpPr>
          <p:nvPr>
            <p:ph idx="1"/>
          </p:nvPr>
        </p:nvSpPr>
        <p:spPr>
          <a:xfrm>
            <a:off x="914402" y="1340768"/>
            <a:ext cx="10361084" cy="4753647"/>
          </a:xfrm>
        </p:spPr>
        <p:txBody>
          <a:bodyPr/>
          <a:lstStyle/>
          <a:p>
            <a:r>
              <a:rPr lang="en-US" sz="2000" dirty="0"/>
              <a:t>After Reviewing 5 PARs/CSD that were available for the 2023 November 802 Mixed-mode Plenary, 802.11 made comments on x of the PARs/CSDs.</a:t>
            </a:r>
          </a:p>
          <a:p>
            <a:endParaRPr lang="en-US" sz="2000" dirty="0"/>
          </a:p>
          <a:p>
            <a:r>
              <a:rPr lang="en-US" sz="2000" dirty="0"/>
              <a:t>The feedback on our Comments was generally positive and our changes were acceptable and implemented by the respective WG.</a:t>
            </a:r>
          </a:p>
          <a:p>
            <a:endParaRPr lang="en-US" sz="2000" dirty="0"/>
          </a:p>
          <a:p>
            <a:r>
              <a:rPr lang="en-US" sz="2000" dirty="0"/>
              <a:t>The exception is on the </a:t>
            </a:r>
          </a:p>
          <a:p>
            <a:endParaRPr lang="en-US" sz="2000" dirty="0"/>
          </a:p>
          <a:p>
            <a:endParaRPr lang="en-US" sz="2000" dirty="0"/>
          </a:p>
          <a:p>
            <a:r>
              <a:rPr lang="en-US" sz="2000" dirty="0"/>
              <a:t>Respectfully submitted </a:t>
            </a:r>
            <a:br>
              <a:rPr lang="en-US" sz="2000" dirty="0"/>
            </a:br>
            <a:r>
              <a:rPr lang="en-US" sz="2000" dirty="0"/>
              <a:t>Jon Rosdahl</a:t>
            </a:r>
            <a:br>
              <a:rPr lang="en-US" sz="2000" dirty="0"/>
            </a:br>
            <a:r>
              <a:rPr lang="en-US" sz="2000" dirty="0"/>
              <a:t>802.11 PAR Review SC Chair</a:t>
            </a:r>
          </a:p>
        </p:txBody>
      </p:sp>
      <p:sp>
        <p:nvSpPr>
          <p:cNvPr id="4" name="Date Placeholder 3">
            <a:extLst>
              <a:ext uri="{FF2B5EF4-FFF2-40B4-BE49-F238E27FC236}">
                <a16:creationId xmlns:a16="http://schemas.microsoft.com/office/drawing/2014/main" id="{9A6C56FC-AB46-46EA-A9DA-5D096D6D2EA6}"/>
              </a:ext>
            </a:extLst>
          </p:cNvPr>
          <p:cNvSpPr>
            <a:spLocks noGrp="1"/>
          </p:cNvSpPr>
          <p:nvPr>
            <p:ph type="dt" idx="10"/>
          </p:nvPr>
        </p:nvSpPr>
        <p:spPr/>
        <p:txBody>
          <a:bodyPr/>
          <a:lstStyle/>
          <a:p>
            <a:pPr>
              <a:defRPr/>
            </a:pPr>
            <a:r>
              <a:rPr lang="en-US">
                <a:solidFill>
                  <a:srgbClr val="000000"/>
                </a:solidFill>
              </a:rPr>
              <a:t>November 2023</a:t>
            </a:r>
            <a:endParaRPr lang="en-US" dirty="0">
              <a:solidFill>
                <a:srgbClr val="000000"/>
              </a:solidFill>
            </a:endParaRPr>
          </a:p>
        </p:txBody>
      </p:sp>
      <p:sp>
        <p:nvSpPr>
          <p:cNvPr id="5" name="Footer Placeholder 4">
            <a:extLst>
              <a:ext uri="{FF2B5EF4-FFF2-40B4-BE49-F238E27FC236}">
                <a16:creationId xmlns:a16="http://schemas.microsoft.com/office/drawing/2014/main" id="{62F5476E-E58B-459B-BDC7-9ACAD2818916}"/>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D8064680-6662-479C-8AA0-F319FEF3F785}"/>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32</a:t>
            </a:fld>
            <a:endParaRPr lang="en-US" altLang="en-US">
              <a:solidFill>
                <a:srgbClr val="000000"/>
              </a:solidFill>
            </a:endParaRPr>
          </a:p>
        </p:txBody>
      </p:sp>
    </p:spTree>
    <p:extLst>
      <p:ext uri="{BB962C8B-B14F-4D97-AF65-F5344CB8AC3E}">
        <p14:creationId xmlns:p14="http://schemas.microsoft.com/office/powerpoint/2010/main" val="1784219855"/>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95C58C4-9258-49B3-9800-28D4D64B7380}"/>
              </a:ext>
            </a:extLst>
          </p:cNvPr>
          <p:cNvSpPr>
            <a:spLocks noGrp="1"/>
          </p:cNvSpPr>
          <p:nvPr>
            <p:ph type="title"/>
          </p:nvPr>
        </p:nvSpPr>
        <p:spPr/>
        <p:txBody>
          <a:bodyPr/>
          <a:lstStyle/>
          <a:p>
            <a:r>
              <a:rPr lang="en-US" dirty="0"/>
              <a:t>Motion to approve Report</a:t>
            </a:r>
          </a:p>
        </p:txBody>
      </p:sp>
      <p:sp>
        <p:nvSpPr>
          <p:cNvPr id="3" name="Content Placeholder 2">
            <a:extLst>
              <a:ext uri="{FF2B5EF4-FFF2-40B4-BE49-F238E27FC236}">
                <a16:creationId xmlns:a16="http://schemas.microsoft.com/office/drawing/2014/main" id="{FF45EDF8-F8B4-4C62-A574-17EE4A97B753}"/>
              </a:ext>
            </a:extLst>
          </p:cNvPr>
          <p:cNvSpPr>
            <a:spLocks noGrp="1"/>
          </p:cNvSpPr>
          <p:nvPr>
            <p:ph idx="1"/>
          </p:nvPr>
        </p:nvSpPr>
        <p:spPr/>
        <p:txBody>
          <a:bodyPr/>
          <a:lstStyle/>
          <a:p>
            <a:r>
              <a:rPr lang="en-US" dirty="0"/>
              <a:t>Move to accept the report contained in doc 11-23/1690rx:</a:t>
            </a:r>
          </a:p>
          <a:p>
            <a:pPr lvl="1"/>
            <a:endParaRPr lang="en-US" dirty="0"/>
          </a:p>
          <a:p>
            <a:pPr lvl="1"/>
            <a:r>
              <a:rPr lang="en-US" dirty="0"/>
              <a:t>as the report from PAR Review SC for the November 2023 802 Mixed-mode Plenary in Honolulu..</a:t>
            </a:r>
          </a:p>
          <a:p>
            <a:endParaRPr lang="en-US" dirty="0"/>
          </a:p>
          <a:p>
            <a:r>
              <a:rPr lang="en-US" dirty="0"/>
              <a:t>    Moved:</a:t>
            </a:r>
          </a:p>
          <a:p>
            <a:r>
              <a:rPr lang="en-US" dirty="0"/>
              <a:t>	2</a:t>
            </a:r>
            <a:r>
              <a:rPr lang="en-US" baseline="30000" dirty="0"/>
              <a:t>nd</a:t>
            </a:r>
            <a:r>
              <a:rPr lang="en-US" dirty="0"/>
              <a:t>:      </a:t>
            </a:r>
          </a:p>
          <a:p>
            <a:r>
              <a:rPr lang="en-US" dirty="0"/>
              <a:t>	Results:</a:t>
            </a:r>
            <a:br>
              <a:rPr lang="en-US" dirty="0"/>
            </a:br>
            <a:endParaRPr lang="en-US" dirty="0"/>
          </a:p>
        </p:txBody>
      </p:sp>
      <p:sp>
        <p:nvSpPr>
          <p:cNvPr id="4" name="Date Placeholder 3">
            <a:extLst>
              <a:ext uri="{FF2B5EF4-FFF2-40B4-BE49-F238E27FC236}">
                <a16:creationId xmlns:a16="http://schemas.microsoft.com/office/drawing/2014/main" id="{2471E1EE-344C-47B3-9380-3DAB4BFA473D}"/>
              </a:ext>
            </a:extLst>
          </p:cNvPr>
          <p:cNvSpPr>
            <a:spLocks noGrp="1"/>
          </p:cNvSpPr>
          <p:nvPr>
            <p:ph type="dt" idx="10"/>
          </p:nvPr>
        </p:nvSpPr>
        <p:spPr/>
        <p:txBody>
          <a:bodyPr/>
          <a:lstStyle/>
          <a:p>
            <a:r>
              <a:rPr lang="en-US"/>
              <a:t>November 2023</a:t>
            </a:r>
            <a:endParaRPr lang="en-GB" dirty="0"/>
          </a:p>
        </p:txBody>
      </p:sp>
      <p:sp>
        <p:nvSpPr>
          <p:cNvPr id="5" name="Footer Placeholder 4">
            <a:extLst>
              <a:ext uri="{FF2B5EF4-FFF2-40B4-BE49-F238E27FC236}">
                <a16:creationId xmlns:a16="http://schemas.microsoft.com/office/drawing/2014/main" id="{28941623-2AE7-4561-97CC-266C84FE46CB}"/>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FD3053F-90D2-4FCE-8C1A-E71EF24BF633}"/>
              </a:ext>
            </a:extLst>
          </p:cNvPr>
          <p:cNvSpPr>
            <a:spLocks noGrp="1"/>
          </p:cNvSpPr>
          <p:nvPr>
            <p:ph type="sldNum" idx="12"/>
          </p:nvPr>
        </p:nvSpPr>
        <p:spPr/>
        <p:txBody>
          <a:bodyPr/>
          <a:lstStyle/>
          <a:p>
            <a:r>
              <a:rPr lang="en-GB"/>
              <a:t>Slide </a:t>
            </a:r>
            <a:fld id="{440F5867-744E-4AA6-B0ED-4C44D2DFBB7B}" type="slidenum">
              <a:rPr lang="en-GB" smtClean="0"/>
              <a:pPr/>
              <a:t>33</a:t>
            </a:fld>
            <a:endParaRPr lang="en-GB" dirty="0"/>
          </a:p>
        </p:txBody>
      </p:sp>
    </p:spTree>
    <p:extLst>
      <p:ext uri="{BB962C8B-B14F-4D97-AF65-F5344CB8AC3E}">
        <p14:creationId xmlns:p14="http://schemas.microsoft.com/office/powerpoint/2010/main" val="2891040505"/>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5" name="Rectangle 1"/>
          <p:cNvSpPr>
            <a:spLocks noGrp="1" noChangeArrowheads="1"/>
          </p:cNvSpPr>
          <p:nvPr>
            <p:ph type="title"/>
          </p:nvPr>
        </p:nvSpPr>
        <p:spPr>
          <a:xfrm>
            <a:off x="914402" y="685803"/>
            <a:ext cx="10361084" cy="510949"/>
          </a:xfrm>
          <a:ln/>
        </p:spPr>
        <p:txBody>
          <a:bodyPr/>
          <a:lstStyle/>
          <a:p>
            <a:pPr algn="l">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a:t>References:</a:t>
            </a:r>
          </a:p>
        </p:txBody>
      </p:sp>
      <p:sp>
        <p:nvSpPr>
          <p:cNvPr id="11266" name="Rectangle 2"/>
          <p:cNvSpPr>
            <a:spLocks noGrp="1" noChangeArrowheads="1"/>
          </p:cNvSpPr>
          <p:nvPr>
            <p:ph idx="1"/>
          </p:nvPr>
        </p:nvSpPr>
        <p:spPr>
          <a:xfrm>
            <a:off x="914402" y="1556793"/>
            <a:ext cx="10547392" cy="4537622"/>
          </a:xfrm>
          <a:ln/>
        </p:spPr>
        <p:txBody>
          <a:bodyPr/>
          <a:lstStyle/>
          <a:p>
            <a:r>
              <a:rPr lang="en-US" dirty="0"/>
              <a:t>IEEE 802 PARs Under consideration Webpage:</a:t>
            </a:r>
          </a:p>
          <a:p>
            <a:pPr lvl="1"/>
            <a:r>
              <a:rPr lang="en-US" dirty="0"/>
              <a:t>	</a:t>
            </a:r>
            <a:r>
              <a:rPr lang="en-US" dirty="0">
                <a:solidFill>
                  <a:schemeClr val="accent6"/>
                </a:solidFill>
                <a:hlinkClick r:id="rId3"/>
              </a:rPr>
              <a:t>http://grouper.ieee.org/groups/802/PARs.shtml</a:t>
            </a:r>
            <a:endParaRPr lang="en-US" dirty="0">
              <a:solidFill>
                <a:schemeClr val="accent6"/>
              </a:solidFill>
            </a:endParaRPr>
          </a:p>
          <a:p>
            <a:endParaRPr lang="en-US" dirty="0"/>
          </a:p>
          <a:p>
            <a:r>
              <a:rPr lang="en-US" dirty="0"/>
              <a:t>Minutes: </a:t>
            </a:r>
          </a:p>
          <a:p>
            <a:r>
              <a:rPr lang="en-US" b="1" dirty="0"/>
              <a:t>Previous Plenary minutes - </a:t>
            </a:r>
            <a:r>
              <a:rPr lang="en-US" sz="2000" b="1" dirty="0"/>
              <a:t>from </a:t>
            </a:r>
            <a:r>
              <a:rPr lang="en-US" sz="2000" dirty="0"/>
              <a:t>July</a:t>
            </a:r>
            <a:r>
              <a:rPr lang="en-US" sz="2000" b="1" dirty="0"/>
              <a:t> 2023  doc 11-23/01213r1 :</a:t>
            </a:r>
          </a:p>
          <a:p>
            <a:r>
              <a:rPr lang="en-US" sz="2000" dirty="0"/>
              <a:t>	</a:t>
            </a:r>
            <a:r>
              <a:rPr lang="en-US" sz="2000" dirty="0">
                <a:hlinkClick r:id="rId4"/>
              </a:rPr>
              <a:t>https://mentor.ieee.org/802.11/dcn/23/11-23-1213-01-0PAR-minutes-july-2023-session.docx</a:t>
            </a:r>
            <a:endParaRPr lang="en-US" sz="2000" dirty="0"/>
          </a:p>
          <a:p>
            <a:r>
              <a:rPr lang="en-US" sz="2000" dirty="0">
                <a:hlinkClick r:id="rId5"/>
              </a:rPr>
              <a:t>.docx</a:t>
            </a:r>
            <a:r>
              <a:rPr lang="en-US" sz="2000" dirty="0"/>
              <a:t> </a:t>
            </a:r>
            <a:endParaRPr lang="en-US" sz="2000" b="1" dirty="0"/>
          </a:p>
          <a:p>
            <a:endParaRPr lang="en-US" b="1" dirty="0"/>
          </a:p>
          <a:p>
            <a:pPr lvl="1"/>
            <a:r>
              <a:rPr lang="en-US" b="1" dirty="0"/>
              <a:t>Current Teleconference minutes:  11-23/2047:</a:t>
            </a:r>
          </a:p>
        </p:txBody>
      </p:sp>
      <p:sp>
        <p:nvSpPr>
          <p:cNvPr id="4" name="Date Placeholder 3"/>
          <p:cNvSpPr>
            <a:spLocks noGrp="1"/>
          </p:cNvSpPr>
          <p:nvPr>
            <p:ph type="dt" idx="10"/>
          </p:nvPr>
        </p:nvSpPr>
        <p:spPr/>
        <p:txBody>
          <a:bodyPr/>
          <a:lstStyle/>
          <a:p>
            <a:r>
              <a:rPr lang="en-US"/>
              <a:t>November 2023</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531D307C-65C7-4BB3-B44A-1501D36803F7}" type="slidenum">
              <a:rPr lang="en-GB"/>
              <a:pPr/>
              <a:t>34</a:t>
            </a:fld>
            <a:endParaRPr lang="en-GB"/>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2416317-D59F-922E-6D71-89716D7DEA86}"/>
              </a:ext>
            </a:extLst>
          </p:cNvPr>
          <p:cNvSpPr>
            <a:spLocks noGrp="1"/>
          </p:cNvSpPr>
          <p:nvPr>
            <p:ph type="title"/>
          </p:nvPr>
        </p:nvSpPr>
        <p:spPr/>
        <p:txBody>
          <a:bodyPr/>
          <a:lstStyle/>
          <a:p>
            <a:r>
              <a:rPr lang="en-US" dirty="0"/>
              <a:t>Registration for the November IEEE 802 plenary session</a:t>
            </a:r>
          </a:p>
        </p:txBody>
      </p:sp>
      <p:sp>
        <p:nvSpPr>
          <p:cNvPr id="3" name="Content Placeholder 2">
            <a:extLst>
              <a:ext uri="{FF2B5EF4-FFF2-40B4-BE49-F238E27FC236}">
                <a16:creationId xmlns:a16="http://schemas.microsoft.com/office/drawing/2014/main" id="{7B00859D-C2A8-3846-75EE-792D07301257}"/>
              </a:ext>
            </a:extLst>
          </p:cNvPr>
          <p:cNvSpPr>
            <a:spLocks noGrp="1"/>
          </p:cNvSpPr>
          <p:nvPr>
            <p:ph idx="1"/>
          </p:nvPr>
        </p:nvSpPr>
        <p:spPr>
          <a:xfrm>
            <a:off x="914402" y="1751016"/>
            <a:ext cx="10361084" cy="4113213"/>
          </a:xfrm>
        </p:spPr>
        <p:txBody>
          <a:bodyPr/>
          <a:lstStyle/>
          <a:p>
            <a:r>
              <a:rPr lang="en-US" dirty="0"/>
              <a:t>This meeting is part of the IEEE 802 plenary session</a:t>
            </a:r>
          </a:p>
          <a:p>
            <a:endParaRPr lang="en-US" dirty="0"/>
          </a:p>
          <a:p>
            <a:r>
              <a:rPr lang="en-US" dirty="0"/>
              <a:t>You must pay the registration fee whether attending in-person or remotely</a:t>
            </a:r>
          </a:p>
          <a:p>
            <a:endParaRPr lang="en-US" dirty="0"/>
          </a:p>
          <a:p>
            <a:r>
              <a:rPr lang="en-US" dirty="0"/>
              <a:t>If you have not already done so, you can register here: </a:t>
            </a:r>
            <a:r>
              <a:rPr lang="en-US" dirty="0">
                <a:hlinkClick r:id="rId2"/>
              </a:rPr>
              <a:t>https://web.cvent.com/event/adea36bb-d70a-4157-b7e8-97d554e398cf/summary</a:t>
            </a:r>
            <a:r>
              <a:rPr lang="en-US" dirty="0"/>
              <a:t>	</a:t>
            </a:r>
          </a:p>
          <a:p>
            <a:endParaRPr lang="en-US" dirty="0"/>
          </a:p>
          <a:p>
            <a:r>
              <a:rPr lang="en-US" dirty="0"/>
              <a:t>If you do not intend to register for this session you must leave this meeting and, if you have logged attendance on IMAT, email the 802.11 chair or vice chairs to have your attendance cancelled</a:t>
            </a:r>
          </a:p>
          <a:p>
            <a:endParaRPr lang="en-US" dirty="0"/>
          </a:p>
        </p:txBody>
      </p:sp>
      <p:sp>
        <p:nvSpPr>
          <p:cNvPr id="4" name="Date Placeholder 3">
            <a:extLst>
              <a:ext uri="{FF2B5EF4-FFF2-40B4-BE49-F238E27FC236}">
                <a16:creationId xmlns:a16="http://schemas.microsoft.com/office/drawing/2014/main" id="{BAC395B8-7EAF-A143-AA69-F5F36BE1CF9C}"/>
              </a:ext>
            </a:extLst>
          </p:cNvPr>
          <p:cNvSpPr>
            <a:spLocks noGrp="1"/>
          </p:cNvSpPr>
          <p:nvPr>
            <p:ph type="dt" idx="10"/>
          </p:nvPr>
        </p:nvSpPr>
        <p:spPr/>
        <p:txBody>
          <a:bodyPr/>
          <a:lstStyle/>
          <a:p>
            <a:r>
              <a:rPr lang="en-US"/>
              <a:t>November 2023</a:t>
            </a:r>
            <a:endParaRPr lang="en-GB" dirty="0"/>
          </a:p>
        </p:txBody>
      </p:sp>
      <p:sp>
        <p:nvSpPr>
          <p:cNvPr id="5" name="Footer Placeholder 4">
            <a:extLst>
              <a:ext uri="{FF2B5EF4-FFF2-40B4-BE49-F238E27FC236}">
                <a16:creationId xmlns:a16="http://schemas.microsoft.com/office/drawing/2014/main" id="{2F502B29-F902-2DD5-D2EB-CB013BF19B52}"/>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EA599419-A298-86DD-8AF9-BBD63F2873D0}"/>
              </a:ext>
            </a:extLst>
          </p:cNvPr>
          <p:cNvSpPr>
            <a:spLocks noGrp="1"/>
          </p:cNvSpPr>
          <p:nvPr>
            <p:ph type="sldNum" idx="12"/>
          </p:nvPr>
        </p:nvSpPr>
        <p:spPr/>
        <p:txBody>
          <a:bodyPr/>
          <a:lstStyle/>
          <a:p>
            <a:r>
              <a:rPr lang="en-GB"/>
              <a:t>Slide </a:t>
            </a:r>
            <a:fld id="{440F5867-744E-4AA6-B0ED-4C44D2DFBB7B}" type="slidenum">
              <a:rPr lang="en-GB" smtClean="0"/>
              <a:pPr/>
              <a:t>4</a:t>
            </a:fld>
            <a:endParaRPr lang="en-GB" dirty="0"/>
          </a:p>
        </p:txBody>
      </p:sp>
    </p:spTree>
    <p:extLst>
      <p:ext uri="{BB962C8B-B14F-4D97-AF65-F5344CB8AC3E}">
        <p14:creationId xmlns:p14="http://schemas.microsoft.com/office/powerpoint/2010/main" val="12216086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Participant behavior in IEEE-SA activities is guided</a:t>
            </a:r>
            <a:br>
              <a:rPr lang="en-US" dirty="0"/>
            </a:br>
            <a:r>
              <a:rPr lang="en-US" dirty="0"/>
              <a:t>by the IEEE Codes of Ethics &amp; Conduct</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dirty="0"/>
              <a:t>All participants in IEEE-SA activities are expected to adhere to the core principles underlying the:</a:t>
            </a:r>
          </a:p>
          <a:p>
            <a:pPr lvl="1">
              <a:buFont typeface="Arial" panose="020B0604020202020204" pitchFamily="34" charset="0"/>
              <a:buChar char="•"/>
            </a:pPr>
            <a:r>
              <a:rPr lang="en-US" sz="1800" dirty="0">
                <a:hlinkClick r:id="rId2"/>
              </a:rPr>
              <a:t>IEEE Code of Ethics</a:t>
            </a:r>
            <a:endParaRPr lang="en-US" sz="1800" dirty="0"/>
          </a:p>
          <a:p>
            <a:pPr lvl="1">
              <a:buFont typeface="Arial" panose="020B0604020202020204" pitchFamily="34" charset="0"/>
              <a:buChar char="•"/>
            </a:pPr>
            <a:r>
              <a:rPr lang="en-US" sz="1800" dirty="0">
                <a:hlinkClick r:id="rId3"/>
              </a:rPr>
              <a:t>IEEE Code of Conduct</a:t>
            </a:r>
            <a:endParaRPr lang="en-US" sz="1800" dirty="0"/>
          </a:p>
          <a:p>
            <a:pPr>
              <a:buFont typeface="Arial" panose="020B0604020202020204" pitchFamily="34" charset="0"/>
              <a:buChar char="•"/>
            </a:pPr>
            <a:r>
              <a:rPr lang="en-US" dirty="0"/>
              <a:t>The core principles of the IEEE Codes of Ethics &amp; Conduct are to:</a:t>
            </a:r>
          </a:p>
          <a:p>
            <a:pPr lvl="1">
              <a:buFont typeface="Arial" panose="020B0604020202020204" pitchFamily="34" charset="0"/>
              <a:buChar char="•"/>
            </a:pPr>
            <a:r>
              <a:rPr lang="en-US" sz="1800" i="1" dirty="0"/>
              <a:t>Uphold the highest standards of integrity, responsible behavior, and ethical and professional conduct</a:t>
            </a:r>
          </a:p>
          <a:p>
            <a:pPr lvl="1">
              <a:buFont typeface="Arial" panose="020B0604020202020204" pitchFamily="34" charset="0"/>
              <a:buChar char="•"/>
            </a:pPr>
            <a:r>
              <a:rPr lang="en-US" sz="1800" i="1" dirty="0"/>
              <a:t>Treat people fairly and with respect, to not engage in harassment, discrimination, or retaliation, and to protect people's privacy.</a:t>
            </a:r>
          </a:p>
          <a:p>
            <a:pPr lvl="1">
              <a:buFont typeface="Arial" panose="020B0604020202020204" pitchFamily="34" charset="0"/>
              <a:buChar char="•"/>
            </a:pPr>
            <a:r>
              <a:rPr lang="en-US" sz="1800" i="1" dirty="0"/>
              <a:t>Avoid injuring others, their property, reputation, or employment by false or malicious action</a:t>
            </a:r>
          </a:p>
          <a:p>
            <a:pPr>
              <a:buFont typeface="Arial" panose="020B0604020202020204" pitchFamily="34" charset="0"/>
              <a:buChar char="•"/>
            </a:pPr>
            <a:r>
              <a:rPr lang="en-US" dirty="0"/>
              <a:t>The most recent versions of these Codes are available at</a:t>
            </a:r>
          </a:p>
          <a:p>
            <a:pPr lvl="1">
              <a:buFont typeface="Arial" panose="020B0604020202020204" pitchFamily="34" charset="0"/>
              <a:buChar char="•"/>
            </a:pPr>
            <a:r>
              <a:rPr lang="en-US" sz="1800" dirty="0">
                <a:hlinkClick r:id="rId4"/>
              </a:rPr>
              <a:t>http://www.ieee.org/about/corporate/governance</a:t>
            </a:r>
            <a:endParaRPr lang="en-US" sz="1800"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5</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November 2023</a:t>
            </a:r>
            <a:endParaRPr lang="en-GB" dirty="0"/>
          </a:p>
        </p:txBody>
      </p:sp>
    </p:spTree>
    <p:extLst>
      <p:ext uri="{BB962C8B-B14F-4D97-AF65-F5344CB8AC3E}">
        <p14:creationId xmlns:p14="http://schemas.microsoft.com/office/powerpoint/2010/main" val="19330839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Participants in the IEEE-SA “individual process” shall</a:t>
            </a:r>
            <a:br>
              <a:rPr lang="en-US" dirty="0"/>
            </a:br>
            <a:r>
              <a:rPr lang="en-US" dirty="0"/>
              <a:t>act independently of others, including employers</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sz="2000" dirty="0"/>
              <a:t>The </a:t>
            </a:r>
            <a:r>
              <a:rPr lang="en-US" sz="2000" dirty="0">
                <a:hlinkClick r:id="rId2"/>
              </a:rPr>
              <a:t>IEEE-SA Standards Board Bylaws </a:t>
            </a:r>
            <a:r>
              <a:rPr lang="en-US" sz="2000" dirty="0"/>
              <a:t>require that “participants in the IEEE standards development individual process shall act based on their qualifications and experience”</a:t>
            </a:r>
          </a:p>
          <a:p>
            <a:pPr>
              <a:buFont typeface="Arial" panose="020B0604020202020204" pitchFamily="34" charset="0"/>
              <a:buChar char="•"/>
            </a:pPr>
            <a:r>
              <a:rPr lang="en-US" sz="2000" dirty="0"/>
              <a:t>This means participants:</a:t>
            </a:r>
          </a:p>
          <a:p>
            <a:pPr lvl="1">
              <a:buFont typeface="Arial" panose="020B0604020202020204" pitchFamily="34" charset="0"/>
              <a:buChar char="•"/>
            </a:pPr>
            <a:r>
              <a:rPr lang="en-US" sz="1800" b="1" dirty="0">
                <a:solidFill>
                  <a:srgbClr val="00B050"/>
                </a:solidFill>
              </a:rPr>
              <a:t>Shall act &amp; vote </a:t>
            </a:r>
            <a:r>
              <a:rPr lang="en-US" sz="1800" dirty="0"/>
              <a:t>based on their personal &amp; independent opinions derived from their expertise, knowledge, and qualifications</a:t>
            </a:r>
          </a:p>
          <a:p>
            <a:pPr lvl="1">
              <a:buFont typeface="Arial" panose="020B0604020202020204" pitchFamily="34" charset="0"/>
              <a:buChar char="•"/>
            </a:pPr>
            <a:r>
              <a:rPr lang="en-US" sz="1800" b="1" dirty="0">
                <a:solidFill>
                  <a:srgbClr val="FF0000"/>
                </a:solidFill>
              </a:rPr>
              <a:t>Shall not act or vote </a:t>
            </a:r>
            <a:r>
              <a:rPr lang="en-US" sz="1800" dirty="0"/>
              <a:t>based on any obligation to or any direction from any other person or organization, including an employer or client, regardless of any external commitments, agreements, contracts, or orders</a:t>
            </a:r>
          </a:p>
          <a:p>
            <a:pPr lvl="1">
              <a:buFont typeface="Arial" panose="020B0604020202020204" pitchFamily="34" charset="0"/>
              <a:buChar char="•"/>
            </a:pPr>
            <a:r>
              <a:rPr lang="en-US" sz="1800" b="1" dirty="0">
                <a:solidFill>
                  <a:srgbClr val="FF0000"/>
                </a:solidFill>
              </a:rPr>
              <a:t>Shall not direct </a:t>
            </a:r>
            <a:r>
              <a:rPr lang="en-US" sz="1800" dirty="0"/>
              <a:t>the actions or votes of other participants or retaliate against other participants for fulfilling their responsibility to act &amp; vote based on their personal &amp; independently developed opinions</a:t>
            </a:r>
          </a:p>
          <a:p>
            <a:pPr>
              <a:buFont typeface="Arial" panose="020B0604020202020204" pitchFamily="34" charset="0"/>
              <a:buChar char="•"/>
            </a:pPr>
            <a:r>
              <a:rPr lang="en-US" sz="2000" dirty="0"/>
              <a:t>By participating in standards activities using the “</a:t>
            </a:r>
            <a:r>
              <a:rPr lang="en-US" sz="2000" i="1" dirty="0"/>
              <a:t>individual process</a:t>
            </a:r>
            <a:r>
              <a:rPr lang="en-US" sz="2000" dirty="0"/>
              <a:t>”, you are deemed to accept these requirements; if you are unable to satisfy these requirements then you shall immediately cease any participation</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6</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November 2023</a:t>
            </a:r>
            <a:endParaRPr lang="en-GB" dirty="0"/>
          </a:p>
        </p:txBody>
      </p:sp>
    </p:spTree>
    <p:extLst>
      <p:ext uri="{BB962C8B-B14F-4D97-AF65-F5344CB8AC3E}">
        <p14:creationId xmlns:p14="http://schemas.microsoft.com/office/powerpoint/2010/main" val="134370586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IEEE-SA standards activities shall allow the fair &amp;</a:t>
            </a:r>
            <a:br>
              <a:rPr lang="en-US" dirty="0"/>
            </a:br>
            <a:r>
              <a:rPr lang="en-US" dirty="0"/>
              <a:t>equitable consideration of all viewpoints</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dirty="0"/>
              <a:t>The </a:t>
            </a:r>
            <a:r>
              <a:rPr lang="en-US" dirty="0">
                <a:hlinkClick r:id="rId2"/>
              </a:rPr>
              <a:t>IEEE-SA Standards Board Bylaws </a:t>
            </a:r>
            <a:r>
              <a:rPr lang="en-US" dirty="0"/>
              <a:t>(clause 5.2.1.3) specifies that “</a:t>
            </a:r>
            <a:r>
              <a:rPr lang="en-US" i="1" dirty="0"/>
              <a:t>the standards development process shall not be dominated by any single interest category, individual, or organization</a:t>
            </a:r>
            <a:r>
              <a:rPr lang="en-US" dirty="0"/>
              <a:t>”</a:t>
            </a:r>
          </a:p>
          <a:p>
            <a:pPr lvl="1">
              <a:buFont typeface="Arial" panose="020B0604020202020204" pitchFamily="34" charset="0"/>
              <a:buChar char="•"/>
            </a:pPr>
            <a:r>
              <a:rPr lang="en-US" sz="1800" dirty="0"/>
              <a:t>This means no participant may exercise “</a:t>
            </a:r>
            <a:r>
              <a:rPr lang="en-US" sz="1800" i="1" dirty="0"/>
              <a:t>authority, leadership, or influence by reason of superior leverage, strength, or representation to the exclusion of fair and equitable consideration of other viewpoints</a:t>
            </a:r>
            <a:r>
              <a:rPr lang="en-US" sz="1800" dirty="0"/>
              <a:t>” or “</a:t>
            </a:r>
            <a:r>
              <a:rPr lang="en-US" sz="1800" i="1" dirty="0"/>
              <a:t>to hinder the progress of the standards development activity</a:t>
            </a:r>
            <a:r>
              <a:rPr lang="en-US" sz="1800" dirty="0"/>
              <a:t>”</a:t>
            </a:r>
          </a:p>
          <a:p>
            <a:pPr>
              <a:buFont typeface="Arial" panose="020B0604020202020204" pitchFamily="34" charset="0"/>
              <a:buChar char="•"/>
            </a:pPr>
            <a:r>
              <a:rPr lang="en-US" dirty="0"/>
              <a:t>This rule applies equally to those participating in a standards development project and to that project’s leadership group</a:t>
            </a:r>
          </a:p>
          <a:p>
            <a:pPr>
              <a:buFont typeface="Arial" panose="020B0604020202020204" pitchFamily="34" charset="0"/>
              <a:buChar char="•"/>
            </a:pPr>
            <a:r>
              <a:rPr lang="en-US" dirty="0"/>
              <a:t>Any person who reasonably suspects that dominance is occurring in a standards development project is encouraged to bring the issue to the attention of the Standards Committee or the project’s IEEE-SA Program Manager</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7</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November 2023</a:t>
            </a:r>
            <a:endParaRPr lang="en-GB" dirty="0"/>
          </a:p>
        </p:txBody>
      </p:sp>
    </p:spTree>
    <p:extLst>
      <p:ext uri="{BB962C8B-B14F-4D97-AF65-F5344CB8AC3E}">
        <p14:creationId xmlns:p14="http://schemas.microsoft.com/office/powerpoint/2010/main" val="96954274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SA Policy Documents</a:t>
            </a:r>
          </a:p>
        </p:txBody>
      </p:sp>
      <p:sp>
        <p:nvSpPr>
          <p:cNvPr id="3" name="Content Placeholder 2"/>
          <p:cNvSpPr>
            <a:spLocks noGrp="1"/>
          </p:cNvSpPr>
          <p:nvPr>
            <p:ph idx="1"/>
          </p:nvPr>
        </p:nvSpPr>
        <p:spPr>
          <a:xfrm>
            <a:off x="914401" y="1634490"/>
            <a:ext cx="10361084" cy="4840924"/>
          </a:xfrm>
        </p:spPr>
        <p:txBody>
          <a:bodyPr/>
          <a:lstStyle/>
          <a:p>
            <a:r>
              <a:rPr lang="en-US" dirty="0"/>
              <a:t>IEEE Code of Ethics</a:t>
            </a:r>
          </a:p>
          <a:p>
            <a:pPr lvl="1"/>
            <a:r>
              <a:rPr lang="en-US" dirty="0">
                <a:hlinkClick r:id="rId3"/>
              </a:rPr>
              <a:t>http://www.ieee.org/about/corporate/governance/p7-8.html</a:t>
            </a:r>
            <a:r>
              <a:rPr lang="en-US" dirty="0"/>
              <a:t> </a:t>
            </a:r>
          </a:p>
          <a:p>
            <a:r>
              <a:rPr lang="en-US" dirty="0"/>
              <a:t>IEEE Standards Association (IEEE-SA) Affiliation FAQ</a:t>
            </a:r>
          </a:p>
          <a:p>
            <a:pPr lvl="1"/>
            <a:r>
              <a:rPr lang="en-US" dirty="0">
                <a:hlinkClick r:id="rId4"/>
              </a:rPr>
              <a:t>http://standards.ieee.org/faqs/affiliation.html</a:t>
            </a:r>
            <a:r>
              <a:rPr lang="en-US" dirty="0"/>
              <a:t> </a:t>
            </a:r>
          </a:p>
          <a:p>
            <a:r>
              <a:rPr lang="en-US" dirty="0"/>
              <a:t>Antitrust and Competition Policy</a:t>
            </a:r>
          </a:p>
          <a:p>
            <a:pPr lvl="1"/>
            <a:r>
              <a:rPr lang="en-US" dirty="0">
                <a:hlinkClick r:id="rId5"/>
              </a:rPr>
              <a:t>http://standards.ieee.org/resources/antitrust-guidelines.pdf</a:t>
            </a:r>
            <a:r>
              <a:rPr lang="en-US" dirty="0"/>
              <a:t>  </a:t>
            </a:r>
            <a:endParaRPr lang="en-US" dirty="0">
              <a:hlinkClick r:id="rId6"/>
            </a:endParaRPr>
          </a:p>
          <a:p>
            <a:r>
              <a:rPr lang="en-US" dirty="0"/>
              <a:t>Letter of Assurance Form</a:t>
            </a:r>
          </a:p>
          <a:p>
            <a:pPr lvl="1"/>
            <a:r>
              <a:rPr lang="en-US" dirty="0">
                <a:hlinkClick r:id="rId7"/>
              </a:rPr>
              <a:t>http://standards.ieee.org/develop/policies/bylaws/sect6-7.html#loa</a:t>
            </a:r>
            <a:r>
              <a:rPr lang="en-US" dirty="0"/>
              <a:t> </a:t>
            </a:r>
          </a:p>
          <a:p>
            <a:pPr lvl="1"/>
            <a:r>
              <a:rPr lang="en-US" dirty="0">
                <a:hlinkClick r:id="rId6"/>
              </a:rPr>
              <a:t>https://development.standards.ieee.org/myproject/Public//mytools/mob/loa.pdf</a:t>
            </a:r>
          </a:p>
          <a:p>
            <a:r>
              <a:rPr lang="en-US" dirty="0"/>
              <a:t>IEEE-SA Patent Committee FAQ &amp; Patent slides</a:t>
            </a:r>
          </a:p>
          <a:p>
            <a:pPr lvl="1"/>
            <a:r>
              <a:rPr lang="en-US" dirty="0">
                <a:hlinkClick r:id="rId8"/>
              </a:rPr>
              <a:t>http://standards.ieee.org/board/pat/faq.pdf</a:t>
            </a:r>
            <a:r>
              <a:rPr lang="en-US" dirty="0"/>
              <a:t> and </a:t>
            </a:r>
            <a:r>
              <a:rPr lang="en-US" dirty="0">
                <a:hlinkClick r:id="rId6"/>
              </a:rPr>
              <a:t>http://standards.ieee.org/board/pat/pat-slideset.ppt</a:t>
            </a:r>
            <a:r>
              <a:rPr lang="en-US" dirty="0"/>
              <a:t> </a:t>
            </a:r>
          </a:p>
          <a:p>
            <a:pPr>
              <a:buNone/>
            </a:pPr>
            <a:endParaRPr lang="en-GB" sz="1200"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8</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GB"/>
              <a:t>Jon Rosdahl (Qualcomm)</a:t>
            </a:r>
            <a:endParaRPr lang="en-US"/>
          </a:p>
        </p:txBody>
      </p:sp>
      <p:sp>
        <p:nvSpPr>
          <p:cNvPr id="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US"/>
              <a:t>November 2023</a:t>
            </a:r>
            <a:endParaRPr lang="en-US" dirty="0"/>
          </a:p>
        </p:txBody>
      </p:sp>
    </p:spTree>
    <p:extLst>
      <p:ext uri="{BB962C8B-B14F-4D97-AF65-F5344CB8AC3E}">
        <p14:creationId xmlns:p14="http://schemas.microsoft.com/office/powerpoint/2010/main" val="89813687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SA Rules Documents</a:t>
            </a:r>
          </a:p>
        </p:txBody>
      </p:sp>
      <p:sp>
        <p:nvSpPr>
          <p:cNvPr id="3" name="Content Placeholder 2"/>
          <p:cNvSpPr>
            <a:spLocks noGrp="1"/>
          </p:cNvSpPr>
          <p:nvPr>
            <p:ph idx="1"/>
          </p:nvPr>
        </p:nvSpPr>
        <p:spPr/>
        <p:txBody>
          <a:bodyPr/>
          <a:lstStyle/>
          <a:p>
            <a:endParaRPr lang="en-US" dirty="0"/>
          </a:p>
          <a:p>
            <a:r>
              <a:rPr lang="en-US" dirty="0"/>
              <a:t>The current version of the IEEE-SA Standards Board Bylaws is available at: </a:t>
            </a:r>
          </a:p>
          <a:p>
            <a:pPr lvl="1">
              <a:buNone/>
            </a:pPr>
            <a:r>
              <a:rPr lang="en-US" sz="1800" dirty="0">
                <a:hlinkClick r:id="rId3"/>
              </a:rPr>
              <a:t>http://standards.ieee.org/develop/policies/bylaws/index.html</a:t>
            </a:r>
            <a:r>
              <a:rPr lang="en-US" sz="1800" dirty="0"/>
              <a:t> (HTML version) </a:t>
            </a:r>
          </a:p>
          <a:p>
            <a:pPr lvl="1">
              <a:buNone/>
            </a:pPr>
            <a:r>
              <a:rPr lang="en-US" sz="1800" dirty="0">
                <a:hlinkClick r:id="rId4"/>
              </a:rPr>
              <a:t>http://standards.ieee.org/develop/policies/bylaws/sb_bylaws.pdf</a:t>
            </a:r>
            <a:r>
              <a:rPr lang="en-US" sz="1800" dirty="0"/>
              <a:t> (PDF version)</a:t>
            </a:r>
            <a:r>
              <a:rPr lang="en-US" sz="1400" dirty="0"/>
              <a:t> </a:t>
            </a:r>
          </a:p>
          <a:p>
            <a:pPr>
              <a:buNone/>
            </a:pPr>
            <a:br>
              <a:rPr lang="en-US" sz="1600" dirty="0"/>
            </a:br>
            <a:endParaRPr lang="en-US" sz="1600" dirty="0"/>
          </a:p>
          <a:p>
            <a:r>
              <a:rPr lang="en-US" dirty="0"/>
              <a:t>The current version of the IEEE-SA Standards Board Operations Manual is available at: </a:t>
            </a:r>
          </a:p>
          <a:p>
            <a:pPr lvl="1">
              <a:buNone/>
            </a:pPr>
            <a:r>
              <a:rPr lang="en-US" sz="1800" dirty="0">
                <a:hlinkClick r:id="rId5"/>
              </a:rPr>
              <a:t>http://standards.ieee.org/develop/policies/opman/index.html</a:t>
            </a:r>
            <a:r>
              <a:rPr lang="en-US" sz="1800" dirty="0"/>
              <a:t> (HTML version) </a:t>
            </a:r>
          </a:p>
          <a:p>
            <a:pPr lvl="1">
              <a:buNone/>
            </a:pPr>
            <a:r>
              <a:rPr lang="en-US" sz="1800" dirty="0">
                <a:hlinkClick r:id="rId6"/>
              </a:rPr>
              <a:t>http://standards.ieee.org/develop/policies/opman/sb_om.pdf</a:t>
            </a:r>
            <a:r>
              <a:rPr lang="en-US" sz="1800" dirty="0"/>
              <a:t> (PDF version) </a:t>
            </a:r>
            <a:endParaRPr lang="en-US" sz="1600" dirty="0"/>
          </a:p>
          <a:p>
            <a:pPr>
              <a:buNone/>
            </a:pPr>
            <a:endParaRPr lang="en-GB" sz="1200"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9</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GB"/>
              <a:t>Jon Rosdahl (Qualcomm)</a:t>
            </a:r>
            <a:endParaRPr lang="en-US"/>
          </a:p>
        </p:txBody>
      </p:sp>
      <p:sp>
        <p:nvSpPr>
          <p:cNvPr id="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US"/>
              <a:t>November 2023</a:t>
            </a:r>
            <a:endParaRPr lang="en-US" dirty="0"/>
          </a:p>
        </p:txBody>
      </p:sp>
    </p:spTree>
    <p:extLst>
      <p:ext uri="{BB962C8B-B14F-4D97-AF65-F5344CB8AC3E}">
        <p14:creationId xmlns:p14="http://schemas.microsoft.com/office/powerpoint/2010/main" val="2221805549"/>
      </p:ext>
    </p:extLst>
  </p:cSld>
  <p:clrMapOvr>
    <a:masterClrMapping/>
  </p:clrMapOvr>
</p:sld>
</file>

<file path=ppt/theme/theme1.xml><?xml version="1.0" encoding="utf-8"?>
<a:theme xmlns:a="http://schemas.openxmlformats.org/drawingml/2006/main" name="802-11 Theme">
  <a:themeElements>
    <a:clrScheme name="Custom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16165C"/>
      </a:accent6>
      <a:hlink>
        <a:srgbClr val="2D2DB9"/>
      </a:hlink>
      <a:folHlink>
        <a:srgbClr val="7777DE"/>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p:properties>
</file>

<file path=customXml/item2.xml><?xml version="1.0" encoding="utf-8"?>
<ct:contentTypeSchema xmlns:ct="http://schemas.microsoft.com/office/2006/metadata/contentType" xmlns:ma="http://schemas.microsoft.com/office/2006/metadata/properties/metaAttributes" ct:_="" ma:_="" ma:contentTypeName="Document" ma:contentTypeID="0x010100EB28163D68FE8E4D9361964FDD814FC4" ma:contentTypeVersion="13" ma:contentTypeDescription="Create a new document." ma:contentTypeScope="" ma:versionID="016e7857fdb711c59c6a098e7e3cf67d">
  <xsd:schema xmlns:xsd="http://www.w3.org/2001/XMLSchema" xmlns:xs="http://www.w3.org/2001/XMLSchema" xmlns:p="http://schemas.microsoft.com/office/2006/metadata/properties" xmlns:ns3="cc9c437c-ae0c-4066-8d90-a0f7de786127" xmlns:ns4="ba37140e-f4c5-4a6c-a9b4-20a691ce6c8a" targetNamespace="http://schemas.microsoft.com/office/2006/metadata/properties" ma:root="true" ma:fieldsID="df51a22fee038379de0f5206ee405254" ns3:_="" ns4:_="">
    <xsd:import namespace="cc9c437c-ae0c-4066-8d90-a0f7de786127"/>
    <xsd:import namespace="ba37140e-f4c5-4a6c-a9b4-20a691ce6c8a"/>
    <xsd:element name="properties">
      <xsd:complexType>
        <xsd:sequence>
          <xsd:element name="documentManagement">
            <xsd:complexType>
              <xsd:all>
                <xsd:element ref="ns3:MediaServiceMetadata" minOccurs="0"/>
                <xsd:element ref="ns3:MediaServiceFastMetadata" minOccurs="0"/>
                <xsd:element ref="ns3:MediaServiceDateTaken" minOccurs="0"/>
                <xsd:element ref="ns3:MediaServiceAutoTags" minOccurs="0"/>
                <xsd:element ref="ns3:MediaServiceOCR" minOccurs="0"/>
                <xsd:element ref="ns3:MediaServiceGenerationTime" minOccurs="0"/>
                <xsd:element ref="ns3:MediaServiceEventHashCode" minOccurs="0"/>
                <xsd:element ref="ns3:MediaServiceAutoKeyPoints" minOccurs="0"/>
                <xsd:element ref="ns3:MediaServiceKeyPoints" minOccurs="0"/>
                <xsd:element ref="ns3:MediaServiceLocation" minOccurs="0"/>
                <xsd:element ref="ns4:SharedWithUsers" minOccurs="0"/>
                <xsd:element ref="ns4:SharedWithDetails" minOccurs="0"/>
                <xsd:element ref="ns4:SharingHintHash"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c9c437c-ae0c-4066-8d90-a0f7de78612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DateTaken" ma:index="10" nillable="true" ma:displayName="MediaServiceDateTaken" ma:hidden="true" ma:internalName="MediaServiceDateTaken" ma:readOnly="true">
      <xsd:simpleType>
        <xsd:restriction base="dms:Text"/>
      </xsd:simpleType>
    </xsd:element>
    <xsd:element name="MediaServiceAutoTags" ma:index="11" nillable="true" ma:displayName="Tags" ma:internalName="MediaServiceAutoTags" ma:readOnly="true">
      <xsd:simpleType>
        <xsd:restriction base="dms:Text"/>
      </xsd:simpleType>
    </xsd:element>
    <xsd:element name="MediaServiceOCR" ma:index="12" nillable="true" ma:displayName="Extracted Text" ma:internalName="MediaServiceOCR" ma:readOnly="true">
      <xsd:simpleType>
        <xsd:restriction base="dms:Note">
          <xsd:maxLength value="255"/>
        </xsd:restriction>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ServiceAutoKeyPoints" ma:index="15" nillable="true" ma:displayName="MediaServiceAutoKeyPoints" ma:hidden="true" ma:internalName="MediaServiceAutoKeyPoints" ma:readOnly="true">
      <xsd:simpleType>
        <xsd:restriction base="dms:Note"/>
      </xsd:simpleType>
    </xsd:element>
    <xsd:element name="MediaServiceKeyPoints" ma:index="16" nillable="true" ma:displayName="KeyPoints" ma:internalName="MediaServiceKeyPoints" ma:readOnly="true">
      <xsd:simpleType>
        <xsd:restriction base="dms:Note">
          <xsd:maxLength value="255"/>
        </xsd:restriction>
      </xsd:simpleType>
    </xsd:element>
    <xsd:element name="MediaServiceLocation" ma:index="17" nillable="true" ma:displayName="Location" ma:internalName="MediaServiceLocation"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ba37140e-f4c5-4a6c-a9b4-20a691ce6c8a" elementFormDefault="qualified">
    <xsd:import namespace="http://schemas.microsoft.com/office/2006/documentManagement/types"/>
    <xsd:import namespace="http://schemas.microsoft.com/office/infopath/2007/PartnerControls"/>
    <xsd:element name="SharedWithUsers" ma:index="18"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9" nillable="true" ma:displayName="Shared With Details" ma:internalName="SharedWithDetails" ma:readOnly="true">
      <xsd:simpleType>
        <xsd:restriction base="dms:Note">
          <xsd:maxLength value="255"/>
        </xsd:restriction>
      </xsd:simpleType>
    </xsd:element>
    <xsd:element name="SharingHintHash" ma:index="20" nillable="true" ma:displayName="Sharing Hint Hash" ma:hidden="true" ma:internalName="SharingHintHash"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40E5996B-D317-4E13-AB38-820D845C4C73}">
  <ds:schemaRefs>
    <ds:schemaRef ds:uri="http://schemas.microsoft.com/office/2006/documentManagement/types"/>
    <ds:schemaRef ds:uri="http://schemas.microsoft.com/office/2006/metadata/properties"/>
    <ds:schemaRef ds:uri="http://purl.org/dc/elements/1.1/"/>
    <ds:schemaRef ds:uri="http://www.w3.org/XML/1998/namespace"/>
    <ds:schemaRef ds:uri="http://purl.org/dc/terms/"/>
    <ds:schemaRef ds:uri="http://purl.org/dc/dcmitype/"/>
    <ds:schemaRef ds:uri="http://schemas.microsoft.com/office/infopath/2007/PartnerControls"/>
    <ds:schemaRef ds:uri="http://schemas.openxmlformats.org/package/2006/metadata/core-properties"/>
    <ds:schemaRef ds:uri="ba37140e-f4c5-4a6c-a9b4-20a691ce6c8a"/>
    <ds:schemaRef ds:uri="cc9c437c-ae0c-4066-8d90-a0f7de786127"/>
  </ds:schemaRefs>
</ds:datastoreItem>
</file>

<file path=customXml/itemProps2.xml><?xml version="1.0" encoding="utf-8"?>
<ds:datastoreItem xmlns:ds="http://schemas.openxmlformats.org/officeDocument/2006/customXml" ds:itemID="{FA784816-D151-4BC5-B8B2-FA8D35AC5AFF}">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c9c437c-ae0c-4066-8d90-a0f7de786127"/>
    <ds:schemaRef ds:uri="ba37140e-f4c5-4a6c-a9b4-20a691ce6c8a"/>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3.xml><?xml version="1.0" encoding="utf-8"?>
<ds:datastoreItem xmlns:ds="http://schemas.openxmlformats.org/officeDocument/2006/customXml" ds:itemID="{337FE6FC-CC99-4B5D-B8EF-C52B94830FC2}">
  <ds:schemaRefs>
    <ds:schemaRef ds:uri="http://schemas.microsoft.com/sharepoint/v3/contenttype/forms"/>
  </ds:schemaRefs>
</ds:datastoreItem>
</file>

<file path=docMetadata/LabelInfo.xml><?xml version="1.0" encoding="utf-8"?>
<clbl:labelList xmlns:clbl="http://schemas.microsoft.com/office/2020/mipLabelMetadata">
  <clbl:label id="{98e9ba89-e1a1-4e38-9007-8bdabc25de1d}" enabled="0" method="" siteId="{98e9ba89-e1a1-4e38-9007-8bdabc25de1d}" removed="1"/>
</clbl:labelList>
</file>

<file path=docProps/app.xml><?xml version="1.0" encoding="utf-8"?>
<Properties xmlns="http://schemas.openxmlformats.org/officeDocument/2006/extended-properties" xmlns:vt="http://schemas.openxmlformats.org/officeDocument/2006/docPropsVTypes">
  <Template/>
  <TotalTime>74602</TotalTime>
  <Words>3718</Words>
  <Application>Microsoft Office PowerPoint</Application>
  <PresentationFormat>Widescreen</PresentationFormat>
  <Paragraphs>357</Paragraphs>
  <Slides>34</Slides>
  <Notes>9</Notes>
  <HiddenSlides>0</HiddenSlides>
  <MMClips>0</MMClips>
  <ScaleCrop>false</ScaleCrop>
  <HeadingPairs>
    <vt:vector size="8" baseType="variant">
      <vt:variant>
        <vt:lpstr>Fonts Used</vt:lpstr>
      </vt:variant>
      <vt:variant>
        <vt:i4>3</vt:i4>
      </vt:variant>
      <vt:variant>
        <vt:lpstr>Theme</vt:lpstr>
      </vt:variant>
      <vt:variant>
        <vt:i4>1</vt:i4>
      </vt:variant>
      <vt:variant>
        <vt:lpstr>Embedded OLE Servers</vt:lpstr>
      </vt:variant>
      <vt:variant>
        <vt:i4>1</vt:i4>
      </vt:variant>
      <vt:variant>
        <vt:lpstr>Slide Titles</vt:lpstr>
      </vt:variant>
      <vt:variant>
        <vt:i4>34</vt:i4>
      </vt:variant>
    </vt:vector>
  </HeadingPairs>
  <TitlesOfParts>
    <vt:vector size="39" baseType="lpstr">
      <vt:lpstr>Arial</vt:lpstr>
      <vt:lpstr>Times New Roman</vt:lpstr>
      <vt:lpstr>Verdana</vt:lpstr>
      <vt:lpstr>802-11 Theme</vt:lpstr>
      <vt:lpstr>Document</vt:lpstr>
      <vt:lpstr>PAR Review SC - Meeting Agenda and Comment slides - November 2023 Plenary - Honolulu</vt:lpstr>
      <vt:lpstr>PAR Review SC – Snapshot slide Chair: Jon Rosdahl</vt:lpstr>
      <vt:lpstr>Abstract-PAR Review SC PARs under consideration for  20223 November Mixed-mode Plenary</vt:lpstr>
      <vt:lpstr>Registration for the November IEEE 802 plenary session</vt:lpstr>
      <vt:lpstr>Participant behavior in IEEE-SA activities is guided by the IEEE Codes of Ethics &amp; Conduct</vt:lpstr>
      <vt:lpstr>Participants in the IEEE-SA “individual process” shall act independently of others, including employers</vt:lpstr>
      <vt:lpstr>IEEE-SA standards activities shall allow the fair &amp; equitable consideration of all viewpoints</vt:lpstr>
      <vt:lpstr>IEEE SA Policy Documents</vt:lpstr>
      <vt:lpstr>IEEE SA Rules Documents</vt:lpstr>
      <vt:lpstr>IEEE 802 Ground Rules</vt:lpstr>
      <vt:lpstr>IEEE 802 Rules Documents </vt:lpstr>
      <vt:lpstr>IEEE 802.11 Rules Document </vt:lpstr>
      <vt:lpstr>IEEE 802 PARs &amp; ICAIDs under consideration for 2023 November IEEE 802 Mixed-mode Plenary</vt:lpstr>
      <vt:lpstr>Agenda for PAR Review SC – November 13 and 16, 2023 Chair: Jon Rosdahl</vt:lpstr>
      <vt:lpstr>Motion to approve Previous Minutes</vt:lpstr>
      <vt:lpstr>Order to consider:</vt:lpstr>
      <vt:lpstr>Par Review SC Comments</vt:lpstr>
      <vt:lpstr>1. 802.1CB-2017/Cor1 - FRER Corrigendum 1, PAR</vt:lpstr>
      <vt:lpstr>2. 802.1ACea - Amendment - Support for IEEE Std 802.15.6 , PAR and CSD</vt:lpstr>
      <vt:lpstr>3. 802.1AXdz - Amendment - YANG for Link Aggregation , PAR and CSD</vt:lpstr>
      <vt:lpstr>4. 802.15.4ad - Amendment - Data rate and range extensions to IEEE 802.15.4 Smart Utility Network (SUN) Physical layer (PHY), PAR and CSD</vt:lpstr>
      <vt:lpstr>4. 802.15.4ad - Amendment - Data rate and range extensions to IEEE 802.15.4 Smart Utility Network (SUN) Physical layer (PHY), PAR and CSD (2)</vt:lpstr>
      <vt:lpstr>5. 802.19.3a - Recommended Practice Amendment: Enhanced sub-1GHz Coexistence , PAR and CSD</vt:lpstr>
      <vt:lpstr>5. 802.19.3a - Recommended Practice Amendment: Enhanced sub-1GHz Coexistence , PAR and CSD (2)</vt:lpstr>
      <vt:lpstr>5. 802.19.3a - Recommended Practice Amendment: Enhanced sub-1GHz Coexistence , PAR and CSD (3)</vt:lpstr>
      <vt:lpstr>5. 802.19.3a - Recommended Practice Amendment: Enhanced sub-1GHz Coexistence , PAR and CSD (3)</vt:lpstr>
      <vt:lpstr>5. 802.19.3a - Recommended Practice Amendment: Enhanced sub-1GHz Coexistence , PAR and CSD (4)</vt:lpstr>
      <vt:lpstr>Snapshot Report to 802.11 closing plenary</vt:lpstr>
      <vt:lpstr>PAR Review SC  Jon Rosdahl, Chair</vt:lpstr>
      <vt:lpstr>Responses from 802 Working Groups</vt:lpstr>
      <vt:lpstr>Final Report to 802.11</vt:lpstr>
      <vt:lpstr>Final Report to 802.11</vt:lpstr>
      <vt:lpstr>Motion to approve Report</vt:lpstr>
      <vt:lpstr>References:</vt:lpstr>
    </vt:vector>
  </TitlesOfParts>
  <Company>Qualcomm Technologies, Inc.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PAR Review SC - Meeting Agenda and Comment slides - November 2023 Plenary - Honolulu</dc:title>
  <dc:subject>November 2023</dc:subject>
  <dc:creator>Jon Rosdahl</dc:creator>
  <cp:keywords>Agenda and Meeting Slides</cp:keywords>
  <dc:description>Jon Rosdahl (Qualcomm)</dc:description>
  <cp:lastModifiedBy>Jon Rosdahl</cp:lastModifiedBy>
  <cp:revision>285</cp:revision>
  <cp:lastPrinted>1601-01-01T00:00:00Z</cp:lastPrinted>
  <dcterms:created xsi:type="dcterms:W3CDTF">2014-04-14T10:59:07Z</dcterms:created>
  <dcterms:modified xsi:type="dcterms:W3CDTF">2023-11-14T19:58:56Z</dcterms:modified>
  <cp:category>Agenda, Report</cp:category>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0x010100EB28163D68FE8E4D9361964FDD814FC4</vt:lpwstr>
  </property>
</Properties>
</file>