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 id="2147483748" r:id="rId5"/>
    <p:sldMasterId id="2147483750" r:id="rId6"/>
  </p:sldMasterIdLst>
  <p:notesMasterIdLst>
    <p:notesMasterId r:id="rId56"/>
  </p:notesMasterIdLst>
  <p:handoutMasterIdLst>
    <p:handoutMasterId r:id="rId57"/>
  </p:handoutMasterIdLst>
  <p:sldIdLst>
    <p:sldId id="256" r:id="rId7"/>
    <p:sldId id="287" r:id="rId8"/>
    <p:sldId id="257" r:id="rId9"/>
    <p:sldId id="2383" r:id="rId10"/>
    <p:sldId id="2367" r:id="rId11"/>
    <p:sldId id="288" r:id="rId12"/>
    <p:sldId id="289" r:id="rId13"/>
    <p:sldId id="266" r:id="rId14"/>
    <p:sldId id="267" r:id="rId15"/>
    <p:sldId id="281" r:id="rId16"/>
    <p:sldId id="268" r:id="rId17"/>
    <p:sldId id="271" r:id="rId18"/>
    <p:sldId id="285" r:id="rId19"/>
    <p:sldId id="274" r:id="rId20"/>
    <p:sldId id="325" r:id="rId21"/>
    <p:sldId id="2375" r:id="rId22"/>
    <p:sldId id="275" r:id="rId23"/>
    <p:sldId id="2384" r:id="rId24"/>
    <p:sldId id="2385" r:id="rId25"/>
    <p:sldId id="2386" r:id="rId26"/>
    <p:sldId id="2387" r:id="rId27"/>
    <p:sldId id="2389" r:id="rId28"/>
    <p:sldId id="2388" r:id="rId29"/>
    <p:sldId id="2390" r:id="rId30"/>
    <p:sldId id="2391" r:id="rId31"/>
    <p:sldId id="2392" r:id="rId32"/>
    <p:sldId id="2393" r:id="rId33"/>
    <p:sldId id="328" r:id="rId34"/>
    <p:sldId id="329" r:id="rId35"/>
    <p:sldId id="297" r:id="rId36"/>
    <p:sldId id="2401" r:id="rId37"/>
    <p:sldId id="2402" r:id="rId38"/>
    <p:sldId id="2403" r:id="rId39"/>
    <p:sldId id="2404" r:id="rId40"/>
    <p:sldId id="2400" r:id="rId41"/>
    <p:sldId id="2405" r:id="rId42"/>
    <p:sldId id="265" r:id="rId43"/>
    <p:sldId id="2399" r:id="rId44"/>
    <p:sldId id="259" r:id="rId45"/>
    <p:sldId id="2406" r:id="rId46"/>
    <p:sldId id="2394" r:id="rId47"/>
    <p:sldId id="2395" r:id="rId48"/>
    <p:sldId id="2396" r:id="rId49"/>
    <p:sldId id="2397" r:id="rId50"/>
    <p:sldId id="2398" r:id="rId51"/>
    <p:sldId id="284" r:id="rId52"/>
    <p:sldId id="331" r:id="rId53"/>
    <p:sldId id="332" r:id="rId54"/>
    <p:sldId id="264"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1F3E73-8AFD-43BC-AFFA-EC9F14106E6B}" v="59" dt="2023-11-16T21:21:44.5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5822" autoAdjust="0"/>
  </p:normalViewPr>
  <p:slideViewPr>
    <p:cSldViewPr>
      <p:cViewPr varScale="1">
        <p:scale>
          <a:sx n="79" d="100"/>
          <a:sy n="79" d="100"/>
        </p:scale>
        <p:origin x="132" y="186"/>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presProps" Target="presProps.xml"/><Relationship Id="rId5" Type="http://schemas.openxmlformats.org/officeDocument/2006/relationships/slideMaster" Target="slideMasters/slideMaster2.xml"/><Relationship Id="rId61" Type="http://schemas.openxmlformats.org/officeDocument/2006/relationships/tableStyles" Target="tableStyles.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viewProps" Target="viewProps.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handoutMaster" Target="handoutMasters/handoutMaster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802-11-23/1690r2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802-11-23/1690r2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802-11-23/1690r2</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802-11-23/1690r2</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802-11-23/1690r2</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802-11-23/1690r2</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802-11-23/1690r2</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802-11-23/1690r2</a:t>
            </a:r>
          </a:p>
        </p:txBody>
      </p:sp>
      <p:sp>
        <p:nvSpPr>
          <p:cNvPr id="5" name="Date Placeholder 4"/>
          <p:cNvSpPr>
            <a:spLocks noGrp="1"/>
          </p:cNvSpPr>
          <p:nvPr>
            <p:ph type="dt" idx="11"/>
          </p:nvPr>
        </p:nvSpPr>
        <p:spPr/>
        <p:txBody>
          <a:bodyPr/>
          <a:lstStyle/>
          <a:p>
            <a:pPr>
              <a:defRPr/>
            </a:pPr>
            <a:r>
              <a:rPr lang="en-US"/>
              <a:t>November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802-11-23/1690r2</a:t>
            </a:r>
          </a:p>
        </p:txBody>
      </p:sp>
      <p:sp>
        <p:nvSpPr>
          <p:cNvPr id="5" name="Date Placeholder 4"/>
          <p:cNvSpPr>
            <a:spLocks noGrp="1"/>
          </p:cNvSpPr>
          <p:nvPr>
            <p:ph type="dt" idx="11"/>
          </p:nvPr>
        </p:nvSpPr>
        <p:spPr/>
        <p:txBody>
          <a:bodyPr/>
          <a:lstStyle/>
          <a:p>
            <a:r>
              <a:rPr lang="en-US"/>
              <a:t>November 2023</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and finish on Tuesday 10:30-12:30 ET.</a:t>
            </a:r>
          </a:p>
          <a:p>
            <a:r>
              <a:rPr lang="en-US" altLang="en-US" sz="1200" dirty="0"/>
              <a:t>Feedback to be reviewed on Thursda</a:t>
            </a:r>
            <a:r>
              <a:rPr lang="en-US" sz="1200" dirty="0"/>
              <a:t>y 16 March 2023, </a:t>
            </a:r>
            <a:r>
              <a:rPr lang="en-US" altLang="en-US" sz="1200" dirty="0"/>
              <a:t>10:30-12:30 ET </a:t>
            </a:r>
          </a:p>
          <a:p>
            <a:endParaRPr lang="en-US" dirty="0"/>
          </a:p>
        </p:txBody>
      </p:sp>
      <p:sp>
        <p:nvSpPr>
          <p:cNvPr id="4" name="Header Placeholder 3"/>
          <p:cNvSpPr>
            <a:spLocks noGrp="1"/>
          </p:cNvSpPr>
          <p:nvPr>
            <p:ph type="hdr"/>
          </p:nvPr>
        </p:nvSpPr>
        <p:spPr/>
        <p:txBody>
          <a:bodyPr/>
          <a:lstStyle/>
          <a:p>
            <a:r>
              <a:rPr lang="en-US"/>
              <a:t>doc.: IEEE 802-11-23/1690r2</a:t>
            </a:r>
          </a:p>
        </p:txBody>
      </p:sp>
      <p:sp>
        <p:nvSpPr>
          <p:cNvPr id="5" name="Date Placeholder 4"/>
          <p:cNvSpPr>
            <a:spLocks noGrp="1"/>
          </p:cNvSpPr>
          <p:nvPr>
            <p:ph type="dt"/>
          </p:nvPr>
        </p:nvSpPr>
        <p:spPr/>
        <p:txBody>
          <a:bodyPr/>
          <a:lstStyle/>
          <a:p>
            <a:r>
              <a:rPr lang="en-US"/>
              <a:t>November 2023</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278682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802-11-23/1690r2</a:t>
            </a:r>
          </a:p>
        </p:txBody>
      </p:sp>
      <p:sp>
        <p:nvSpPr>
          <p:cNvPr id="5" name="Rectangle 3"/>
          <p:cNvSpPr>
            <a:spLocks noGrp="1" noChangeArrowheads="1"/>
          </p:cNvSpPr>
          <p:nvPr>
            <p:ph type="dt"/>
          </p:nvPr>
        </p:nvSpPr>
        <p:spPr>
          <a:ln/>
        </p:spPr>
        <p:txBody>
          <a:bodyPr/>
          <a:lstStyle/>
          <a:p>
            <a:r>
              <a:rPr lang="en-US"/>
              <a:t>November 2023</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26FF1-65FE-BD3A-152F-56B42E32DC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7FAC55-ACDC-4A9C-3681-B2015B7492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00787-5359-F923-F206-39B0132F2EF8}"/>
              </a:ext>
            </a:extLst>
          </p:cNvPr>
          <p:cNvSpPr>
            <a:spLocks noGrp="1"/>
          </p:cNvSpPr>
          <p:nvPr>
            <p:ph type="dt" sz="half" idx="10"/>
          </p:nvPr>
        </p:nvSpPr>
        <p:spPr>
          <a:xfrm>
            <a:off x="838200" y="315912"/>
            <a:ext cx="2743200" cy="365125"/>
          </a:xfrm>
          <a:prstGeom prst="rect">
            <a:avLst/>
          </a:prstGeom>
        </p:spPr>
        <p:txBody>
          <a:bodyPr/>
          <a:lstStyle/>
          <a:p>
            <a:r>
              <a:rPr lang="en-US"/>
              <a:t>November 2023 </a:t>
            </a:r>
          </a:p>
        </p:txBody>
      </p:sp>
    </p:spTree>
    <p:extLst>
      <p:ext uri="{BB962C8B-B14F-4D97-AF65-F5344CB8AC3E}">
        <p14:creationId xmlns:p14="http://schemas.microsoft.com/office/powerpoint/2010/main" val="913396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388911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28715947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27208850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804010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3812552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38211140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8923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2023</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2023</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2023</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2023</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2023</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2023</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11-23-1690r2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550F69-7160-A168-AE72-9E90636B2DF6}"/>
              </a:ext>
            </a:extLst>
          </p:cNvPr>
          <p:cNvSpPr>
            <a:spLocks noGrp="1"/>
          </p:cNvSpPr>
          <p:nvPr>
            <p:ph type="title"/>
          </p:nvPr>
        </p:nvSpPr>
        <p:spPr>
          <a:xfrm>
            <a:off x="838200" y="826241"/>
            <a:ext cx="10515600" cy="86444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2B3D95-6C57-D3CF-33C2-BB60F63BB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Line 6">
            <a:extLst>
              <a:ext uri="{FF2B5EF4-FFF2-40B4-BE49-F238E27FC236}">
                <a16:creationId xmlns:a16="http://schemas.microsoft.com/office/drawing/2014/main" id="{502757D0-8DC9-9FBA-9EA6-3567E115EEE1}"/>
              </a:ext>
            </a:extLst>
          </p:cNvPr>
          <p:cNvSpPr>
            <a:spLocks noChangeShapeType="1"/>
          </p:cNvSpPr>
          <p:nvPr userDrawn="1"/>
        </p:nvSpPr>
        <p:spPr bwMode="auto">
          <a:xfrm>
            <a:off x="814644" y="650239"/>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8" name="Date Placeholder 3">
            <a:extLst>
              <a:ext uri="{FF2B5EF4-FFF2-40B4-BE49-F238E27FC236}">
                <a16:creationId xmlns:a16="http://schemas.microsoft.com/office/drawing/2014/main" id="{DDEF6175-ADE6-E65E-4444-99D970DD5E64}"/>
              </a:ext>
            </a:extLst>
          </p:cNvPr>
          <p:cNvSpPr txBox="1">
            <a:spLocks/>
          </p:cNvSpPr>
          <p:nvPr userDrawn="1"/>
        </p:nvSpPr>
        <p:spPr bwMode="auto">
          <a:xfrm>
            <a:off x="7619974" y="356832"/>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802.19-23/0025r2</a:t>
            </a:r>
          </a:p>
        </p:txBody>
      </p:sp>
      <p:sp>
        <p:nvSpPr>
          <p:cNvPr id="19" name="Line 6">
            <a:extLst>
              <a:ext uri="{FF2B5EF4-FFF2-40B4-BE49-F238E27FC236}">
                <a16:creationId xmlns:a16="http://schemas.microsoft.com/office/drawing/2014/main" id="{4BD3D60E-99E9-6E9E-9555-A2E2D2091407}"/>
              </a:ext>
            </a:extLst>
          </p:cNvPr>
          <p:cNvSpPr>
            <a:spLocks noChangeShapeType="1"/>
          </p:cNvSpPr>
          <p:nvPr userDrawn="1"/>
        </p:nvSpPr>
        <p:spPr bwMode="auto">
          <a:xfrm>
            <a:off x="838200" y="6260494"/>
            <a:ext cx="10515600" cy="30797"/>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20" name="Rectangle 4">
            <a:extLst>
              <a:ext uri="{FF2B5EF4-FFF2-40B4-BE49-F238E27FC236}">
                <a16:creationId xmlns:a16="http://schemas.microsoft.com/office/drawing/2014/main" id="{EE6C46F5-27C9-C12D-8647-9E2E0D6621B2}"/>
              </a:ext>
            </a:extLst>
          </p:cNvPr>
          <p:cNvSpPr txBox="1">
            <a:spLocks noChangeArrowheads="1"/>
          </p:cNvSpPr>
          <p:nvPr userDrawn="1"/>
        </p:nvSpPr>
        <p:spPr bwMode="auto">
          <a:xfrm>
            <a:off x="7867073" y="6306827"/>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B. Rolfe (BCA), T. </a:t>
            </a:r>
            <a:r>
              <a:rPr lang="en-GB" dirty="0" err="1"/>
              <a:t>Baykas</a:t>
            </a:r>
            <a:r>
              <a:rPr lang="en-GB" dirty="0"/>
              <a:t> (</a:t>
            </a:r>
            <a:r>
              <a:rPr lang="en-GB" dirty="0" err="1"/>
              <a:t>Ofinno</a:t>
            </a:r>
            <a:r>
              <a:rPr lang="en-GB" dirty="0"/>
              <a:t>)</a:t>
            </a:r>
          </a:p>
        </p:txBody>
      </p:sp>
      <p:sp>
        <p:nvSpPr>
          <p:cNvPr id="21" name="Rectangle 5">
            <a:extLst>
              <a:ext uri="{FF2B5EF4-FFF2-40B4-BE49-F238E27FC236}">
                <a16:creationId xmlns:a16="http://schemas.microsoft.com/office/drawing/2014/main" id="{98BE4FEC-62BF-CABD-A919-3E6EA71BB0C1}"/>
              </a:ext>
            </a:extLst>
          </p:cNvPr>
          <p:cNvSpPr txBox="1">
            <a:spLocks noChangeArrowheads="1"/>
          </p:cNvSpPr>
          <p:nvPr userDrawn="1"/>
        </p:nvSpPr>
        <p:spPr bwMode="auto">
          <a:xfrm>
            <a:off x="5731933" y="634543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US"/>
            </a:defPPr>
            <a:lvl1pPr marL="0" algn="ctr" defTabSz="914400" rtl="0" eaLnBrk="1" latinLnBrk="0" hangingPunct="1">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n-ea"/>
                <a:cs typeface="Arial Unicode MS"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a:t>Slide </a:t>
            </a:r>
            <a:fld id="{D09C756B-EB39-4236-ADBB-73052B179AE4}" type="slidenum">
              <a:rPr lang="en-GB" smtClean="0"/>
              <a:pPr/>
              <a:t>‹#›</a:t>
            </a:fld>
            <a:endParaRPr lang="en-GB" dirty="0"/>
          </a:p>
        </p:txBody>
      </p:sp>
      <p:sp>
        <p:nvSpPr>
          <p:cNvPr id="22" name="Rectangle 7">
            <a:extLst>
              <a:ext uri="{FF2B5EF4-FFF2-40B4-BE49-F238E27FC236}">
                <a16:creationId xmlns:a16="http://schemas.microsoft.com/office/drawing/2014/main" id="{FD3F7D5E-888F-5CEE-CD55-A23E30E4CB03}"/>
              </a:ext>
            </a:extLst>
          </p:cNvPr>
          <p:cNvSpPr>
            <a:spLocks noChangeArrowheads="1"/>
          </p:cNvSpPr>
          <p:nvPr userDrawn="1"/>
        </p:nvSpPr>
        <p:spPr bwMode="auto">
          <a:xfrm>
            <a:off x="812952" y="6306762"/>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Tree>
    <p:extLst>
      <p:ext uri="{BB962C8B-B14F-4D97-AF65-F5344CB8AC3E}">
        <p14:creationId xmlns:p14="http://schemas.microsoft.com/office/powerpoint/2010/main" val="812866419"/>
      </p:ext>
    </p:extLst>
  </p:cSld>
  <p:clrMap bg1="lt1" tx1="dk1" bg2="lt2" tx2="dk2" accent1="accent1" accent2="accent2" accent3="accent3" accent4="accent4" accent5="accent5" accent6="accent6" hlink="hlink" folHlink="folHlink"/>
  <p:sldLayoutIdLst>
    <p:sldLayoutId id="2147483749" r:id="rId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a:t>
            </a:r>
            <a:r>
              <a:rPr lang="en-GB" sz="1400" b="0" i="0" dirty="0">
                <a:solidFill>
                  <a:srgbClr val="000000"/>
                </a:solidFill>
                <a:effectLst/>
                <a:latin typeface="+mj-lt"/>
              </a:rPr>
              <a:t>15-23-0606-00-04ad</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November 2023</a:t>
            </a:r>
          </a:p>
        </p:txBody>
      </p:sp>
    </p:spTree>
    <p:extLst>
      <p:ext uri="{BB962C8B-B14F-4D97-AF65-F5344CB8AC3E}">
        <p14:creationId xmlns:p14="http://schemas.microsoft.com/office/powerpoint/2010/main" val="402248004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21/ec-21-0207-23-0PNP-ieee-802-lmsc-working-group-policies-and-procedures.pdf" TargetMode="External"/><Relationship Id="rId3" Type="http://schemas.openxmlformats.org/officeDocument/2006/relationships/hyperlink" Target="http://www.ieee802.org/devdocs.shtml" TargetMode="External"/><Relationship Id="rId7" Type="http://schemas.openxmlformats.org/officeDocument/2006/relationships/hyperlink" Target="https://mentor.ieee.org/802-ec/dcn/18/ec-18-0064-01-0PNP-csd-template-in-doc-format.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ec/dcn/18/ec-18-0063-01-0PNP-csd-template-in-odt-format.odt" TargetMode="External"/><Relationship Id="rId11" Type="http://schemas.openxmlformats.org/officeDocument/2006/relationships/hyperlink" Target="http://www.ieee802.org/11/Rules/rules.shtml" TargetMode="External"/><Relationship Id="rId5" Type="http://schemas.openxmlformats.org/officeDocument/2006/relationships/hyperlink" Target="https://mentor.ieee.org/802-ec/dcn/17/ec-17-0090-25-0PNP-ieee-802-lmsc-operations-manual.pdf" TargetMode="External"/><Relationship Id="rId10" Type="http://schemas.openxmlformats.org/officeDocument/2006/relationships/hyperlink" Target="https://mentor.ieee.org/802-ec/dcn/17/ec-17-0093-05-0PNP-ieee-802-participation-slide-ppt.ppt" TargetMode="External"/><Relationship Id="rId4" Type="http://schemas.openxmlformats.org/officeDocument/2006/relationships/hyperlink" Target="https://ieee.box.com/v/PandP-LMSC" TargetMode="External"/><Relationship Id="rId9" Type="http://schemas.openxmlformats.org/officeDocument/2006/relationships/hyperlink" Target="https://mentor.ieee.org/802-ec/dcn/17/ec-17-0120-31-0PNP-ieee-802-lmsc-chairs-guidelin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5/dcn/23/15-23-0494-02-04ad-next-gen-sun-phys-draft-csd.docx" TargetMode="External"/><Relationship Id="rId3" Type="http://schemas.openxmlformats.org/officeDocument/2006/relationships/hyperlink" Target="https://www.ieee802.org/1/files/public/docs2023/ea-PAR-0923-v02.pdf" TargetMode="External"/><Relationship Id="rId7" Type="http://schemas.openxmlformats.org/officeDocument/2006/relationships/hyperlink" Target="https://mentor.ieee.org/802.15/dcn/23/15-23-0436-06-04ad-p802-15-4ad-draft-par-on-sun-phys.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10" Type="http://schemas.openxmlformats.org/officeDocument/2006/relationships/hyperlink" Target="https://mentor.ieee.org/802.19/dcn/23/19-23-0018-02-0000-802-19-3a-csd-draft.doc" TargetMode="External"/><Relationship Id="rId4" Type="http://schemas.openxmlformats.org/officeDocument/2006/relationships/hyperlink" Target="https://www.ieee802.org/1/files/public/docs2023/ea-CSD-0923-v01.pdf" TargetMode="External"/><Relationship Id="rId9" Type="http://schemas.openxmlformats.org/officeDocument/2006/relationships/hyperlink" Target="https://mentor.ieee.org/802.19/dcn/23/19-23-0017-02-0000-19-3a-par-draft.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3/11-23-1213-01-0PAR-minutes-july-2023-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5/dcn/23/15-23-0494-02-04ad-next-gen-sun-phys-draft-csd.docx" TargetMode="External"/><Relationship Id="rId3" Type="http://schemas.openxmlformats.org/officeDocument/2006/relationships/hyperlink" Target="https://www.ieee802.org/1/files/public/docs2023/ea-PAR-0923-v02.pdf" TargetMode="External"/><Relationship Id="rId7" Type="http://schemas.openxmlformats.org/officeDocument/2006/relationships/hyperlink" Target="https://mentor.ieee.org/802.15/dcn/23/15-23-0436-06-04ad-p802-15-4ad-draft-par-on-sun-phys.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10" Type="http://schemas.openxmlformats.org/officeDocument/2006/relationships/hyperlink" Target="https://mentor.ieee.org/802.19/dcn/23/19-23-0018-02-0000-802-19-3a-csd-draft.doc" TargetMode="External"/><Relationship Id="rId4" Type="http://schemas.openxmlformats.org/officeDocument/2006/relationships/hyperlink" Target="https://www.ieee802.org/1/files/public/docs2023/ea-CSD-0923-v01.pdf" TargetMode="External"/><Relationship Id="rId9" Type="http://schemas.openxmlformats.org/officeDocument/2006/relationships/hyperlink" Target="https://mentor.ieee.org/802.19/dcn/23/19-23-0017-02-0000-19-3a-par-draft.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files/public/docs2023/ea-CSD-0923-v01.pdf" TargetMode="External"/><Relationship Id="rId2" Type="http://schemas.openxmlformats.org/officeDocument/2006/relationships/hyperlink" Target="https://www.ieee802.org/1/files/public/docs2023/ea-PAR-0923-v0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15/dcn/23/15-23-0494-02-04ad-next-gen-sun-phys-draft-csd.docx" TargetMode="External"/><Relationship Id="rId3" Type="http://schemas.openxmlformats.org/officeDocument/2006/relationships/hyperlink" Target="https://www.ieee802.org/1/files/public/docs2023/ea-PAR-0923-v02.pdf" TargetMode="External"/><Relationship Id="rId7" Type="http://schemas.openxmlformats.org/officeDocument/2006/relationships/hyperlink" Target="https://mentor.ieee.org/802.15/dcn/23/15-23-0436-06-04ad-p802-15-4ad-draft-par-on-sun-phys.pdf" TargetMode="External"/><Relationship Id="rId2" Type="http://schemas.openxmlformats.org/officeDocument/2006/relationships/hyperlink" Target="https://www.ieee802.org/1/files/public/docs2023/cb-cor1-mansfield-draft-PAR-10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z-draft-CSD-0923-v01.pdf" TargetMode="External"/><Relationship Id="rId5" Type="http://schemas.openxmlformats.org/officeDocument/2006/relationships/hyperlink" Target="https://www.ieee802.org/1/files/public/docs2023/dz-draft-PAR-0923-v01.pdf" TargetMode="External"/><Relationship Id="rId10" Type="http://schemas.openxmlformats.org/officeDocument/2006/relationships/hyperlink" Target="https://mentor.ieee.org/802.19/dcn/23/19-23-0018-02-0000-802-19-3a-csd-draft.doc" TargetMode="External"/><Relationship Id="rId4" Type="http://schemas.openxmlformats.org/officeDocument/2006/relationships/hyperlink" Target="https://www.ieee802.org/1/files/public/docs2023/ea-CSD-0923-v01.pdf" TargetMode="External"/><Relationship Id="rId9" Type="http://schemas.openxmlformats.org/officeDocument/2006/relationships/hyperlink" Target="https://mentor.ieee.org/802.19/dcn/23/19-23-0017-02-0000-19-3a-par-draft.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802.org/1/files/public/docs2023/dz-draft-CSD-0923-v01.pdf" TargetMode="External"/><Relationship Id="rId2" Type="http://schemas.openxmlformats.org/officeDocument/2006/relationships/hyperlink" Target="https://www.ieee802.org/1/files/public/docs2023/dz-draft-PAR-0923-v01.pdf" TargetMode="External"/><Relationship Id="rId1" Type="http://schemas.openxmlformats.org/officeDocument/2006/relationships/slideLayout" Target="../slideLayouts/slideLayout2.xml"/><Relationship Id="rId4" Type="http://schemas.openxmlformats.org/officeDocument/2006/relationships/hyperlink" Target="https://standards.ieee.org/wp-content/uploads/import/documents/tutorials/ieeeurn.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3/15-23-0494-02-04ad-next-gen-sun-phys-draft-csd.docx" TargetMode="External"/><Relationship Id="rId2" Type="http://schemas.openxmlformats.org/officeDocument/2006/relationships/hyperlink" Target="https://mentor.ieee.org/802.15/dcn/23/15-23-0436-06-04ad-p802-15-4ad-draft-par-on-sun-phys.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3/15-23-0494-02-04ad-next-gen-sun-phys-draft-csd.docx" TargetMode="External"/><Relationship Id="rId2" Type="http://schemas.openxmlformats.org/officeDocument/2006/relationships/hyperlink" Target="https://mentor.ieee.org/802.15/dcn/23/15-23-0436-06-04ad-p802-15-4ad-draft-par-on-sun-phys.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hyperlink" Target="https://www.ieee802.org/1/files/public/docs2023/cb-cor1-PAR-1123-v01.pdf" TargetMode="External"/><Relationship Id="rId3" Type="http://schemas.openxmlformats.org/officeDocument/2006/relationships/hyperlink" Target="https://www.ieee802.org/1/files/public/docs2023/dz-CSD-1123-v01.pdf" TargetMode="External"/><Relationship Id="rId7" Type="http://schemas.openxmlformats.org/officeDocument/2006/relationships/hyperlink" Target="https://www.ieee802.org/1/files/public/docs2023/ea-hernandez-PAR-and-CSD-comment-resolutions-1123-v01.pdf" TargetMode="External"/><Relationship Id="rId2" Type="http://schemas.openxmlformats.org/officeDocument/2006/relationships/hyperlink" Target="https://www.ieee802.org/1/files/public/docs2023/dz-PAR-11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ea-CSD-1123-v01.pdf" TargetMode="External"/><Relationship Id="rId5" Type="http://schemas.openxmlformats.org/officeDocument/2006/relationships/hyperlink" Target="https://www.ieee802.org/1/files/public/docs2023/ea-PAR-1123-v01.pdf" TargetMode="External"/><Relationship Id="rId4" Type="http://schemas.openxmlformats.org/officeDocument/2006/relationships/hyperlink" Target="https://www.ieee802.org/1/files/public/docs2023/dz-PAR-and-CSD-comments-and-resolution-1123-v01.pdf" TargetMode="External"/><Relationship Id="rId9" Type="http://schemas.openxmlformats.org/officeDocument/2006/relationships/hyperlink" Target="https://www.ieee802.org/1/files/public/docs2023/cb-cor1-PAR-Comments-and-Resolution-1123-v01.pdf"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standards.ieee.org/wp-content/uploads/import/documents/tutorials/ieeeurn.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5/dcn/23/15-23-0436-08-04ad-p802-15-4ad-draft-par-on-sun-phys.pdf" TargetMode="External"/><Relationship Id="rId2" Type="http://schemas.openxmlformats.org/officeDocument/2006/relationships/hyperlink" Target="https://mentor.ieee.org/802.15/dcn/23/15-23-0606-00-04ad-comment-responses-to-p802-15-4ad-par-and-csd.pptx" TargetMode="External"/><Relationship Id="rId1" Type="http://schemas.openxmlformats.org/officeDocument/2006/relationships/slideLayout" Target="../slideLayouts/slideLayout2.xml"/><Relationship Id="rId5" Type="http://schemas.openxmlformats.org/officeDocument/2006/relationships/hyperlink" Target="mailto:pbeecher@wi-sun.org" TargetMode="External"/><Relationship Id="rId4" Type="http://schemas.openxmlformats.org/officeDocument/2006/relationships/hyperlink" Target="https://mentor.ieee.org/802.15/dcn/23/15-23-0494-03-04ad-next-gen-sun-phys-draft-csd.doc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9/dcn/23/19-23-0018-03-0000-802-19-3a-csd-draft.doc" TargetMode="External"/><Relationship Id="rId2" Type="http://schemas.openxmlformats.org/officeDocument/2006/relationships/hyperlink" Target="https://mentor.ieee.org/802.19/dcn/23/19-23-0017-03-0000-19-3a-par-draft.pdf" TargetMode="External"/><Relationship Id="rId1" Type="http://schemas.openxmlformats.org/officeDocument/2006/relationships/slideLayout" Target="../slideLayouts/slideLayout2.xml"/><Relationship Id="rId4" Type="http://schemas.openxmlformats.org/officeDocument/2006/relationships/hyperlink" Target="https://mentor.ieee.org/802.19/dcn/23/19-23-0025-02-ES1G-par-comments-review.ppt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9/dcn/23/19-23-0018-02-0000-802-19-3a-csd-draft.doc" TargetMode="External"/><Relationship Id="rId2" Type="http://schemas.openxmlformats.org/officeDocument/2006/relationships/hyperlink" Target="https://mentor.ieee.org/802.19/dcn/23/19-23-0017-02-0000-19-3a-par-draft.pdf" TargetMode="Externa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2047-00-0PAR-minutes-november-2023-session.docx" TargetMode="External"/><Relationship Id="rId5" Type="http://schemas.openxmlformats.org/officeDocument/2006/relationships/hyperlink" Target="https://mentor.ieee.org/802.11/dcn/23/11-23-0380-00-0PAR-minutes-march-2023-session.docx" TargetMode="External"/><Relationship Id="rId4" Type="http://schemas.openxmlformats.org/officeDocument/2006/relationships/hyperlink" Target="https://mentor.ieee.org/802.11/dcn/23/11-23-1213-01-0PAR-minutes-july-2023-session.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November 2023 Plenary - Honolulu</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2023-11-14</a:t>
            </a:r>
            <a:endParaRPr lang="en-GB" sz="2000" dirty="0"/>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09655"/>
          </a:xfrm>
          <a:noFill/>
        </p:spPr>
        <p:txBody>
          <a:bodyPr/>
          <a:lstStyle/>
          <a:p>
            <a:r>
              <a:rPr lang="en-US" b="1" i="0" dirty="0">
                <a:solidFill>
                  <a:srgbClr val="000000"/>
                </a:solidFill>
                <a:effectLst/>
              </a:rPr>
              <a:t>IEEE LMSC 802 policies and procedures/operations manual: </a:t>
            </a:r>
            <a:r>
              <a:rPr lang="en-US" altLang="en-US" sz="2000" dirty="0">
                <a:hlinkClick r:id="rId3"/>
              </a:rPr>
              <a:t>http://www.ieee802.org/devdocs.shtml</a:t>
            </a:r>
            <a:r>
              <a:rPr lang="en-US" altLang="en-US" sz="2000" dirty="0"/>
              <a:t> </a:t>
            </a:r>
          </a:p>
          <a:p>
            <a:pPr algn="l">
              <a:buFont typeface="Arial" panose="020B0604020202020204" pitchFamily="34" charset="0"/>
              <a:buChar char="•"/>
            </a:pPr>
            <a:r>
              <a:rPr lang="en-US" b="0" i="0" dirty="0">
                <a:solidFill>
                  <a:srgbClr val="000000"/>
                </a:solidFill>
                <a:effectLst/>
                <a:hlinkClick r:id="rId4"/>
              </a:rPr>
              <a:t>IEEE 802 Policies &amp; Procedures</a:t>
            </a:r>
            <a:r>
              <a:rPr lang="en-US" b="0" i="0" dirty="0">
                <a:solidFill>
                  <a:srgbClr val="000000"/>
                </a:solidFill>
                <a:effectLst/>
              </a:rPr>
              <a:t> </a:t>
            </a:r>
            <a:r>
              <a:rPr lang="en-US" sz="2000" b="0" i="0" dirty="0">
                <a:solidFill>
                  <a:srgbClr val="000000"/>
                </a:solidFill>
                <a:effectLst/>
              </a:rPr>
              <a:t>(approved by IEEE-SA Standards Board 22 May 2020) </a:t>
            </a:r>
            <a:endParaRPr lang="en-US" b="0" i="0" dirty="0">
              <a:solidFill>
                <a:srgbClr val="000000"/>
              </a:solidFill>
              <a:effectLst/>
            </a:endParaRPr>
          </a:p>
          <a:p>
            <a:pPr algn="l">
              <a:buFont typeface="Arial" panose="020B0604020202020204" pitchFamily="34" charset="0"/>
              <a:buChar char="•"/>
            </a:pPr>
            <a:r>
              <a:rPr lang="en-US" b="0" i="0" dirty="0">
                <a:solidFill>
                  <a:srgbClr val="000000"/>
                </a:solidFill>
                <a:effectLst/>
                <a:hlinkClick r:id="rId5"/>
              </a:rPr>
              <a:t>IEEE 802 Operations Manual</a:t>
            </a:r>
            <a:r>
              <a:rPr lang="en-US" sz="2000" b="0" i="0" dirty="0">
                <a:solidFill>
                  <a:srgbClr val="000000"/>
                </a:solidFill>
                <a:effectLst/>
              </a:rPr>
              <a:t>, v25, effective 19 November 2021</a:t>
            </a:r>
            <a:endParaRPr lang="en-US" b="0" i="0" dirty="0">
              <a:solidFill>
                <a:srgbClr val="000000"/>
              </a:solidFill>
              <a:effectLst/>
            </a:endParaRPr>
          </a:p>
          <a:p>
            <a:pPr marL="742950" lvl="1" indent="-285750" algn="l">
              <a:buFont typeface="Arial" panose="020B0604020202020204" pitchFamily="34" charset="0"/>
              <a:buChar char="•"/>
            </a:pPr>
            <a:r>
              <a:rPr lang="en-US" sz="1800" b="0" i="0" dirty="0">
                <a:solidFill>
                  <a:srgbClr val="000000"/>
                </a:solidFill>
                <a:effectLst/>
              </a:rPr>
              <a:t>Criteria for Standards Development (CSD) in </a:t>
            </a:r>
            <a:r>
              <a:rPr lang="en-US" sz="1800" b="0" i="0" dirty="0">
                <a:solidFill>
                  <a:srgbClr val="000000"/>
                </a:solidFill>
                <a:effectLst/>
                <a:hlinkClick r:id="rId6"/>
              </a:rPr>
              <a:t>Open Document Format (ODF)</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 and </a:t>
            </a:r>
            <a:r>
              <a:rPr lang="en-US" sz="1800" b="0" i="0" dirty="0">
                <a:solidFill>
                  <a:srgbClr val="000000"/>
                </a:solidFill>
                <a:effectLst/>
                <a:hlinkClick r:id="rId7"/>
              </a:rPr>
              <a:t>Word 97/2000/XP format</a:t>
            </a:r>
            <a:r>
              <a:rPr lang="en-US" sz="1800" b="0" i="0" dirty="0">
                <a:solidFill>
                  <a:srgbClr val="000000"/>
                </a:solidFill>
                <a:effectLst/>
              </a:rPr>
              <a:t> </a:t>
            </a:r>
            <a:r>
              <a:rPr lang="en-US" sz="1800" b="0" i="1" dirty="0">
                <a:solidFill>
                  <a:srgbClr val="000000"/>
                </a:solidFill>
                <a:effectLst/>
              </a:rPr>
              <a:t>(revision 1, last updated 31 August 2020)</a:t>
            </a:r>
            <a:r>
              <a:rPr lang="en-US" sz="1800" b="0" i="0" dirty="0">
                <a:solidFill>
                  <a:srgbClr val="000000"/>
                </a:solidFill>
                <a:effectLst/>
              </a:rPr>
              <a:t>.</a:t>
            </a:r>
          </a:p>
          <a:p>
            <a:pPr algn="l">
              <a:buFont typeface="Arial" panose="020B0604020202020204" pitchFamily="34" charset="0"/>
              <a:buChar char="•"/>
            </a:pPr>
            <a:r>
              <a:rPr lang="en-US" b="0" i="0" dirty="0">
                <a:solidFill>
                  <a:srgbClr val="000000"/>
                </a:solidFill>
                <a:effectLst/>
                <a:hlinkClick r:id="rId8"/>
              </a:rPr>
              <a:t>IEEE 802 Working Group Policies and Procedures</a:t>
            </a:r>
            <a:r>
              <a:rPr lang="en-US" b="0" i="0" dirty="0">
                <a:solidFill>
                  <a:srgbClr val="000000"/>
                </a:solidFill>
                <a:effectLst/>
              </a:rPr>
              <a:t> </a:t>
            </a:r>
            <a:r>
              <a:rPr lang="en-US" sz="2000" b="0" i="0" dirty="0">
                <a:solidFill>
                  <a:srgbClr val="000000"/>
                </a:solidFill>
                <a:effectLst/>
              </a:rPr>
              <a:t>v23, effective 7 December 2021.</a:t>
            </a:r>
          </a:p>
          <a:p>
            <a:pPr algn="l">
              <a:buFont typeface="Arial" panose="020B0604020202020204" pitchFamily="34" charset="0"/>
              <a:buChar char="•"/>
            </a:pPr>
            <a:r>
              <a:rPr lang="en-US" b="0" i="0" dirty="0">
                <a:solidFill>
                  <a:srgbClr val="000000"/>
                </a:solidFill>
                <a:effectLst/>
                <a:hlinkClick r:id="rId9"/>
              </a:rPr>
              <a:t>IEEE 802 LMSC Chair's Guidelines</a:t>
            </a:r>
            <a:r>
              <a:rPr lang="en-US" b="0" i="0" dirty="0">
                <a:solidFill>
                  <a:srgbClr val="000000"/>
                </a:solidFill>
                <a:effectLst/>
              </a:rPr>
              <a:t>, </a:t>
            </a:r>
            <a:r>
              <a:rPr lang="en-US" sz="2000" b="0" i="0" dirty="0">
                <a:solidFill>
                  <a:srgbClr val="000000"/>
                </a:solidFill>
                <a:effectLst/>
              </a:rPr>
              <a:t>v31, effective 23 July 2021</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10"/>
              </a:rPr>
              <a:t>Slide detailing appropriate participant behavior</a:t>
            </a:r>
            <a:r>
              <a:rPr lang="en-US" b="0" i="0" dirty="0">
                <a:solidFill>
                  <a:srgbClr val="000000"/>
                </a:solidFill>
                <a:effectLst/>
              </a:rPr>
              <a:t> (PDF).</a:t>
            </a:r>
          </a:p>
          <a:p>
            <a:pPr marL="742950" lvl="1" indent="-285750" algn="l">
              <a:buFont typeface="Arial" panose="020B0604020202020204" pitchFamily="34" charset="0"/>
              <a:buChar char="•"/>
            </a:pPr>
            <a:endParaRPr lang="en-US" b="0" i="0" dirty="0">
              <a:solidFill>
                <a:srgbClr val="000000"/>
              </a:solidFill>
              <a:effectLst/>
            </a:endParaRPr>
          </a:p>
          <a:p>
            <a:r>
              <a:rPr lang="en-US" dirty="0"/>
              <a:t>Policies and Procedures hierarchy</a:t>
            </a:r>
            <a:r>
              <a:rPr lang="en-US" sz="1600" dirty="0"/>
              <a:t>: </a:t>
            </a:r>
            <a:r>
              <a:rPr lang="en-US" sz="1600" b="0" dirty="0">
                <a:hlinkClick r:id="rId11"/>
              </a:rPr>
              <a:t>http://www.ieee802.org/11/Rules/rules.shtml</a:t>
            </a:r>
            <a:endParaRPr lang="en-US" sz="1600" b="0" dirty="0"/>
          </a:p>
          <a:p>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15 Sept 2022):</a:t>
            </a:r>
          </a:p>
          <a:p>
            <a:pPr lvl="1"/>
            <a:r>
              <a:rPr lang="en-US" altLang="en-US" dirty="0">
                <a:hlinkClick r:id="rId3"/>
              </a:rPr>
              <a:t>https://mentor.ieee.org/802.11/dcn/22/11-22-1638-00-0000-802-11-operations-manual.docx</a:t>
            </a:r>
            <a:endParaRPr lang="en-US" altLang="en-US" dirty="0"/>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2023 November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702599"/>
          </a:xfrm>
        </p:spPr>
        <p:txBody>
          <a:bodyPr/>
          <a:lstStyle/>
          <a:p>
            <a:pPr algn="l"/>
            <a:r>
              <a:rPr lang="en-US" b="1" i="0" dirty="0">
                <a:solidFill>
                  <a:srgbClr val="000000"/>
                </a:solidFill>
                <a:effectLst/>
                <a:latin typeface="Times New Roman" panose="02020603050405020304" pitchFamily="18" charset="0"/>
              </a:rPr>
              <a:t>Nov 12-17, 2023 Honolulu, HI, USA</a:t>
            </a:r>
          </a:p>
          <a:p>
            <a:pPr marL="457200" indent="-457200" algn="l">
              <a:buFont typeface="+mj-lt"/>
              <a:buAutoNum type="arabicPeriod"/>
            </a:pPr>
            <a:r>
              <a:rPr lang="en-US" b="0" i="0" dirty="0">
                <a:solidFill>
                  <a:srgbClr val="000000"/>
                </a:solidFill>
                <a:effectLst/>
                <a:latin typeface="Times New Roman" panose="02020603050405020304" pitchFamily="18" charset="0"/>
              </a:rPr>
              <a:t>802.1CB-2017/Cor1 - FRER Corrigendum 1, </a:t>
            </a:r>
            <a:r>
              <a:rPr lang="en-US" b="0" i="0" dirty="0">
                <a:solidFill>
                  <a:srgbClr val="000000"/>
                </a:solidFill>
                <a:effectLst/>
                <a:latin typeface="Times New Roman" panose="02020603050405020304" pitchFamily="18" charset="0"/>
                <a:hlinkClick r:id="rId2"/>
              </a:rPr>
              <a:t>PAR</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802.1ACea - Amendment - Support for IEEE Std 802.15.6 , </a:t>
            </a:r>
            <a:r>
              <a:rPr lang="en-US" b="0" i="0" dirty="0">
                <a:solidFill>
                  <a:srgbClr val="000000"/>
                </a:solidFill>
                <a:effectLst/>
                <a:latin typeface="Times New Roman" panose="02020603050405020304" pitchFamily="18" charset="0"/>
                <a:hlinkClick r:id="rId3"/>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4"/>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802.1AXdz - Amendment - YANG for Link Aggregation , </a:t>
            </a:r>
            <a:r>
              <a:rPr lang="en-US" b="0" i="0" dirty="0">
                <a:solidFill>
                  <a:srgbClr val="000000"/>
                </a:solidFill>
                <a:effectLst/>
                <a:latin typeface="Times New Roman" panose="02020603050405020304" pitchFamily="18" charset="0"/>
                <a:hlinkClick r:id="rId5"/>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6"/>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802.15.4ad - Amendment - Data rate and range extensions to IEEE 802.15.4 Smart Utility Network (SUN) Physical layer (PHY), </a:t>
            </a:r>
            <a:r>
              <a:rPr lang="en-US" b="0" i="0" dirty="0">
                <a:solidFill>
                  <a:srgbClr val="000000"/>
                </a:solidFill>
                <a:effectLst/>
                <a:latin typeface="Times New Roman" panose="02020603050405020304" pitchFamily="18" charset="0"/>
                <a:hlinkClick r:id="rId7"/>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8"/>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eriod"/>
            </a:pPr>
            <a:r>
              <a:rPr lang="en-US" b="0" i="0" dirty="0">
                <a:solidFill>
                  <a:srgbClr val="000000"/>
                </a:solidFill>
                <a:effectLst/>
                <a:latin typeface="Times New Roman" panose="02020603050405020304" pitchFamily="18" charset="0"/>
              </a:rPr>
              <a:t>802.19.3a - Recommended Practice Amendment: Enhanced sub-1GHz Coexistence , </a:t>
            </a:r>
            <a:r>
              <a:rPr lang="en-US" b="0" i="0" dirty="0">
                <a:solidFill>
                  <a:srgbClr val="000000"/>
                </a:solidFill>
                <a:effectLst/>
                <a:latin typeface="Times New Roman" panose="02020603050405020304" pitchFamily="18" charset="0"/>
                <a:hlinkClick r:id="rId9"/>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10"/>
              </a:rPr>
              <a:t>CSD</a:t>
            </a:r>
            <a:endParaRPr lang="en-US" b="0" i="0" dirty="0">
              <a:solidFill>
                <a:srgbClr val="000000"/>
              </a:solidFill>
              <a:effectLst/>
              <a:latin typeface="Times New Roman" panose="02020603050405020304" pitchFamily="18" charset="0"/>
            </a:endParaRPr>
          </a:p>
          <a:p>
            <a:endParaRPr lang="en-US"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November 13 and 16, 2023</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20000"/>
          </a:bodyPr>
          <a:lstStyle/>
          <a:p>
            <a:pPr marL="0" indent="0"/>
            <a:r>
              <a:rPr lang="en-US" dirty="0"/>
              <a:t>Agenda:</a:t>
            </a:r>
          </a:p>
          <a:p>
            <a:pPr marL="0" indent="0"/>
            <a:r>
              <a:rPr lang="en-US" dirty="0"/>
              <a:t>Monday 13 November 2023 13:30-15:30 HST and </a:t>
            </a:r>
          </a:p>
          <a:p>
            <a:pPr marL="0" indent="0"/>
            <a:r>
              <a:rPr lang="en-US" dirty="0"/>
              <a:t>Tuesday 14 November 2023 9:00-10:00 HST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14 November 2023,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16 November 2023 - 10:30-12:30 HST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July </a:t>
            </a:r>
            <a:r>
              <a:rPr lang="en-US" sz="2000" b="1" dirty="0"/>
              <a:t>2023 in document  11-23/01213r1 :</a:t>
            </a:r>
          </a:p>
          <a:p>
            <a:r>
              <a:rPr lang="en-US" sz="2000" dirty="0"/>
              <a:t>	</a:t>
            </a:r>
            <a:r>
              <a:rPr lang="en-US" sz="2000" dirty="0">
                <a:hlinkClick r:id="rId2"/>
              </a:rPr>
              <a:t>https://mentor.ieee.org/802.11/dcn/23/11-23-1213-01-0PAR-minutes-july-2023-session.docx</a:t>
            </a:r>
            <a:endParaRPr lang="en-US" sz="2000" dirty="0"/>
          </a:p>
          <a:p>
            <a:r>
              <a:rPr lang="en-US" sz="2000" dirty="0"/>
              <a:t> </a:t>
            </a:r>
          </a:p>
          <a:p>
            <a:r>
              <a:rPr lang="en-US" sz="2000" dirty="0"/>
              <a:t>Moved: Michael Montemurro</a:t>
            </a:r>
          </a:p>
          <a:p>
            <a:r>
              <a:rPr lang="en-US" sz="2000" dirty="0"/>
              <a:t>2</a:t>
            </a:r>
            <a:r>
              <a:rPr lang="en-US" sz="2000" baseline="30000" dirty="0"/>
              <a:t>nd</a:t>
            </a:r>
            <a:r>
              <a:rPr lang="en-US" sz="2000" dirty="0"/>
              <a:t>:       Dorothy Stanley</a:t>
            </a:r>
          </a:p>
          <a:p>
            <a:r>
              <a:rPr lang="en-US" sz="2000" dirty="0"/>
              <a:t>Results: Unanimous – (6 in room)</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November 2023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682080"/>
            <a:ext cx="10361083" cy="2939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lgn="l">
              <a:buFont typeface="+mj-lt"/>
              <a:buAutoNum type="arabicPeriod"/>
            </a:pPr>
            <a:r>
              <a:rPr lang="en-US" sz="2000" b="0" i="0" dirty="0">
                <a:solidFill>
                  <a:srgbClr val="000000"/>
                </a:solidFill>
                <a:effectLst/>
                <a:latin typeface="Times New Roman" panose="02020603050405020304" pitchFamily="18" charset="0"/>
              </a:rPr>
              <a:t>802.1CB-2017/Cor1 - FRER Corrigendum 1,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802.1ACea - Amendment - Support for IEEE Std 802.15.6 ,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802.1AXdz - Amendment - YANG for Link Aggregation ,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802.15.4ad - Amendment - Data rate and range extensions to IEEE 802.15.4 Smart Utility Network (SUN) Physical layer (PHY), </a:t>
            </a:r>
            <a:r>
              <a:rPr lang="en-US" sz="2000" b="0" i="0" dirty="0">
                <a:solidFill>
                  <a:srgbClr val="000000"/>
                </a:solidFill>
                <a:effectLst/>
                <a:latin typeface="Times New Roman" panose="02020603050405020304" pitchFamily="18" charset="0"/>
                <a:hlinkClick r:id="rId7"/>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8"/>
              </a:rPr>
              <a:t>CSD</a:t>
            </a:r>
            <a:endParaRPr lang="en-US" sz="2000" b="0" i="0" dirty="0">
              <a:solidFill>
                <a:srgbClr val="000000"/>
              </a:solidFill>
              <a:effectLst/>
              <a:latin typeface="Times New Roman" panose="02020603050405020304" pitchFamily="18" charset="0"/>
            </a:endParaRPr>
          </a:p>
          <a:p>
            <a:pPr marL="457200" indent="-457200" algn="l">
              <a:buFont typeface="+mj-lt"/>
              <a:buAutoNum type="arabicPeriod"/>
            </a:pPr>
            <a:r>
              <a:rPr lang="en-US" sz="2000" b="0" i="0" dirty="0">
                <a:solidFill>
                  <a:srgbClr val="000000"/>
                </a:solidFill>
                <a:effectLst/>
                <a:latin typeface="Times New Roman" panose="02020603050405020304" pitchFamily="18" charset="0"/>
              </a:rPr>
              <a:t>802.19.3a - Recommended Practice Amendment: Enhanced sub-1GHz Coexistence , </a:t>
            </a:r>
            <a:r>
              <a:rPr lang="en-US" sz="2000" b="0" i="0" dirty="0">
                <a:solidFill>
                  <a:srgbClr val="000000"/>
                </a:solidFill>
                <a:effectLst/>
                <a:latin typeface="Times New Roman" panose="02020603050405020304" pitchFamily="18" charset="0"/>
                <a:hlinkClick r:id="rId9"/>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0"/>
              </a:rPr>
              <a:t>CSD</a:t>
            </a:r>
            <a:endParaRPr lang="en-US"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0EDB8-A1FD-C715-7C95-27FA71ED1C36}"/>
              </a:ext>
            </a:extLst>
          </p:cNvPr>
          <p:cNvSpPr>
            <a:spLocks noGrp="1"/>
          </p:cNvSpPr>
          <p:nvPr>
            <p:ph type="title"/>
          </p:nvPr>
        </p:nvSpPr>
        <p:spPr/>
        <p:txBody>
          <a:bodyPr/>
          <a:lstStyle/>
          <a:p>
            <a:r>
              <a:rPr lang="en-US" sz="3200" b="0" i="0" dirty="0">
                <a:solidFill>
                  <a:srgbClr val="000000"/>
                </a:solidFill>
                <a:effectLst/>
                <a:latin typeface="+mj-lt"/>
                <a:ea typeface="+mj-ea"/>
                <a:cs typeface="MS Gothic"/>
              </a:rPr>
              <a:t>1. </a:t>
            </a:r>
            <a:r>
              <a:rPr lang="en-US" sz="3200" b="0" i="0" dirty="0">
                <a:solidFill>
                  <a:srgbClr val="000000"/>
                </a:solidFill>
                <a:effectLst/>
                <a:latin typeface="Times New Roman" panose="02020603050405020304" pitchFamily="18" charset="0"/>
              </a:rPr>
              <a:t>802.1CB-2017/Cor1 - FRER Corrigendum 1, </a:t>
            </a:r>
            <a:r>
              <a:rPr lang="en-US" sz="3200" b="0" i="0" dirty="0">
                <a:solidFill>
                  <a:srgbClr val="000000"/>
                </a:solidFill>
                <a:effectLst/>
                <a:latin typeface="Times New Roman" panose="02020603050405020304" pitchFamily="18" charset="0"/>
                <a:hlinkClick r:id="rId2"/>
              </a:rPr>
              <a:t>PAR</a:t>
            </a:r>
            <a:endParaRPr lang="en-US" sz="3200" dirty="0">
              <a:effectLst/>
            </a:endParaRPr>
          </a:p>
        </p:txBody>
      </p:sp>
      <p:sp>
        <p:nvSpPr>
          <p:cNvPr id="3" name="Content Placeholder 2">
            <a:extLst>
              <a:ext uri="{FF2B5EF4-FFF2-40B4-BE49-F238E27FC236}">
                <a16:creationId xmlns:a16="http://schemas.microsoft.com/office/drawing/2014/main" id="{8AE5EBB9-4038-A952-E280-4DBAB19F2FEE}"/>
              </a:ext>
            </a:extLst>
          </p:cNvPr>
          <p:cNvSpPr>
            <a:spLocks noGrp="1"/>
          </p:cNvSpPr>
          <p:nvPr>
            <p:ph idx="1"/>
          </p:nvPr>
        </p:nvSpPr>
        <p:spPr/>
        <p:txBody>
          <a:bodyPr/>
          <a:lstStyle/>
          <a:p>
            <a:r>
              <a:rPr lang="en-US" dirty="0"/>
              <a:t>7.1 – Change “IEC 62439-3 defines high-availability mechanisms in automation networks, but it is restricted to ring topologies, whereas this amendment </a:t>
            </a:r>
            <a:r>
              <a:rPr lang="en-US" dirty="0">
                <a:highlight>
                  <a:srgbClr val="FFFF00"/>
                </a:highlight>
              </a:rPr>
              <a:t>will work on </a:t>
            </a:r>
            <a:r>
              <a:rPr lang="en-US" dirty="0"/>
              <a:t>all LAN topologies.” to “IEC 62439-3 defines high-availability mechanisms in automation networks, but it is restricted to ring topologies, whereas this amendment </a:t>
            </a:r>
            <a:r>
              <a:rPr lang="en-US" dirty="0">
                <a:solidFill>
                  <a:srgbClr val="FF0000"/>
                </a:solidFill>
              </a:rPr>
              <a:t>is applicable to </a:t>
            </a:r>
            <a:r>
              <a:rPr lang="en-US" dirty="0"/>
              <a:t>all LAN topologies.”</a:t>
            </a:r>
          </a:p>
        </p:txBody>
      </p:sp>
      <p:sp>
        <p:nvSpPr>
          <p:cNvPr id="4" name="Date Placeholder 3">
            <a:extLst>
              <a:ext uri="{FF2B5EF4-FFF2-40B4-BE49-F238E27FC236}">
                <a16:creationId xmlns:a16="http://schemas.microsoft.com/office/drawing/2014/main" id="{998E36BD-A3B4-5D1F-0847-11A0F1046821}"/>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2041543-34A4-63AA-86C1-BDB286C0BE4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AF2F5F4-EA70-B6B4-C7E6-48BAC911AA3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700804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505D4-E129-203F-2386-AED9A87DD3FC}"/>
              </a:ext>
            </a:extLst>
          </p:cNvPr>
          <p:cNvSpPr>
            <a:spLocks noGrp="1"/>
          </p:cNvSpPr>
          <p:nvPr>
            <p:ph type="title"/>
          </p:nvPr>
        </p:nvSpPr>
        <p:spPr/>
        <p:txBody>
          <a:bodyPr/>
          <a:lstStyle/>
          <a:p>
            <a:r>
              <a:rPr lang="en-US" sz="2400" b="0" dirty="0"/>
              <a:t>2.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802.1ACea - Amendment - Support for IEEE Std 802.15.6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0495EBA7-A0FD-0B5B-E644-89ABD00A78B2}"/>
              </a:ext>
            </a:extLst>
          </p:cNvPr>
          <p:cNvSpPr>
            <a:spLocks noGrp="1"/>
          </p:cNvSpPr>
          <p:nvPr>
            <p:ph idx="1"/>
          </p:nvPr>
        </p:nvSpPr>
        <p:spPr/>
        <p:txBody>
          <a:bodyPr/>
          <a:lstStyle/>
          <a:p>
            <a:r>
              <a:rPr lang="en-US" dirty="0"/>
              <a:t>5.2.b Scope of the project: Suggested change: “This project adds support </a:t>
            </a:r>
            <a:r>
              <a:rPr lang="en-US" dirty="0">
                <a:highlight>
                  <a:srgbClr val="FFFF00"/>
                </a:highlight>
              </a:rPr>
              <a:t>of</a:t>
            </a:r>
            <a:r>
              <a:rPr lang="en-US" dirty="0"/>
              <a:t> the Internal Sublayer Service </a:t>
            </a:r>
            <a:r>
              <a:rPr lang="en-US" dirty="0">
                <a:highlight>
                  <a:srgbClr val="FFFF00"/>
                </a:highlight>
              </a:rPr>
              <a:t>by</a:t>
            </a:r>
            <a:r>
              <a:rPr lang="en-US" dirty="0"/>
              <a:t> the IEEE Std 802.15.6 MAC entity. To “5.2.b Scope of the project: This project adds support </a:t>
            </a:r>
            <a:r>
              <a:rPr lang="en-US" dirty="0">
                <a:solidFill>
                  <a:srgbClr val="FF0000"/>
                </a:solidFill>
              </a:rPr>
              <a:t>to</a:t>
            </a:r>
            <a:r>
              <a:rPr lang="en-US" dirty="0"/>
              <a:t> the Internal Sublayer Service </a:t>
            </a:r>
            <a:r>
              <a:rPr lang="en-US" dirty="0">
                <a:solidFill>
                  <a:srgbClr val="FF0000"/>
                </a:solidFill>
              </a:rPr>
              <a:t>for </a:t>
            </a:r>
            <a:r>
              <a:rPr lang="en-US" dirty="0"/>
              <a:t>the IEEE Std 802.15.6 MAC entity.”</a:t>
            </a:r>
          </a:p>
          <a:p>
            <a:r>
              <a:rPr lang="en-US" dirty="0"/>
              <a:t>5.5 Need: Suggest change “Support of 48-bit MAC addressing in IEEE Std 802.15.6-2012 allows the use of MAC bridging in 802.15.6 networks.” to “</a:t>
            </a:r>
            <a:r>
              <a:rPr lang="en-US" dirty="0">
                <a:solidFill>
                  <a:schemeClr val="tx1"/>
                </a:solidFill>
              </a:rPr>
              <a:t>To enable the use of MAC bridging in IEEE Std 802.15.6 networks which now support </a:t>
            </a:r>
            <a:r>
              <a:rPr lang="en-US" dirty="0"/>
              <a:t>48-bit MAC addressing.”</a:t>
            </a:r>
          </a:p>
          <a:p>
            <a:r>
              <a:rPr lang="en-US" dirty="0"/>
              <a:t>CSD 1.2.4 a) – Change “IEEE 802.11 Std and 802.15.3 Std” to “IEEE Std 802.11 and IEEE Std 802.15.3”</a:t>
            </a:r>
          </a:p>
        </p:txBody>
      </p:sp>
      <p:sp>
        <p:nvSpPr>
          <p:cNvPr id="4" name="Date Placeholder 3">
            <a:extLst>
              <a:ext uri="{FF2B5EF4-FFF2-40B4-BE49-F238E27FC236}">
                <a16:creationId xmlns:a16="http://schemas.microsoft.com/office/drawing/2014/main" id="{2AABDC44-1FF9-29A5-7F96-894AC53688F8}"/>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044BF45F-8BBF-0685-0877-9E65ACF313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9B4ED4D-EE31-2BF2-0FFC-83E1D362A66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08736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Nov 12-17, 2023, Honolulu, HI, USA</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802.1CB-2017/Cor1 - FRER Corrigendum 1,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802.1ACea - Amendment - Support for IEEE Std 802.15.6 ,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802.1AXdz - Amendment - YANG for Link Aggregation ,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802.15.4ad - Amendment - Data rate and range extensions to IEEE 802.15.4 Smart Utility Network (SUN) Physical layer (PHY), </a:t>
            </a:r>
            <a:r>
              <a:rPr lang="en-US" sz="2000" b="0" i="0" dirty="0">
                <a:solidFill>
                  <a:srgbClr val="000000"/>
                </a:solidFill>
                <a:effectLst/>
                <a:latin typeface="Times New Roman" panose="02020603050405020304" pitchFamily="18" charset="0"/>
                <a:hlinkClick r:id="rId7"/>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8"/>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802.19.3a - Recommended Practice Amendment: Enhanced sub-1GHz Coexistence , </a:t>
            </a:r>
            <a:r>
              <a:rPr lang="en-US" sz="2000" b="0" i="0" dirty="0">
                <a:solidFill>
                  <a:srgbClr val="000000"/>
                </a:solidFill>
                <a:effectLst/>
                <a:latin typeface="Times New Roman" panose="02020603050405020304" pitchFamily="18" charset="0"/>
                <a:hlinkClick r:id="rId9"/>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0"/>
              </a:rPr>
              <a:t>CSD</a:t>
            </a:r>
            <a:endParaRPr lang="en-US" sz="2000" b="0" i="0" dirty="0">
              <a:solidFill>
                <a:srgbClr val="000000"/>
              </a:solidFill>
              <a:effectLst/>
              <a:latin typeface="Times New Roman" panose="02020603050405020304" pitchFamily="18" charset="0"/>
            </a:endParaRPr>
          </a:p>
          <a:p>
            <a:endParaRPr lang="en-US" sz="2800" b="1" dirty="0"/>
          </a:p>
          <a:p>
            <a:r>
              <a:rPr lang="en-US" altLang="en-US" sz="2800" dirty="0"/>
              <a:t>Will Review the PARs on Monday 13:30-15:30 and post feedback to 802 EC Reflector.</a:t>
            </a:r>
          </a:p>
          <a:p>
            <a:r>
              <a:rPr lang="en-US" altLang="en-US" sz="2800" dirty="0"/>
              <a:t>Feedback to be reviewed on Thursda</a:t>
            </a:r>
            <a:r>
              <a:rPr lang="en-US" sz="2800" dirty="0"/>
              <a:t>y, </a:t>
            </a:r>
            <a:r>
              <a:rPr lang="en-US" altLang="en-US" sz="28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848D1-521F-9C83-73BD-9A9D09349E5D}"/>
              </a:ext>
            </a:extLst>
          </p:cNvPr>
          <p:cNvSpPr>
            <a:spLocks noGrp="1"/>
          </p:cNvSpPr>
          <p:nvPr>
            <p:ph type="title"/>
          </p:nvPr>
        </p:nvSpPr>
        <p:spPr/>
        <p:txBody>
          <a:bodyPr/>
          <a:lstStyle/>
          <a:p>
            <a:r>
              <a:rPr lang="en-US" sz="2400" b="0" dirty="0"/>
              <a:t>3.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802.1AXdz - Amendment - YANG for Link Aggregation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49812F88-1A35-B04B-CFAA-BC19AAF3196B}"/>
              </a:ext>
            </a:extLst>
          </p:cNvPr>
          <p:cNvSpPr>
            <a:spLocks noGrp="1"/>
          </p:cNvSpPr>
          <p:nvPr>
            <p:ph idx="1"/>
          </p:nvPr>
        </p:nvSpPr>
        <p:spPr/>
        <p:txBody>
          <a:bodyPr/>
          <a:lstStyle/>
          <a:p>
            <a:r>
              <a:rPr lang="en-US" dirty="0"/>
              <a:t>For 8.1 – Please verify that the URL given is the permanent URL allocated to the IEEE RAC tutorial.  We believe it is </a:t>
            </a:r>
            <a:r>
              <a:rPr lang="en-US" dirty="0">
                <a:hlinkClick r:id="rId4"/>
              </a:rPr>
              <a:t>https://standards.ieee.org/wp-content/uploads/import/documents/tutorials/ieeeurn.pdf</a:t>
            </a:r>
            <a:endParaRPr lang="en-US" dirty="0"/>
          </a:p>
          <a:p>
            <a:endParaRPr lang="en-US" dirty="0"/>
          </a:p>
          <a:p>
            <a:r>
              <a:rPr lang="en-US" dirty="0"/>
              <a:t>CSD – Note that the sub-bullet labels were modified from the template.  See 1.1.2 Coexistence d) e) instead of  “a) b)” etc. </a:t>
            </a:r>
          </a:p>
          <a:p>
            <a:endParaRPr lang="en-US" dirty="0"/>
          </a:p>
        </p:txBody>
      </p:sp>
      <p:sp>
        <p:nvSpPr>
          <p:cNvPr id="4" name="Date Placeholder 3">
            <a:extLst>
              <a:ext uri="{FF2B5EF4-FFF2-40B4-BE49-F238E27FC236}">
                <a16:creationId xmlns:a16="http://schemas.microsoft.com/office/drawing/2014/main" id="{038946FA-642C-94A8-B22C-605E815B7908}"/>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36184314-063B-F888-B64A-25CA258754F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0F571F0-8CF1-3F34-D6BD-30018D552E1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82567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4519B-8A56-3B16-B9BF-A8A39D08E51C}"/>
              </a:ext>
            </a:extLst>
          </p:cNvPr>
          <p:cNvSpPr>
            <a:spLocks noGrp="1"/>
          </p:cNvSpPr>
          <p:nvPr>
            <p:ph type="title"/>
          </p:nvPr>
        </p:nvSpPr>
        <p:spPr/>
        <p:txBody>
          <a:bodyPr/>
          <a:lstStyle/>
          <a:p>
            <a:r>
              <a:rPr lang="en-US" sz="2400" b="0" dirty="0"/>
              <a:t>4.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802.15.4ad - Amendment - Data rate and range extensions to IEEE 802.15.4 Smart Utility Network (SUN) Physical layer (PHY),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60C9C550-AC9B-09CA-A18B-4EE23561DED7}"/>
              </a:ext>
            </a:extLst>
          </p:cNvPr>
          <p:cNvSpPr>
            <a:spLocks noGrp="1"/>
          </p:cNvSpPr>
          <p:nvPr>
            <p:ph idx="1"/>
          </p:nvPr>
        </p:nvSpPr>
        <p:spPr>
          <a:xfrm>
            <a:off x="914402" y="1628800"/>
            <a:ext cx="10361084" cy="4846617"/>
          </a:xfrm>
        </p:spPr>
        <p:txBody>
          <a:bodyPr/>
          <a:lstStyle/>
          <a:p>
            <a:r>
              <a:rPr lang="en-US" sz="2000" dirty="0"/>
              <a:t>2.1 Change “Amendment: Data rate and range extensions </a:t>
            </a:r>
            <a:r>
              <a:rPr lang="en-US" sz="2000" dirty="0">
                <a:highlight>
                  <a:srgbClr val="FFFF00"/>
                </a:highlight>
              </a:rPr>
              <a:t>to IEEE 802.15.4 </a:t>
            </a:r>
            <a:r>
              <a:rPr lang="en-US" sz="2000" dirty="0"/>
              <a:t>Smart Utility Network (SUN) Physical layer (PHY)” to “Amendment: Data rate and range extensions </a:t>
            </a:r>
            <a:r>
              <a:rPr lang="en-US" sz="2000" dirty="0">
                <a:solidFill>
                  <a:srgbClr val="FF0000"/>
                </a:solidFill>
              </a:rPr>
              <a:t>for the</a:t>
            </a:r>
            <a:r>
              <a:rPr lang="en-US" sz="2000" dirty="0"/>
              <a:t> Smart Utility Network (SUN) Physical layer (PHY)”.</a:t>
            </a:r>
          </a:p>
          <a:p>
            <a:r>
              <a:rPr lang="en-US" sz="2000" dirty="0"/>
              <a:t>5.2a Scope there are many misspellings and grammar errors that need correction.  Suggest changing scope:  </a:t>
            </a:r>
          </a:p>
          <a:p>
            <a:r>
              <a:rPr lang="en-US" sz="2000" dirty="0"/>
              <a:t>“This standard defines the Smart Utility Network (SUN) physical layer (PHY). Additionally, it defines the medium access control (MAC) sublayer required for low-data-rate wireless connectivity with fixed, portable, and moving devices with no battery or very limited battery consumption requirements.  The standard also provides modes that allow for precision ranging.  PHY operation is defined for devices operating in a variety of geographic regions.</a:t>
            </a:r>
          </a:p>
        </p:txBody>
      </p:sp>
      <p:sp>
        <p:nvSpPr>
          <p:cNvPr id="4" name="Date Placeholder 3">
            <a:extLst>
              <a:ext uri="{FF2B5EF4-FFF2-40B4-BE49-F238E27FC236}">
                <a16:creationId xmlns:a16="http://schemas.microsoft.com/office/drawing/2014/main" id="{755F0307-99F0-4F71-660B-1CED2899EC19}"/>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E9EFD486-3213-2797-17C8-1961384C227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5A6BAE-34E4-9862-B3CE-F82B5F47A11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68299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25613-2101-D17D-14CB-984883E469F3}"/>
              </a:ext>
            </a:extLst>
          </p:cNvPr>
          <p:cNvSpPr>
            <a:spLocks noGrp="1"/>
          </p:cNvSpPr>
          <p:nvPr>
            <p:ph type="title"/>
          </p:nvPr>
        </p:nvSpPr>
        <p:spPr>
          <a:xfrm>
            <a:off x="914402" y="685803"/>
            <a:ext cx="10361084" cy="438941"/>
          </a:xfrm>
        </p:spPr>
        <p:txBody>
          <a:bodyPr/>
          <a:lstStyle/>
          <a:p>
            <a:r>
              <a:rPr lang="en-US" sz="1800" b="0" dirty="0"/>
              <a:t>4. </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802.15.4ad - Amendment - Data rate and range extensions to IEEE 802.15.4 Smart Utility Network (SUN) Physical layer (PHY), </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18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(2)</a:t>
            </a:r>
            <a:endParaRPr lang="en-US" sz="1800" dirty="0"/>
          </a:p>
        </p:txBody>
      </p:sp>
      <p:sp>
        <p:nvSpPr>
          <p:cNvPr id="3" name="Content Placeholder 2">
            <a:extLst>
              <a:ext uri="{FF2B5EF4-FFF2-40B4-BE49-F238E27FC236}">
                <a16:creationId xmlns:a16="http://schemas.microsoft.com/office/drawing/2014/main" id="{D0EC9760-4D69-51C9-9B51-647EC38C078A}"/>
              </a:ext>
            </a:extLst>
          </p:cNvPr>
          <p:cNvSpPr>
            <a:spLocks noGrp="1"/>
          </p:cNvSpPr>
          <p:nvPr>
            <p:ph idx="1"/>
          </p:nvPr>
        </p:nvSpPr>
        <p:spPr>
          <a:xfrm>
            <a:off x="914402" y="1203325"/>
            <a:ext cx="10361084" cy="5178003"/>
          </a:xfrm>
        </p:spPr>
        <p:txBody>
          <a:bodyPr/>
          <a:lstStyle/>
          <a:p>
            <a:r>
              <a:rPr lang="en-US" sz="2000" dirty="0"/>
              <a:t>5.2.b Scope of the project: change to “ This amendment defines new data rate extensions by increasing the occupied bandwidth, adding new modulation and coding schemes (MCSs), and extending the SUN PHY with a focus on long-range communication in congested environments.  Additionally, this amendment defines at least one mode of the SUN-Orthogonal Frequency Division Multiplexing (OFDM) PHY that exceeds a sensitivity of -120 dBm at a 1 % packet error rate (PER) with a 64 B payload by using lower data rates intended for the Federal Communications Commission (FCC) 15.247 digital modulation system. At least one of the new MCSs achieves a data rate greater than 2.4 Mb/s.  The amendment defines the MAC modifications required to support the amended PHY.  The amendment also defines frequency bands for updated regional regulation.</a:t>
            </a:r>
          </a:p>
          <a:p>
            <a:endParaRPr lang="en-US" sz="2000" dirty="0"/>
          </a:p>
          <a:p>
            <a:r>
              <a:rPr lang="en-US" sz="2000" dirty="0"/>
              <a:t>5.5 – The Need is for the amendment, not the base standard.  </a:t>
            </a:r>
          </a:p>
          <a:p>
            <a:pPr lvl="1"/>
            <a:r>
              <a:rPr lang="en-US" dirty="0"/>
              <a:t>Replace the need with  “The PHY enhancements address the needs of emerging applications where additional data rates expand the usefulness of the SUN PHY.”</a:t>
            </a:r>
          </a:p>
        </p:txBody>
      </p:sp>
      <p:sp>
        <p:nvSpPr>
          <p:cNvPr id="4" name="Date Placeholder 3">
            <a:extLst>
              <a:ext uri="{FF2B5EF4-FFF2-40B4-BE49-F238E27FC236}">
                <a16:creationId xmlns:a16="http://schemas.microsoft.com/office/drawing/2014/main" id="{FF51073E-9D47-9AAB-713B-BF655D81E123}"/>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3DCA06CC-471A-0FC8-9729-874FC97C2E9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A5DE323-8003-F364-D97B-8687D9A01C5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46659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614E4-3C28-F590-A6D5-7DB527F42665}"/>
              </a:ext>
            </a:extLst>
          </p:cNvPr>
          <p:cNvSpPr>
            <a:spLocks noGrp="1"/>
          </p:cNvSpPr>
          <p:nvPr>
            <p:ph type="title"/>
          </p:nvPr>
        </p:nvSpPr>
        <p:spPr>
          <a:xfrm>
            <a:off x="914402" y="685803"/>
            <a:ext cx="10361084" cy="798981"/>
          </a:xfrm>
        </p:spPr>
        <p:txBody>
          <a:bodyPr/>
          <a:lstStyle/>
          <a:p>
            <a:r>
              <a:rPr lang="en-US" sz="2400" b="0" dirty="0"/>
              <a:t>5.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D0A34067-28C3-93FB-2757-D95A6F9168C5}"/>
              </a:ext>
            </a:extLst>
          </p:cNvPr>
          <p:cNvSpPr>
            <a:spLocks noGrp="1"/>
          </p:cNvSpPr>
          <p:nvPr>
            <p:ph idx="1"/>
          </p:nvPr>
        </p:nvSpPr>
        <p:spPr>
          <a:xfrm>
            <a:off x="914402" y="1700809"/>
            <a:ext cx="10361084" cy="4774608"/>
          </a:xfrm>
        </p:spPr>
        <p:txBody>
          <a:bodyPr/>
          <a:lstStyle/>
          <a:p>
            <a:r>
              <a:rPr lang="en-US" dirty="0"/>
              <a:t>2.1 Title Change “Amendment: Additional recommendations for </a:t>
            </a:r>
            <a:r>
              <a:rPr lang="en-US" dirty="0">
                <a:highlight>
                  <a:srgbClr val="FFFF00"/>
                </a:highlight>
              </a:rPr>
              <a:t>improved</a:t>
            </a:r>
            <a:r>
              <a:rPr lang="en-US" dirty="0"/>
              <a:t> coexistence” to “Amendment: Additional recommendations for </a:t>
            </a:r>
            <a:r>
              <a:rPr lang="en-US" dirty="0">
                <a:solidFill>
                  <a:srgbClr val="FF0000"/>
                </a:solidFill>
              </a:rPr>
              <a:t>improving</a:t>
            </a:r>
            <a:r>
              <a:rPr lang="en-US" dirty="0"/>
              <a:t> coexistence”</a:t>
            </a:r>
          </a:p>
          <a:p>
            <a:r>
              <a:rPr lang="en-US" dirty="0"/>
              <a:t>4.3 Missing date for submission to </a:t>
            </a:r>
            <a:r>
              <a:rPr lang="en-US" dirty="0" err="1"/>
              <a:t>RevCom</a:t>
            </a:r>
            <a:r>
              <a:rPr lang="en-US" dirty="0"/>
              <a:t>.</a:t>
            </a:r>
          </a:p>
          <a:p>
            <a:r>
              <a:rPr lang="en-US" dirty="0"/>
              <a:t>5.2.a Scope of the complete standard: replace with “</a:t>
            </a:r>
            <a:r>
              <a:rPr lang="en-US" dirty="0">
                <a:solidFill>
                  <a:schemeClr val="tx1"/>
                </a:solidFill>
              </a:rPr>
              <a:t>This recommended practice provides guidance on the implementation, configuration, and commissioning of systems sharing spectrum in frequencies below 1 GHz. It addresses the IEEE Std 802.11-2020 sub 1 GHz (S1G) physical layer (PHY), the IEEE Std 802.15.4 smart utility networking (SUN) frequency shift keying (FSK) PHY, and the IEEE Std 802.15.4 SUN Orthogonal Frequency Division Multiplexing (OFDM) PHY.”</a:t>
            </a:r>
          </a:p>
        </p:txBody>
      </p:sp>
      <p:sp>
        <p:nvSpPr>
          <p:cNvPr id="4" name="Date Placeholder 3">
            <a:extLst>
              <a:ext uri="{FF2B5EF4-FFF2-40B4-BE49-F238E27FC236}">
                <a16:creationId xmlns:a16="http://schemas.microsoft.com/office/drawing/2014/main" id="{7DBA4822-8B24-5DA7-2571-5CD58500934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B3E1D207-9B2B-462E-7A67-A17F43AF89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37C569C-AD45-17DD-7547-F09635B2700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26626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32A8D-C67C-D51F-D4A6-F10882FA8D33}"/>
              </a:ext>
            </a:extLst>
          </p:cNvPr>
          <p:cNvSpPr>
            <a:spLocks noGrp="1"/>
          </p:cNvSpPr>
          <p:nvPr>
            <p:ph type="title"/>
          </p:nvPr>
        </p:nvSpPr>
        <p:spPr/>
        <p:txBody>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(2)</a:t>
            </a:r>
            <a:endParaRPr lang="en-US" dirty="0"/>
          </a:p>
        </p:txBody>
      </p:sp>
      <p:sp>
        <p:nvSpPr>
          <p:cNvPr id="3" name="Content Placeholder 2">
            <a:extLst>
              <a:ext uri="{FF2B5EF4-FFF2-40B4-BE49-F238E27FC236}">
                <a16:creationId xmlns:a16="http://schemas.microsoft.com/office/drawing/2014/main" id="{F2589877-C6AC-9467-F466-994A35C569FF}"/>
              </a:ext>
            </a:extLst>
          </p:cNvPr>
          <p:cNvSpPr>
            <a:spLocks noGrp="1"/>
          </p:cNvSpPr>
          <p:nvPr>
            <p:ph idx="1"/>
          </p:nvPr>
        </p:nvSpPr>
        <p:spPr/>
        <p:txBody>
          <a:bodyPr/>
          <a:lstStyle/>
          <a:p>
            <a:r>
              <a:rPr lang="en-US" dirty="0"/>
              <a:t>5.2.b: change to “This amendment updates and expands coexistence recommendations to address new market requirements, increasing data traffic, greater device density of devices, and increased potential for congestion based on both IEEE Std 802.11-2020 and IEEE Std 802.15.4 sub-1 GHz standards. This project includes recommendations with respect to new devices, as well as compatibility with deployed legacy devices. </a:t>
            </a:r>
          </a:p>
        </p:txBody>
      </p:sp>
      <p:sp>
        <p:nvSpPr>
          <p:cNvPr id="4" name="Date Placeholder 3">
            <a:extLst>
              <a:ext uri="{FF2B5EF4-FFF2-40B4-BE49-F238E27FC236}">
                <a16:creationId xmlns:a16="http://schemas.microsoft.com/office/drawing/2014/main" id="{CD2C9D1F-5344-2E26-E458-2C1145988541}"/>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DA902A52-EDEE-8F1B-470C-B39DEEA33CF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598429A-C09C-F33B-EF88-345A10A90E4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378203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55C44-9163-6C1D-3CD1-1B5853F57312}"/>
              </a:ext>
            </a:extLst>
          </p:cNvPr>
          <p:cNvSpPr>
            <a:spLocks noGrp="1"/>
          </p:cNvSpPr>
          <p:nvPr>
            <p:ph type="title"/>
          </p:nvPr>
        </p:nvSpPr>
        <p:spPr>
          <a:xfrm>
            <a:off x="914402" y="685803"/>
            <a:ext cx="10361084" cy="510949"/>
          </a:xfrm>
        </p:spPr>
        <p:txBody>
          <a:bodyPr/>
          <a:lstStyle/>
          <a:p>
            <a:r>
              <a:rPr lang="en-US" sz="2000" b="0" dirty="0"/>
              <a:t>5.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sz="2000" dirty="0"/>
          </a:p>
        </p:txBody>
      </p:sp>
      <p:sp>
        <p:nvSpPr>
          <p:cNvPr id="3" name="Content Placeholder 2">
            <a:extLst>
              <a:ext uri="{FF2B5EF4-FFF2-40B4-BE49-F238E27FC236}">
                <a16:creationId xmlns:a16="http://schemas.microsoft.com/office/drawing/2014/main" id="{C758C215-336E-C434-9774-6500C97C666E}"/>
              </a:ext>
            </a:extLst>
          </p:cNvPr>
          <p:cNvSpPr>
            <a:spLocks noGrp="1"/>
          </p:cNvSpPr>
          <p:nvPr>
            <p:ph idx="1"/>
          </p:nvPr>
        </p:nvSpPr>
        <p:spPr>
          <a:xfrm>
            <a:off x="623392" y="1275333"/>
            <a:ext cx="10838402" cy="4819081"/>
          </a:xfrm>
        </p:spPr>
        <p:txBody>
          <a:bodyPr/>
          <a:lstStyle/>
          <a:p>
            <a:r>
              <a:rPr lang="en-US" sz="2000" dirty="0"/>
              <a:t>5.5 Need for the Project: Suggested replacement:</a:t>
            </a:r>
          </a:p>
          <a:p>
            <a:r>
              <a:rPr lang="en-US" sz="2000" dirty="0"/>
              <a:t>	“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 “</a:t>
            </a:r>
          </a:p>
        </p:txBody>
      </p:sp>
      <p:sp>
        <p:nvSpPr>
          <p:cNvPr id="4" name="Date Placeholder 3">
            <a:extLst>
              <a:ext uri="{FF2B5EF4-FFF2-40B4-BE49-F238E27FC236}">
                <a16:creationId xmlns:a16="http://schemas.microsoft.com/office/drawing/2014/main" id="{A92819FB-F2E2-D8F9-C73F-030E0F1545D0}"/>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1BDA13A-64AA-B57A-31CF-BA4A2E326D6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A583761-3798-049F-9A90-52AF2EBEA53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539529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B551330-8E4D-9FCE-E6DB-BF9AD86B8C70}"/>
              </a:ext>
            </a:extLst>
          </p:cNvPr>
          <p:cNvSpPr>
            <a:spLocks noGrp="1"/>
          </p:cNvSpPr>
          <p:nvPr>
            <p:ph type="title"/>
          </p:nvPr>
        </p:nvSpPr>
        <p:spPr/>
        <p:txBody>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dirty="0"/>
          </a:p>
        </p:txBody>
      </p:sp>
      <p:sp>
        <p:nvSpPr>
          <p:cNvPr id="3" name="Content Placeholder 2">
            <a:extLst>
              <a:ext uri="{FF2B5EF4-FFF2-40B4-BE49-F238E27FC236}">
                <a16:creationId xmlns:a16="http://schemas.microsoft.com/office/drawing/2014/main" id="{81AD9F81-9E3C-40DF-338E-376BE7DBC3D2}"/>
              </a:ext>
            </a:extLst>
          </p:cNvPr>
          <p:cNvSpPr>
            <a:spLocks noGrp="1"/>
          </p:cNvSpPr>
          <p:nvPr>
            <p:ph idx="1"/>
          </p:nvPr>
        </p:nvSpPr>
        <p:spPr/>
        <p:txBody>
          <a:bodyPr/>
          <a:lstStyle/>
          <a:p>
            <a:r>
              <a:rPr lang="en-US" sz="1800" dirty="0"/>
              <a:t>8.1 Additional Explanatory Notes:  Must include full names of all standards cited. Suggest replace with the following:</a:t>
            </a:r>
          </a:p>
          <a:p>
            <a:endParaRPr lang="en-US" sz="1800" dirty="0"/>
          </a:p>
          <a:p>
            <a:r>
              <a:rPr lang="en-US" sz="1800" dirty="0"/>
              <a:t>8.1 Additional Explanatory Notes:</a:t>
            </a:r>
          </a:p>
          <a:p>
            <a:r>
              <a:rPr lang="en-US" sz="1800" dirty="0"/>
              <a:t>5.2a, 5.2b, 5.5:</a:t>
            </a:r>
          </a:p>
          <a:p>
            <a:pPr lvl="1"/>
            <a:r>
              <a:rPr lang="en-US" sz="1800" dirty="0"/>
              <a:t>IEEE Std 802.11-2020: IEEE Standard for Information Technology—Telecommunications and Information Exchange between Systems Local and Metropolitan Area Networks— Specific Requirements Part 11: Wireless LAN Medium Access Control (MAC) and Physical Layer (PHY) Specifications</a:t>
            </a:r>
          </a:p>
          <a:p>
            <a:pPr lvl="1"/>
            <a:r>
              <a:rPr lang="en-US" sz="1800" dirty="0"/>
              <a:t>IEEE Std 802.15-2020: IEEE Standard for Low-Rate Wireless Networks</a:t>
            </a:r>
          </a:p>
        </p:txBody>
      </p:sp>
      <p:sp>
        <p:nvSpPr>
          <p:cNvPr id="4" name="Date Placeholder 3">
            <a:extLst>
              <a:ext uri="{FF2B5EF4-FFF2-40B4-BE49-F238E27FC236}">
                <a16:creationId xmlns:a16="http://schemas.microsoft.com/office/drawing/2014/main" id="{C7F47CB1-3E28-EDAD-D7CF-BF710A2231BD}"/>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209ADCC-5EA1-5641-1BAE-0CEFB93AAFC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2956059-75EA-876A-593B-45ED24BACEA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1169087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29378-8883-1139-CB0E-880873A3A398}"/>
              </a:ext>
            </a:extLst>
          </p:cNvPr>
          <p:cNvSpPr>
            <a:spLocks noGrp="1"/>
          </p:cNvSpPr>
          <p:nvPr>
            <p:ph type="title"/>
          </p:nvPr>
        </p:nvSpPr>
        <p:spPr/>
        <p:txBody>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(4)</a:t>
            </a:r>
            <a:endParaRPr lang="en-US" dirty="0"/>
          </a:p>
        </p:txBody>
      </p:sp>
      <p:sp>
        <p:nvSpPr>
          <p:cNvPr id="3" name="Content Placeholder 2">
            <a:extLst>
              <a:ext uri="{FF2B5EF4-FFF2-40B4-BE49-F238E27FC236}">
                <a16:creationId xmlns:a16="http://schemas.microsoft.com/office/drawing/2014/main" id="{677186CC-412A-4540-543A-014CEBD58C1C}"/>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CSD 1.1.1 Change “defined in the 802.11 and 802.15.4 standards.” to “defined in IEEE Std 802.11 and IEEE Std 802.15.4 standards”</a:t>
            </a:r>
          </a:p>
          <a:p>
            <a:endParaRPr lang="en-US" b="0" dirty="0">
              <a:latin typeface="Times New Roman" panose="02020603050405020304" pitchFamily="18" charset="0"/>
            </a:endParaRPr>
          </a:p>
          <a:p>
            <a:r>
              <a:rPr lang="en-US" b="0" dirty="0">
                <a:latin typeface="Times New Roman" panose="02020603050405020304" pitchFamily="18" charset="0"/>
              </a:rPr>
              <a:t>CSD 1.2.1 change “on uses of” to “on the use of” – Change 802.1 to 802.11</a:t>
            </a:r>
            <a:br>
              <a:rPr lang="en-US" b="0" dirty="0">
                <a:latin typeface="Times New Roman" panose="02020603050405020304" pitchFamily="18" charset="0"/>
              </a:rPr>
            </a:br>
            <a:r>
              <a:rPr lang="en-US" b="0" dirty="0">
                <a:latin typeface="Times New Roman" panose="02020603050405020304" pitchFamily="18" charset="0"/>
              </a:rPr>
              <a:t>Make “Sub-1 GHz” format i.e. capitalization and spaces consistent. Throughout the CSD and PAR.</a:t>
            </a:r>
          </a:p>
          <a:p>
            <a:endParaRPr lang="en-US" b="0" dirty="0">
              <a:latin typeface="Times New Roman" panose="02020603050405020304" pitchFamily="18" charset="0"/>
            </a:endParaRPr>
          </a:p>
          <a:p>
            <a:endParaRPr lang="en-US" b="0" dirty="0">
              <a:latin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B18686B3-0170-3905-6F6C-448CB12AA419}"/>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501BC556-1608-2B07-77BB-774B28177E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1F879A5-FE5A-18E5-9DDF-71E9AD266ED0}"/>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5925820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November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1604710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5 PARs were considered on 13 November </a:t>
            </a:r>
            <a:r>
              <a:rPr lang="en-US" altLang="en-US" sz="2000" dirty="0"/>
              <a:t>13:30-15:30 </a:t>
            </a:r>
            <a:r>
              <a:rPr lang="en-US" sz="2000" dirty="0"/>
              <a:t>and 14 November 9-10am HST</a:t>
            </a:r>
            <a:endParaRPr lang="en-US" altLang="en-US" sz="2000" dirty="0"/>
          </a:p>
          <a:p>
            <a:pPr marL="685800" lvl="1"/>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 14 November 2023</a:t>
            </a:r>
          </a:p>
          <a:p>
            <a:pPr marL="685800" lvl="1"/>
            <a:endParaRPr lang="en-US" altLang="en-US" dirty="0"/>
          </a:p>
          <a:p>
            <a:pPr marL="285750" indent="-285750"/>
            <a:r>
              <a:rPr lang="en-US" altLang="en-US" dirty="0"/>
              <a:t>Feedback from WG was due Wednesday 15 November 2023</a:t>
            </a:r>
          </a:p>
          <a:p>
            <a:pPr marL="285750" indent="-285750"/>
            <a:endParaRPr lang="en-US" altLang="en-US" dirty="0"/>
          </a:p>
          <a:p>
            <a:pPr marL="285750" indent="-285750"/>
            <a:r>
              <a:rPr lang="en-US" altLang="en-US" dirty="0"/>
              <a:t>Feedback was reviewed on Thursda</a:t>
            </a:r>
            <a:r>
              <a:rPr lang="en-US" dirty="0"/>
              <a:t>y 16 November 2023 </a:t>
            </a:r>
            <a:r>
              <a:rPr lang="en-US" altLang="en-US" dirty="0"/>
              <a:t>10:30-12:30 ET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20223 November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November 17, 2023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13 November 2023- 13:30-15:30 ET and  possibly Tuesday 14 November 2023, 10:30-12:30 ET</a:t>
            </a:r>
          </a:p>
          <a:p>
            <a:pPr lvl="1">
              <a:buAutoNum type="arabicPeriod"/>
            </a:pPr>
            <a:r>
              <a:rPr lang="en-US" sz="1800" dirty="0"/>
              <a:t>Feedback reviewed Thursday: </a:t>
            </a:r>
            <a:r>
              <a:rPr lang="en-US" sz="1800"/>
              <a:t>16 November </a:t>
            </a:r>
            <a:r>
              <a:rPr lang="en-US" sz="1800" dirty="0"/>
              <a:t>2023 - 10:30-12:30 ET</a:t>
            </a:r>
            <a:endParaRPr lang="en-US" altLang="en-US" sz="1800" strike="sngStrike" dirty="0"/>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6C7EB3B-695A-3D36-9101-97AB35A8C767}"/>
              </a:ext>
            </a:extLst>
          </p:cNvPr>
          <p:cNvSpPr>
            <a:spLocks noGrp="1"/>
          </p:cNvSpPr>
          <p:nvPr>
            <p:ph type="title"/>
          </p:nvPr>
        </p:nvSpPr>
        <p:spPr>
          <a:xfrm>
            <a:off x="914402" y="685803"/>
            <a:ext cx="10361084" cy="302421"/>
          </a:xfrm>
        </p:spPr>
        <p:txBody>
          <a:bodyPr/>
          <a:lstStyle/>
          <a:p>
            <a:r>
              <a:rPr lang="en-US" dirty="0"/>
              <a:t>802.1 response to 802 Feedback</a:t>
            </a:r>
          </a:p>
        </p:txBody>
      </p:sp>
      <p:sp>
        <p:nvSpPr>
          <p:cNvPr id="4" name="Date Placeholder 3">
            <a:extLst>
              <a:ext uri="{FF2B5EF4-FFF2-40B4-BE49-F238E27FC236}">
                <a16:creationId xmlns:a16="http://schemas.microsoft.com/office/drawing/2014/main" id="{1F86AEE4-D2A9-B678-9E53-0FD167276E11}"/>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1BAB4E8A-AB9E-938C-2786-D6D903B8EAA4}"/>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642C760A-0F7E-3F6F-EFB0-A37A5748BBCF}"/>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
        <p:nvSpPr>
          <p:cNvPr id="9" name="Rectangle 1">
            <a:extLst>
              <a:ext uri="{FF2B5EF4-FFF2-40B4-BE49-F238E27FC236}">
                <a16:creationId xmlns:a16="http://schemas.microsoft.com/office/drawing/2014/main" id="{D9F4D543-C69C-E8B1-109C-323CF106327C}"/>
              </a:ext>
            </a:extLst>
          </p:cNvPr>
          <p:cNvSpPr>
            <a:spLocks noGrp="1" noChangeArrowheads="1"/>
          </p:cNvSpPr>
          <p:nvPr>
            <p:ph idx="1"/>
          </p:nvPr>
        </p:nvSpPr>
        <p:spPr bwMode="auto">
          <a:xfrm>
            <a:off x="914402" y="1157923"/>
            <a:ext cx="10547393"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802.1 has resolved the comments on the PARs we have submitted for 802 EC approval and you can find below the links to the responses, and the updated PARs/CSDs:</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5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1. P802.1AXdz - Link Aggregation - Amendment: YANG for Link Aggregation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500" b="0" i="0" u="none" strike="noStrike" cap="none" normalizeH="0" baseline="0" dirty="0">
                <a:ln>
                  <a:noFill/>
                </a:ln>
                <a:solidFill>
                  <a:schemeClr val="tx1"/>
                </a:solidFill>
                <a:effectLst/>
                <a:latin typeface="Arial" panose="020B0604020202020204" pitchFamily="34" charset="0"/>
              </a:rPr>
              <a:t>PAR: </a:t>
            </a:r>
            <a:r>
              <a:rPr kumimoji="0" lang="fr-CA" altLang="en-US" sz="1500" b="0" i="0" u="none" strike="noStrike" cap="none" normalizeH="0" baseline="0" dirty="0">
                <a:ln>
                  <a:noFill/>
                </a:ln>
                <a:solidFill>
                  <a:schemeClr val="tx1"/>
                </a:solidFill>
                <a:effectLst/>
                <a:latin typeface="Arial" panose="020B0604020202020204" pitchFamily="34" charset="0"/>
                <a:hlinkClick r:id="rId2"/>
              </a:rPr>
              <a:t>https://www.ieee802.org/1/files/public/docs2023/dz-PAR-1123-v01.pdf</a:t>
            </a:r>
            <a:endParaRPr kumimoji="0" lang="fr-CA" altLang="en-US" sz="1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CSD: </a:t>
            </a:r>
            <a:r>
              <a:rPr kumimoji="0" lang="en-US" altLang="en-US" sz="1500" b="0" i="0" u="none" strike="noStrike" cap="none" normalizeH="0" baseline="0" dirty="0">
                <a:ln>
                  <a:noFill/>
                </a:ln>
                <a:solidFill>
                  <a:schemeClr val="tx1"/>
                </a:solidFill>
                <a:effectLst/>
                <a:latin typeface="Arial" panose="020B0604020202020204" pitchFamily="34" charset="0"/>
                <a:hlinkClick r:id="rId3"/>
              </a:rPr>
              <a:t>https://www.ieee802.org/1/files/public/docs2023/dz-CSD-1123-v01.pdf</a:t>
            </a:r>
            <a:endParaRPr kumimoji="0" lang="en-US" altLang="en-US" sz="1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1500" b="0" i="0" u="none" strike="noStrike" cap="none" normalizeH="0" baseline="0" dirty="0">
                <a:ln>
                  <a:noFill/>
                </a:ln>
                <a:solidFill>
                  <a:schemeClr val="tx1"/>
                </a:solidFill>
                <a:effectLst/>
                <a:latin typeface="Arial" panose="020B0604020202020204" pitchFamily="34" charset="0"/>
                <a:hlinkClick r:id="rId4"/>
              </a:rPr>
              <a:t>https://www.ieee802.org/1/files/public/docs2023/dz-PAR-and-CSD-comments-and-resolution-1123-v01.pdf</a:t>
            </a:r>
            <a:endParaRPr kumimoji="0" lang="en-US" altLang="en-US" sz="1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2. 802.1ACea - Media Access Control (MAC) Service Definition  - Amendment: Support for IEEE Std 802.15.6</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500" b="0" i="0" u="none" strike="noStrike" cap="none" normalizeH="0" baseline="0" dirty="0">
                <a:ln>
                  <a:noFill/>
                </a:ln>
                <a:solidFill>
                  <a:schemeClr val="tx1"/>
                </a:solidFill>
                <a:effectLst/>
                <a:latin typeface="Arial" panose="020B0604020202020204" pitchFamily="34" charset="0"/>
              </a:rPr>
              <a:t>PAR:  </a:t>
            </a:r>
            <a:r>
              <a:rPr kumimoji="0" lang="fr-CA" altLang="en-US" sz="1500" b="0" i="0" u="none" strike="noStrike" cap="none" normalizeH="0" baseline="0" dirty="0">
                <a:ln>
                  <a:noFill/>
                </a:ln>
                <a:solidFill>
                  <a:schemeClr val="tx1"/>
                </a:solidFill>
                <a:effectLst/>
                <a:latin typeface="Arial" panose="020B0604020202020204" pitchFamily="34" charset="0"/>
                <a:hlinkClick r:id="rId5"/>
              </a:rPr>
              <a:t>https://www.ieee802.org/1/files/public/docs2023/ea-PAR-1123-v01.pdf</a:t>
            </a:r>
            <a:endParaRPr kumimoji="0" lang="fr-CA" altLang="en-US" sz="1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500" b="0" i="0" u="none" strike="noStrike" cap="none" normalizeH="0" baseline="0" dirty="0">
                <a:ln>
                  <a:noFill/>
                </a:ln>
                <a:solidFill>
                  <a:schemeClr val="tx1"/>
                </a:solidFill>
                <a:effectLst/>
                <a:latin typeface="Arial" panose="020B0604020202020204" pitchFamily="34" charset="0"/>
              </a:rPr>
              <a:t>CSD :  </a:t>
            </a:r>
            <a:r>
              <a:rPr kumimoji="0" lang="fr-CA" altLang="en-US" sz="1500" b="0" i="0" u="none" strike="noStrike" cap="none" normalizeH="0" baseline="0" dirty="0">
                <a:ln>
                  <a:noFill/>
                </a:ln>
                <a:solidFill>
                  <a:schemeClr val="tx1"/>
                </a:solidFill>
                <a:effectLst/>
                <a:latin typeface="Arial" panose="020B0604020202020204" pitchFamily="34" charset="0"/>
                <a:hlinkClick r:id="rId6"/>
              </a:rPr>
              <a:t>https://www.ieee802.org/1/files/public/docs2023/ea-CSD-1123-v01.pdf</a:t>
            </a:r>
            <a:endParaRPr kumimoji="0" lang="fr-CA" altLang="en-US" sz="1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500" b="0" i="0" u="none" strike="noStrike" cap="none" normalizeH="0" baseline="0" dirty="0">
                <a:ln>
                  <a:noFill/>
                </a:ln>
                <a:solidFill>
                  <a:schemeClr val="tx1"/>
                </a:solidFill>
                <a:effectLst/>
                <a:latin typeface="Arial" panose="020B0604020202020204" pitchFamily="34" charset="0"/>
                <a:hlinkClick r:id="rId7"/>
              </a:rPr>
              <a:t>https://www.ieee802.org/1/files/public/docs2023/ea-hernandez-PAR-and-CSD-comment-resolutions-1123-v01.pdf</a:t>
            </a:r>
            <a:endParaRPr kumimoji="0" lang="en-US" altLang="en-US" sz="1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3. P802.1CB-2017/Cor1 - Frame Replication and Elimination for Reliability - Corrigendum 1 </a:t>
            </a:r>
          </a:p>
          <a:p>
            <a:pPr marL="0" marR="0" lvl="0" indent="0" algn="l" defTabSz="914400" rtl="0" eaLnBrk="0" fontAlgn="base" latinLnBrk="0" hangingPunct="0">
              <a:lnSpc>
                <a:spcPct val="100000"/>
              </a:lnSpc>
              <a:spcBef>
                <a:spcPct val="0"/>
              </a:spcBef>
              <a:spcAft>
                <a:spcPct val="0"/>
              </a:spcAft>
              <a:buClrTx/>
              <a:buSzTx/>
              <a:buFontTx/>
              <a:buNone/>
              <a:tabLst/>
            </a:pPr>
            <a:r>
              <a:rPr kumimoji="0" lang="fr-CA" altLang="en-US" sz="1500" b="0" i="0" u="none" strike="noStrike" cap="none" normalizeH="0" baseline="0" dirty="0">
                <a:ln>
                  <a:noFill/>
                </a:ln>
                <a:solidFill>
                  <a:schemeClr val="tx1"/>
                </a:solidFill>
                <a:effectLst/>
                <a:latin typeface="Arial" panose="020B0604020202020204" pitchFamily="34" charset="0"/>
              </a:rPr>
              <a:t>PAR: </a:t>
            </a:r>
            <a:r>
              <a:rPr kumimoji="0" lang="fr-CA" altLang="en-US" sz="1500" b="0" i="0" u="none" strike="noStrike" cap="none" normalizeH="0" baseline="0" dirty="0">
                <a:ln>
                  <a:noFill/>
                </a:ln>
                <a:solidFill>
                  <a:schemeClr val="tx1"/>
                </a:solidFill>
                <a:effectLst/>
                <a:latin typeface="Arial" panose="020B0604020202020204" pitchFamily="34" charset="0"/>
                <a:hlinkClick r:id="rId8"/>
              </a:rPr>
              <a:t>https://www.ieee802.org/1/files/public/docs2023/cb-cor1-PAR-1123-v01.pdf</a:t>
            </a:r>
            <a:r>
              <a:rPr kumimoji="0" lang="fr-CA" altLang="en-US" sz="15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comments and responses:   </a:t>
            </a:r>
            <a:r>
              <a:rPr kumimoji="0" lang="en-US" altLang="en-US" sz="1500" b="0" i="0" u="none" strike="noStrike" cap="none" normalizeH="0" baseline="0" dirty="0">
                <a:ln>
                  <a:noFill/>
                </a:ln>
                <a:solidFill>
                  <a:schemeClr val="tx1"/>
                </a:solidFill>
                <a:effectLst/>
                <a:latin typeface="Arial" panose="020B0604020202020204" pitchFamily="34" charset="0"/>
                <a:hlinkClick r:id="rId9"/>
              </a:rPr>
              <a:t>https://www.ieee802.org/1/files/public/docs2023/cb-cor1-PAR-Comments-and-Resolution-1123-v01.pdf</a:t>
            </a:r>
            <a:endParaRPr kumimoji="0" lang="en-US" altLang="en-US" sz="15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 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878559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C343B-A5E8-7C4A-6DBF-C4D513585C76}"/>
              </a:ext>
            </a:extLst>
          </p:cNvPr>
          <p:cNvSpPr>
            <a:spLocks noGrp="1"/>
          </p:cNvSpPr>
          <p:nvPr>
            <p:ph type="title"/>
          </p:nvPr>
        </p:nvSpPr>
        <p:spPr/>
        <p:txBody>
          <a:bodyPr/>
          <a:lstStyle/>
          <a:p>
            <a:r>
              <a:rPr lang="en-US" dirty="0"/>
              <a:t>P802.1AXdz</a:t>
            </a:r>
            <a:br>
              <a:rPr lang="en-US" dirty="0"/>
            </a:br>
            <a:r>
              <a:rPr lang="en-US" dirty="0"/>
              <a:t>YANG for Link Aggregation</a:t>
            </a:r>
          </a:p>
        </p:txBody>
      </p:sp>
      <p:sp>
        <p:nvSpPr>
          <p:cNvPr id="3" name="Content Placeholder 2">
            <a:extLst>
              <a:ext uri="{FF2B5EF4-FFF2-40B4-BE49-F238E27FC236}">
                <a16:creationId xmlns:a16="http://schemas.microsoft.com/office/drawing/2014/main" id="{4556CF3F-5E28-E3E9-0994-A677FC232CAB}"/>
              </a:ext>
            </a:extLst>
          </p:cNvPr>
          <p:cNvSpPr>
            <a:spLocks noGrp="1"/>
          </p:cNvSpPr>
          <p:nvPr>
            <p:ph idx="1"/>
          </p:nvPr>
        </p:nvSpPr>
        <p:spPr/>
        <p:txBody>
          <a:bodyPr/>
          <a:lstStyle/>
          <a:p>
            <a:r>
              <a:rPr lang="en-US" dirty="0"/>
              <a:t>802.11 comments</a:t>
            </a:r>
          </a:p>
          <a:p>
            <a:r>
              <a:rPr lang="en-US" dirty="0"/>
              <a:t>• PAR – 8.1 – Please verify that the URL given is the permanent URL</a:t>
            </a:r>
          </a:p>
          <a:p>
            <a:r>
              <a:rPr lang="en-US" dirty="0"/>
              <a:t>allocated to the IEEE RAC tutorial. We believe it is</a:t>
            </a:r>
          </a:p>
          <a:p>
            <a:r>
              <a:rPr lang="en-US" sz="1800" dirty="0">
                <a:hlinkClick r:id="rId2"/>
              </a:rPr>
              <a:t>https://standards.ieee.org/wp-content/uploads/import/documents/tutorials/ieeeurn.pdf </a:t>
            </a:r>
            <a:endParaRPr lang="en-US" sz="1800" dirty="0"/>
          </a:p>
          <a:p>
            <a:r>
              <a:rPr lang="en-US" dirty="0"/>
              <a:t>• </a:t>
            </a:r>
            <a:r>
              <a:rPr lang="en-US" dirty="0">
                <a:solidFill>
                  <a:srgbClr val="FF0000"/>
                </a:solidFill>
              </a:rPr>
              <a:t>Response: Use the link provided in the comment</a:t>
            </a:r>
          </a:p>
          <a:p>
            <a:endParaRPr lang="en-US" dirty="0">
              <a:solidFill>
                <a:srgbClr val="FF0000"/>
              </a:solidFill>
            </a:endParaRPr>
          </a:p>
          <a:p>
            <a:r>
              <a:rPr lang="en-US" dirty="0"/>
              <a:t>• CSD – Note that the sub-bullet labels were modified from the</a:t>
            </a:r>
          </a:p>
          <a:p>
            <a:r>
              <a:rPr lang="en-US" dirty="0"/>
              <a:t>template. See 1.1.2 Coexistence d) e) instead of “a) b)” etc.</a:t>
            </a:r>
          </a:p>
          <a:p>
            <a:r>
              <a:rPr lang="en-US" dirty="0"/>
              <a:t>• </a:t>
            </a:r>
            <a:r>
              <a:rPr lang="en-US" dirty="0">
                <a:solidFill>
                  <a:srgbClr val="FF0000"/>
                </a:solidFill>
              </a:rPr>
              <a:t>Response: Change to “a) b)”</a:t>
            </a:r>
          </a:p>
        </p:txBody>
      </p:sp>
      <p:sp>
        <p:nvSpPr>
          <p:cNvPr id="4" name="Date Placeholder 3">
            <a:extLst>
              <a:ext uri="{FF2B5EF4-FFF2-40B4-BE49-F238E27FC236}">
                <a16:creationId xmlns:a16="http://schemas.microsoft.com/office/drawing/2014/main" id="{D62463A0-650D-F841-05EC-92CA8F114C62}"/>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91F502BC-A42D-9509-CBD4-F12A58F0BE4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71A9ED0-1F87-15F4-D09E-3569852022F8}"/>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848062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01B8B-3996-7C34-4130-2B59F7A18CD9}"/>
              </a:ext>
            </a:extLst>
          </p:cNvPr>
          <p:cNvSpPr>
            <a:spLocks noGrp="1"/>
          </p:cNvSpPr>
          <p:nvPr>
            <p:ph type="title"/>
          </p:nvPr>
        </p:nvSpPr>
        <p:spPr/>
        <p:txBody>
          <a:bodyPr/>
          <a:lstStyle/>
          <a:p>
            <a:r>
              <a:rPr lang="en-US" sz="2400" dirty="0"/>
              <a:t>802.1 response to IEEE 802.11 comments</a:t>
            </a:r>
            <a:br>
              <a:rPr lang="en-US" sz="2400" dirty="0"/>
            </a:br>
            <a:r>
              <a:rPr lang="en-US" sz="2400" dirty="0"/>
              <a:t>802.1ACea - Amendment - Support for IEEE Std 802.15.6, PAR and CSD</a:t>
            </a:r>
          </a:p>
        </p:txBody>
      </p:sp>
      <p:sp>
        <p:nvSpPr>
          <p:cNvPr id="3" name="Content Placeholder 2">
            <a:extLst>
              <a:ext uri="{FF2B5EF4-FFF2-40B4-BE49-F238E27FC236}">
                <a16:creationId xmlns:a16="http://schemas.microsoft.com/office/drawing/2014/main" id="{4B011CDC-A439-A226-DD39-7C162EFE62BE}"/>
              </a:ext>
            </a:extLst>
          </p:cNvPr>
          <p:cNvSpPr>
            <a:spLocks noGrp="1"/>
          </p:cNvSpPr>
          <p:nvPr>
            <p:ph idx="1"/>
          </p:nvPr>
        </p:nvSpPr>
        <p:spPr>
          <a:xfrm>
            <a:off x="914402" y="1628800"/>
            <a:ext cx="10361084" cy="4846615"/>
          </a:xfrm>
        </p:spPr>
        <p:txBody>
          <a:bodyPr/>
          <a:lstStyle/>
          <a:p>
            <a:r>
              <a:rPr lang="en-US" sz="2000" dirty="0"/>
              <a:t>5.2.b Scope of the project: Suggested change: “This project adds support </a:t>
            </a:r>
            <a:r>
              <a:rPr lang="en-US" sz="2000" dirty="0">
                <a:highlight>
                  <a:srgbClr val="FFFF00"/>
                </a:highlight>
              </a:rPr>
              <a:t>of</a:t>
            </a:r>
            <a:r>
              <a:rPr lang="en-US" sz="2000" dirty="0"/>
              <a:t> the Internal Sublayer Service </a:t>
            </a:r>
            <a:r>
              <a:rPr lang="en-US" sz="2000" dirty="0">
                <a:highlight>
                  <a:srgbClr val="FFFF00"/>
                </a:highlight>
              </a:rPr>
              <a:t>by</a:t>
            </a:r>
            <a:r>
              <a:rPr lang="en-US" sz="2000" dirty="0"/>
              <a:t> the IEEE Std 802.15.6 MAC entity. To “5.2.b Scope of the project: This project adds support </a:t>
            </a:r>
            <a:r>
              <a:rPr lang="en-US" sz="2000" dirty="0">
                <a:solidFill>
                  <a:srgbClr val="FF0000"/>
                </a:solidFill>
              </a:rPr>
              <a:t>to</a:t>
            </a:r>
            <a:r>
              <a:rPr lang="en-US" sz="2000" dirty="0"/>
              <a:t> the Internal Sublayer Service </a:t>
            </a:r>
            <a:r>
              <a:rPr lang="en-US" sz="2000" dirty="0">
                <a:solidFill>
                  <a:srgbClr val="FF0000"/>
                </a:solidFill>
              </a:rPr>
              <a:t>for </a:t>
            </a:r>
            <a:r>
              <a:rPr lang="en-US" sz="2000" dirty="0"/>
              <a:t>the IEEE Std 802.15.6 MAC entity.”</a:t>
            </a:r>
          </a:p>
          <a:p>
            <a:r>
              <a:rPr lang="en-US" sz="2000" dirty="0">
                <a:solidFill>
                  <a:srgbClr val="FF0000"/>
                </a:solidFill>
              </a:rPr>
              <a:t>Reject: the existing scope text is consistent with clauses 5.2 and 13 of  802.1AC.</a:t>
            </a:r>
          </a:p>
          <a:p>
            <a:endParaRPr lang="en-US" sz="2000" dirty="0">
              <a:solidFill>
                <a:srgbClr val="FF0000"/>
              </a:solidFill>
            </a:endParaRPr>
          </a:p>
          <a:p>
            <a:r>
              <a:rPr lang="en-US" sz="2000" dirty="0"/>
              <a:t>5.5 Need: Suggest change “Support of 48-bit MAC addressing in IEEE Std 802.15.6-2012 allows the use of MAC bridging in 802.15.6 networks.” to “</a:t>
            </a:r>
            <a:r>
              <a:rPr lang="en-US" sz="2000" dirty="0">
                <a:solidFill>
                  <a:schemeClr val="tx1"/>
                </a:solidFill>
              </a:rPr>
              <a:t>To enable the use of MAC bridging in IEEE Std 802.15.6 networks which now support </a:t>
            </a:r>
            <a:r>
              <a:rPr lang="en-US" sz="2000" dirty="0"/>
              <a:t>48-bit MAC addressing.”</a:t>
            </a:r>
          </a:p>
          <a:p>
            <a:r>
              <a:rPr lang="en-US" sz="2000" dirty="0">
                <a:solidFill>
                  <a:srgbClr val="FF0000"/>
                </a:solidFill>
              </a:rPr>
              <a:t>Accept in principle: To enable IEEE 802.15.6 networks to bridge to other IEEE 802 networks</a:t>
            </a:r>
          </a:p>
          <a:p>
            <a:endParaRPr lang="en-US" sz="2000" dirty="0">
              <a:solidFill>
                <a:srgbClr val="FF0000"/>
              </a:solidFill>
            </a:endParaRPr>
          </a:p>
          <a:p>
            <a:r>
              <a:rPr lang="en-US" sz="2000" dirty="0"/>
              <a:t>CSD 1.2.4 a) – Change “IEEE 802.11 Std and 802.15.3 Std” to “IEEE Std 802.11 and IEEE Std 802.15.3”</a:t>
            </a:r>
          </a:p>
          <a:p>
            <a:r>
              <a:rPr lang="en-US" sz="2000" dirty="0">
                <a:solidFill>
                  <a:srgbClr val="FF0000"/>
                </a:solidFill>
              </a:rPr>
              <a:t>Accept</a:t>
            </a:r>
          </a:p>
        </p:txBody>
      </p:sp>
      <p:sp>
        <p:nvSpPr>
          <p:cNvPr id="4" name="Date Placeholder 3">
            <a:extLst>
              <a:ext uri="{FF2B5EF4-FFF2-40B4-BE49-F238E27FC236}">
                <a16:creationId xmlns:a16="http://schemas.microsoft.com/office/drawing/2014/main" id="{1EA019FF-E6EE-C73D-F72D-6CC12496AB91}"/>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FD15CCE0-23AB-FC25-3BCA-7FDCE42E279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0FC7BEB-5B08-7653-E236-1EACE0FD8FB6}"/>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5979286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3B53C-0A53-92AE-B877-587A715735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7CA76D-8B91-60F1-F8A8-121F4C2FCB3B}"/>
              </a:ext>
            </a:extLst>
          </p:cNvPr>
          <p:cNvSpPr>
            <a:spLocks noGrp="1"/>
          </p:cNvSpPr>
          <p:nvPr>
            <p:ph idx="1"/>
          </p:nvPr>
        </p:nvSpPr>
        <p:spPr/>
        <p:txBody>
          <a:bodyPr/>
          <a:lstStyle/>
          <a:p>
            <a:r>
              <a:rPr lang="en-US" sz="2000" dirty="0"/>
              <a:t>IEEE 802.11 Comments</a:t>
            </a:r>
          </a:p>
          <a:p>
            <a:r>
              <a:rPr lang="en-US" sz="2000" dirty="0"/>
              <a:t>• 7.1 – Change “IEC 62439-3 defines high-availability mechanisms in automation networks, but it is restricted to ring topologies, whereas this amendment will work on all LAN topologies.” to “IEC 62439-3 defines high-availability mechanisms in automation networks, but it is restricted to ring topologies, whereas this amendment is applicable to all LAN topologies.”</a:t>
            </a:r>
          </a:p>
          <a:p>
            <a:endParaRPr lang="en-US" sz="2000" dirty="0"/>
          </a:p>
          <a:p>
            <a:r>
              <a:rPr lang="en-US" sz="2000" dirty="0">
                <a:solidFill>
                  <a:srgbClr val="FF0000"/>
                </a:solidFill>
              </a:rPr>
              <a:t>• Response: Rephrase as: “IEC 62439-3 defines high-availability mechanisms in</a:t>
            </a:r>
          </a:p>
          <a:p>
            <a:r>
              <a:rPr lang="en-US" sz="2000" dirty="0">
                <a:solidFill>
                  <a:srgbClr val="FF0000"/>
                </a:solidFill>
              </a:rPr>
              <a:t>automation networks, but it is restricted to ring topologies, whereas IEEE</a:t>
            </a:r>
          </a:p>
          <a:p>
            <a:r>
              <a:rPr lang="en-US" sz="2000" dirty="0">
                <a:solidFill>
                  <a:srgbClr val="FF0000"/>
                </a:solidFill>
              </a:rPr>
              <a:t>802.1CB is applicable to all LAN topologies.”</a:t>
            </a:r>
          </a:p>
        </p:txBody>
      </p:sp>
      <p:sp>
        <p:nvSpPr>
          <p:cNvPr id="4" name="Date Placeholder 3">
            <a:extLst>
              <a:ext uri="{FF2B5EF4-FFF2-40B4-BE49-F238E27FC236}">
                <a16:creationId xmlns:a16="http://schemas.microsoft.com/office/drawing/2014/main" id="{AF073851-26BD-3F27-50E5-203ADC3238EB}"/>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86C9A0CF-BC75-B8AC-544A-6C406890E59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C2A15A4-ECB9-1DD5-BBAF-A44E7FB49F8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39442960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C342A-92D2-C37F-1C6D-45C034AF5730}"/>
              </a:ext>
            </a:extLst>
          </p:cNvPr>
          <p:cNvSpPr>
            <a:spLocks noGrp="1"/>
          </p:cNvSpPr>
          <p:nvPr>
            <p:ph type="title"/>
          </p:nvPr>
        </p:nvSpPr>
        <p:spPr/>
        <p:txBody>
          <a:bodyPr/>
          <a:lstStyle/>
          <a:p>
            <a:r>
              <a:rPr lang="en-US" dirty="0"/>
              <a:t>802.15 response to 802.11 Comments</a:t>
            </a:r>
          </a:p>
        </p:txBody>
      </p:sp>
      <p:sp>
        <p:nvSpPr>
          <p:cNvPr id="3" name="Text Placeholder 2">
            <a:extLst>
              <a:ext uri="{FF2B5EF4-FFF2-40B4-BE49-F238E27FC236}">
                <a16:creationId xmlns:a16="http://schemas.microsoft.com/office/drawing/2014/main" id="{442CCF8B-36D2-C265-4916-A46D00387EA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A5BF0B0C-C012-D6D8-23C1-853EB711CE66}"/>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EE24D0BD-AB63-4493-2EE8-3D00D48A4DB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CD391C24-AB4E-1E9F-1AB1-AECE1E5D1528}"/>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35</a:t>
            </a:fld>
            <a:endParaRPr lang="en-US" altLang="en-US">
              <a:solidFill>
                <a:srgbClr val="000000"/>
              </a:solidFill>
            </a:endParaRPr>
          </a:p>
        </p:txBody>
      </p:sp>
    </p:spTree>
    <p:extLst>
      <p:ext uri="{BB962C8B-B14F-4D97-AF65-F5344CB8AC3E}">
        <p14:creationId xmlns:p14="http://schemas.microsoft.com/office/powerpoint/2010/main" val="18877228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4F09A7B-FDE4-E0F1-CC58-BA6C00CE1D95}"/>
              </a:ext>
            </a:extLst>
          </p:cNvPr>
          <p:cNvSpPr>
            <a:spLocks noGrp="1"/>
          </p:cNvSpPr>
          <p:nvPr>
            <p:ph type="title"/>
          </p:nvPr>
        </p:nvSpPr>
        <p:spPr/>
        <p:txBody>
          <a:bodyPr/>
          <a:lstStyle/>
          <a:p>
            <a:r>
              <a:rPr lang="en-US" dirty="0"/>
              <a:t>802.15 response to 802.11 comments</a:t>
            </a:r>
          </a:p>
        </p:txBody>
      </p:sp>
      <p:sp>
        <p:nvSpPr>
          <p:cNvPr id="4" name="Date Placeholder 3">
            <a:extLst>
              <a:ext uri="{FF2B5EF4-FFF2-40B4-BE49-F238E27FC236}">
                <a16:creationId xmlns:a16="http://schemas.microsoft.com/office/drawing/2014/main" id="{2D2DB322-C766-2B17-4973-8B47B6D3722F}"/>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318042E3-AD57-36BF-4652-D8DFFC3F5BC2}"/>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E485EE36-7BD0-B533-E2D3-050FB9422DF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36</a:t>
            </a:fld>
            <a:endParaRPr lang="en-US" altLang="en-US">
              <a:solidFill>
                <a:srgbClr val="000000"/>
              </a:solidFill>
            </a:endParaRPr>
          </a:p>
        </p:txBody>
      </p:sp>
      <p:sp>
        <p:nvSpPr>
          <p:cNvPr id="9" name="Rectangle 1">
            <a:extLst>
              <a:ext uri="{FF2B5EF4-FFF2-40B4-BE49-F238E27FC236}">
                <a16:creationId xmlns:a16="http://schemas.microsoft.com/office/drawing/2014/main" id="{77E63706-24A5-D289-1B39-1A47E744ED84}"/>
              </a:ext>
            </a:extLst>
          </p:cNvPr>
          <p:cNvSpPr>
            <a:spLocks noGrp="1" noChangeArrowheads="1"/>
          </p:cNvSpPr>
          <p:nvPr>
            <p:ph idx="1"/>
          </p:nvPr>
        </p:nvSpPr>
        <p:spPr bwMode="auto">
          <a:xfrm>
            <a:off x="914402" y="1036733"/>
            <a:ext cx="10547392"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Dear All,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802.15 has resolved the comments received for the P802.15.4ad PAR submitted for LMSC approval.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comment responses are here: </a:t>
            </a:r>
            <a:r>
              <a:rPr kumimoji="0" lang="en-US" altLang="en-US" sz="2000" b="0" i="0" u="none" strike="noStrike" cap="none" normalizeH="0" baseline="0" dirty="0">
                <a:ln>
                  <a:noFill/>
                </a:ln>
                <a:solidFill>
                  <a:schemeClr val="tx1"/>
                </a:solidFill>
                <a:effectLst/>
                <a:latin typeface="Arial" panose="020B0604020202020204" pitchFamily="34" charset="0"/>
                <a:hlinkClick r:id="rId2"/>
              </a:rPr>
              <a:t>https://mentor.ieee.org/802.15/dcn/23/15-23-0606-00-04ad-comment-responses-to-p802-15-4ad-par-and-csd.pptx</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revised PAR is here: </a:t>
            </a:r>
            <a:r>
              <a:rPr kumimoji="0" lang="en-US" altLang="en-US" sz="2000" b="0" i="0" u="none" strike="noStrike" cap="none" normalizeH="0" baseline="0" dirty="0">
                <a:ln>
                  <a:noFill/>
                </a:ln>
                <a:solidFill>
                  <a:schemeClr val="tx1"/>
                </a:solidFill>
                <a:effectLst/>
                <a:latin typeface="Arial" panose="020B0604020202020204" pitchFamily="34" charset="0"/>
                <a:hlinkClick r:id="rId3"/>
              </a:rPr>
              <a:t>https://mentor.ieee.org/802.15/dcn/23/15-23-0436-08-04ad-p802-15-4ad-draft-par-on-sun-phys.pdf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The revised CSD is here: </a:t>
            </a:r>
            <a:r>
              <a:rPr kumimoji="0" lang="en-US" altLang="en-US" sz="2000" b="0" i="0" u="none" strike="noStrike" cap="none" normalizeH="0" baseline="0" dirty="0">
                <a:ln>
                  <a:noFill/>
                </a:ln>
                <a:solidFill>
                  <a:schemeClr val="tx1"/>
                </a:solidFill>
                <a:effectLst/>
                <a:latin typeface="Arial" panose="020B0604020202020204" pitchFamily="34" charset="0"/>
                <a:hlinkClick r:id="rId4"/>
              </a:rPr>
              <a:t>https://mentor.ieee.org/802.15/dcn/23/15-23-0494-03-04ad-next-gen-sun-phys-draft-csd.docx</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Regards, Phil Beecher</a:t>
            </a: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0" u="none" strike="noStrike" cap="none" normalizeH="0" baseline="0" dirty="0">
                <a:ln>
                  <a:noFill/>
                </a:ln>
                <a:solidFill>
                  <a:srgbClr val="000000"/>
                </a:solidFill>
                <a:effectLst/>
                <a:latin typeface="Arial" panose="020B0604020202020204" pitchFamily="34" charset="0"/>
              </a:rPr>
              <a:t>T: +44 1273 422275</a:t>
            </a:r>
            <a:endParaRPr kumimoji="0" lang="de-DE"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en-US" sz="2000" b="0" i="0" u="none" strike="noStrike" cap="none" normalizeH="0" baseline="0" dirty="0">
                <a:ln>
                  <a:noFill/>
                </a:ln>
                <a:solidFill>
                  <a:srgbClr val="000000"/>
                </a:solidFill>
                <a:effectLst/>
                <a:latin typeface="Arial" panose="020B0604020202020204" pitchFamily="34" charset="0"/>
              </a:rPr>
              <a:t>E: </a:t>
            </a:r>
            <a:r>
              <a:rPr kumimoji="0" lang="de-DE" altLang="en-US" sz="2000" b="0" i="0" u="none" strike="noStrike" cap="none" normalizeH="0" baseline="0" dirty="0">
                <a:ln>
                  <a:noFill/>
                </a:ln>
                <a:solidFill>
                  <a:srgbClr val="0000FF"/>
                </a:solidFill>
                <a:effectLst/>
                <a:latin typeface="Arial" panose="020B0604020202020204" pitchFamily="34" charset="0"/>
                <a:hlinkClick r:id="rId5"/>
              </a:rPr>
              <a:t>pbeecher@wi-sun.org</a:t>
            </a:r>
            <a:endParaRPr kumimoji="0" lang="de-DE"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246813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87EE8-9E7D-CB52-6F74-F254C20F6ED9}"/>
              </a:ext>
            </a:extLst>
          </p:cNvPr>
          <p:cNvSpPr>
            <a:spLocks noGrp="1"/>
          </p:cNvSpPr>
          <p:nvPr>
            <p:ph type="title"/>
          </p:nvPr>
        </p:nvSpPr>
        <p:spPr>
          <a:xfrm>
            <a:off x="838200" y="365126"/>
            <a:ext cx="10515600" cy="711199"/>
          </a:xfrm>
        </p:spPr>
        <p:txBody>
          <a:bodyPr/>
          <a:lstStyle/>
          <a:p>
            <a:r>
              <a:rPr lang="en-GB" dirty="0"/>
              <a:t>802.15 response to Comments from 802.11 -PAR</a:t>
            </a:r>
          </a:p>
        </p:txBody>
      </p:sp>
      <p:sp>
        <p:nvSpPr>
          <p:cNvPr id="3" name="Content Placeholder 2">
            <a:extLst>
              <a:ext uri="{FF2B5EF4-FFF2-40B4-BE49-F238E27FC236}">
                <a16:creationId xmlns:a16="http://schemas.microsoft.com/office/drawing/2014/main" id="{60A409A9-CDE3-7BCA-DB1E-A30DF303FBC7}"/>
              </a:ext>
            </a:extLst>
          </p:cNvPr>
          <p:cNvSpPr>
            <a:spLocks noGrp="1"/>
          </p:cNvSpPr>
          <p:nvPr>
            <p:ph idx="1"/>
          </p:nvPr>
        </p:nvSpPr>
        <p:spPr>
          <a:xfrm>
            <a:off x="838200" y="1523999"/>
            <a:ext cx="10515600" cy="4652963"/>
          </a:xfrm>
        </p:spPr>
        <p:txBody>
          <a:bodyPr>
            <a:normAutofit fontScale="62500" lnSpcReduction="20000"/>
          </a:bodyPr>
          <a:lstStyle/>
          <a:p>
            <a:pPr marL="0" indent="0">
              <a:lnSpc>
                <a:spcPct val="120000"/>
              </a:lnSpc>
              <a:buNone/>
            </a:pPr>
            <a:r>
              <a:rPr lang="en-US" sz="2800" dirty="0"/>
              <a:t>2.1 Change “Amendment: Data rate and range extensions </a:t>
            </a:r>
            <a:r>
              <a:rPr lang="en-US" sz="2800" dirty="0">
                <a:highlight>
                  <a:srgbClr val="FFFF00"/>
                </a:highlight>
              </a:rPr>
              <a:t>to IEEE 802.15.4 </a:t>
            </a:r>
            <a:r>
              <a:rPr lang="en-US" sz="2800" dirty="0"/>
              <a:t>Smart Utility Network (SUN) Physical layer (PHY)” to “Amendment: Data rate and range extensions </a:t>
            </a:r>
            <a:r>
              <a:rPr lang="en-US" sz="2800" dirty="0">
                <a:solidFill>
                  <a:srgbClr val="FF0000"/>
                </a:solidFill>
              </a:rPr>
              <a:t>for the</a:t>
            </a:r>
            <a:r>
              <a:rPr lang="en-US" sz="2800" dirty="0"/>
              <a:t> Smart Utility Network (SUN) Physical layer (PHY)”.</a:t>
            </a:r>
          </a:p>
          <a:p>
            <a:pPr marL="0" indent="0">
              <a:lnSpc>
                <a:spcPct val="120000"/>
              </a:lnSpc>
              <a:buNone/>
            </a:pPr>
            <a:r>
              <a:rPr lang="en-US" sz="2800" dirty="0">
                <a:solidFill>
                  <a:srgbClr val="FF0000"/>
                </a:solidFill>
              </a:rPr>
              <a:t>Response: Accept</a:t>
            </a:r>
          </a:p>
          <a:p>
            <a:pPr>
              <a:lnSpc>
                <a:spcPct val="120000"/>
              </a:lnSpc>
            </a:pPr>
            <a:r>
              <a:rPr lang="en-US" sz="2800" dirty="0"/>
              <a:t>5.2a Scope there are many misspellings and grammar errors that need correction.  Suggest changing scope:  </a:t>
            </a:r>
          </a:p>
          <a:p>
            <a:pPr>
              <a:lnSpc>
                <a:spcPct val="120000"/>
              </a:lnSpc>
            </a:pPr>
            <a:r>
              <a:rPr lang="en-US" sz="2800" dirty="0"/>
              <a:t>“This standard defines the Smart Utility Network (SUN) physical layer (PHY). Additionally, it defines the medium access control (MAC) sublayer required for low-data-rate wireless connectivity with fixed, portable, and moving devices with no battery or very limited battery consumption requirements.  The standard also provides modes that allow for precision ranging.  PHY operation is defined for devices operating in a variety of geographic regions.</a:t>
            </a:r>
          </a:p>
          <a:p>
            <a:pPr>
              <a:lnSpc>
                <a:spcPct val="120000"/>
              </a:lnSpc>
            </a:pPr>
            <a:endParaRPr lang="en-US" sz="2800" dirty="0"/>
          </a:p>
          <a:p>
            <a:pPr>
              <a:lnSpc>
                <a:spcPct val="120000"/>
              </a:lnSpc>
            </a:pPr>
            <a:r>
              <a:rPr lang="en-GB" sz="2800" dirty="0">
                <a:solidFill>
                  <a:srgbClr val="FF0000"/>
                </a:solidFill>
              </a:rPr>
              <a:t>Response</a:t>
            </a:r>
            <a:r>
              <a:rPr lang="en-GB" sz="2800" b="1" dirty="0">
                <a:solidFill>
                  <a:srgbClr val="FF0000"/>
                </a:solidFill>
              </a:rPr>
              <a:t>: </a:t>
            </a:r>
            <a:r>
              <a:rPr lang="en-GB" sz="2800" dirty="0">
                <a:solidFill>
                  <a:srgbClr val="FF0000"/>
                </a:solidFill>
              </a:rPr>
              <a:t>Revised.  The Scope of the complete standard is changed to the 802.15.4 Scope</a:t>
            </a:r>
          </a:p>
          <a:p>
            <a:pPr>
              <a:lnSpc>
                <a:spcPct val="120000"/>
              </a:lnSpc>
            </a:pPr>
            <a:endParaRPr lang="en-US" sz="2800" dirty="0">
              <a:highlight>
                <a:srgbClr val="FFFF00"/>
              </a:highlight>
            </a:endParaRPr>
          </a:p>
          <a:p>
            <a:pPr>
              <a:lnSpc>
                <a:spcPct val="120000"/>
              </a:lnSpc>
            </a:pPr>
            <a:endParaRPr lang="en-GB" dirty="0"/>
          </a:p>
        </p:txBody>
      </p:sp>
      <p:sp>
        <p:nvSpPr>
          <p:cNvPr id="4" name="Slide Number Placeholder 5">
            <a:extLst>
              <a:ext uri="{FF2B5EF4-FFF2-40B4-BE49-F238E27FC236}">
                <a16:creationId xmlns:a16="http://schemas.microsoft.com/office/drawing/2014/main" id="{8521E06A-B34E-5C75-B1F7-083F51F2617A}"/>
              </a:ext>
            </a:extLst>
          </p:cNvPr>
          <p:cNvSpPr>
            <a:spLocks noGrp="1"/>
          </p:cNvSpPr>
          <p:nvPr>
            <p:ph type="sldNum" idx="12"/>
          </p:nvPr>
        </p:nvSpPr>
        <p:spPr>
          <a:xfrm>
            <a:off x="5879100" y="6475413"/>
            <a:ext cx="535403" cy="18466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Times New Roman"/>
                <a:ea typeface="ＭＳ Ｐゴシック" pitchFamily="-65" charset="-128"/>
                <a:cs typeface="Calibri" panose="020F0502020204030204" pitchFamily="34"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a:ea typeface="ＭＳ Ｐゴシック" pitchFamily="-65" charset="-128"/>
                <a:cs typeface="Calibri" panose="020F0502020204030204"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37</a:t>
            </a:fld>
            <a:endParaRPr kumimoji="0" lang="en-GB" sz="1200" b="0" i="0" u="none" strike="noStrike" kern="1200" cap="none" spc="0" normalizeH="0" baseline="0" noProof="0" dirty="0">
              <a:ln>
                <a:noFill/>
              </a:ln>
              <a:solidFill>
                <a:srgbClr val="000000"/>
              </a:solidFill>
              <a:effectLst/>
              <a:uLnTx/>
              <a:uFillTx/>
              <a:latin typeface="Times New Roman"/>
              <a:ea typeface="ＭＳ Ｐゴシック" pitchFamily="-65" charset="-128"/>
              <a:cs typeface="Calibri" panose="020F0502020204030204" pitchFamily="34" charset="0"/>
            </a:endParaRPr>
          </a:p>
        </p:txBody>
      </p:sp>
      <p:sp>
        <p:nvSpPr>
          <p:cNvPr id="5" name="Footer Placeholder 2">
            <a:extLst>
              <a:ext uri="{FF2B5EF4-FFF2-40B4-BE49-F238E27FC236}">
                <a16:creationId xmlns:a16="http://schemas.microsoft.com/office/drawing/2014/main" id="{E6AA3F87-6406-D735-F0C2-C092888DE892}"/>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charset="0"/>
                <a:ea typeface="ＭＳ Ｐゴシック" charset="0"/>
              </a:rPr>
              <a:t>Phil Beecher (Wi-SUN Alliance)</a:t>
            </a:r>
          </a:p>
        </p:txBody>
      </p:sp>
    </p:spTree>
    <p:extLst>
      <p:ext uri="{BB962C8B-B14F-4D97-AF65-F5344CB8AC3E}">
        <p14:creationId xmlns:p14="http://schemas.microsoft.com/office/powerpoint/2010/main" val="983617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8BC846-8BEC-9A8C-BEC6-C7B0CD78C0F5}"/>
              </a:ext>
            </a:extLst>
          </p:cNvPr>
          <p:cNvSpPr>
            <a:spLocks noGrp="1"/>
          </p:cNvSpPr>
          <p:nvPr>
            <p:ph idx="1"/>
          </p:nvPr>
        </p:nvSpPr>
        <p:spPr>
          <a:xfrm>
            <a:off x="838200" y="1371600"/>
            <a:ext cx="10515600" cy="5319713"/>
          </a:xfrm>
        </p:spPr>
        <p:txBody>
          <a:bodyPr>
            <a:normAutofit/>
          </a:bodyPr>
          <a:lstStyle/>
          <a:p>
            <a:pPr marL="0" indent="0">
              <a:buNone/>
            </a:pPr>
            <a:r>
              <a:rPr lang="en-US" sz="2000" dirty="0"/>
              <a:t>5.2.b Scope of the project: change to “ This amendment defines new data rate extensions by increasing the occupied bandwidth, adding new modulation and coding schemes (MCSs), and extending the SUN PHY </a:t>
            </a:r>
            <a:r>
              <a:rPr lang="en-US" sz="2000" strike="sngStrike" dirty="0"/>
              <a:t>with a focus on</a:t>
            </a:r>
            <a:r>
              <a:rPr lang="en-US" sz="2000" dirty="0"/>
              <a:t> </a:t>
            </a:r>
            <a:r>
              <a:rPr lang="en-US" sz="2000" dirty="0">
                <a:highlight>
                  <a:srgbClr val="FFFF00"/>
                </a:highlight>
              </a:rPr>
              <a:t>to provide </a:t>
            </a:r>
            <a:r>
              <a:rPr lang="en-US" sz="2000" dirty="0"/>
              <a:t>long-range communication in congested environments.  Additionally, this amendment defines at least one mode of the SUN-Orthogonal Frequency Division Multiplexing (OFDM) PHY that exceeds a sensitivity of -120 dBm at a 1 % packet error rate (PER) with a 64 B payload by using lower data rates intended for the Federal Communications Commission (FCC) 15.247 digital modulation system. At least one of the new MCSs achieves a data rate greater than 2.4 Mb/s.  The amendment defines the MAC modifications required to support the amended PHY.  The amendment also defines frequency bands for updated regional regulation.</a:t>
            </a:r>
          </a:p>
          <a:p>
            <a:pPr marL="0" indent="0">
              <a:buNone/>
            </a:pPr>
            <a:r>
              <a:rPr lang="en-GB" sz="2000" dirty="0">
                <a:solidFill>
                  <a:srgbClr val="FF0000"/>
                </a:solidFill>
              </a:rPr>
              <a:t>Response: </a:t>
            </a:r>
            <a:r>
              <a:rPr lang="en-US" sz="2000" dirty="0">
                <a:solidFill>
                  <a:srgbClr val="FF0000"/>
                </a:solidFill>
              </a:rPr>
              <a:t>Revised: Changed scope of project as shown above</a:t>
            </a:r>
            <a:endParaRPr lang="en-US" sz="2000" dirty="0"/>
          </a:p>
          <a:p>
            <a:pPr marL="0" indent="0">
              <a:buNone/>
            </a:pPr>
            <a:r>
              <a:rPr lang="en-US" sz="2000" dirty="0"/>
              <a:t>5.5 – The Need is for the amendment, not the base standard.  </a:t>
            </a:r>
          </a:p>
          <a:p>
            <a:pPr marL="457200" lvl="1" indent="0">
              <a:buNone/>
            </a:pPr>
            <a:r>
              <a:rPr lang="en-US" sz="2000" dirty="0"/>
              <a:t>Replace the need with  “The PHY enhancements address the needs of emerging applications where additional data rates expand the usefulness of the SUN PHY.”</a:t>
            </a:r>
          </a:p>
          <a:p>
            <a:pPr marL="0" indent="0">
              <a:buNone/>
            </a:pPr>
            <a:r>
              <a:rPr lang="en-GB" sz="2000" dirty="0">
                <a:solidFill>
                  <a:srgbClr val="FF0000"/>
                </a:solidFill>
              </a:rPr>
              <a:t>Response: </a:t>
            </a:r>
            <a:r>
              <a:rPr lang="en-US" sz="2000" dirty="0">
                <a:solidFill>
                  <a:srgbClr val="FF0000"/>
                </a:solidFill>
              </a:rPr>
              <a:t>Accept</a:t>
            </a:r>
          </a:p>
          <a:p>
            <a:pPr marL="0" indent="0">
              <a:buNone/>
            </a:pPr>
            <a:endParaRPr lang="en-GB" dirty="0"/>
          </a:p>
        </p:txBody>
      </p:sp>
      <p:sp>
        <p:nvSpPr>
          <p:cNvPr id="2" name="Slide Number Placeholder 5">
            <a:extLst>
              <a:ext uri="{FF2B5EF4-FFF2-40B4-BE49-F238E27FC236}">
                <a16:creationId xmlns:a16="http://schemas.microsoft.com/office/drawing/2014/main" id="{F4327B83-F5FB-0A79-EBE9-FF7D6AC5595E}"/>
              </a:ext>
            </a:extLst>
          </p:cNvPr>
          <p:cNvSpPr>
            <a:spLocks noGrp="1"/>
          </p:cNvSpPr>
          <p:nvPr>
            <p:ph type="sldNum" idx="12"/>
          </p:nvPr>
        </p:nvSpPr>
        <p:spPr>
          <a:xfrm>
            <a:off x="5879100" y="6475413"/>
            <a:ext cx="535403" cy="184666"/>
          </a:xfr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Times New Roman"/>
                <a:ea typeface="ＭＳ Ｐゴシック" pitchFamily="-65" charset="-128"/>
                <a:cs typeface="Calibri" panose="020F0502020204030204" pitchFamily="34"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a:ea typeface="ＭＳ Ｐゴシック" pitchFamily="-65" charset="-128"/>
                <a:cs typeface="Calibri" panose="020F0502020204030204"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38</a:t>
            </a:fld>
            <a:endParaRPr kumimoji="0" lang="en-GB" sz="1200" b="0" i="0" u="none" strike="noStrike" kern="1200" cap="none" spc="0" normalizeH="0" baseline="0" noProof="0" dirty="0">
              <a:ln>
                <a:noFill/>
              </a:ln>
              <a:solidFill>
                <a:srgbClr val="000000"/>
              </a:solidFill>
              <a:effectLst/>
              <a:uLnTx/>
              <a:uFillTx/>
              <a:latin typeface="Times New Roman"/>
              <a:ea typeface="ＭＳ Ｐゴシック" pitchFamily="-65" charset="-128"/>
              <a:cs typeface="Calibri" panose="020F0502020204030204" pitchFamily="34" charset="0"/>
            </a:endParaRPr>
          </a:p>
        </p:txBody>
      </p:sp>
      <p:sp>
        <p:nvSpPr>
          <p:cNvPr id="4" name="Footer Placeholder 2">
            <a:extLst>
              <a:ext uri="{FF2B5EF4-FFF2-40B4-BE49-F238E27FC236}">
                <a16:creationId xmlns:a16="http://schemas.microsoft.com/office/drawing/2014/main" id="{1E84547A-E09D-61C9-41AA-8DBB49B1DDC1}"/>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charset="0"/>
                <a:ea typeface="ＭＳ Ｐゴシック" charset="0"/>
              </a:rPr>
              <a:t>Phil Beecher (Wi-SUN Alliance)</a:t>
            </a:r>
          </a:p>
        </p:txBody>
      </p:sp>
      <p:sp>
        <p:nvSpPr>
          <p:cNvPr id="5" name="Title 1">
            <a:extLst>
              <a:ext uri="{FF2B5EF4-FFF2-40B4-BE49-F238E27FC236}">
                <a16:creationId xmlns:a16="http://schemas.microsoft.com/office/drawing/2014/main" id="{475E36B6-A13C-1BF6-2A27-F1D9DFE128B3}"/>
              </a:ext>
            </a:extLst>
          </p:cNvPr>
          <p:cNvSpPr>
            <a:spLocks noGrp="1"/>
          </p:cNvSpPr>
          <p:nvPr>
            <p:ph type="title"/>
          </p:nvPr>
        </p:nvSpPr>
        <p:spPr>
          <a:xfrm>
            <a:off x="846246" y="457200"/>
            <a:ext cx="10515600" cy="711199"/>
          </a:xfrm>
        </p:spPr>
        <p:txBody>
          <a:bodyPr/>
          <a:lstStyle/>
          <a:p>
            <a:r>
              <a:rPr lang="en-GB" dirty="0"/>
              <a:t>802.15 response to Comments from 802.11 - PAR</a:t>
            </a:r>
          </a:p>
        </p:txBody>
      </p:sp>
    </p:spTree>
    <p:extLst>
      <p:ext uri="{BB962C8B-B14F-4D97-AF65-F5344CB8AC3E}">
        <p14:creationId xmlns:p14="http://schemas.microsoft.com/office/powerpoint/2010/main" val="13985536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BFE21-7FBF-62CD-69D7-5B2404950C87}"/>
              </a:ext>
            </a:extLst>
          </p:cNvPr>
          <p:cNvSpPr>
            <a:spLocks noGrp="1"/>
          </p:cNvSpPr>
          <p:nvPr>
            <p:ph type="title"/>
          </p:nvPr>
        </p:nvSpPr>
        <p:spPr/>
        <p:txBody>
          <a:bodyPr/>
          <a:lstStyle/>
          <a:p>
            <a:pPr algn="ctr"/>
            <a:r>
              <a:rPr lang="en-US" dirty="0"/>
              <a:t>802.19 response to 802.11 Comments</a:t>
            </a:r>
          </a:p>
        </p:txBody>
      </p:sp>
      <p:sp>
        <p:nvSpPr>
          <p:cNvPr id="4" name="Date Placeholder 3">
            <a:extLst>
              <a:ext uri="{FF2B5EF4-FFF2-40B4-BE49-F238E27FC236}">
                <a16:creationId xmlns:a16="http://schemas.microsoft.com/office/drawing/2014/main" id="{F4E4BBB8-9B86-1E8D-D5BB-BF88AB1B6A81}"/>
              </a:ext>
            </a:extLst>
          </p:cNvPr>
          <p:cNvSpPr>
            <a:spLocks noGrp="1"/>
          </p:cNvSpPr>
          <p:nvPr>
            <p:ph type="dt"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November 2023 </a:t>
            </a:r>
          </a:p>
        </p:txBody>
      </p:sp>
    </p:spTree>
    <p:extLst>
      <p:ext uri="{BB962C8B-B14F-4D97-AF65-F5344CB8AC3E}">
        <p14:creationId xmlns:p14="http://schemas.microsoft.com/office/powerpoint/2010/main" val="2406981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16317-D59F-922E-6D71-89716D7DEA86}"/>
              </a:ext>
            </a:extLst>
          </p:cNvPr>
          <p:cNvSpPr>
            <a:spLocks noGrp="1"/>
          </p:cNvSpPr>
          <p:nvPr>
            <p:ph type="title"/>
          </p:nvPr>
        </p:nvSpPr>
        <p:spPr/>
        <p:txBody>
          <a:bodyPr/>
          <a:lstStyle/>
          <a:p>
            <a:r>
              <a:rPr lang="en-US" dirty="0"/>
              <a:t>Registration for the November IEEE 802 plenary session</a:t>
            </a:r>
          </a:p>
        </p:txBody>
      </p:sp>
      <p:sp>
        <p:nvSpPr>
          <p:cNvPr id="3" name="Content Placeholder 2">
            <a:extLst>
              <a:ext uri="{FF2B5EF4-FFF2-40B4-BE49-F238E27FC236}">
                <a16:creationId xmlns:a16="http://schemas.microsoft.com/office/drawing/2014/main" id="{7B00859D-C2A8-3846-75EE-792D07301257}"/>
              </a:ext>
            </a:extLst>
          </p:cNvPr>
          <p:cNvSpPr>
            <a:spLocks noGrp="1"/>
          </p:cNvSpPr>
          <p:nvPr>
            <p:ph idx="1"/>
          </p:nvPr>
        </p:nvSpPr>
        <p:spPr>
          <a:xfrm>
            <a:off x="914402" y="1751016"/>
            <a:ext cx="10361084" cy="4113213"/>
          </a:xfrm>
        </p:spPr>
        <p:txBody>
          <a:bodyPr/>
          <a:lstStyle/>
          <a:p>
            <a:r>
              <a:rPr lang="en-US" dirty="0"/>
              <a:t>This meeting is part of the IEEE 802 plenary session</a:t>
            </a:r>
          </a:p>
          <a:p>
            <a:endParaRPr lang="en-US" dirty="0"/>
          </a:p>
          <a:p>
            <a:r>
              <a:rPr lang="en-US" dirty="0"/>
              <a:t>You must pay the registration fee whether attending in-person or remotely</a:t>
            </a:r>
          </a:p>
          <a:p>
            <a:endParaRPr lang="en-US" dirty="0"/>
          </a:p>
          <a:p>
            <a:r>
              <a:rPr lang="en-US" dirty="0"/>
              <a:t>If you have not already done so, you can register here: </a:t>
            </a:r>
            <a:r>
              <a:rPr lang="en-US" dirty="0">
                <a:hlinkClick r:id="rId2"/>
              </a:rPr>
              <a:t>https://web.cvent.com/event/adea36bb-d70a-4157-b7e8-97d554e398cf/summary</a:t>
            </a:r>
            <a:r>
              <a:rPr lang="en-US" dirty="0"/>
              <a:t>	</a:t>
            </a:r>
          </a:p>
          <a:p>
            <a:endParaRPr lang="en-US" dirty="0"/>
          </a:p>
          <a:p>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Date Placeholder 3">
            <a:extLst>
              <a:ext uri="{FF2B5EF4-FFF2-40B4-BE49-F238E27FC236}">
                <a16:creationId xmlns:a16="http://schemas.microsoft.com/office/drawing/2014/main" id="{BAC395B8-7EAF-A143-AA69-F5F36BE1CF9C}"/>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F502B29-F902-2DD5-D2EB-CB013BF19B5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A599419-A298-86DD-8AF9-BBD63F2873D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221608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252CEA0-EB6F-ADAF-6888-2E20797F4BB8}"/>
              </a:ext>
            </a:extLst>
          </p:cNvPr>
          <p:cNvSpPr>
            <a:spLocks noGrp="1"/>
          </p:cNvSpPr>
          <p:nvPr>
            <p:ph type="title"/>
          </p:nvPr>
        </p:nvSpPr>
        <p:spPr>
          <a:xfrm>
            <a:off x="914402" y="685803"/>
            <a:ext cx="10361084" cy="438941"/>
          </a:xfrm>
        </p:spPr>
        <p:txBody>
          <a:bodyPr/>
          <a:lstStyle/>
          <a:p>
            <a:r>
              <a:rPr lang="en-US" dirty="0"/>
              <a:t>802.19 response to comments</a:t>
            </a:r>
          </a:p>
        </p:txBody>
      </p:sp>
      <p:sp>
        <p:nvSpPr>
          <p:cNvPr id="4" name="Date Placeholder 3">
            <a:extLst>
              <a:ext uri="{FF2B5EF4-FFF2-40B4-BE49-F238E27FC236}">
                <a16:creationId xmlns:a16="http://schemas.microsoft.com/office/drawing/2014/main" id="{5FF03EB4-C489-9385-2F86-E16D3BEB4B05}"/>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4877E2EC-3074-1691-6605-482C6F78851F}"/>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2D2BC7EB-CE39-8F9F-D441-57901C71FCB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40</a:t>
            </a:fld>
            <a:endParaRPr lang="en-US" altLang="en-US">
              <a:solidFill>
                <a:srgbClr val="000000"/>
              </a:solidFill>
            </a:endParaRPr>
          </a:p>
        </p:txBody>
      </p:sp>
      <p:sp>
        <p:nvSpPr>
          <p:cNvPr id="9" name="Rectangle 1">
            <a:extLst>
              <a:ext uri="{FF2B5EF4-FFF2-40B4-BE49-F238E27FC236}">
                <a16:creationId xmlns:a16="http://schemas.microsoft.com/office/drawing/2014/main" id="{DD551FD1-11E8-67CE-8492-14F0647AAC0E}"/>
              </a:ext>
            </a:extLst>
          </p:cNvPr>
          <p:cNvSpPr>
            <a:spLocks noGrp="1" noChangeArrowheads="1"/>
          </p:cNvSpPr>
          <p:nvPr>
            <p:ph idx="1"/>
          </p:nvPr>
        </p:nvSpPr>
        <p:spPr bwMode="auto">
          <a:xfrm>
            <a:off x="914402" y="1414107"/>
            <a:ext cx="10361084"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Dear EC members,</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The 802.19 Working Group has resolved comments to the draft PAR and CSD documents for EC consideration during the November 2023 plenary closing .</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Document links are provided below.</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The PAR/CSD documents were approved by the 802.19 WG at its recently concluded November 2023 plenary session.</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1.      Enhanced sub-1GHz Coexistence</a:t>
            </a:r>
          </a:p>
          <a:p>
            <a:pPr marL="400050" lvl="1" indent="0" defTabSz="914400" eaLnBrk="0" hangingPunct="0">
              <a:spcBef>
                <a:spcPct val="0"/>
              </a:spcBef>
              <a:buClrTx/>
              <a:buSzTx/>
            </a:pPr>
            <a:r>
              <a:rPr kumimoji="0" lang="en-US" altLang="en-US" sz="1600" b="0" i="0" u="none" strike="noStrike" cap="none" normalizeH="0" baseline="0" dirty="0">
                <a:ln>
                  <a:noFill/>
                </a:ln>
                <a:solidFill>
                  <a:schemeClr val="tx1"/>
                </a:solidFill>
                <a:effectLst/>
                <a:latin typeface="Arial" panose="020B0604020202020204" pitchFamily="34" charset="0"/>
              </a:rPr>
              <a:t>a.       PAR: </a:t>
            </a:r>
            <a:r>
              <a:rPr kumimoji="0" lang="en-US" altLang="en-US" sz="1600" b="0" i="0" u="none" strike="noStrike" cap="none" normalizeH="0" baseline="0" dirty="0">
                <a:ln>
                  <a:noFill/>
                </a:ln>
                <a:solidFill>
                  <a:schemeClr val="tx1"/>
                </a:solidFill>
                <a:effectLst/>
                <a:latin typeface="Arial" panose="020B0604020202020204" pitchFamily="34" charset="0"/>
                <a:hlinkClick r:id="rId2"/>
              </a:rPr>
              <a:t>https://mentor.ieee.org/802.19/dcn/23/19-23-0017-03-0000-19-3a-par-draft.pdf</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b.      </a:t>
            </a:r>
            <a:r>
              <a:rPr kumimoji="0" lang="en-US" altLang="en-US" sz="1600" b="0" i="0" u="none" strike="noStrike" cap="none" normalizeH="0" baseline="0" dirty="0" err="1">
                <a:ln>
                  <a:noFill/>
                </a:ln>
                <a:solidFill>
                  <a:schemeClr val="tx1"/>
                </a:solidFill>
                <a:effectLst/>
                <a:latin typeface="Arial" panose="020B0604020202020204" pitchFamily="34" charset="0"/>
              </a:rPr>
              <a:t>CSD:</a:t>
            </a:r>
            <a:r>
              <a:rPr kumimoji="0" lang="en-US" altLang="en-US" sz="1600" b="0" i="0" u="none" strike="noStrike" cap="none" normalizeH="0" baseline="0" dirty="0" err="1">
                <a:ln>
                  <a:noFill/>
                </a:ln>
                <a:solidFill>
                  <a:schemeClr val="tx1"/>
                </a:solidFill>
                <a:effectLst/>
                <a:latin typeface="Arial" panose="020B0604020202020204" pitchFamily="34" charset="0"/>
                <a:hlinkClick r:id="rId3"/>
              </a:rPr>
              <a:t>https</a:t>
            </a:r>
            <a:r>
              <a:rPr kumimoji="0" lang="en-US" altLang="en-US" sz="1600" b="0" i="0" u="none" strike="noStrike" cap="none" normalizeH="0" baseline="0" dirty="0">
                <a:ln>
                  <a:noFill/>
                </a:ln>
                <a:solidFill>
                  <a:schemeClr val="tx1"/>
                </a:solidFill>
                <a:effectLst/>
                <a:latin typeface="Arial" panose="020B0604020202020204" pitchFamily="34" charset="0"/>
                <a:hlinkClick r:id="rId3"/>
              </a:rPr>
              <a:t>://mentor.ieee.org/802.19/</a:t>
            </a:r>
            <a:r>
              <a:rPr kumimoji="0" lang="en-US" altLang="en-US" sz="1600" b="0" i="0" u="none" strike="noStrike" cap="none" normalizeH="0" baseline="0" dirty="0" err="1">
                <a:ln>
                  <a:noFill/>
                </a:ln>
                <a:solidFill>
                  <a:schemeClr val="tx1"/>
                </a:solidFill>
                <a:effectLst/>
                <a:latin typeface="Arial" panose="020B0604020202020204" pitchFamily="34" charset="0"/>
                <a:hlinkClick r:id="rId3"/>
              </a:rPr>
              <a:t>dcn</a:t>
            </a:r>
            <a:r>
              <a:rPr kumimoji="0" lang="en-US" altLang="en-US" sz="1600" b="0" i="0" u="none" strike="noStrike" cap="none" normalizeH="0" baseline="0" dirty="0">
                <a:ln>
                  <a:noFill/>
                </a:ln>
                <a:solidFill>
                  <a:schemeClr val="tx1"/>
                </a:solidFill>
                <a:effectLst/>
                <a:latin typeface="Arial" panose="020B0604020202020204" pitchFamily="34" charset="0"/>
                <a:hlinkClick r:id="rId3"/>
              </a:rPr>
              <a:t>/23/19-23-0018-03-0000-802-19-3a-csd-draft.doc</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c.       Comment resolution file:  </a:t>
            </a:r>
            <a:r>
              <a:rPr kumimoji="0" lang="en-US" altLang="en-US" sz="1600" b="0" i="0" u="none" strike="noStrike" cap="none" normalizeH="0" baseline="0" dirty="0">
                <a:ln>
                  <a:noFill/>
                </a:ln>
                <a:solidFill>
                  <a:schemeClr val="tx1"/>
                </a:solidFill>
                <a:effectLst/>
                <a:latin typeface="Arial" panose="020B0604020202020204" pitchFamily="34" charset="0"/>
                <a:hlinkClick r:id="rId4"/>
              </a:rPr>
              <a:t>https://mentor.ieee.org/802.19/dcn/23/19-23-0025-02-ES1G-par-comments-review.pptx</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d. Explanatory material:</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br>
              <a:rPr kumimoji="0" lang="en-US" altLang="en-US" sz="1600" b="0" i="0" u="none" strike="noStrike" cap="none" normalizeH="0" baseline="0" dirty="0">
                <a:ln>
                  <a:noFill/>
                </a:ln>
                <a:solidFill>
                  <a:schemeClr val="tx1"/>
                </a:solidFill>
                <a:effectLst/>
                <a:latin typeface="Arial" panose="020B0604020202020204" pitchFamily="34" charset="0"/>
              </a:rPr>
            </a:br>
            <a:endParaRPr kumimoji="0" lang="en-US" altLang="en-US" sz="1600" b="0" i="0" u="none" strike="noStrike" cap="none" normalizeH="0" baseline="0" dirty="0">
              <a:ln>
                <a:noFill/>
              </a:ln>
              <a:solidFill>
                <a:schemeClr val="tx1"/>
              </a:solidFill>
              <a:effectLst/>
              <a:latin typeface="Arial" panose="020B0604020202020204" pitchFamily="34" charset="0"/>
            </a:endParaRPr>
          </a:p>
          <a:p>
            <a:pPr marL="0" indent="0" defTabSz="914400" eaLnBrk="0" hangingPunct="0">
              <a:spcBef>
                <a:spcPct val="0"/>
              </a:spcBef>
              <a:buClrTx/>
              <a:buSzTx/>
            </a:pPr>
            <a:r>
              <a:rPr kumimoji="0" lang="en-US" altLang="en-US" sz="1600" b="0" i="0" u="none" strike="noStrike" cap="none" normalizeH="0" baseline="0" dirty="0">
                <a:ln>
                  <a:noFill/>
                </a:ln>
                <a:solidFill>
                  <a:schemeClr val="tx1"/>
                </a:solidFill>
                <a:effectLst/>
                <a:latin typeface="Arial" panose="020B0604020202020204" pitchFamily="34" charset="0"/>
              </a:rPr>
              <a:t>Thank you,</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Tuncer Baykas </a:t>
            </a:r>
          </a:p>
        </p:txBody>
      </p:sp>
    </p:spTree>
    <p:extLst>
      <p:ext uri="{BB962C8B-B14F-4D97-AF65-F5344CB8AC3E}">
        <p14:creationId xmlns:p14="http://schemas.microsoft.com/office/powerpoint/2010/main" val="23798124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614E4-3C28-F590-A6D5-7DB527F42665}"/>
              </a:ext>
            </a:extLst>
          </p:cNvPr>
          <p:cNvSpPr>
            <a:spLocks noGrp="1"/>
          </p:cNvSpPr>
          <p:nvPr>
            <p:ph type="title"/>
          </p:nvPr>
        </p:nvSpPr>
        <p:spPr>
          <a:xfrm>
            <a:off x="914402" y="685803"/>
            <a:ext cx="10361084" cy="798981"/>
          </a:xfrm>
        </p:spPr>
        <p:txBody>
          <a:bodyPr/>
          <a:lstStyle/>
          <a:p>
            <a:r>
              <a:rPr lang="en-US" sz="2400" b="0" dirty="0"/>
              <a:t>5.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endParaRPr lang="en-US" sz="2400" dirty="0"/>
          </a:p>
        </p:txBody>
      </p:sp>
      <p:sp>
        <p:nvSpPr>
          <p:cNvPr id="3" name="Content Placeholder 2">
            <a:extLst>
              <a:ext uri="{FF2B5EF4-FFF2-40B4-BE49-F238E27FC236}">
                <a16:creationId xmlns:a16="http://schemas.microsoft.com/office/drawing/2014/main" id="{D0A34067-28C3-93FB-2757-D95A6F9168C5}"/>
              </a:ext>
            </a:extLst>
          </p:cNvPr>
          <p:cNvSpPr>
            <a:spLocks noGrp="1"/>
          </p:cNvSpPr>
          <p:nvPr>
            <p:ph idx="1"/>
          </p:nvPr>
        </p:nvSpPr>
        <p:spPr>
          <a:xfrm>
            <a:off x="914402" y="1700809"/>
            <a:ext cx="10361084" cy="4774608"/>
          </a:xfrm>
        </p:spPr>
        <p:txBody>
          <a:bodyPr>
            <a:normAutofit fontScale="85000" lnSpcReduction="20000"/>
          </a:bodyPr>
          <a:lstStyle/>
          <a:p>
            <a:r>
              <a:rPr lang="en-US" dirty="0"/>
              <a:t>2.1 Title Change “Amendment: Additional recommendations for </a:t>
            </a:r>
            <a:r>
              <a:rPr lang="en-US" dirty="0">
                <a:highlight>
                  <a:srgbClr val="FFFF00"/>
                </a:highlight>
              </a:rPr>
              <a:t>improved</a:t>
            </a:r>
            <a:r>
              <a:rPr lang="en-US" dirty="0"/>
              <a:t> coexistence” to “Amendment: Additional recommendations for </a:t>
            </a:r>
            <a:r>
              <a:rPr lang="en-US" dirty="0">
                <a:solidFill>
                  <a:srgbClr val="FF0000"/>
                </a:solidFill>
              </a:rPr>
              <a:t>improving</a:t>
            </a:r>
            <a:r>
              <a:rPr lang="en-US" dirty="0"/>
              <a:t> coexistence”</a:t>
            </a:r>
          </a:p>
          <a:p>
            <a:r>
              <a:rPr lang="en-US" b="1" i="1" dirty="0">
                <a:solidFill>
                  <a:schemeClr val="accent6">
                    <a:lumMod val="50000"/>
                  </a:schemeClr>
                </a:solidFill>
              </a:rPr>
              <a:t>Recommended Resolution:  Accept</a:t>
            </a:r>
          </a:p>
          <a:p>
            <a:r>
              <a:rPr lang="en-US" dirty="0"/>
              <a:t>4.3 Missing date for submission to </a:t>
            </a:r>
            <a:r>
              <a:rPr lang="en-US" dirty="0" err="1"/>
              <a:t>RevCom</a:t>
            </a:r>
            <a:r>
              <a:rPr lang="en-US" dirty="0"/>
              <a:t>.</a:t>
            </a:r>
          </a:p>
          <a:p>
            <a:r>
              <a:rPr lang="en-US" b="1" i="1" dirty="0">
                <a:solidFill>
                  <a:schemeClr val="accent6">
                    <a:lumMod val="50000"/>
                  </a:schemeClr>
                </a:solidFill>
              </a:rPr>
              <a:t>Recommended Resolution: Revised, add date expected to submit to REVCOM 12 months after first SA ballot. </a:t>
            </a:r>
            <a:endParaRPr lang="en-US" dirty="0"/>
          </a:p>
          <a:p>
            <a:r>
              <a:rPr lang="en-US" dirty="0"/>
              <a:t>5.2.a Scope of the complete standard: replace with “</a:t>
            </a:r>
            <a:r>
              <a:rPr lang="en-US" dirty="0">
                <a:solidFill>
                  <a:schemeClr val="tx1"/>
                </a:solidFill>
              </a:rPr>
              <a:t>This recommended practice provides guidance on the implementation, configuration, and commissioning of systems sharing spectrum in frequencies below 1 GHz. It addresses the IEEE Std 802.11-2020 Sub-1 GHz (S1G) physical layer (PHY), the IEEE Std 802.15.4 smart utility networking (SUN) frequency shift keying (FSK) PHY, and the IEEE Std 802.15.4 SUN Orthogonal Frequency Division Multiplexing (OFDM) PHY.”</a:t>
            </a:r>
          </a:p>
          <a:p>
            <a:r>
              <a:rPr lang="en-US" b="1" i="1" dirty="0">
                <a:solidFill>
                  <a:schemeClr val="accent6">
                    <a:lumMod val="50000"/>
                  </a:schemeClr>
                </a:solidFill>
              </a:rPr>
              <a:t>Recommended Resolution:  Accept</a:t>
            </a:r>
          </a:p>
          <a:p>
            <a:endParaRPr lang="en-US" dirty="0">
              <a:solidFill>
                <a:schemeClr val="tx1"/>
              </a:solidFill>
            </a:endParaRPr>
          </a:p>
        </p:txBody>
      </p:sp>
      <p:sp>
        <p:nvSpPr>
          <p:cNvPr id="4" name="Date Placeholder 3">
            <a:extLst>
              <a:ext uri="{FF2B5EF4-FFF2-40B4-BE49-F238E27FC236}">
                <a16:creationId xmlns:a16="http://schemas.microsoft.com/office/drawing/2014/main" id="{7DBA4822-8B24-5DA7-2571-5CD585009340}"/>
              </a:ext>
            </a:extLst>
          </p:cNvPr>
          <p:cNvSpPr>
            <a:spLocks noGrp="1"/>
          </p:cNvSpPr>
          <p:nvPr>
            <p:ph type="dt"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November 2023</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B3E1D207-9B2B-462E-7A67-A17F43AF8940}"/>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A37C569C-AD45-17DD-7547-F09635B27008}"/>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41</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0911632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32A8D-C67C-D51F-D4A6-F10882FA8D33}"/>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(2)</a:t>
            </a:r>
            <a:endParaRPr lang="en-US" dirty="0"/>
          </a:p>
        </p:txBody>
      </p:sp>
      <p:sp>
        <p:nvSpPr>
          <p:cNvPr id="3" name="Content Placeholder 2">
            <a:extLst>
              <a:ext uri="{FF2B5EF4-FFF2-40B4-BE49-F238E27FC236}">
                <a16:creationId xmlns:a16="http://schemas.microsoft.com/office/drawing/2014/main" id="{F2589877-C6AC-9467-F466-994A35C569FF}"/>
              </a:ext>
            </a:extLst>
          </p:cNvPr>
          <p:cNvSpPr>
            <a:spLocks noGrp="1"/>
          </p:cNvSpPr>
          <p:nvPr>
            <p:ph idx="1"/>
          </p:nvPr>
        </p:nvSpPr>
        <p:spPr/>
        <p:txBody>
          <a:bodyPr/>
          <a:lstStyle/>
          <a:p>
            <a:r>
              <a:rPr lang="en-US" dirty="0"/>
              <a:t>5.2.b: change to “This amendment updates and expands coexistence recommendations to address new market requirements, increasing data traffic, greater device density of devices, and increased potential for congestion based on both IEEE Std 802.11-2020 and IEEE Std 802.15.4 Sub-1 GHz standards. This project includes recommendations with respect to new devices, as well as compatibility with deployed legacy devices. </a:t>
            </a:r>
          </a:p>
          <a:p>
            <a:r>
              <a:rPr lang="en-US" b="1" i="1" dirty="0">
                <a:solidFill>
                  <a:schemeClr val="accent6">
                    <a:lumMod val="50000"/>
                  </a:schemeClr>
                </a:solidFill>
              </a:rPr>
              <a:t>Recommended Resolution:  Accept</a:t>
            </a:r>
          </a:p>
          <a:p>
            <a:endParaRPr lang="en-US" dirty="0"/>
          </a:p>
        </p:txBody>
      </p:sp>
      <p:sp>
        <p:nvSpPr>
          <p:cNvPr id="4" name="Date Placeholder 3">
            <a:extLst>
              <a:ext uri="{FF2B5EF4-FFF2-40B4-BE49-F238E27FC236}">
                <a16:creationId xmlns:a16="http://schemas.microsoft.com/office/drawing/2014/main" id="{CD2C9D1F-5344-2E26-E458-2C1145988541}"/>
              </a:ext>
            </a:extLst>
          </p:cNvPr>
          <p:cNvSpPr>
            <a:spLocks noGrp="1"/>
          </p:cNvSpPr>
          <p:nvPr>
            <p:ph type="dt"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November 2023</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DA902A52-EDEE-8F1B-470C-B39DEEA33CF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9598429A-C09C-F33B-EF88-345A10A90E4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42</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7998580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55C44-9163-6C1D-3CD1-1B5853F57312}"/>
              </a:ext>
            </a:extLst>
          </p:cNvPr>
          <p:cNvSpPr>
            <a:spLocks noGrp="1"/>
          </p:cNvSpPr>
          <p:nvPr>
            <p:ph type="title"/>
          </p:nvPr>
        </p:nvSpPr>
        <p:spPr>
          <a:xfrm>
            <a:off x="914402" y="685803"/>
            <a:ext cx="10361084" cy="510949"/>
          </a:xfrm>
        </p:spPr>
        <p:txBody>
          <a:bodyPr>
            <a:normAutofit fontScale="90000"/>
          </a:bodyPr>
          <a:lstStyle/>
          <a:p>
            <a:r>
              <a:rPr lang="en-US" sz="2000" b="0" dirty="0"/>
              <a:t>5.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20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sz="2000" dirty="0"/>
          </a:p>
        </p:txBody>
      </p:sp>
      <p:sp>
        <p:nvSpPr>
          <p:cNvPr id="3" name="Content Placeholder 2">
            <a:extLst>
              <a:ext uri="{FF2B5EF4-FFF2-40B4-BE49-F238E27FC236}">
                <a16:creationId xmlns:a16="http://schemas.microsoft.com/office/drawing/2014/main" id="{C758C215-336E-C434-9774-6500C97C666E}"/>
              </a:ext>
            </a:extLst>
          </p:cNvPr>
          <p:cNvSpPr>
            <a:spLocks noGrp="1"/>
          </p:cNvSpPr>
          <p:nvPr>
            <p:ph idx="1"/>
          </p:nvPr>
        </p:nvSpPr>
        <p:spPr>
          <a:xfrm>
            <a:off x="623392" y="1275333"/>
            <a:ext cx="10838402" cy="4819081"/>
          </a:xfrm>
        </p:spPr>
        <p:txBody>
          <a:bodyPr/>
          <a:lstStyle/>
          <a:p>
            <a:r>
              <a:rPr lang="en-US" sz="2000" dirty="0"/>
              <a:t>5.5 Need for the Project: Suggested replacement:</a:t>
            </a:r>
          </a:p>
          <a:p>
            <a:r>
              <a:rPr lang="en-US" sz="2000" dirty="0"/>
              <a:t>	“ 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IEEE Std 802.15.4g in the industry). Devices based on IEEE Std 802.11 S1G (commonly referred to as IEEE Std 802.11ah in the industry) are expected to begin widespread deployment. The need for new devices using different technologies to coexist is critical to support and sustain growth in the markets. “</a:t>
            </a:r>
          </a:p>
          <a:p>
            <a:r>
              <a:rPr lang="en-US" sz="2000" b="1" i="1" dirty="0">
                <a:solidFill>
                  <a:schemeClr val="accent6">
                    <a:lumMod val="50000"/>
                  </a:schemeClr>
                </a:solidFill>
              </a:rPr>
              <a:t>Recommended Resolution:  Accept</a:t>
            </a:r>
          </a:p>
          <a:p>
            <a:endParaRPr lang="en-US" sz="2000" dirty="0"/>
          </a:p>
        </p:txBody>
      </p:sp>
      <p:sp>
        <p:nvSpPr>
          <p:cNvPr id="4" name="Date Placeholder 3">
            <a:extLst>
              <a:ext uri="{FF2B5EF4-FFF2-40B4-BE49-F238E27FC236}">
                <a16:creationId xmlns:a16="http://schemas.microsoft.com/office/drawing/2014/main" id="{A92819FB-F2E2-D8F9-C73F-030E0F1545D0}"/>
              </a:ext>
            </a:extLst>
          </p:cNvPr>
          <p:cNvSpPr>
            <a:spLocks noGrp="1"/>
          </p:cNvSpPr>
          <p:nvPr>
            <p:ph type="dt"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November 2023</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51BDA13A-64AA-B57A-31CF-BA4A2E326D6A}"/>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AA583761-3798-049F-9A90-52AF2EBEA535}"/>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43</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4178142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B551330-8E4D-9FCE-E6DB-BF9AD86B8C70}"/>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(3)</a:t>
            </a:r>
            <a:endParaRPr lang="en-US" dirty="0"/>
          </a:p>
        </p:txBody>
      </p:sp>
      <p:sp>
        <p:nvSpPr>
          <p:cNvPr id="3" name="Content Placeholder 2">
            <a:extLst>
              <a:ext uri="{FF2B5EF4-FFF2-40B4-BE49-F238E27FC236}">
                <a16:creationId xmlns:a16="http://schemas.microsoft.com/office/drawing/2014/main" id="{81AD9F81-9E3C-40DF-338E-376BE7DBC3D2}"/>
              </a:ext>
            </a:extLst>
          </p:cNvPr>
          <p:cNvSpPr>
            <a:spLocks noGrp="1"/>
          </p:cNvSpPr>
          <p:nvPr>
            <p:ph idx="1"/>
          </p:nvPr>
        </p:nvSpPr>
        <p:spPr/>
        <p:txBody>
          <a:bodyPr/>
          <a:lstStyle/>
          <a:p>
            <a:r>
              <a:rPr lang="en-US" sz="1800" dirty="0"/>
              <a:t>8.1 Additional Explanatory Notes:  Must include full names of all standards cited. Suggest replace with the following:</a:t>
            </a:r>
          </a:p>
          <a:p>
            <a:endParaRPr lang="en-US" sz="1800" dirty="0"/>
          </a:p>
          <a:p>
            <a:r>
              <a:rPr lang="en-US" sz="1800" dirty="0"/>
              <a:t>8.1 Additional Explanatory Notes:</a:t>
            </a:r>
          </a:p>
          <a:p>
            <a:r>
              <a:rPr lang="en-US" sz="1800" dirty="0"/>
              <a:t>5.2a, 5.2b, 5.5:</a:t>
            </a:r>
          </a:p>
          <a:p>
            <a:pPr lvl="1"/>
            <a:r>
              <a:rPr lang="en-US" sz="1800" dirty="0"/>
              <a:t>IEEE Std 802.11-2020: IEEE Standard for Information Technology—Telecommunications and Information Exchange between Systems Local and Metropolitan Area Networks— Specific Requirements Part 11: Wireless LAN Medium Access Control (MAC) and Physical Layer (PHY) Specifications</a:t>
            </a:r>
          </a:p>
          <a:p>
            <a:pPr lvl="1"/>
            <a:r>
              <a:rPr lang="en-US" sz="1800" dirty="0"/>
              <a:t>IEEE Std 802.15-2020: IEEE Standard for Low-Rate Wireless Networks</a:t>
            </a:r>
          </a:p>
          <a:p>
            <a:r>
              <a:rPr lang="en-US" sz="2400" b="1" i="1" dirty="0">
                <a:solidFill>
                  <a:schemeClr val="accent6">
                    <a:lumMod val="50000"/>
                  </a:schemeClr>
                </a:solidFill>
              </a:rPr>
              <a:t>Recommended Resolution:  Revised:  </a:t>
            </a:r>
          </a:p>
          <a:p>
            <a:pPr lvl="1"/>
            <a:r>
              <a:rPr lang="en-US" sz="2000" dirty="0"/>
              <a:t>As proposed but add missing “.4”: IEEE Std 802.15</a:t>
            </a:r>
            <a:r>
              <a:rPr lang="en-US" sz="2000" dirty="0">
                <a:solidFill>
                  <a:srgbClr val="FF0000"/>
                </a:solidFill>
              </a:rPr>
              <a:t>.4</a:t>
            </a:r>
            <a:r>
              <a:rPr lang="en-US" sz="2000" dirty="0"/>
              <a:t>-2020: IEEE Standard for Low-Rate Wireless Networks</a:t>
            </a:r>
            <a:endParaRPr lang="en-US" sz="2000" b="1" i="1" dirty="0">
              <a:solidFill>
                <a:schemeClr val="accent6">
                  <a:lumMod val="50000"/>
                </a:schemeClr>
              </a:solidFill>
            </a:endParaRPr>
          </a:p>
          <a:p>
            <a:endParaRPr lang="en-US" sz="2200" dirty="0"/>
          </a:p>
        </p:txBody>
      </p:sp>
      <p:sp>
        <p:nvSpPr>
          <p:cNvPr id="4" name="Date Placeholder 3">
            <a:extLst>
              <a:ext uri="{FF2B5EF4-FFF2-40B4-BE49-F238E27FC236}">
                <a16:creationId xmlns:a16="http://schemas.microsoft.com/office/drawing/2014/main" id="{C7F47CB1-3E28-EDAD-D7CF-BF710A2231BD}"/>
              </a:ext>
            </a:extLst>
          </p:cNvPr>
          <p:cNvSpPr>
            <a:spLocks noGrp="1"/>
          </p:cNvSpPr>
          <p:nvPr>
            <p:ph type="dt"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November 2023</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2209ADCC-5EA1-5641-1BAE-0CEFB93AAFCA}"/>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32956059-75EA-876A-593B-45ED24BACEAD}"/>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44</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4169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29378-8883-1139-CB0E-880873A3A398}"/>
              </a:ext>
            </a:extLst>
          </p:cNvPr>
          <p:cNvSpPr>
            <a:spLocks noGrp="1"/>
          </p:cNvSpPr>
          <p:nvPr>
            <p:ph type="title"/>
          </p:nvPr>
        </p:nvSpPr>
        <p:spPr/>
        <p:txBody>
          <a:bodyPr>
            <a:normAutofit fontScale="90000"/>
          </a:bodyPr>
          <a:lstStyle/>
          <a:p>
            <a:r>
              <a:rPr lang="en-US" sz="3200" b="0" dirty="0"/>
              <a:t>5.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802.19.3a - Recommended Practice Amendment: Enhanced sub-1GHz Coexistence ,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2"/>
              </a:rPr>
              <a:t>PAR</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and </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hlinkClick r:id="rId3"/>
              </a:rPr>
              <a:t>CSD</a:t>
            </a:r>
            <a:r>
              <a:rPr kumimoji="0" lang="en-US" sz="3200" b="0" i="0" u="none" strike="noStrike" kern="0" cap="none" spc="0" normalizeH="0" baseline="0" noProof="0" dirty="0">
                <a:ln>
                  <a:noFill/>
                </a:ln>
                <a:solidFill>
                  <a:srgbClr val="000000"/>
                </a:solidFill>
                <a:effectLst/>
                <a:uLnTx/>
                <a:uFillTx/>
                <a:latin typeface="Times New Roman" panose="02020603050405020304" pitchFamily="18" charset="0"/>
                <a:ea typeface="MS Gothic"/>
              </a:rPr>
              <a:t> (4)</a:t>
            </a:r>
            <a:endParaRPr lang="en-US" dirty="0"/>
          </a:p>
        </p:txBody>
      </p:sp>
      <p:sp>
        <p:nvSpPr>
          <p:cNvPr id="3" name="Content Placeholder 2">
            <a:extLst>
              <a:ext uri="{FF2B5EF4-FFF2-40B4-BE49-F238E27FC236}">
                <a16:creationId xmlns:a16="http://schemas.microsoft.com/office/drawing/2014/main" id="{677186CC-412A-4540-543A-014CEBD58C1C}"/>
              </a:ext>
            </a:extLst>
          </p:cNvPr>
          <p:cNvSpPr>
            <a:spLocks noGrp="1"/>
          </p:cNvSpPr>
          <p:nvPr>
            <p:ph idx="1"/>
          </p:nvPr>
        </p:nvSpPr>
        <p:spPr/>
        <p:txBody>
          <a:bodyPr/>
          <a:lstStyle/>
          <a:p>
            <a:r>
              <a:rPr lang="en-US" b="0" i="0" dirty="0">
                <a:solidFill>
                  <a:srgbClr val="000000"/>
                </a:solidFill>
                <a:effectLst/>
                <a:latin typeface="Times New Roman" panose="02020603050405020304" pitchFamily="18" charset="0"/>
              </a:rPr>
              <a:t>CSD 1.1.1 Change “defined in the 802.11 and 802.15.4 standards.” to “defined in IEEE Std 802.11 and IEEE Std 802.15.4 standards”</a:t>
            </a:r>
          </a:p>
          <a:p>
            <a:r>
              <a:rPr lang="en-US" b="1" i="1" dirty="0">
                <a:solidFill>
                  <a:schemeClr val="accent6">
                    <a:lumMod val="50000"/>
                  </a:schemeClr>
                </a:solidFill>
              </a:rPr>
              <a:t>Recommended Resolution:  Accept</a:t>
            </a:r>
            <a:endParaRPr lang="en-US" b="0" i="0" dirty="0">
              <a:solidFill>
                <a:srgbClr val="000000"/>
              </a:solidFill>
              <a:effectLst/>
              <a:latin typeface="Times New Roman" panose="02020603050405020304" pitchFamily="18" charset="0"/>
            </a:endParaRPr>
          </a:p>
          <a:p>
            <a:endParaRPr lang="en-US" b="0" dirty="0">
              <a:latin typeface="Times New Roman" panose="02020603050405020304" pitchFamily="18" charset="0"/>
            </a:endParaRPr>
          </a:p>
          <a:p>
            <a:r>
              <a:rPr lang="en-US" b="0" dirty="0">
                <a:latin typeface="Times New Roman" panose="02020603050405020304" pitchFamily="18" charset="0"/>
              </a:rPr>
              <a:t>CSD 1.2.1 change “on uses of” to “on the use of” – Change 802.1 to 802.11</a:t>
            </a:r>
            <a:br>
              <a:rPr lang="en-US" b="0" dirty="0">
                <a:latin typeface="Times New Roman" panose="02020603050405020304" pitchFamily="18" charset="0"/>
              </a:rPr>
            </a:br>
            <a:r>
              <a:rPr lang="en-US" b="0" dirty="0">
                <a:latin typeface="Times New Roman" panose="02020603050405020304" pitchFamily="18" charset="0"/>
              </a:rPr>
              <a:t>Make “Sub-1 GHz” format i.e. capitalization and spaces consistent. Throughout the CSD and PAR.</a:t>
            </a:r>
          </a:p>
          <a:p>
            <a:r>
              <a:rPr lang="en-US" b="1" i="1" dirty="0">
                <a:solidFill>
                  <a:schemeClr val="accent6">
                    <a:lumMod val="50000"/>
                  </a:schemeClr>
                </a:solidFill>
              </a:rPr>
              <a:t>Recommended Resolution:  Accept</a:t>
            </a:r>
          </a:p>
          <a:p>
            <a:endParaRPr lang="en-US" b="0" dirty="0">
              <a:latin typeface="Times New Roman" panose="02020603050405020304" pitchFamily="18" charset="0"/>
            </a:endParaRPr>
          </a:p>
          <a:p>
            <a:endParaRPr lang="en-US" b="0" dirty="0">
              <a:latin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B18686B3-0170-3905-6F6C-448CB12AA419}"/>
              </a:ext>
            </a:extLst>
          </p:cNvPr>
          <p:cNvSpPr>
            <a:spLocks noGrp="1"/>
          </p:cNvSpPr>
          <p:nvPr>
            <p:ph type="dt"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November 2023</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501BC556-1608-2B07-77BB-774B28177E90}"/>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D1F879A5-FE5A-18E5-9DDF-71E9AD266ED0}"/>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45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2603551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2023</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46</a:t>
            </a:fld>
            <a:endParaRPr lang="en-GB"/>
          </a:p>
        </p:txBody>
      </p:sp>
    </p:spTree>
    <p:extLst>
      <p:ext uri="{BB962C8B-B14F-4D97-AF65-F5344CB8AC3E}">
        <p14:creationId xmlns:p14="http://schemas.microsoft.com/office/powerpoint/2010/main" val="38833705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5 PARs/CSD that were available for the 2023 November 802 Mixed-mode Plenary, 802.11 made comments on 5 of the 5 PARs/CSDs.</a:t>
            </a:r>
          </a:p>
          <a:p>
            <a:endParaRPr lang="en-US" sz="2000" dirty="0"/>
          </a:p>
          <a:p>
            <a:r>
              <a:rPr lang="en-US" sz="2000" dirty="0"/>
              <a:t>The feedback on our Comments was generally positive and most of our changes were accepted or accepted with minor modification by the respective WG.</a:t>
            </a:r>
          </a:p>
          <a:p>
            <a:endParaRPr lang="en-US" sz="2000" dirty="0"/>
          </a:p>
          <a:p>
            <a:r>
              <a:rPr lang="en-US" sz="2000" dirty="0"/>
              <a:t>The exception was with the 802.1ACea PAR, some minor Editorial Suggestions were not accepted.</a:t>
            </a:r>
          </a:p>
          <a:p>
            <a:endParaRPr lang="en-US" sz="2000" dirty="0"/>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November 2023</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47</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11-23/1690r2:</a:t>
            </a:r>
          </a:p>
          <a:p>
            <a:pPr lvl="1"/>
            <a:endParaRPr lang="en-US" dirty="0"/>
          </a:p>
          <a:p>
            <a:pPr lvl="1"/>
            <a:r>
              <a:rPr lang="en-US" dirty="0"/>
              <a:t>as the report from PAR Review SC for the November 2023 802 Mixed-mode Plenary in Honolulu.</a:t>
            </a:r>
          </a:p>
          <a:p>
            <a:pPr lvl="1"/>
            <a:endParaRPr lang="en-US" dirty="0"/>
          </a:p>
          <a:p>
            <a:r>
              <a:rPr lang="en-US" dirty="0"/>
              <a:t>    Moved: Marc </a:t>
            </a:r>
            <a:r>
              <a:rPr lang="en-US" dirty="0" err="1"/>
              <a:t>Emmelmann</a:t>
            </a:r>
            <a:endParaRPr lang="en-US" dirty="0"/>
          </a:p>
          <a:p>
            <a:r>
              <a:rPr lang="en-US" dirty="0"/>
              <a:t>	2</a:t>
            </a:r>
            <a:r>
              <a:rPr lang="en-US" baseline="30000" dirty="0"/>
              <a:t>nd</a:t>
            </a:r>
            <a:r>
              <a:rPr lang="en-US" dirty="0"/>
              <a:t>:      Marcos Hernandez</a:t>
            </a:r>
          </a:p>
          <a:p>
            <a:r>
              <a:rPr lang="en-US" dirty="0"/>
              <a:t>	Results: 4-0-0  - Motion Passes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November 2023</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b="1" dirty="0"/>
              <a:t>Previous Plenary minutes - </a:t>
            </a:r>
            <a:r>
              <a:rPr lang="en-US" sz="2000" b="1" dirty="0"/>
              <a:t>from </a:t>
            </a:r>
            <a:r>
              <a:rPr lang="en-US" sz="2000" dirty="0"/>
              <a:t>July</a:t>
            </a:r>
            <a:r>
              <a:rPr lang="en-US" sz="2000" b="1" dirty="0"/>
              <a:t> 2023  doc 11-23/01213r1 :</a:t>
            </a:r>
          </a:p>
          <a:p>
            <a:r>
              <a:rPr lang="en-US" sz="2000" dirty="0"/>
              <a:t>	</a:t>
            </a:r>
            <a:r>
              <a:rPr lang="en-US" sz="2000" dirty="0">
                <a:hlinkClick r:id="rId4"/>
              </a:rPr>
              <a:t>https://mentor.ieee.org/802.11/dcn/23/11-23-1213-01-0PAR-minutes-july-2023-session.docx</a:t>
            </a:r>
            <a:endParaRPr lang="en-US" sz="2000" dirty="0"/>
          </a:p>
          <a:p>
            <a:r>
              <a:rPr lang="en-US" sz="2000" dirty="0">
                <a:hlinkClick r:id="rId5"/>
              </a:rPr>
              <a:t>.docx</a:t>
            </a:r>
            <a:r>
              <a:rPr lang="en-US" sz="2000" dirty="0"/>
              <a:t> </a:t>
            </a:r>
            <a:endParaRPr lang="en-US" sz="2000" b="1" dirty="0"/>
          </a:p>
          <a:p>
            <a:endParaRPr lang="en-US" b="1" dirty="0"/>
          </a:p>
          <a:p>
            <a:pPr lvl="1"/>
            <a:r>
              <a:rPr lang="en-US" b="1" dirty="0"/>
              <a:t>Current Teleconference minutes:  11-23/2047:</a:t>
            </a:r>
          </a:p>
          <a:p>
            <a:pPr lvl="1"/>
            <a:r>
              <a:rPr lang="en-US" b="1" dirty="0">
                <a:hlinkClick r:id="rId6"/>
              </a:rPr>
              <a:t>https://mentor.ieee.org/802.11/dcn/23/11-23-2047-00-0PAR-minutes-november-2023-session.docx</a:t>
            </a:r>
            <a:r>
              <a:rPr lang="en-US" b="1" dirty="0"/>
              <a:t> </a:t>
            </a:r>
          </a:p>
        </p:txBody>
      </p:sp>
      <p:sp>
        <p:nvSpPr>
          <p:cNvPr id="4" name="Date Placeholder 3"/>
          <p:cNvSpPr>
            <a:spLocks noGrp="1"/>
          </p:cNvSpPr>
          <p:nvPr>
            <p:ph type="dt" idx="10"/>
          </p:nvPr>
        </p:nvSpPr>
        <p:spPr/>
        <p:txBody>
          <a:bodyPr/>
          <a:lstStyle/>
          <a:p>
            <a:r>
              <a:rPr lang="en-US"/>
              <a:t>November 2023</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49</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November 2023</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E5996B-D317-4E13-AB38-820D845C4C73}">
  <ds:schemaRefs>
    <ds:schemaRef ds:uri="http://schemas.microsoft.com/office/2006/documentManagement/types"/>
    <ds:schemaRef ds:uri="http://schemas.openxmlformats.org/package/2006/metadata/core-properties"/>
    <ds:schemaRef ds:uri="http://purl.org/dc/dcmitype/"/>
    <ds:schemaRef ds:uri="http://schemas.microsoft.com/office/2006/metadata/properties"/>
    <ds:schemaRef ds:uri="http://purl.org/dc/terms/"/>
    <ds:schemaRef ds:uri="http://www.w3.org/XML/1998/namespace"/>
    <ds:schemaRef ds:uri="http://purl.org/dc/elements/1.1/"/>
    <ds:schemaRef ds:uri="cc9c437c-ae0c-4066-8d90-a0f7de786127"/>
    <ds:schemaRef ds:uri="http://schemas.microsoft.com/office/infopath/2007/PartnerControls"/>
    <ds:schemaRef ds:uri="ba37140e-f4c5-4a6c-a9b4-20a691ce6c8a"/>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75856</TotalTime>
  <Words>5857</Words>
  <Application>Microsoft Office PowerPoint</Application>
  <PresentationFormat>Widescreen</PresentationFormat>
  <Paragraphs>507</Paragraphs>
  <Slides>49</Slides>
  <Notes>9</Notes>
  <HiddenSlides>0</HiddenSlides>
  <MMClips>0</MMClips>
  <ScaleCrop>false</ScaleCrop>
  <HeadingPairs>
    <vt:vector size="8" baseType="variant">
      <vt:variant>
        <vt:lpstr>Fonts Used</vt:lpstr>
      </vt:variant>
      <vt:variant>
        <vt:i4>5</vt:i4>
      </vt:variant>
      <vt:variant>
        <vt:lpstr>Theme</vt:lpstr>
      </vt:variant>
      <vt:variant>
        <vt:i4>3</vt:i4>
      </vt:variant>
      <vt:variant>
        <vt:lpstr>Embedded OLE Servers</vt:lpstr>
      </vt:variant>
      <vt:variant>
        <vt:i4>1</vt:i4>
      </vt:variant>
      <vt:variant>
        <vt:lpstr>Slide Titles</vt:lpstr>
      </vt:variant>
      <vt:variant>
        <vt:i4>49</vt:i4>
      </vt:variant>
    </vt:vector>
  </HeadingPairs>
  <TitlesOfParts>
    <vt:vector size="58" baseType="lpstr">
      <vt:lpstr>Arial</vt:lpstr>
      <vt:lpstr>Calibri</vt:lpstr>
      <vt:lpstr>Calibri Light</vt:lpstr>
      <vt:lpstr>Times New Roman</vt:lpstr>
      <vt:lpstr>Verdana</vt:lpstr>
      <vt:lpstr>802-11 Theme</vt:lpstr>
      <vt:lpstr>Office Theme</vt:lpstr>
      <vt:lpstr>Default Design</vt:lpstr>
      <vt:lpstr>Document</vt:lpstr>
      <vt:lpstr>PAR Review SC - Meeting Agenda and Comment slides - November 2023 Plenary - Honolulu</vt:lpstr>
      <vt:lpstr>PAR Review SC – Snapshot slide Chair: Jon Rosdahl</vt:lpstr>
      <vt:lpstr>Abstract-PAR Review SC PARs under consideration for  20223 November Mixed-mode Plenary</vt:lpstr>
      <vt:lpstr>Registration for the November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2023 November IEEE 802 Mixed-mode Plenary</vt:lpstr>
      <vt:lpstr>Agenda for PAR Review SC – November 13 and 16, 2023 Chair: Jon Rosdahl</vt:lpstr>
      <vt:lpstr>Motion to approve Previous Minutes</vt:lpstr>
      <vt:lpstr>Order to consider:</vt:lpstr>
      <vt:lpstr>Par Review SC Comments</vt:lpstr>
      <vt:lpstr>1. 802.1CB-2017/Cor1 - FRER Corrigendum 1, PAR</vt:lpstr>
      <vt:lpstr>2. 802.1ACea - Amendment - Support for IEEE Std 802.15.6 , PAR and CSD</vt:lpstr>
      <vt:lpstr>3. 802.1AXdz - Amendment - YANG for Link Aggregation , PAR and CSD</vt:lpstr>
      <vt:lpstr>4. 802.15.4ad - Amendment - Data rate and range extensions to IEEE 802.15.4 Smart Utility Network (SUN) Physical layer (PHY), PAR and CSD</vt:lpstr>
      <vt:lpstr>4. 802.15.4ad - Amendment - Data rate and range extensions to IEEE 802.15.4 Smart Utility Network (SUN) Physical layer (PHY), PAR and CSD (2)</vt:lpstr>
      <vt:lpstr>5. 802.19.3a - Recommended Practice Amendment: Enhanced sub-1GHz Coexistence , PAR and CSD</vt:lpstr>
      <vt:lpstr>5. 802.19.3a - Recommended Practice Amendment: Enhanced sub-1GHz Coexistence , PAR and CSD (2)</vt:lpstr>
      <vt:lpstr>5. 802.19.3a - Recommended Practice Amendment: Enhanced sub-1GHz Coexistence , PAR and CSD (3)</vt:lpstr>
      <vt:lpstr>5. 802.19.3a - Recommended Practice Amendment: Enhanced sub-1GHz Coexistence , PAR and CSD (3)</vt:lpstr>
      <vt:lpstr>5. 802.19.3a - Recommended Practice Amendment: Enhanced sub-1GHz Coexistence , PAR and CSD (4)</vt:lpstr>
      <vt:lpstr>Snapshot Report to 802.11 closing plenary</vt:lpstr>
      <vt:lpstr>PAR Review SC  Jon Rosdahl, Chair</vt:lpstr>
      <vt:lpstr>Responses from 802 Working Groups</vt:lpstr>
      <vt:lpstr>802.1 response to 802 Feedback</vt:lpstr>
      <vt:lpstr>P802.1AXdz YANG for Link Aggregation</vt:lpstr>
      <vt:lpstr>802.1 response to IEEE 802.11 comments 802.1ACea - Amendment - Support for IEEE Std 802.15.6, PAR and CSD</vt:lpstr>
      <vt:lpstr>PowerPoint Presentation</vt:lpstr>
      <vt:lpstr>802.15 response to 802.11 Comments</vt:lpstr>
      <vt:lpstr>802.15 response to 802.11 comments</vt:lpstr>
      <vt:lpstr>802.15 response to Comments from 802.11 -PAR</vt:lpstr>
      <vt:lpstr>802.15 response to Comments from 802.11 - PAR</vt:lpstr>
      <vt:lpstr>802.19 response to 802.11 Comments</vt:lpstr>
      <vt:lpstr>802.19 response to comments</vt:lpstr>
      <vt:lpstr>5. 802.19.3a - Recommended Practice Amendment: Enhanced sub-1GHz Coexistence , PAR and CSD</vt:lpstr>
      <vt:lpstr>5. 802.19.3a - Recommended Practice Amendment: Enhanced sub-1GHz Coexistence , PAR and CSD (2)</vt:lpstr>
      <vt:lpstr>5. 802.19.3a - Recommended Practice Amendment: Enhanced sub-1GHz Coexistence , PAR and CSD (3)</vt:lpstr>
      <vt:lpstr>5. 802.19.3a - Recommended Practice Amendment: Enhanced sub-1GHz Coexistence , PAR and CSD (3)</vt:lpstr>
      <vt:lpstr>5. 802.19.3a - Recommended Practice Amendment: Enhanced sub-1GHz Coexistence , PAR and CSD (4)</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November 2023 Plenary - Honolulu</dc:title>
  <dc:subject>November 2023</dc:subject>
  <dc:creator>Jon Rosdahl</dc:creator>
  <cp:keywords>Agenda and Meeting Slides</cp:keywords>
  <dc:description>Jon Rosdahl (Qualcomm)</dc:description>
  <cp:lastModifiedBy>Jon Rosdahl</cp:lastModifiedBy>
  <cp:revision>287</cp:revision>
  <cp:lastPrinted>1601-01-01T00:00:00Z</cp:lastPrinted>
  <dcterms:created xsi:type="dcterms:W3CDTF">2014-04-14T10:59:07Z</dcterms:created>
  <dcterms:modified xsi:type="dcterms:W3CDTF">2023-11-16T21:23:17Z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