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omments/comment1.xml" ContentType="application/vnd.openxmlformats-officedocument.presentationml.comments+xml"/>
  <Override PartName="/ppt/notesSlides/notesSlide2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66" r:id="rId17"/>
    <p:sldId id="1272" r:id="rId18"/>
    <p:sldId id="1281" r:id="rId19"/>
    <p:sldId id="1268" r:id="rId20"/>
    <p:sldId id="897" r:id="rId21"/>
    <p:sldId id="1271" r:id="rId22"/>
    <p:sldId id="1270" r:id="rId23"/>
    <p:sldId id="1163" r:id="rId24"/>
    <p:sldId id="1164" r:id="rId25"/>
    <p:sldId id="1273" r:id="rId26"/>
    <p:sldId id="1275" r:id="rId27"/>
    <p:sldId id="1276" r:id="rId28"/>
    <p:sldId id="1277" r:id="rId29"/>
    <p:sldId id="1278" r:id="rId30"/>
    <p:sldId id="1279" r:id="rId31"/>
    <p:sldId id="1280" r:id="rId32"/>
    <p:sldId id="842" r:id="rId33"/>
    <p:sldId id="1024" r:id="rId3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5"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104" d="100"/>
          <a:sy n="104" d="100"/>
        </p:scale>
        <p:origin x="34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46</c:v>
                </c:pt>
                <c:pt idx="1">
                  <c:v>8</c:v>
                </c:pt>
                <c:pt idx="2">
                  <c:v>76</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852340544"/>
        <c:axId val="852347616"/>
      </c:barChart>
      <c:catAx>
        <c:axId val="85234054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852347616"/>
        <c:crosses val="autoZero"/>
        <c:auto val="1"/>
        <c:lblAlgn val="ctr"/>
        <c:lblOffset val="100"/>
        <c:noMultiLvlLbl val="0"/>
      </c:catAx>
      <c:valAx>
        <c:axId val="85234761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85234054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09-19T22:11:29.811" idx="5">
    <p:pos x="4662" y="2254"/>
    <p:text>consider to delete the last slot</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617844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65323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3261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34393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99888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88437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84497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27856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13650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644826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2389280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solidFill>
                  <a:schemeClr val="tx1"/>
                </a:solidFill>
              </a:rPr>
              <a:t>802.11-23/1650r5</a:t>
            </a:r>
            <a:endParaRPr lang="en-US" altLang="en-US" sz="1800" b="1" dirty="0" smtClean="0">
              <a:solidFill>
                <a:schemeClr val="tx1"/>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smtClean="0">
                <a:solidFill>
                  <a:srgbClr val="0000FF"/>
                </a:solidFill>
              </a:rPr>
              <a:t>September </a:t>
            </a:r>
            <a:r>
              <a:rPr lang="en-US" altLang="zh-CN" sz="3600" dirty="0">
                <a:solidFill>
                  <a:srgbClr val="0000FF"/>
                </a:solidFill>
              </a:rPr>
              <a:t>teleconference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2023-09-21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Sept 19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157097241"/>
              </p:ext>
            </p:extLst>
          </p:nvPr>
        </p:nvGraphicFramePr>
        <p:xfrm>
          <a:off x="3429000" y="1600200"/>
          <a:ext cx="8305801" cy="243139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smtClean="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Atsushi </a:t>
                      </a:r>
                      <a:r>
                        <a:rPr lang="en-US" altLang="zh-CN" sz="1200" kern="1200" dirty="0" err="1" smtClean="0">
                          <a:solidFill>
                            <a:srgbClr val="0000FF"/>
                          </a:solidFill>
                          <a:latin typeface="+mn-lt"/>
                          <a:ea typeface="+mn-ea"/>
                          <a:cs typeface="+mn-cs"/>
                        </a:rPr>
                        <a:t>Shirakawa</a:t>
                      </a:r>
                      <a:r>
                        <a:rPr lang="en-US" altLang="zh-CN" sz="1200" kern="1200" dirty="0" smtClean="0">
                          <a:solidFill>
                            <a:srgbClr val="0000FF"/>
                          </a:solidFill>
                          <a:latin typeface="+mn-lt"/>
                          <a:ea typeface="+mn-ea"/>
                          <a:cs typeface="+mn-cs"/>
                        </a:rPr>
                        <a:t> (Sharp)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related editorial CIDs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23/1552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276 CR for CIDs on Reporting, Exchange, and OST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FF"/>
                          </a:solidFill>
                          <a:latin typeface="+mn-lt"/>
                          <a:ea typeface="+mn-ea"/>
                          <a:cs typeface="+mn-cs"/>
                        </a:rPr>
                        <a:t>23/1633</a:t>
                      </a:r>
                      <a:endParaRPr lang="zh-CN" sz="1200" kern="1200" dirty="0">
                        <a:solidFill>
                          <a:srgbClr val="0000FF"/>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FF"/>
                          </a:solidFill>
                          <a:latin typeface="+mn-lt"/>
                          <a:ea typeface="+mn-ea"/>
                          <a:cs typeface="+mn-cs"/>
                        </a:rPr>
                        <a:t>Dong Wei (NXP)</a:t>
                      </a:r>
                      <a:endParaRPr lang="zh-CN" sz="1200" kern="1200" dirty="0">
                        <a:solidFill>
                          <a:srgbClr val="0000FF"/>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rgbClr val="0000FF"/>
                          </a:solidFill>
                          <a:latin typeface="+mn-lt"/>
                          <a:ea typeface="+mn-ea"/>
                          <a:cs typeface="+mn-cs"/>
                        </a:rPr>
                        <a:t>LB276 CR for CIDs on SR2SR Variant</a:t>
                      </a:r>
                      <a:endParaRPr lang="zh-CN" sz="1200" kern="1200">
                        <a:solidFill>
                          <a:srgbClr val="0000FF"/>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FF"/>
                          </a:solidFill>
                          <a:latin typeface="+mn-lt"/>
                          <a:ea typeface="+mn-ea"/>
                          <a:cs typeface="+mn-cs"/>
                        </a:rPr>
                        <a:t>30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rgbClr val="00B050"/>
                          </a:solidFill>
                          <a:latin typeface="+mn-lt"/>
                          <a:ea typeface="+mn-ea"/>
                          <a:cs typeface="+mn-cs"/>
                        </a:rPr>
                        <a:t>23/1634</a:t>
                      </a:r>
                      <a:endParaRPr lang="zh-CN" sz="1200" kern="120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LB276 CR for CID 3082</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23/1635</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rgbClr val="00B050"/>
                          </a:solidFill>
                          <a:latin typeface="+mn-lt"/>
                          <a:ea typeface="+mn-ea"/>
                          <a:cs typeface="+mn-cs"/>
                        </a:rPr>
                        <a:t>Dong Wei (NXP)</a:t>
                      </a:r>
                      <a:endParaRPr lang="zh-CN" sz="1200" kern="120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Draft 2.0 Bug Fix: Comeback field</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23/1653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editorial comments on D2.0 -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D2.0 -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Sept 21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700784753"/>
              </p:ext>
            </p:extLst>
          </p:nvPr>
        </p:nvGraphicFramePr>
        <p:xfrm>
          <a:off x="3429000" y="1600200"/>
          <a:ext cx="8305801" cy="308743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smtClean="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D2.1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Atsushi </a:t>
                      </a:r>
                      <a:r>
                        <a:rPr lang="en-US" altLang="zh-CN" sz="1200" kern="1200" dirty="0" err="1" smtClean="0">
                          <a:solidFill>
                            <a:srgbClr val="00B050"/>
                          </a:solidFill>
                          <a:latin typeface="+mn-lt"/>
                          <a:ea typeface="+mn-ea"/>
                          <a:cs typeface="+mn-cs"/>
                        </a:rPr>
                        <a:t>Shirakawa</a:t>
                      </a:r>
                      <a:r>
                        <a:rPr lang="en-US" altLang="zh-CN" sz="1200" kern="1200" dirty="0" smtClean="0">
                          <a:solidFill>
                            <a:srgbClr val="00B050"/>
                          </a:solidFill>
                          <a:latin typeface="+mn-lt"/>
                          <a:ea typeface="+mn-ea"/>
                          <a:cs typeface="+mn-cs"/>
                        </a:rPr>
                        <a:t> (Sharp)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CR for OST related editorial CIDs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23/1633</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rgbClr val="00B050"/>
                          </a:solidFill>
                          <a:latin typeface="+mn-lt"/>
                          <a:ea typeface="+mn-ea"/>
                          <a:cs typeface="+mn-cs"/>
                        </a:rPr>
                        <a:t>LB276 CR for CIDs on SR2SR Variant</a:t>
                      </a:r>
                      <a:endParaRPr lang="zh-CN" sz="1200" kern="120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30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D2.0 -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23/1648r1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Bug fix - MLME-SENSREPORTRQ primitives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23/1487r1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CR for CIDs on Sensing capabilities exchange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23/1651r0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Zhanjing Bao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CR for CIDs on Exchange and Reporting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23/1661r0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Rui Du (Huawei)</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LB276 comment </a:t>
                      </a:r>
                      <a:r>
                        <a:rPr lang="fr-FR" altLang="zh-CN" sz="1200" kern="1200" dirty="0" err="1" smtClean="0">
                          <a:solidFill>
                            <a:srgbClr val="00B050"/>
                          </a:solidFill>
                          <a:latin typeface="+mn-lt"/>
                          <a:ea typeface="+mn-ea"/>
                          <a:cs typeface="+mn-cs"/>
                        </a:rPr>
                        <a:t>resolutions</a:t>
                      </a:r>
                      <a:r>
                        <a:rPr lang="fr-FR" altLang="zh-CN" sz="1200" kern="1200" dirty="0" smtClean="0">
                          <a:solidFill>
                            <a:srgbClr val="00B050"/>
                          </a:solidFill>
                          <a:latin typeface="+mn-lt"/>
                          <a:ea typeface="+mn-ea"/>
                          <a:cs typeface="+mn-cs"/>
                        </a:rPr>
                        <a:t> for OST part 1,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15 min</a:t>
                      </a:r>
                      <a:r>
                        <a:rPr lang="en-US" altLang="zh-CN" sz="1200" kern="1200" dirty="0" smtClean="0">
                          <a:solidFill>
                            <a:srgbClr val="00B050"/>
                          </a:solidFill>
                          <a:latin typeface="+mn-lt"/>
                          <a:ea typeface="+mn-ea"/>
                          <a:cs typeface="+mn-cs"/>
                        </a:rPr>
                        <a:t>s</a:t>
                      </a:r>
                    </a:p>
                  </a:txBody>
                  <a:tcPr marL="36000" marR="36000" marT="17901" marB="17901" anchor="ctr"/>
                </a:tc>
              </a:tr>
              <a:tr h="89561">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23/1592r0</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Mengshi Hu (Huawei)</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LB276 CR for Threshold-based Reporting - Part 1</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20 mins</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r>
              <a:tr h="89561">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23/1640r0</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dirty="0" err="1">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Mengshi</a:t>
                      </a:r>
                      <a:r>
                        <a:rPr lang="en-US" sz="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 Hu (Huawei)</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LB276 CR for Threshold-based Reporting - Part 2</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30 mins</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154465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Sept 25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366293736"/>
              </p:ext>
            </p:extLst>
          </p:nvPr>
        </p:nvGraphicFramePr>
        <p:xfrm>
          <a:off x="3429000" y="1600200"/>
          <a:ext cx="8305801" cy="155690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smtClean="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D2.0 -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23/1592r0</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Mengshi Hu (Huawei)</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LB276 CR for Threshold-based Reporting - Part 1</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20 mins</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r>
              <a:tr h="89561">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23/1640r0</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dirty="0" err="1">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Mengshi</a:t>
                      </a:r>
                      <a:r>
                        <a:rPr lang="en-US" sz="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 Hu (Huawei)</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LB276 CR for Threshold-based Reporting - Part 2</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30 mins</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117198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solidFill>
                  <a:schemeClr val="bg1">
                    <a:lumMod val="50000"/>
                  </a:schemeClr>
                </a:solidFill>
                <a:latin typeface="Times New Roman"/>
              </a:rPr>
              <a:t>July 14, </a:t>
            </a:r>
            <a:r>
              <a:rPr lang="en-US" altLang="zh-CN" sz="1600" kern="0" dirty="0">
                <a:solidFill>
                  <a:schemeClr val="bg1">
                    <a:lumMod val="50000"/>
                  </a:schemeClr>
                </a:solidFill>
                <a:latin typeface="Times New Roman"/>
              </a:rPr>
              <a:t>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a:t>
            </a:r>
            <a:r>
              <a:rPr lang="en-US" altLang="zh-CN" sz="1400" kern="0" dirty="0" smtClean="0">
                <a:solidFill>
                  <a:schemeClr val="bg1">
                    <a:lumMod val="50000"/>
                  </a:schemeClr>
                </a:solidFill>
                <a:latin typeface="Times New Roman"/>
              </a:rPr>
              <a:t>2.0 </a:t>
            </a:r>
            <a:r>
              <a:rPr lang="en-US" altLang="zh-CN" sz="1400" kern="0" dirty="0">
                <a:solidFill>
                  <a:schemeClr val="bg1">
                    <a:lumMod val="50000"/>
                  </a:schemeClr>
                </a:solidFill>
                <a:latin typeface="Times New Roman"/>
              </a:rPr>
              <a:t>and </a:t>
            </a:r>
            <a:r>
              <a:rPr lang="en-US" altLang="zh-CN" sz="1400" kern="0" dirty="0" smtClean="0">
                <a:solidFill>
                  <a:schemeClr val="bg1">
                    <a:lumMod val="50000"/>
                  </a:schemeClr>
                </a:solidFill>
                <a:latin typeface="Times New Roman"/>
              </a:rPr>
              <a:t>Re-circulation Letter Ballot</a:t>
            </a:r>
            <a:endParaRPr lang="en-US" altLang="zh-CN" sz="1400" kern="0" dirty="0">
              <a:solidFill>
                <a:schemeClr val="bg1">
                  <a:lumMod val="50000"/>
                </a:schemeClr>
              </a:solidFill>
              <a:latin typeface="Times New Roman"/>
            </a:endParaRP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Wed </a:t>
            </a:r>
            <a:r>
              <a:rPr lang="en-US" altLang="zh-CN" sz="1600" kern="0" dirty="0">
                <a:solidFill>
                  <a:schemeClr val="bg1">
                    <a:lumMod val="50000"/>
                  </a:schemeClr>
                </a:solidFill>
                <a:latin typeface="Times New Roman"/>
              </a:rPr>
              <a:t>July 26, 2023 at 23:59 Eastern Time USA (11:59 PM</a:t>
            </a:r>
            <a:r>
              <a:rPr lang="en-US" altLang="zh-CN" sz="1600" kern="0" dirty="0" smtClean="0">
                <a:solidFill>
                  <a:schemeClr val="bg1">
                    <a:lumMod val="50000"/>
                  </a:schemeClr>
                </a:solidFill>
                <a:latin typeface="Times New Roman"/>
              </a:rPr>
              <a:t>)</a:t>
            </a:r>
            <a:endParaRPr lang="en-US" altLang="zh-CN" sz="1600" kern="0" dirty="0">
              <a:solidFill>
                <a:schemeClr val="bg1">
                  <a:lumMod val="50000"/>
                </a:schemeClr>
              </a:solidFill>
              <a:latin typeface="Times New Roman"/>
            </a:endParaRP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Sun </a:t>
            </a:r>
            <a:r>
              <a:rPr lang="en-US" altLang="zh-CN" sz="1600" kern="0" dirty="0">
                <a:solidFill>
                  <a:schemeClr val="bg1">
                    <a:lumMod val="50000"/>
                  </a:schemeClr>
                </a:solidFill>
                <a:latin typeface="Times New Roman"/>
              </a:rPr>
              <a:t>August 20, 2023 at 23:59 Eastern Time USA (11:59 PM</a:t>
            </a:r>
            <a:r>
              <a:rPr lang="en-US" altLang="zh-CN" sz="1600" kern="0" dirty="0" smtClean="0">
                <a:solidFill>
                  <a:schemeClr val="bg1">
                    <a:lumMod val="50000"/>
                  </a:schemeClr>
                </a:solidFill>
                <a:latin typeface="Times New Roman"/>
              </a:rPr>
              <a:t>)</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Assign </a:t>
            </a:r>
            <a:r>
              <a:rPr lang="en-US" altLang="zh-CN" sz="1400" kern="0" dirty="0">
                <a:solidFill>
                  <a:schemeClr val="bg1">
                    <a:lumMod val="50000"/>
                  </a:schemeClr>
                </a:solidFill>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Target for </a:t>
            </a:r>
            <a:r>
              <a:rPr lang="en-US" altLang="zh-CN" sz="1600" kern="0" dirty="0">
                <a:solidFill>
                  <a:srgbClr val="FF0000"/>
                </a:solidFill>
              </a:rPr>
              <a:t>Recirculation LB (D3.0) </a:t>
            </a:r>
            <a:r>
              <a:rPr lang="en-US" altLang="zh-CN" sz="1600" kern="0" dirty="0" smtClean="0"/>
              <a:t>in</a:t>
            </a:r>
            <a:r>
              <a:rPr lang="en-US" altLang="zh-CN" sz="1600" kern="0" dirty="0" smtClean="0">
                <a:solidFill>
                  <a:srgbClr val="FF0000"/>
                </a:solidFill>
              </a:rPr>
              <a:t>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5379719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1143000"/>
            <a:ext cx="6204271"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Sept </a:t>
            </a:r>
            <a:r>
              <a:rPr lang="en-US" altLang="zh-CN" sz="1800" b="1" dirty="0">
                <a:cs typeface="Times New Roman" panose="02020603050405020304" pitchFamily="18" charset="0"/>
              </a:rPr>
              <a:t>	19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Sept 	21	(Thursday</a:t>
            </a:r>
            <a:r>
              <a:rPr lang="en-US" altLang="zh-CN" sz="1800" b="1" dirty="0" smtClean="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25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26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Oct </a:t>
            </a:r>
            <a:r>
              <a:rPr lang="en-US" altLang="zh-CN" sz="1800" b="1" dirty="0">
                <a:cs typeface="Times New Roman" panose="02020603050405020304" pitchFamily="18" charset="0"/>
              </a:rPr>
              <a:t>	10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a:t>
            </a:r>
            <a:r>
              <a:rPr lang="en-US" altLang="zh-CN" sz="1800" b="1" dirty="0" smtClean="0">
                <a:cs typeface="Times New Roman" panose="02020603050405020304" pitchFamily="18" charset="0"/>
              </a:rPr>
              <a:t>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a:t>
            </a:r>
            <a:r>
              <a:rPr lang="en-US" altLang="zh-CN" sz="1800" b="1" dirty="0" smtClean="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	</a:t>
            </a:r>
            <a:r>
              <a:rPr lang="en-US" altLang="zh-CN" sz="1800" b="1" dirty="0" smtClean="0">
                <a:solidFill>
                  <a:srgbClr val="00B0F0"/>
                </a:solidFill>
                <a:cs typeface="Times New Roman" panose="02020603050405020304" pitchFamily="18" charset="0"/>
              </a:rPr>
              <a:t>23</a:t>
            </a:r>
            <a:r>
              <a:rPr lang="zh-CN" altLang="en-US" sz="1800" b="1" dirty="0" smtClean="0">
                <a:solidFill>
                  <a:srgbClr val="00B0F0"/>
                </a:solidFill>
                <a:cs typeface="Times New Roman" panose="02020603050405020304" pitchFamily="18" charset="0"/>
              </a:rPr>
              <a:t>：</a:t>
            </a:r>
            <a:r>
              <a:rPr lang="en-US" altLang="zh-CN" sz="1800" b="1" dirty="0" smtClean="0">
                <a:solidFill>
                  <a:srgbClr val="00B0F0"/>
                </a:solidFill>
                <a:cs typeface="Times New Roman" panose="02020603050405020304" pitchFamily="18" charset="0"/>
              </a:rPr>
              <a:t>00 - 01:00 ET</a:t>
            </a: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17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p:txBody>
      </p:sp>
      <p:sp>
        <p:nvSpPr>
          <p:cNvPr id="2" name="矩形 1">
            <a:extLst>
              <a:ext uri="{FF2B5EF4-FFF2-40B4-BE49-F238E27FC236}">
                <a16:creationId xmlns:a16="http://schemas.microsoft.com/office/drawing/2014/main" xmlns=""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t>
            </a:r>
            <a:r>
              <a:rPr lang="en-US" altLang="zh-CN" sz="900" strike="sngStrike" dirty="0" smtClean="0">
                <a:cs typeface="MS PGothic" charset="0"/>
              </a:rPr>
              <a:t>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Rectangle 3"/>
          <p:cNvSpPr txBox="1">
            <a:spLocks noChangeArrowheads="1"/>
          </p:cNvSpPr>
          <p:nvPr/>
        </p:nvSpPr>
        <p:spPr bwMode="auto">
          <a:xfrm>
            <a:off x="6361619" y="1143000"/>
            <a:ext cx="5525581"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Nov 	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Nov </a:t>
            </a:r>
            <a:r>
              <a:rPr lang="en-US" altLang="zh-CN" sz="1800" b="1" dirty="0">
                <a:cs typeface="Times New Roman" panose="02020603050405020304" pitchFamily="18" charset="0"/>
              </a:rPr>
              <a:t>	6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7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600"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30390367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a:t>
            </a:r>
            <a:r>
              <a:rPr lang="en-US" altLang="zh-CN" b="1" dirty="0" smtClean="0"/>
              <a:t>), </a:t>
            </a: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 </a:t>
            </a:r>
          </a:p>
        </p:txBody>
      </p:sp>
      <p:graphicFrame>
        <p:nvGraphicFramePr>
          <p:cNvPr id="8" name="表格 7"/>
          <p:cNvGraphicFramePr>
            <a:graphicFrameLocks noGrp="1"/>
          </p:cNvGraphicFramePr>
          <p:nvPr>
            <p:extLst>
              <p:ext uri="{D42A27DB-BD31-4B8C-83A1-F6EECF244321}">
                <p14:modId xmlns:p14="http://schemas.microsoft.com/office/powerpoint/2010/main" val="2740096346"/>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smtClean="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smtClean="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smtClean="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4122808036"/>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bg1">
                              <a:lumMod val="50000"/>
                            </a:schemeClr>
                          </a:solidFill>
                        </a:rPr>
                        <a:t>Opening</a:t>
                      </a:r>
                      <a:endParaRPr lang="en-US" sz="1800" b="0" dirty="0">
                        <a:solidFill>
                          <a:schemeClr val="bg1">
                            <a:lumMod val="50000"/>
                          </a:schemeClr>
                        </a:solidFill>
                      </a:endParaRPr>
                    </a:p>
                  </a:txBody>
                  <a:tcPr/>
                </a:tc>
                <a:tc>
                  <a:txBody>
                    <a:bodyPr/>
                    <a:lstStyle/>
                    <a:p>
                      <a:pPr algn="ctr"/>
                      <a:r>
                        <a:rPr lang="en-US" sz="1800" b="0" dirty="0" err="1" smtClean="0">
                          <a:solidFill>
                            <a:schemeClr val="tx1"/>
                          </a:solidFill>
                        </a:rPr>
                        <a:t>TGbf</a:t>
                      </a:r>
                      <a:endParaRPr lang="en-US" sz="1800" b="0" dirty="0">
                        <a:solidFill>
                          <a:schemeClr val="tx1"/>
                        </a:solidFill>
                      </a:endParaRPr>
                    </a:p>
                  </a:txBody>
                  <a:tcPr/>
                </a:tc>
                <a:tc>
                  <a:txBody>
                    <a:bodyPr/>
                    <a:lstStyle/>
                    <a:p>
                      <a:pPr algn="ctr"/>
                      <a:r>
                        <a:rPr lang="en-US" sz="1800" b="0" dirty="0" err="1" smtClean="0">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smtClean="0">
                          <a:solidFill>
                            <a:schemeClr val="bg1">
                              <a:lumMod val="50000"/>
                            </a:schemeClr>
                          </a:solidFill>
                        </a:rPr>
                        <a:t>Mid week</a:t>
                      </a: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rgbClr val="FF0000"/>
                          </a:solidFill>
                        </a:rPr>
                        <a:t>TGbf</a:t>
                      </a:r>
                      <a:endParaRPr lang="en-US" altLang="zh-CN" sz="1800" b="0" dirty="0" smtClean="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23.85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130 /545,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3044868504"/>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785318653"/>
              </p:ext>
            </p:extLst>
          </p:nvPr>
        </p:nvGraphicFramePr>
        <p:xfrm>
          <a:off x="457200" y="4185458"/>
          <a:ext cx="5791202" cy="2194560"/>
        </p:xfrm>
        <a:graphic>
          <a:graphicData uri="http://schemas.openxmlformats.org/drawingml/2006/table">
            <a:tbl>
              <a:tblPr firstRow="1" firstCol="1" bandRow="1"/>
              <a:tblGrid>
                <a:gridCol w="778534"/>
                <a:gridCol w="778534"/>
                <a:gridCol w="1324874"/>
                <a:gridCol w="778534"/>
                <a:gridCol w="682925"/>
                <a:gridCol w="682925"/>
                <a:gridCol w="764876"/>
              </a:tblGrid>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Alecs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Zinan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106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236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0.194495413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0.2385321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0.433028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1342803202"/>
              </p:ext>
            </p:extLst>
          </p:nvPr>
        </p:nvGraphicFramePr>
        <p:xfrm>
          <a:off x="3352800" y="762000"/>
          <a:ext cx="5486401" cy="5524500"/>
        </p:xfrm>
        <a:graphic>
          <a:graphicData uri="http://schemas.openxmlformats.org/drawingml/2006/table">
            <a:tbl>
              <a:tblPr firstRow="1" firstCol="1" bandRow="1"/>
              <a:tblGrid>
                <a:gridCol w="1010653"/>
                <a:gridCol w="721895"/>
                <a:gridCol w="1515979"/>
                <a:gridCol w="938463"/>
                <a:gridCol w="1299411"/>
              </a:tblGrid>
              <a:tr h="122551">
                <a:tc>
                  <a:txBody>
                    <a:bodyPr/>
                    <a:lstStyle/>
                    <a:p>
                      <a:endParaRPr lang="zh-CN" sz="1050" dirty="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Alecs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18</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Assaf</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26</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Atsushi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47</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Chaoming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Chris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(E)</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66</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29</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25</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8</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32</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17</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Mengshi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20</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34</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Ning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Pei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Shuling (Julia)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4</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Stephen 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24</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10</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Yanjun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Zhanjing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Zhuqing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9</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6980">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106</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130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236</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0.194495413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0.2385321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0.4330275</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a:t>
            </a:r>
            <a:r>
              <a:rPr lang="en-US" altLang="zh-CN" sz="4000" dirty="0" smtClean="0">
                <a:solidFill>
                  <a:srgbClr val="0000FF"/>
                </a:solidFill>
              </a:rPr>
              <a:t>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a:t>
            </a:r>
            <a:r>
              <a:rPr lang="en-US" altLang="zh-CN" sz="2800" dirty="0" smtClean="0">
                <a:cs typeface="Times New Roman" panose="02020603050405020304" pitchFamily="18" charset="0"/>
              </a:rPr>
              <a:t>ET</a:t>
            </a:r>
            <a:r>
              <a:rPr lang="en-US" altLang="en-US" sz="2800" dirty="0" smtClean="0"/>
              <a:t>.</a:t>
            </a:r>
            <a:endParaRPr lang="en-US" altLang="en-US" sz="28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8200342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a:t>
            </a:r>
            <a:r>
              <a:rPr lang="en-US" altLang="zh-CN" sz="1600" dirty="0" smtClean="0"/>
              <a:t>11-23/1653r0 </a:t>
            </a:r>
            <a:r>
              <a:rPr lang="en-US" altLang="zh-CN" sz="1600" dirty="0"/>
              <a:t>‘Proposed resolutions for editorial comments on D2.0 -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909564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as specified in </a:t>
            </a:r>
            <a:r>
              <a:rPr lang="en-US" altLang="zh-CN" sz="1600" dirty="0" smtClean="0"/>
              <a:t>DCN </a:t>
            </a:r>
            <a:r>
              <a:rPr lang="en-US" altLang="zh-CN" sz="1600" dirty="0"/>
              <a:t>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366865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a:t>
            </a:r>
            <a:r>
              <a:rPr lang="en-US" altLang="zh-CN" sz="1600" dirty="0" smtClean="0"/>
              <a:t>3044</a:t>
            </a:r>
            <a:r>
              <a:rPr lang="en-US" altLang="zh-CN" sz="1600" dirty="0"/>
              <a:t>,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583768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a:t>
            </a:r>
            <a:r>
              <a:rPr lang="en-US" altLang="zh-CN" sz="1800" b="1" kern="0" dirty="0" smtClean="0"/>
              <a:t>SHIRAKAWA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65855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400050" lvl="2" indent="0" algn="just">
              <a:spcBef>
                <a:spcPct val="0"/>
              </a:spcBef>
              <a:spcAft>
                <a:spcPts val="0"/>
              </a:spcAft>
              <a:buClr>
                <a:srgbClr val="000000"/>
              </a:buClr>
              <a:buNone/>
              <a:defRPr/>
            </a:pPr>
            <a:endParaRPr lang="en-US" altLang="zh-CN" strike="sngStrike" dirty="0" smtClean="0">
              <a:solidFill>
                <a:schemeClr val="bg2"/>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0000"/>
                </a:solidFill>
                <a:cs typeface="Times New Roman" panose="02020603050405020304" pitchFamily="18" charset="0"/>
              </a:rPr>
              <a:t>Sept 	19	(Tuesday)	10</a:t>
            </a:r>
            <a:r>
              <a:rPr lang="zh-CN" altLang="en-US" sz="1800" b="1" dirty="0">
                <a:solidFill>
                  <a:srgbClr val="000000"/>
                </a:solidFill>
                <a:cs typeface="Times New Roman" panose="02020603050405020304" pitchFamily="18" charset="0"/>
              </a:rPr>
              <a:t>：</a:t>
            </a:r>
            <a:r>
              <a:rPr lang="en-US" altLang="zh-CN" sz="1800" b="1" dirty="0">
                <a:solidFill>
                  <a:srgbClr val="000000"/>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Sept 	21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0000"/>
                </a:solidFill>
                <a:cs typeface="Times New Roman" panose="02020603050405020304" pitchFamily="18" charset="0"/>
              </a:rPr>
              <a:t>Sept 	25	(Monday)	10</a:t>
            </a:r>
            <a:r>
              <a:rPr lang="zh-CN" altLang="en-US" sz="1800" b="1" dirty="0">
                <a:solidFill>
                  <a:srgbClr val="000000"/>
                </a:solidFill>
                <a:cs typeface="Times New Roman" panose="02020603050405020304" pitchFamily="18" charset="0"/>
              </a:rPr>
              <a:t>：</a:t>
            </a:r>
            <a:r>
              <a:rPr lang="en-US" altLang="zh-CN" sz="1800" b="1" dirty="0">
                <a:solidFill>
                  <a:srgbClr val="000000"/>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0000"/>
                </a:solidFill>
                <a:cs typeface="Times New Roman" panose="02020603050405020304" pitchFamily="18" charset="0"/>
              </a:rPr>
              <a:t>Sept 	26	(Tuesday)	10</a:t>
            </a:r>
            <a:r>
              <a:rPr lang="zh-CN" altLang="en-US" sz="1800" b="1" dirty="0">
                <a:solidFill>
                  <a:srgbClr val="000000"/>
                </a:solidFill>
                <a:cs typeface="Times New Roman" panose="02020603050405020304" pitchFamily="18" charset="0"/>
              </a:rPr>
              <a:t>：</a:t>
            </a:r>
            <a:r>
              <a:rPr lang="en-US" altLang="zh-CN" sz="1800" b="1" dirty="0">
                <a:solidFill>
                  <a:srgbClr val="000000"/>
                </a:solidFill>
                <a:cs typeface="Times New Roman" panose="02020603050405020304" pitchFamily="18" charset="0"/>
              </a:rPr>
              <a:t>00 - 12:00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3158</a:t>
            </a:r>
            <a:r>
              <a:rPr lang="en-US" altLang="zh-CN" sz="1600" dirty="0"/>
              <a:t>, 3425, 3471, 3505, 3168 and 3489.</a:t>
            </a:r>
          </a:p>
          <a:p>
            <a:pPr lvl="1" algn="just">
              <a:buFont typeface="Arial" panose="020B0604020202020204" pitchFamily="34" charset="0"/>
              <a:buChar char="–"/>
              <a:defRPr/>
            </a:pPr>
            <a:r>
              <a:rPr lang="en-US" altLang="zh-CN" sz="1600" dirty="0"/>
              <a:t>as specified in doc.: </a:t>
            </a:r>
            <a:r>
              <a:rPr lang="en-US" altLang="zh-CN" sz="1600" dirty="0" smtClean="0"/>
              <a:t>11-23/1661r2</a:t>
            </a:r>
            <a:endParaRPr lang="en-US" altLang="zh-CN" sz="160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229102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3084, 3089, 3105, 3108, 3109, 3142, 3218, 3321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11-23/1651r2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Zhanjing Bao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17490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142582</TotalTime>
  <Words>3052</Words>
  <Application>Microsoft Office PowerPoint</Application>
  <PresentationFormat>宽屏</PresentationFormat>
  <Paragraphs>778</Paragraphs>
  <Slides>33</Slides>
  <Notes>33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33</vt:i4>
      </vt:variant>
    </vt:vector>
  </HeadingPairs>
  <TitlesOfParts>
    <vt:vector size="44"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6284</cp:revision>
  <cp:lastPrinted>2014-11-04T15:04:57Z</cp:lastPrinted>
  <dcterms:created xsi:type="dcterms:W3CDTF">2007-04-17T18:10:23Z</dcterms:created>
  <dcterms:modified xsi:type="dcterms:W3CDTF">2023-09-25T08:38:53Z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(3)ZPmE+ql7gMIxoV9AD/S0r4XABmdGBedoEIlswMTxmfZfO2+jZuj5MOo6mOVKVFgOk1PKCqBK
BZF2fei1W5lq8rXxD3ewV9AqZ/yeU0BMRWZrYFQftLuCyzhO5dGBwVbMzZ1yrAQPCAwSs44X
cG+8usU3OGabpMaYvABuedWrxaFHuTwtovK3i97RLK4dlkdbSzKdnnd5QB6azJnVs6gGCuZK
u83jhgWrOzpR4UGU12</vt:lpwstr>
  </property>
  <property fmtid="{D5CDD505-2E9C-101B-9397-08002B2CF9AE}" pid="27" name="_2015_ms_pID_7253431">
    <vt:lpwstr>dSOhMj5WWZSbiVxT4lWr9DvMQ+2545GoKll65Rbtn4wAbBpw9NWx+y
v/GIrHkWcBNgTgxL30peNSCUH9SDmK0PPpWHP/S8GlQ0wLQWkxe1Vm4boG/iCsbc8rY+UEvs
mCAiLTJGe4BqucxQFsst2NRtK0FFswa6g1NumNoUXiyOWSGw9RnwNq1vKzBu/kPhv2txYBMG
YdAtfIQ5eFssAuJfuTaHhiu0OBigCZEI6k6D</vt:lpwstr>
  </property>
  <property fmtid="{D5CDD505-2E9C-101B-9397-08002B2CF9AE}" pid="28" name="_2015_ms_pID_7253432">
    <vt:lpwstr>/YBhu/1QGwCtyFPXXnnFyuo=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