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90" r:id="rId5"/>
    <p:sldId id="29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D2.0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</c:v>
                </c:pt>
                <c:pt idx="1">
                  <c:v>19</c:v>
                </c:pt>
                <c:pt idx="2">
                  <c:v>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46</c:v>
                </c:pt>
                <c:pt idx="1">
                  <c:v>8</c:v>
                </c:pt>
                <c:pt idx="2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429516048"/>
        <c:axId val="-1429522576"/>
      </c:barChart>
      <c:catAx>
        <c:axId val="-14295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429522576"/>
        <c:crosses val="autoZero"/>
        <c:auto val="1"/>
        <c:lblAlgn val="ctr"/>
        <c:lblOffset val="100"/>
        <c:noMultiLvlLbl val="0"/>
      </c:catAx>
      <c:valAx>
        <c:axId val="-1429522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42951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7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794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802.11-23/1639r0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September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2023-09-14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September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7315200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September </a:t>
            </a:r>
            <a:r>
              <a:rPr lang="en-US" altLang="zh-CN" sz="2000" dirty="0" smtClean="0"/>
              <a:t>2023 session</a:t>
            </a:r>
            <a:endParaRPr lang="en-US" altLang="zh-CN" sz="20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>
                <a:solidFill>
                  <a:srgbClr val="0000FF"/>
                </a:solidFill>
              </a:rPr>
              <a:t>5</a:t>
            </a:r>
            <a:r>
              <a:rPr lang="en-US" altLang="zh-CN" sz="1800" dirty="0" smtClean="0"/>
              <a:t> slots scheduled </a:t>
            </a:r>
            <a:r>
              <a:rPr lang="en-US" altLang="zh-CN" sz="1800" dirty="0"/>
              <a:t>for </a:t>
            </a:r>
            <a:r>
              <a:rPr lang="en-US" altLang="zh-CN" sz="1800" dirty="0" err="1" smtClean="0"/>
              <a:t>TGbf</a:t>
            </a:r>
            <a:r>
              <a:rPr lang="en-US" altLang="zh-CN" sz="1800" dirty="0"/>
              <a:t> (</a:t>
            </a:r>
            <a:r>
              <a:rPr lang="en-US" altLang="zh-CN" sz="1800" dirty="0">
                <a:solidFill>
                  <a:srgbClr val="0000FF"/>
                </a:solidFill>
              </a:rPr>
              <a:t>Sept 11 AM2, 12 AM1 &amp; PM1, 13 AM2, 14 AM2</a:t>
            </a:r>
            <a:r>
              <a:rPr lang="en-US" altLang="zh-CN" sz="18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>
                <a:solidFill>
                  <a:srgbClr val="0000FF"/>
                </a:solidFill>
              </a:rPr>
              <a:t>Comment </a:t>
            </a:r>
            <a:r>
              <a:rPr lang="en-US" altLang="zh-CN" sz="1800" dirty="0">
                <a:solidFill>
                  <a:srgbClr val="0000FF"/>
                </a:solidFill>
              </a:rPr>
              <a:t>resolution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D2.0 </a:t>
            </a:r>
            <a:r>
              <a:rPr lang="en-US" altLang="zh-CN" sz="1800" dirty="0"/>
              <a:t>(</a:t>
            </a:r>
            <a:r>
              <a:rPr lang="en-US" altLang="zh-CN" sz="1800" dirty="0" smtClean="0"/>
              <a:t>LB276)</a:t>
            </a:r>
            <a:endParaRPr lang="en-US" altLang="zh-CN" sz="1800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/>
              <a:t>the Comment resolution for </a:t>
            </a:r>
            <a:r>
              <a:rPr lang="en-US" altLang="zh-CN" sz="1600" dirty="0" smtClean="0">
                <a:solidFill>
                  <a:srgbClr val="FF0000"/>
                </a:solidFill>
              </a:rPr>
              <a:t>130 </a:t>
            </a:r>
            <a:r>
              <a:rPr lang="en-US" altLang="zh-CN" sz="1600" dirty="0" smtClean="0"/>
              <a:t>CID </a:t>
            </a:r>
            <a:r>
              <a:rPr lang="en-US" altLang="zh-CN" sz="1600" dirty="0"/>
              <a:t>are </a:t>
            </a:r>
            <a:r>
              <a:rPr lang="en-US" altLang="zh-CN" sz="1600" dirty="0">
                <a:solidFill>
                  <a:srgbClr val="0000FF"/>
                </a:solidFill>
              </a:rPr>
              <a:t>newly</a:t>
            </a:r>
            <a:r>
              <a:rPr lang="en-US" altLang="zh-CN" sz="1600" dirty="0"/>
              <a:t> approved </a:t>
            </a:r>
            <a:r>
              <a:rPr lang="en-US" altLang="zh-CN" sz="1600" dirty="0">
                <a:solidFill>
                  <a:schemeClr val="tx1"/>
                </a:solidFill>
              </a:rPr>
              <a:t>or </a:t>
            </a:r>
            <a:r>
              <a:rPr lang="en-US" altLang="zh-CN" sz="1600" dirty="0">
                <a:solidFill>
                  <a:srgbClr val="0000FF"/>
                </a:solidFill>
              </a:rPr>
              <a:t>marked</a:t>
            </a:r>
            <a:r>
              <a:rPr lang="en-US" altLang="zh-CN" sz="1600" dirty="0">
                <a:solidFill>
                  <a:schemeClr val="tx1"/>
                </a:solidFill>
              </a:rPr>
              <a:t> as “ready for motion” </a:t>
            </a:r>
            <a:endParaRPr lang="en-US" altLang="zh-CN" sz="1600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 smtClean="0">
                <a:solidFill>
                  <a:srgbClr val="FF0000"/>
                </a:solidFill>
              </a:rPr>
              <a:t>23.85</a:t>
            </a:r>
            <a:r>
              <a:rPr lang="en-US" altLang="zh-CN" sz="1600" dirty="0" smtClean="0">
                <a:solidFill>
                  <a:schemeClr val="tx1"/>
                </a:solidFill>
              </a:rPr>
              <a:t>% </a:t>
            </a:r>
            <a:r>
              <a:rPr lang="en-US" altLang="zh-CN" sz="1600" dirty="0">
                <a:solidFill>
                  <a:schemeClr val="tx1"/>
                </a:solidFill>
              </a:rPr>
              <a:t>of all </a:t>
            </a:r>
            <a:r>
              <a:rPr lang="en-US" altLang="zh-CN" sz="1600" dirty="0" smtClean="0">
                <a:solidFill>
                  <a:schemeClr val="tx1"/>
                </a:solidFill>
              </a:rPr>
              <a:t>LB276 </a:t>
            </a:r>
            <a:r>
              <a:rPr lang="en-US" altLang="zh-CN" sz="1600" dirty="0">
                <a:solidFill>
                  <a:schemeClr val="tx1"/>
                </a:solidFill>
              </a:rPr>
              <a:t>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 smtClean="0">
                <a:solidFill>
                  <a:schemeClr val="tx1"/>
                </a:solidFill>
              </a:rPr>
              <a:t>(</a:t>
            </a:r>
            <a:r>
              <a:rPr lang="en-US" altLang="zh-CN" sz="1600" dirty="0" smtClean="0">
                <a:solidFill>
                  <a:srgbClr val="FF0000"/>
                </a:solidFill>
              </a:rPr>
              <a:t>130</a:t>
            </a:r>
            <a:r>
              <a:rPr lang="en-US" altLang="zh-CN" sz="1600" dirty="0" smtClean="0">
                <a:solidFill>
                  <a:schemeClr val="tx1"/>
                </a:solidFill>
              </a:rPr>
              <a:t>/545</a:t>
            </a:r>
            <a:r>
              <a:rPr lang="en-US" altLang="zh-CN" sz="1600" dirty="0" smtClean="0">
                <a:solidFill>
                  <a:schemeClr val="tx1"/>
                </a:solidFill>
              </a:rPr>
              <a:t>, </a:t>
            </a:r>
            <a:r>
              <a:rPr lang="en-US" altLang="zh-CN" sz="1600" dirty="0">
                <a:solidFill>
                  <a:schemeClr val="tx1"/>
                </a:solidFill>
              </a:rPr>
              <a:t>Please refer to the figure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Continue </a:t>
            </a:r>
            <a:r>
              <a:rPr lang="en-US" altLang="zh-CN" sz="18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D2.0 </a:t>
            </a:r>
            <a:r>
              <a:rPr lang="en-US" altLang="zh-CN" sz="1800" dirty="0"/>
              <a:t>(</a:t>
            </a:r>
            <a:r>
              <a:rPr lang="en-US" altLang="zh-CN" sz="1800" dirty="0" smtClean="0"/>
              <a:t>LB276)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en-US" altLang="zh-CN" sz="1800" dirty="0"/>
              <a:t> calls per </a:t>
            </a:r>
            <a:r>
              <a:rPr lang="en-US" altLang="zh-CN" sz="1800" dirty="0" smtClean="0"/>
              <a:t>week</a:t>
            </a:r>
            <a:endParaRPr lang="en-US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8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0083997"/>
              </p:ext>
            </p:extLst>
          </p:nvPr>
        </p:nvGraphicFramePr>
        <p:xfrm>
          <a:off x="7848600" y="1904677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PAR approved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6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600" kern="0" dirty="0">
                <a:solidFill>
                  <a:srgbClr val="FF0000"/>
                </a:solidFill>
              </a:rPr>
              <a:t>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600" i="1" kern="0" dirty="0">
                <a:solidFill>
                  <a:srgbClr val="FF0000"/>
                </a:solidFill>
              </a:rPr>
              <a:t>	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				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6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600" kern="0" dirty="0">
                <a:solidFill>
                  <a:srgbClr val="00B050"/>
                </a:solidFill>
              </a:rPr>
              <a:t>Recirculation LB (D2.0)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6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				</a:t>
            </a:r>
            <a:r>
              <a:rPr lang="en-US" altLang="zh-CN" sz="1600" kern="0" dirty="0">
                <a:solidFill>
                  <a:srgbClr val="00B050"/>
                </a:solidFill>
              </a:rPr>
              <a:t> July 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Recirculation LB (D3.0)	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6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600" kern="0" dirty="0">
                <a:solidFill>
                  <a:srgbClr val="FF0000"/>
                </a:solidFill>
              </a:rPr>
              <a:t> Nov 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Recirculation LB (D4.0)	</a:t>
            </a:r>
            <a:r>
              <a:rPr lang="en-US" altLang="zh-CN" sz="1600" i="1" kern="0" dirty="0"/>
              <a:t>July 2023 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Initial SA Ballot (D4.0)	Sep 2023 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2024</a:t>
            </a:r>
            <a:endParaRPr lang="en-US" altLang="zh-CN" sz="16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Final 802.11 WG approval	</a:t>
            </a:r>
            <a:r>
              <a:rPr lang="en-US" altLang="zh-CN" sz="1600" i="1" kern="0" dirty="0"/>
              <a:t>July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/>
              <a:t>802 EC approval		</a:t>
            </a:r>
            <a:r>
              <a:rPr lang="en-US" altLang="zh-CN" sz="1600" i="1" kern="0" dirty="0"/>
              <a:t>July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6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600" kern="0" dirty="0" err="1"/>
              <a:t>RevCom</a:t>
            </a:r>
            <a:r>
              <a:rPr lang="en-US" altLang="zh-CN" sz="1600" kern="0" dirty="0"/>
              <a:t> and SASB approval	Sep 2024</a:t>
            </a:r>
            <a:r>
              <a:rPr lang="en-US" altLang="zh-CN" sz="16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6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6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resolution for D2.0)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July 14, 2023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2.0 and Re-circulation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Wed July 26,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start for D2.0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200" kern="0" dirty="0">
              <a:solidFill>
                <a:schemeClr val="bg1">
                  <a:lumMod val="50000"/>
                </a:schemeClr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Sun August 20, 2023 at 23:59 Eastern Time USA (11:59 PM)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Initial LB end for D2.0</a:t>
            </a:r>
          </a:p>
          <a:p>
            <a:pPr lvl="1" algn="just">
              <a:buFont typeface="微软雅黑" panose="020B0503020204020204" pitchFamily="34" charset="-122"/>
              <a:buChar char="–"/>
            </a:pPr>
            <a:r>
              <a:rPr lang="en-US" altLang="zh-CN" sz="14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Assign the comments</a:t>
            </a: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Target for </a:t>
            </a:r>
            <a:r>
              <a:rPr lang="en-US" altLang="zh-CN" sz="1600" kern="0" dirty="0">
                <a:solidFill>
                  <a:srgbClr val="FF0000"/>
                </a:solidFill>
              </a:rPr>
              <a:t>Recirculation LB (D3.0) </a:t>
            </a:r>
            <a:r>
              <a:rPr lang="en-US" altLang="zh-CN" sz="1600" kern="0" dirty="0"/>
              <a:t>in</a:t>
            </a:r>
            <a:r>
              <a:rPr lang="en-US" altLang="zh-CN" sz="1600" kern="0" dirty="0">
                <a:solidFill>
                  <a:srgbClr val="FF0000"/>
                </a:solidFill>
              </a:rPr>
              <a:t> </a:t>
            </a:r>
            <a:r>
              <a:rPr lang="en-US" altLang="zh-CN" sz="1600" kern="0" dirty="0">
                <a:solidFill>
                  <a:srgbClr val="FF0000"/>
                </a:solidFill>
                <a:latin typeface="Times New Roman"/>
              </a:rPr>
              <a:t>November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 Plenary</a:t>
            </a:r>
            <a:endParaRPr lang="en-US" altLang="zh-CN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61563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922EFF3-B358-404D-95C1-5C78B36142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412BF20-FAF2-7EFA-BC6F-890A6AF99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397AF686-44BE-0610-FF62-D37AE402EC6F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800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September Interim)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348" y="917156"/>
            <a:ext cx="54698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Sept	18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– Too close to Sept Interim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 	19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 	21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 	25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 	26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Sept 	28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strike="sngStrike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2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–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3	(Tuesday),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–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5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 –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9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– 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 	10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 	12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 	16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 	17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19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23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 	24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 	26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Oct 	30	(Monday),	10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00 - 12:00 ET – CAC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 	31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 	2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 	6	(Monday),	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 	7	(Tuesday),	9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00 - 11:00 ET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Nov 	9	(Thursday),	22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00 - 00:00 ET</a:t>
            </a:r>
            <a:endParaRPr lang="en-US" altLang="zh-CN" sz="11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05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142999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November Plenary 2023 (Nov 12-17) </a:t>
            </a:r>
            <a:r>
              <a:rPr lang="en-US" altLang="zh-CN" sz="1600" dirty="0"/>
              <a:t>	</a:t>
            </a:r>
            <a:endParaRPr lang="en-US" altLang="zh-CN" sz="12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7030A0"/>
                </a:solidFill>
                <a:cs typeface="Times New Roman" panose="02020603050405020304" pitchFamily="18" charset="0"/>
              </a:rPr>
              <a:t>Nov 13    (Monday PM 1),		 13:30-15:30 Hawaii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385D8B"/>
                </a:solidFill>
                <a:cs typeface="Times New Roman" panose="02020603050405020304" pitchFamily="18" charset="0"/>
              </a:rPr>
              <a:t>Nov 13    (Monday PM 2),		 16:00-18:00 Hawaii time 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dirty="0">
              <a:solidFill>
                <a:srgbClr val="385D8B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 14    (Tuesday AM 1),		 08:00-10:00 Hawaii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 14    (Tuesday AM 2),		 10:30-12:30 Hawaii time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385D8B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 15    (Wednesday AM 2),		 10:30-12:30 Hawaii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7030A0"/>
                </a:solidFill>
                <a:cs typeface="Times New Roman" panose="02020603050405020304" pitchFamily="18" charset="0"/>
              </a:rPr>
              <a:t>Nov</a:t>
            </a:r>
            <a:r>
              <a:rPr lang="en-US" altLang="zh-CN" sz="1100" dirty="0">
                <a:solidFill>
                  <a:srgbClr val="7030A0"/>
                </a:solidFill>
                <a:ea typeface="宋体" panose="02010600030101010101" pitchFamily="2" charset="-122"/>
              </a:rPr>
              <a:t> 15    (Wednesday PM 1),		 </a:t>
            </a:r>
            <a:r>
              <a:rPr lang="en-US" altLang="zh-CN" sz="1100" dirty="0">
                <a:solidFill>
                  <a:srgbClr val="7030A0"/>
                </a:solidFill>
                <a:cs typeface="Times New Roman" panose="02020603050405020304" pitchFamily="18" charset="0"/>
              </a:rPr>
              <a:t>13:30-15:30 Hawaii time </a:t>
            </a:r>
            <a:endParaRPr lang="en-US" altLang="zh-CN" sz="1100" dirty="0">
              <a:solidFill>
                <a:srgbClr val="7030A0"/>
              </a:solidFill>
              <a:ea typeface="宋体" panose="02010600030101010101" pitchFamily="2" charset="-122"/>
            </a:endParaRP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100" dirty="0">
              <a:solidFill>
                <a:srgbClr val="385D8B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7030A0"/>
                </a:solidFill>
                <a:cs typeface="Times New Roman" panose="02020603050405020304" pitchFamily="18" charset="0"/>
              </a:rPr>
              <a:t>Nov 16    (Thursday PM 1),		 13:30-15:30 Hawaii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385D8B"/>
                </a:solidFill>
                <a:cs typeface="Times New Roman" panose="02020603050405020304" pitchFamily="18" charset="0"/>
              </a:rPr>
              <a:t>Nov 16    (Thursday PM 2),		</a:t>
            </a:r>
            <a:r>
              <a:rPr lang="en-US" altLang="zh-CN" sz="1100" dirty="0">
                <a:solidFill>
                  <a:srgbClr val="385D8B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100" dirty="0">
                <a:solidFill>
                  <a:srgbClr val="385D8B"/>
                </a:solidFill>
                <a:cs typeface="Times New Roman" panose="02020603050405020304" pitchFamily="18" charset="0"/>
              </a:rPr>
              <a:t>16:00-18:00 Hawaii time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548252" y="383012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Hawaii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19:00-21:00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13:00-15:00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10:00-12:00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21:30-23:30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15:30-17:30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12:30-14:30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18:30-20:30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15:30-17:30</a:t>
                      </a:r>
                      <a:endParaRPr lang="zh-CN" altLang="en-US" sz="900" kern="1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03:00-05:00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21:00-23:00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18:00-20:00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385D8B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385D8B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06:30-08:30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00:30-02:30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21:30-23:30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="" xmlns:a16="http://schemas.microsoft.com/office/drawing/2014/main" id="{58FF7B02-5BE2-44E0-B2CE-1F5FF2F26879}"/>
              </a:ext>
            </a:extLst>
          </p:cNvPr>
          <p:cNvSpPr/>
          <p:nvPr/>
        </p:nvSpPr>
        <p:spPr>
          <a:xfrm>
            <a:off x="3957894" y="5841492"/>
            <a:ext cx="3797500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100" b="1" dirty="0">
                <a:solidFill>
                  <a:schemeClr val="tx1"/>
                </a:solidFill>
              </a:rPr>
              <a:t>5 Nov 2023 - Daylight Saving Time ends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tx1"/>
                </a:solidFill>
              </a:rPr>
              <a:t>Sunday, 5 Nov 2023, 02:00:00 clocks are set </a:t>
            </a:r>
            <a:r>
              <a:rPr lang="en-US" altLang="zh-CN" sz="1100" b="1" dirty="0">
                <a:solidFill>
                  <a:schemeClr val="tx1"/>
                </a:solidFill>
              </a:rPr>
              <a:t>back</a:t>
            </a:r>
            <a:r>
              <a:rPr lang="en-US" altLang="zh-CN" sz="1100" dirty="0">
                <a:solidFill>
                  <a:schemeClr val="tx1"/>
                </a:solidFill>
              </a:rPr>
              <a:t> 1 hour to</a:t>
            </a:r>
            <a:br>
              <a:rPr lang="en-US" altLang="zh-CN" sz="1100" dirty="0">
                <a:solidFill>
                  <a:schemeClr val="tx1"/>
                </a:solidFill>
              </a:rPr>
            </a:br>
            <a:r>
              <a:rPr lang="en-US" altLang="zh-CN" sz="1100" dirty="0">
                <a:solidFill>
                  <a:schemeClr val="tx1"/>
                </a:solidFill>
              </a:rPr>
              <a:t>Sunday, 5 Nov 2023, 01:00:00 local daylight time instead.</a:t>
            </a: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B3E5154D-77E5-43B4-914D-22E74CC824AD}"/>
              </a:ext>
            </a:extLst>
          </p:cNvPr>
          <p:cNvSpPr/>
          <p:nvPr/>
        </p:nvSpPr>
        <p:spPr>
          <a:xfrm>
            <a:off x="7912742" y="5411904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altLang="zh-CN" sz="900" dirty="0">
                <a:solidFill>
                  <a:schemeClr val="tx1"/>
                </a:solidFill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>
              <a:spcAft>
                <a:spcPts val="300"/>
              </a:spcAft>
              <a:buClr>
                <a:srgbClr val="000000"/>
              </a:buClr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chemeClr val="tx1"/>
                </a:solidFill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algn="just"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altLang="zh-CN" sz="900" dirty="0">
                <a:solidFill>
                  <a:schemeClr val="tx1"/>
                </a:solidFill>
                <a:cs typeface="Times New Roman" panose="02020603050405020304" pitchFamily="18" charset="0"/>
              </a:rPr>
              <a:t>        (Sept 2023 – Nov 2023 CAC calls: Oct 9, Oct 30)</a:t>
            </a:r>
          </a:p>
          <a:p>
            <a:pPr marL="228600" lvl="1" indent="-228600" algn="just">
              <a:spcAft>
                <a:spcPts val="300"/>
              </a:spcAft>
              <a:buClr>
                <a:srgbClr val="000000"/>
              </a:buClr>
              <a:buFont typeface="+mj-lt"/>
              <a:buAutoNum type="arabicPeriod" startAt="2"/>
              <a:defRPr/>
            </a:pPr>
            <a:r>
              <a:rPr lang="en-US" altLang="zh-CN" sz="900" dirty="0">
                <a:solidFill>
                  <a:schemeClr val="tx1"/>
                </a:solidFill>
                <a:cs typeface="MS PGothic" charset="0"/>
              </a:rPr>
              <a:t>Thursday </a:t>
            </a:r>
            <a:r>
              <a:rPr lang="en-US" altLang="zh-CN" sz="900" dirty="0">
                <a:solidFill>
                  <a:schemeClr val="tx1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solidFill>
                  <a:schemeClr val="tx1"/>
                </a:solidFill>
                <a:cs typeface="MS PGothic" charset="0"/>
              </a:rPr>
              <a:t>(Thursday 20</a:t>
            </a:r>
            <a:r>
              <a:rPr lang="zh-CN" altLang="en-US" sz="900" dirty="0">
                <a:solidFill>
                  <a:schemeClr val="tx1"/>
                </a:solidFill>
                <a:cs typeface="MS PGothic" charset="0"/>
              </a:rPr>
              <a:t>：</a:t>
            </a:r>
            <a:r>
              <a:rPr lang="en-US" altLang="zh-CN" sz="900" dirty="0">
                <a:solidFill>
                  <a:schemeClr val="tx1"/>
                </a:solidFill>
                <a:cs typeface="MS PGothic" charset="0"/>
              </a:rPr>
              <a:t>00  – 22:00 PT, Friday 11am-13:00 in China, Friday 6am-8am in Israel, Friday 5am – 7am in Central Europe), and Sang Kim will help to take the minutes for these slots.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A42AA60-06EC-BAD3-DDBB-6B22E42EA5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39B0304-8729-AFF4-5B00-DE06F0898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="" xmlns:a16="http://schemas.microsoft.com/office/drawing/2014/main" id="{92B5A300-BE03-9CAB-2728-40F6E5E74395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21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2172</TotalTime>
  <Words>493</Words>
  <Application>Microsoft Office PowerPoint</Application>
  <PresentationFormat>宽屏</PresentationFormat>
  <Paragraphs>189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September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108</cp:revision>
  <cp:lastPrinted>1601-01-01T00:00:00Z</cp:lastPrinted>
  <dcterms:created xsi:type="dcterms:W3CDTF">2019-09-06T19:28:44Z</dcterms:created>
  <dcterms:modified xsi:type="dcterms:W3CDTF">2023-09-14T14:49:27Z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(3)WalX5nNibsdNprGetgouk3PIJqxoRa7Byrg5CqUXsXc6AYf6dVzEEZOPWIpGDkNMjs4aolk5
/A6tZI7NY4074vpc7WuGA/3hqFof0sEK4XSgQlsIjFHMQaY3CeNEeBmAYHP2ZWWtoPoxmSi8
bAT8mmF7WoLaQxwrF6DTUZz5uQFlaPbqNL3SJwwJ00/md8dkPHER0pSajnlWw98Um0JjEzyt
GVgArxd8Ga+ryfLU8I</vt:lpwstr>
  </property>
  <property fmtid="{D5CDD505-2E9C-101B-9397-08002B2CF9AE}" pid="3" name="_2015_ms_pID_7253431">
    <vt:lpwstr>dcChZlpEWDL6nPWgQ+/D0w4jvRgo8eCNhspD24eBQBSrmOj4H7IvcK
2rz4fU+VjBkAdu2iyLRhPTYpmhfXB5bYv3S/UQfAaoLQOT39VtO6boZPp+KinGs97ue0ch4p
2ez3MV5+9V8gtBhTHxSnUNYFamUPj1ySUn9un0ORw/Q0xo72jJjrYl2MQj+CdC8Ptf0d5u15
fnv+GNqazm2UEELNw0etPcth4FwlG9XjmAEl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wdwyd9zwildnLYS8P0vyGv8=</vt:lpwstr>
  </property>
</Properties>
</file>