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5"/>
  </p:sldMasterIdLst>
  <p:notesMasterIdLst>
    <p:notesMasterId r:id="rId54"/>
  </p:notesMasterIdLst>
  <p:handoutMasterIdLst>
    <p:handoutMasterId r:id="rId55"/>
  </p:handoutMasterIdLst>
  <p:sldIdLst>
    <p:sldId id="534" r:id="rId6"/>
    <p:sldId id="2020" r:id="rId7"/>
    <p:sldId id="2033" r:id="rId8"/>
    <p:sldId id="2105" r:id="rId9"/>
    <p:sldId id="2032" r:id="rId10"/>
    <p:sldId id="2071" r:id="rId11"/>
    <p:sldId id="2117" r:id="rId12"/>
    <p:sldId id="2116" r:id="rId13"/>
    <p:sldId id="2035" r:id="rId14"/>
    <p:sldId id="2031" r:id="rId15"/>
    <p:sldId id="2039" r:id="rId16"/>
    <p:sldId id="1605" r:id="rId17"/>
    <p:sldId id="2083" r:id="rId18"/>
    <p:sldId id="2084" r:id="rId19"/>
    <p:sldId id="1607" r:id="rId20"/>
    <p:sldId id="1925" r:id="rId21"/>
    <p:sldId id="2118" r:id="rId22"/>
    <p:sldId id="2108" r:id="rId23"/>
    <p:sldId id="2109" r:id="rId24"/>
    <p:sldId id="2110" r:id="rId25"/>
    <p:sldId id="2111" r:id="rId26"/>
    <p:sldId id="2114" r:id="rId27"/>
    <p:sldId id="2100" r:id="rId28"/>
    <p:sldId id="2101" r:id="rId29"/>
    <p:sldId id="2102" r:id="rId30"/>
    <p:sldId id="2103" r:id="rId31"/>
    <p:sldId id="2107" r:id="rId32"/>
    <p:sldId id="2099" r:id="rId33"/>
    <p:sldId id="1956" r:id="rId34"/>
    <p:sldId id="1957" r:id="rId35"/>
    <p:sldId id="2027" r:id="rId36"/>
    <p:sldId id="2075" r:id="rId37"/>
    <p:sldId id="2098" r:id="rId38"/>
    <p:sldId id="2037" r:id="rId39"/>
    <p:sldId id="2049" r:id="rId40"/>
    <p:sldId id="2050" r:id="rId41"/>
    <p:sldId id="2054" r:id="rId42"/>
    <p:sldId id="2055" r:id="rId43"/>
    <p:sldId id="2056" r:id="rId44"/>
    <p:sldId id="2022" r:id="rId45"/>
    <p:sldId id="1800" r:id="rId46"/>
    <p:sldId id="1644" r:id="rId47"/>
    <p:sldId id="1643" r:id="rId48"/>
    <p:sldId id="1247" r:id="rId49"/>
    <p:sldId id="2040" r:id="rId50"/>
    <p:sldId id="1648" r:id="rId51"/>
    <p:sldId id="1922" r:id="rId52"/>
    <p:sldId id="1919" r:id="rId53"/>
  </p:sldIdLst>
  <p:sldSz cx="9144000" cy="7434263"/>
  <p:notesSz cx="93218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6pPr>
    <a:lvl7pPr marL="835024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7pPr>
    <a:lvl8pPr marL="97419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8pPr>
    <a:lvl9pPr marL="1113366" algn="l" defTabSz="278341" rtl="0" eaLnBrk="1" latinLnBrk="0" hangingPunct="1">
      <a:defRPr sz="1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6" userDrawn="1">
          <p15:clr>
            <a:srgbClr val="A4A3A4"/>
          </p15:clr>
        </p15:guide>
        <p15:guide id="2" pos="43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8">
          <p15:clr>
            <a:srgbClr val="A4A3A4"/>
          </p15:clr>
        </p15:guide>
        <p15:guide id="2" pos="29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8000"/>
    <a:srgbClr val="FFFF66"/>
    <a:srgbClr val="FFC047"/>
    <a:srgbClr val="FEA955"/>
    <a:srgbClr val="FEA853"/>
    <a:srgbClr val="CA8643"/>
    <a:srgbClr val="F5A351"/>
    <a:srgbClr val="0000FF"/>
    <a:srgbClr val="007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1159" autoAdjust="0"/>
  </p:normalViewPr>
  <p:slideViewPr>
    <p:cSldViewPr>
      <p:cViewPr varScale="1">
        <p:scale>
          <a:sx n="87" d="100"/>
          <a:sy n="87" d="100"/>
        </p:scale>
        <p:origin x="768" y="77"/>
      </p:cViewPr>
      <p:guideLst>
        <p:guide orient="horz" pos="916"/>
        <p:guide pos="430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050" y="-96"/>
      </p:cViewPr>
      <p:guideLst>
        <p:guide orient="horz" pos="2188"/>
        <p:guide pos="29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nzo Wentink" userId="3b214777-5afc-4623-ada4-6e857acd9113" providerId="ADAL" clId="{5286BF71-BD9C-4455-8CEB-C3AE82C7D845}"/>
    <pc:docChg chg="modMainMaster">
      <pc:chgData name="Menzo Wentink" userId="3b214777-5afc-4623-ada4-6e857acd9113" providerId="ADAL" clId="{5286BF71-BD9C-4455-8CEB-C3AE82C7D845}" dt="2023-09-13T12:47:56.893" v="7" actId="20577"/>
      <pc:docMkLst>
        <pc:docMk/>
      </pc:docMkLst>
      <pc:sldMasterChg chg="modSp mod">
        <pc:chgData name="Menzo Wentink" userId="3b214777-5afc-4623-ada4-6e857acd9113" providerId="ADAL" clId="{5286BF71-BD9C-4455-8CEB-C3AE82C7D845}" dt="2023-09-13T12:47:56.893" v="7" actId="20577"/>
        <pc:sldMasterMkLst>
          <pc:docMk/>
          <pc:sldMasterMk cId="0" sldId="2147483699"/>
        </pc:sldMasterMkLst>
        <pc:spChg chg="mod">
          <ac:chgData name="Menzo Wentink" userId="3b214777-5afc-4623-ada4-6e857acd9113" providerId="ADAL" clId="{5286BF71-BD9C-4455-8CEB-C3AE82C7D845}" dt="2023-09-13T12:47:56.893" v="7" actId="20577"/>
          <ac:spMkLst>
            <pc:docMk/>
            <pc:sldMasterMk cId="0" sldId="2147483699"/>
            <ac:spMk id="9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R&amp;D_innerPage_3medRes"/>
          <p:cNvPicPr>
            <a:picLocks noChangeAspect="1" noChangeArrowheads="1"/>
          </p:cNvPicPr>
          <p:nvPr/>
        </p:nvPicPr>
        <p:blipFill>
          <a:blip r:embed="rId2" cstate="print"/>
          <a:srcRect l="1181" t="1714" r="1181" b="80571"/>
          <a:stretch>
            <a:fillRect/>
          </a:stretch>
        </p:blipFill>
        <p:spPr bwMode="auto">
          <a:xfrm>
            <a:off x="0" y="-1913"/>
            <a:ext cx="9321800" cy="7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1169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80197" y="0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59113" y="520700"/>
            <a:ext cx="3203575" cy="2605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180" y="3299778"/>
            <a:ext cx="7457440" cy="312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80197" y="6598349"/>
            <a:ext cx="4039446" cy="34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9DAB31-59AD-4F23-91ED-D5C760CE7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154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1pPr>
    <a:lvl2pPr marL="13917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2pPr>
    <a:lvl3pPr marL="278341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3pPr>
    <a:lvl4pPr marL="41751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4pPr>
    <a:lvl5pPr marL="556683" algn="l" rtl="0" eaLnBrk="0" fontAlgn="base" hangingPunct="0">
      <a:spcBef>
        <a:spcPct val="30000"/>
      </a:spcBef>
      <a:spcAft>
        <a:spcPct val="0"/>
      </a:spcAft>
      <a:defRPr sz="400" kern="1200">
        <a:solidFill>
          <a:schemeClr val="tx1"/>
        </a:solidFill>
        <a:latin typeface="Arial" charset="0"/>
        <a:ea typeface="+mn-ea"/>
        <a:cs typeface="+mn-cs"/>
      </a:defRPr>
    </a:lvl5pPr>
    <a:lvl6pPr marL="69585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835024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97419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113366" algn="l" defTabSz="278341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09442"/>
            <a:ext cx="7772400" cy="159354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2750"/>
            <a:ext cx="6400800" cy="18998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B429028-EDBC-4B69-9F69-0DC0E1F178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7697"/>
            <a:ext cx="8305800" cy="780587"/>
          </a:xfrm>
        </p:spPr>
        <p:txBody>
          <a:bodyPr/>
          <a:lstStyle>
            <a:lvl1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8284"/>
            <a:ext cx="8305800" cy="5737313"/>
          </a:xfrm>
        </p:spPr>
        <p:txBody>
          <a:bodyPr/>
          <a:lstStyle>
            <a:lvl1pPr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4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7697"/>
            <a:ext cx="8305800" cy="780587"/>
          </a:xfrm>
        </p:spPr>
        <p:txBody>
          <a:bodyPr/>
          <a:lstStyle>
            <a:lvl1pPr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033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DBE39F8B-9560-4412-B07B-3288B07C94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77696"/>
            <a:ext cx="8305800" cy="8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7314"/>
            <a:ext cx="8305800" cy="569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31537" y="7073655"/>
            <a:ext cx="6219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400" b="0"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9642FA4-93AF-4596-8846-F9DC874D2F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81000" y="460012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95536" y="7021248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 dirty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5796138" y="7091757"/>
            <a:ext cx="28714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tx1"/>
                </a:solidFill>
                <a:latin typeface="Times New Roman"/>
                <a:cs typeface="Times New Roman"/>
              </a:rPr>
              <a:t>Menzo Wentink, Qualcomm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3231331" y="183014"/>
            <a:ext cx="5457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solidFill>
                  <a:schemeClr val="tx1"/>
                </a:solidFill>
                <a:latin typeface="+mn-lt"/>
              </a:rPr>
              <a:t>doc: IEEE 802.11-</a:t>
            </a:r>
            <a:r>
              <a:rPr lang="en-US" sz="1800" b="1">
                <a:solidFill>
                  <a:schemeClr val="tx1"/>
                </a:solidFill>
                <a:latin typeface="+mn-lt"/>
                <a:cs typeface="Calibri" pitchFamily="34" charset="0"/>
              </a:rPr>
              <a:t>23</a:t>
            </a:r>
            <a:r>
              <a:rPr lang="en-US" sz="1800" b="1">
                <a:latin typeface="+mn-lt"/>
                <a:cs typeface="Calibri" pitchFamily="34" charset="0"/>
              </a:rPr>
              <a:t>/1622r0</a:t>
            </a: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359532" y="149710"/>
            <a:ext cx="19082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39688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>
                <a:latin typeface="+mj-lt"/>
                <a:cs typeface="Calibri" pitchFamily="34" charset="0"/>
              </a:rPr>
              <a:t>September </a:t>
            </a:r>
            <a:r>
              <a:rPr lang="en-US" sz="1800" b="1" baseline="0" dirty="0">
                <a:latin typeface="+mj-lt"/>
                <a:cs typeface="Calibri" pitchFamily="34" charset="0"/>
              </a:rPr>
              <a:t>2023</a:t>
            </a:r>
            <a:endParaRPr lang="en-US" sz="1800" b="1" kern="1200" dirty="0">
              <a:solidFill>
                <a:schemeClr val="tx1"/>
              </a:solidFill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395539" y="7091757"/>
            <a:ext cx="21873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tx1"/>
                </a:solidFill>
                <a:latin typeface="Times New Roman"/>
                <a:cs typeface="Times New Roman"/>
              </a:rPr>
              <a:t>Submission</a:t>
            </a:r>
            <a:endParaRPr lang="en-US" sz="1400" b="0" kern="1200" dirty="0">
              <a:solidFill>
                <a:schemeClr val="tx1"/>
              </a:solidFill>
              <a:latin typeface="Times New Roman"/>
              <a:ea typeface="+mn-ea"/>
              <a:cs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7" r:id="rId3"/>
    <p:sldLayoutId id="2147483706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800" b="1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75556" y="1094981"/>
            <a:ext cx="7772400" cy="1470025"/>
          </a:xfrm>
        </p:spPr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NBFH coexistence with Wi-Fi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90848" y="7073655"/>
            <a:ext cx="503343" cy="215444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B429028-EDBC-4B69-9F69-0DC0E1F178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62000" y="231297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Author:</a:t>
            </a:r>
            <a:endParaRPr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849485"/>
              </p:ext>
            </p:extLst>
          </p:nvPr>
        </p:nvGraphicFramePr>
        <p:xfrm>
          <a:off x="622300" y="3031331"/>
          <a:ext cx="7658113" cy="914400"/>
        </p:xfrm>
        <a:graphic>
          <a:graphicData uri="http://schemas.openxmlformats.org/drawingml/2006/table">
            <a:tbl>
              <a:tblPr/>
              <a:tblGrid>
                <a:gridCol w="1690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7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9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Affiliation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Address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Email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Menzo Wentink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Qualcomm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Utrecht,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The Netherlands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mwentink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qti qualcomm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86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0AA292-F69A-6686-2821-5BBBDB27AF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Enhanced Broadcast Services (EBCS)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752B768-5837-EF3C-AE5B-F43DC852B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EBCS is standardized in 802.11bc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26D6B-E958-E7AB-8BBC-52888F326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4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26F2-B119-7888-B1B7-6A896527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simulation parameters – EBCS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D2E7E-56A0-1A31-D97D-1FA5338DF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/>
              <a:t>Wi-Fi settings</a:t>
            </a:r>
          </a:p>
          <a:p>
            <a:pPr lvl="1"/>
            <a:r>
              <a:rPr lang="en-US" sz="1200"/>
              <a:t>Tx power: 23 dBm at AP (LPI), 21 dBm at STA (LPI)</a:t>
            </a:r>
          </a:p>
          <a:p>
            <a:pPr lvl="1"/>
            <a:r>
              <a:rPr lang="en-US" sz="1200"/>
              <a:t>packet size: 5 ms</a:t>
            </a:r>
          </a:p>
          <a:p>
            <a:pPr lvl="1"/>
            <a:r>
              <a:rPr lang="en-US" sz="1200"/>
              <a:t>downlink traffic, EBCS</a:t>
            </a:r>
          </a:p>
          <a:p>
            <a:pPr lvl="1"/>
            <a:r>
              <a:rPr lang="en-US" sz="1200"/>
              <a:t>channel width: 160 MHz</a:t>
            </a:r>
          </a:p>
          <a:p>
            <a:pPr lvl="1"/>
            <a:r>
              <a:rPr lang="en-US" sz="1200"/>
              <a:t>max bitrate: 2402 Mbps at HE MCS 11, 160 MHz, 2x996-tone RU, Nss = 2, 800 ns GI</a:t>
            </a:r>
          </a:p>
          <a:p>
            <a:pPr lvl="1"/>
            <a:r>
              <a:rPr lang="en-US" sz="1200"/>
              <a:t>frame exchange: Broadcast Data (EBCS)</a:t>
            </a:r>
          </a:p>
          <a:p>
            <a:pPr lvl="1"/>
            <a:r>
              <a:rPr lang="en-US" sz="1200"/>
              <a:t>start time: 0 s</a:t>
            </a:r>
          </a:p>
          <a:p>
            <a:pPr lvl="1"/>
            <a:r>
              <a:rPr lang="en-US" sz="1200"/>
              <a:t>20 pps (50 ms between packets), 4% on air duty cycle</a:t>
            </a:r>
          </a:p>
          <a:p>
            <a:r>
              <a:rPr lang="en-US" sz="1400"/>
              <a:t>NBFH settings (BT)</a:t>
            </a:r>
          </a:p>
          <a:p>
            <a:pPr lvl="1"/>
            <a:r>
              <a:rPr lang="en-US" sz="1200"/>
              <a:t>Tx power: 14 dBm (VLP)</a:t>
            </a:r>
          </a:p>
          <a:p>
            <a:pPr lvl="1"/>
            <a:r>
              <a:rPr lang="en-US" sz="1200"/>
              <a:t>dwell time: 625 us</a:t>
            </a:r>
            <a:endParaRPr lang="en-US" sz="1000"/>
          </a:p>
          <a:p>
            <a:pPr lvl="1"/>
            <a:r>
              <a:rPr lang="en-US" sz="1200"/>
              <a:t>hop width: 4 MHz</a:t>
            </a:r>
          </a:p>
          <a:p>
            <a:pPr lvl="1"/>
            <a:r>
              <a:rPr lang="en-US" sz="1200"/>
              <a:t>hopping width: 500 MHz (random hopping pattern, 125 hops)</a:t>
            </a:r>
          </a:p>
          <a:p>
            <a:pPr lvl="1"/>
            <a:r>
              <a:rPr lang="en-US" sz="1200"/>
              <a:t>eDAA settings: 0.5 s between CCAs, evacuation in 20 MHz blocks, two options for channel restoration:</a:t>
            </a:r>
          </a:p>
          <a:p>
            <a:pPr lvl="2"/>
            <a:r>
              <a:rPr lang="en-US" sz="1000"/>
              <a:t>option 1: after 0.5 s when CCA is clear</a:t>
            </a:r>
          </a:p>
          <a:p>
            <a:pPr lvl="2"/>
            <a:r>
              <a:rPr lang="en-US" sz="1000"/>
              <a:t>option 2: after 2.5 s without CCA (exponentially increasing)</a:t>
            </a:r>
          </a:p>
          <a:p>
            <a:pPr lvl="1"/>
            <a:r>
              <a:rPr lang="en-US" sz="1200"/>
              <a:t>start time: 5 s</a:t>
            </a:r>
          </a:p>
          <a:p>
            <a:pPr lvl="1"/>
            <a:r>
              <a:rPr lang="en-US" sz="1200"/>
              <a:t>downlink traffic, full buffer</a:t>
            </a:r>
          </a:p>
          <a:p>
            <a:r>
              <a:rPr lang="en-US" sz="1400"/>
              <a:t>Channel model</a:t>
            </a:r>
          </a:p>
          <a:p>
            <a:pPr lvl="1"/>
            <a:r>
              <a:rPr lang="en-US" sz="1200"/>
              <a:t>AWGN channel with a breakpoint at 5 m</a:t>
            </a:r>
          </a:p>
          <a:p>
            <a:pPr lvl="2"/>
            <a:r>
              <a:rPr lang="en-US" sz="1100"/>
              <a:t>pathloss = 40.05 + 20log10(f/2.4) + 20log10(min(d, b)) + (d &gt; b) * (35log10(d/b))</a:t>
            </a:r>
          </a:p>
          <a:p>
            <a:pPr lvl="2"/>
            <a:r>
              <a:rPr lang="en-US" sz="1100"/>
              <a:t>where f = 5.18 GHz, d = distance, b = breakpoint = 5 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F5799-B19E-BD2E-C54B-9C6447FB4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28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A5178C-70DD-B53F-689D-4C8DD8EF0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BD65E-25AA-C218-D7CF-130E769A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Broadcast traffic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1940A5-1829-8332-0DF3-28997E77B9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DEBBF4D-C7CF-0E88-F157-CE1157E8A53F}"/>
              </a:ext>
            </a:extLst>
          </p:cNvPr>
          <p:cNvCxnSpPr>
            <a:cxnSpLocks/>
          </p:cNvCxnSpPr>
          <p:nvPr/>
        </p:nvCxnSpPr>
        <p:spPr bwMode="auto">
          <a:xfrm>
            <a:off x="4898383" y="2601007"/>
            <a:ext cx="0" cy="200112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C03B2CF-52BA-5D57-9A7B-B33313A09A1E}"/>
              </a:ext>
            </a:extLst>
          </p:cNvPr>
          <p:cNvSpPr txBox="1"/>
          <p:nvPr/>
        </p:nvSpPr>
        <p:spPr>
          <a:xfrm>
            <a:off x="4898383" y="2889039"/>
            <a:ext cx="1473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LPI Wi-Fi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downlink traffic</a:t>
            </a:r>
          </a:p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Broadcast traffic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(EBCS)</a:t>
            </a:r>
          </a:p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(20 pps, 50 ms between packets, 4% on air duty cycle)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580611-C874-0A81-C27B-BA565814E42E}"/>
              </a:ext>
            </a:extLst>
          </p:cNvPr>
          <p:cNvSpPr txBox="1"/>
          <p:nvPr/>
        </p:nvSpPr>
        <p:spPr>
          <a:xfrm>
            <a:off x="4743507" y="2276971"/>
            <a:ext cx="3481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AC276E-8C4B-0F3B-FC6E-CE6D61B6C57B}"/>
              </a:ext>
            </a:extLst>
          </p:cNvPr>
          <p:cNvSpPr txBox="1"/>
          <p:nvPr/>
        </p:nvSpPr>
        <p:spPr>
          <a:xfrm>
            <a:off x="4671499" y="462303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B07C4-DD8D-5B80-1BE3-0CA333A90E1F}"/>
              </a:ext>
            </a:extLst>
          </p:cNvPr>
          <p:cNvSpPr txBox="1"/>
          <p:nvPr/>
        </p:nvSpPr>
        <p:spPr>
          <a:xfrm>
            <a:off x="3347864" y="4509219"/>
            <a:ext cx="14494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VLP NB link</a:t>
            </a:r>
          </a:p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4 MHz hop width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500 MHz hopping width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4EE468-3BC8-F5B5-4CF2-1FCD92F860DB}"/>
              </a:ext>
            </a:extLst>
          </p:cNvPr>
          <p:cNvSpPr txBox="1"/>
          <p:nvPr/>
        </p:nvSpPr>
        <p:spPr>
          <a:xfrm>
            <a:off x="7675632" y="6669459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nb_r400b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1AB715-4BC3-5D20-65C7-46F59D33CE1D}"/>
              </a:ext>
            </a:extLst>
          </p:cNvPr>
          <p:cNvCxnSpPr>
            <a:cxnSpLocks/>
          </p:cNvCxnSpPr>
          <p:nvPr/>
        </p:nvCxnSpPr>
        <p:spPr bwMode="auto">
          <a:xfrm>
            <a:off x="4499992" y="4545223"/>
            <a:ext cx="0" cy="144016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49272A3-F6F1-C99A-7373-C3B228221614}"/>
              </a:ext>
            </a:extLst>
          </p:cNvPr>
          <p:cNvSpPr txBox="1"/>
          <p:nvPr/>
        </p:nvSpPr>
        <p:spPr>
          <a:xfrm>
            <a:off x="2329150" y="1043543"/>
            <a:ext cx="479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n-lt"/>
              </a:rPr>
              <a:t>802.11bc – Enhanced Broadcast Services (EBCS)</a:t>
            </a:r>
          </a:p>
        </p:txBody>
      </p:sp>
    </p:spTree>
    <p:extLst>
      <p:ext uri="{BB962C8B-B14F-4D97-AF65-F5344CB8AC3E}">
        <p14:creationId xmlns:p14="http://schemas.microsoft.com/office/powerpoint/2010/main" val="404121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6506E2-EC01-0B5E-44B4-6F160D25D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24" y="1049900"/>
            <a:ext cx="7108552" cy="53344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Wi-Fi/NB eDAA with Option 1 – </a:t>
            </a:r>
            <a:r>
              <a:rPr lang="en-US">
                <a:latin typeface="+mn-lt"/>
              </a:rPr>
              <a:t>EBCS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31FC-9A05-1C33-A0AD-9E50357A5BF0}"/>
              </a:ext>
            </a:extLst>
          </p:cNvPr>
          <p:cNvSpPr txBox="1"/>
          <p:nvPr/>
        </p:nvSpPr>
        <p:spPr>
          <a:xfrm>
            <a:off x="7707692" y="6669459"/>
            <a:ext cx="612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nb_r414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23B188-78EA-9902-BAE5-B0F713C38F95}"/>
              </a:ext>
            </a:extLst>
          </p:cNvPr>
          <p:cNvSpPr txBox="1"/>
          <p:nvPr/>
        </p:nvSpPr>
        <p:spPr>
          <a:xfrm>
            <a:off x="2591780" y="4581227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eDAA detection of the periodic Wi-Fi broadcast traffic is very unreliable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0D2394-A58A-868E-ED3F-CA4785C0708F}"/>
              </a:ext>
            </a:extLst>
          </p:cNvPr>
          <p:cNvCxnSpPr>
            <a:cxnSpLocks/>
          </p:cNvCxnSpPr>
          <p:nvPr/>
        </p:nvCxnSpPr>
        <p:spPr bwMode="auto">
          <a:xfrm flipH="1">
            <a:off x="2231740" y="3357091"/>
            <a:ext cx="216024" cy="28803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E92B1D4-08BC-A716-F315-B87A6FE4AB2B}"/>
              </a:ext>
            </a:extLst>
          </p:cNvPr>
          <p:cNvSpPr txBox="1"/>
          <p:nvPr/>
        </p:nvSpPr>
        <p:spPr>
          <a:xfrm>
            <a:off x="1187624" y="3594311"/>
            <a:ext cx="1116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NB starts at 5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A852B1-2B1F-F673-3A30-72DBA81C5E7C}"/>
              </a:ext>
            </a:extLst>
          </p:cNvPr>
          <p:cNvSpPr txBox="1"/>
          <p:nvPr/>
        </p:nvSpPr>
        <p:spPr>
          <a:xfrm>
            <a:off x="2051720" y="1553116"/>
            <a:ext cx="23402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eDAA fails to reliably detect the low duty cycle Wi-Fi broadcast transmissions and NB causes major interference to Wi-Fi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A24548-6AEA-F29B-752C-62DAD2784392}"/>
              </a:ext>
            </a:extLst>
          </p:cNvPr>
          <p:cNvSpPr txBox="1"/>
          <p:nvPr/>
        </p:nvSpPr>
        <p:spPr>
          <a:xfrm>
            <a:off x="5220072" y="483325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The NB latency is considerable, especially for the low Wi-Fi duty cycle of 4%, because eDAA disables 20 MHz segments for a significant amount of time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4CC4ABE-449D-E787-647D-BCCD5D2A0A2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113838" y="2060947"/>
            <a:ext cx="54006" cy="238461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74458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636D31-9343-6F81-C368-A1AFA924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24" y="1049900"/>
            <a:ext cx="7108552" cy="53344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Wi-Fi/NB eDAA with Option 2 – </a:t>
            </a:r>
            <a:r>
              <a:rPr lang="en-US">
                <a:latin typeface="+mn-lt"/>
              </a:rPr>
              <a:t>EBCS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31FC-9A05-1C33-A0AD-9E50357A5BF0}"/>
              </a:ext>
            </a:extLst>
          </p:cNvPr>
          <p:cNvSpPr txBox="1"/>
          <p:nvPr/>
        </p:nvSpPr>
        <p:spPr>
          <a:xfrm>
            <a:off x="7675632" y="6669459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nb_r400b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23B188-78EA-9902-BAE5-B0F713C38F95}"/>
              </a:ext>
            </a:extLst>
          </p:cNvPr>
          <p:cNvSpPr txBox="1"/>
          <p:nvPr/>
        </p:nvSpPr>
        <p:spPr>
          <a:xfrm>
            <a:off x="2591780" y="4581227"/>
            <a:ext cx="17281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eDAA detection of the periodic Wi-Fi broadcast traffic is very unreliable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90D2394-A58A-868E-ED3F-CA4785C0708F}"/>
              </a:ext>
            </a:extLst>
          </p:cNvPr>
          <p:cNvCxnSpPr>
            <a:cxnSpLocks/>
          </p:cNvCxnSpPr>
          <p:nvPr/>
        </p:nvCxnSpPr>
        <p:spPr bwMode="auto">
          <a:xfrm flipH="1">
            <a:off x="2231740" y="3357091"/>
            <a:ext cx="216024" cy="28803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E92B1D4-08BC-A716-F315-B87A6FE4AB2B}"/>
              </a:ext>
            </a:extLst>
          </p:cNvPr>
          <p:cNvSpPr txBox="1"/>
          <p:nvPr/>
        </p:nvSpPr>
        <p:spPr>
          <a:xfrm>
            <a:off x="1187624" y="3594311"/>
            <a:ext cx="1116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NB starts at 5 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A24548-6AEA-F29B-752C-62DAD2784392}"/>
              </a:ext>
            </a:extLst>
          </p:cNvPr>
          <p:cNvSpPr txBox="1"/>
          <p:nvPr/>
        </p:nvSpPr>
        <p:spPr>
          <a:xfrm>
            <a:off x="5220072" y="483325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The NB latency is considerable, especially for the low Wi-Fi duty cycle of 4%, because eDAA disables 20 MHz segments for a significant amount of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1C9414-5FB6-ADB3-64F3-F2881E740C29}"/>
              </a:ext>
            </a:extLst>
          </p:cNvPr>
          <p:cNvSpPr txBox="1"/>
          <p:nvPr/>
        </p:nvSpPr>
        <p:spPr>
          <a:xfrm>
            <a:off x="2051720" y="1553116"/>
            <a:ext cx="23402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eDAA fails to reliably detect the low duty cycle Wi-Fi broadcast transmissions and NB causes major interference to Wi-Fi</a:t>
            </a:r>
          </a:p>
        </p:txBody>
      </p:sp>
    </p:spTree>
    <p:extLst>
      <p:ext uri="{BB962C8B-B14F-4D97-AF65-F5344CB8AC3E}">
        <p14:creationId xmlns:p14="http://schemas.microsoft.com/office/powerpoint/2010/main" val="60591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CCD39F-ACF4-0B61-B6C0-464CA3CC7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50131"/>
            <a:ext cx="7112000" cy="533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Wi-Fi/NB LBT – </a:t>
            </a:r>
            <a:r>
              <a:rPr lang="en-US">
                <a:latin typeface="+mn-lt"/>
              </a:rPr>
              <a:t>EBCS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B2FC7-43BB-3EA6-BAFC-32B05E05F95D}"/>
              </a:ext>
            </a:extLst>
          </p:cNvPr>
          <p:cNvSpPr txBox="1"/>
          <p:nvPr/>
        </p:nvSpPr>
        <p:spPr>
          <a:xfrm>
            <a:off x="7675632" y="6669459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nb_r400b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9C048-1BE4-6766-2492-E56677DFDDE7}"/>
              </a:ext>
            </a:extLst>
          </p:cNvPr>
          <p:cNvSpPr txBox="1"/>
          <p:nvPr/>
        </p:nvSpPr>
        <p:spPr>
          <a:xfrm>
            <a:off x="2303748" y="5451130"/>
            <a:ext cx="16397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(This plot is not defined for LBT)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CA17C3-E0F0-296F-6C94-90FA6641E28B}"/>
              </a:ext>
            </a:extLst>
          </p:cNvPr>
          <p:cNvCxnSpPr>
            <a:cxnSpLocks/>
          </p:cNvCxnSpPr>
          <p:nvPr/>
        </p:nvCxnSpPr>
        <p:spPr bwMode="auto">
          <a:xfrm flipH="1">
            <a:off x="2231740" y="3357091"/>
            <a:ext cx="216024" cy="28803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7B05C45-7F57-29EB-781C-54F2374BB67B}"/>
              </a:ext>
            </a:extLst>
          </p:cNvPr>
          <p:cNvSpPr txBox="1"/>
          <p:nvPr/>
        </p:nvSpPr>
        <p:spPr>
          <a:xfrm>
            <a:off x="1187624" y="3594311"/>
            <a:ext cx="1116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NB starts at 5 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D31BF2-172D-DE0C-DAB0-48117E420777}"/>
              </a:ext>
            </a:extLst>
          </p:cNvPr>
          <p:cNvSpPr txBox="1"/>
          <p:nvPr/>
        </p:nvSpPr>
        <p:spPr>
          <a:xfrm>
            <a:off x="2356689" y="166490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NB with LBT defers for ongoing Wi-Fi broadcast transmissions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55B717-E075-B99F-D955-8EEEC2504B1D}"/>
              </a:ext>
            </a:extLst>
          </p:cNvPr>
          <p:cNvSpPr txBox="1"/>
          <p:nvPr/>
        </p:nvSpPr>
        <p:spPr>
          <a:xfrm>
            <a:off x="5400092" y="5322503"/>
            <a:ext cx="20522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The NB latency is low when it uses LBT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F30D36-769F-F1DE-6CC0-B097D09491F8}"/>
              </a:ext>
            </a:extLst>
          </p:cNvPr>
          <p:cNvSpPr txBox="1"/>
          <p:nvPr/>
        </p:nvSpPr>
        <p:spPr>
          <a:xfrm>
            <a:off x="2555776" y="262771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The NB throughput is essentially unaffected</a:t>
            </a:r>
          </a:p>
        </p:txBody>
      </p:sp>
    </p:spTree>
    <p:extLst>
      <p:ext uri="{BB962C8B-B14F-4D97-AF65-F5344CB8AC3E}">
        <p14:creationId xmlns:p14="http://schemas.microsoft.com/office/powerpoint/2010/main" val="1090026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48A4A1-674B-B9C4-499A-1CA6E0101E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eDAA dynamic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758EC-F0B2-388B-03ED-962D330E20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256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E2C6-ACE8-C8E6-8BB1-6E31C8A3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eDAA 125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44C1D-BC17-0049-4E1A-4A1964096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has been a proposal for a further enhanced eDAA</a:t>
            </a:r>
          </a:p>
          <a:p>
            <a:pPr lvl="1"/>
            <a:r>
              <a:rPr lang="en-US"/>
              <a:t>‘eDAA 125’</a:t>
            </a:r>
          </a:p>
          <a:p>
            <a:pPr lvl="1"/>
            <a:r>
              <a:rPr lang="en-US"/>
              <a:t>0.125 s between CCA evaluations (instead of 0.5 s)</a:t>
            </a:r>
          </a:p>
          <a:p>
            <a:pPr lvl="1"/>
            <a:r>
              <a:rPr lang="en-US"/>
              <a:t>channel restoration after 1.25 s when the CCA is clear (instead of 0.5 s)</a:t>
            </a:r>
          </a:p>
          <a:p>
            <a:pPr lvl="1"/>
            <a:r>
              <a:rPr lang="en-US"/>
              <a:t>evacuation in 20 MHz blocks (same as original eDAA)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41A2E-990F-FE21-58D5-5DEBDA9E50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73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9CBE05-DBB3-5B8B-C21D-0C3BC141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1 CIG event per ISO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B440A-3D54-0368-09E4-EBE89FDC1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01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26F2-B119-7888-B1B7-6A896527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simulation parameters – 60% Wi-Fi dc, CIG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D2E7E-56A0-1A31-D97D-1FA5338DF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/>
              <a:t>Wi-Fi settings</a:t>
            </a:r>
          </a:p>
          <a:p>
            <a:pPr lvl="1"/>
            <a:r>
              <a:rPr lang="en-US" sz="1100"/>
              <a:t>Tx power: 23 dBm at AP (LPI), 21 dBm at STA (LPI)</a:t>
            </a:r>
          </a:p>
          <a:p>
            <a:pPr lvl="1"/>
            <a:r>
              <a:rPr lang="en-US" sz="1100"/>
              <a:t>packet size: 5 ms</a:t>
            </a:r>
          </a:p>
          <a:p>
            <a:pPr lvl="1"/>
            <a:r>
              <a:rPr lang="en-US" sz="1100"/>
              <a:t>downlink traffic, 60% duty cycle</a:t>
            </a:r>
          </a:p>
          <a:p>
            <a:pPr lvl="2"/>
            <a:r>
              <a:rPr lang="en-US" sz="900"/>
              <a:t>5 ms TXOP every 8.3 ms</a:t>
            </a:r>
          </a:p>
          <a:p>
            <a:pPr lvl="1"/>
            <a:r>
              <a:rPr lang="en-US" sz="1100"/>
              <a:t>channel width: 80 MHz</a:t>
            </a:r>
          </a:p>
          <a:p>
            <a:pPr lvl="1"/>
            <a:r>
              <a:rPr lang="en-US" sz="1100"/>
              <a:t>max bitrate: 1201 Mbps at HE MCS 11, 80 MHz, 996-tone RU, Nss = 2, 800 ns GI</a:t>
            </a:r>
          </a:p>
          <a:p>
            <a:pPr lvl="1"/>
            <a:r>
              <a:rPr lang="en-US" sz="1100"/>
              <a:t>genie throughput</a:t>
            </a:r>
          </a:p>
          <a:p>
            <a:pPr lvl="1"/>
            <a:r>
              <a:rPr lang="en-US" sz="1100"/>
              <a:t>frame exchange: RTS/CTS/A-MPDU/BA</a:t>
            </a:r>
          </a:p>
          <a:p>
            <a:pPr lvl="1"/>
            <a:r>
              <a:rPr lang="en-US" sz="1100"/>
              <a:t>start time: 3 s</a:t>
            </a:r>
          </a:p>
          <a:p>
            <a:r>
              <a:rPr lang="en-US" sz="1200"/>
              <a:t>NBFH settings (BT)</a:t>
            </a:r>
          </a:p>
          <a:p>
            <a:pPr lvl="1"/>
            <a:r>
              <a:rPr lang="en-US" sz="1100"/>
              <a:t>Tx power: 14 dBm (VLP)</a:t>
            </a:r>
          </a:p>
          <a:p>
            <a:pPr lvl="1"/>
            <a:r>
              <a:rPr lang="en-US" sz="1100"/>
              <a:t>dwell time: 463 us</a:t>
            </a:r>
          </a:p>
          <a:p>
            <a:pPr lvl="2"/>
            <a:r>
              <a:rPr lang="en-US" sz="900"/>
              <a:t>313 us Tx, 150 us IFS, 68% duty cycle per link</a:t>
            </a:r>
          </a:p>
          <a:p>
            <a:pPr lvl="2"/>
            <a:r>
              <a:rPr lang="en-US" sz="900"/>
              <a:t>163 us Tx, 300 us IFS, 35% duty cycle per link</a:t>
            </a:r>
          </a:p>
          <a:p>
            <a:pPr lvl="1"/>
            <a:r>
              <a:rPr lang="en-US" sz="1100"/>
              <a:t>hop width: 2 MHz (15 Mbps max PHY rate, Nss = 1)</a:t>
            </a:r>
          </a:p>
          <a:p>
            <a:pPr lvl="1"/>
            <a:r>
              <a:rPr lang="en-US" sz="1100"/>
              <a:t>hopping pattern: random, 80 hops (160 MHz total)</a:t>
            </a:r>
          </a:p>
          <a:p>
            <a:pPr lvl="1"/>
            <a:r>
              <a:rPr lang="en-US" sz="1100"/>
              <a:t>eDAA settings: 0.125 s between CCA evaluations, 1.25 s before possible release (eDAA 125)</a:t>
            </a:r>
          </a:p>
          <a:p>
            <a:pPr lvl="1"/>
            <a:r>
              <a:rPr lang="en-US" sz="1100"/>
              <a:t>CCA trigger settings: 7 us CCA before each hop, FBE, trigger threshold 3+3/24, 20 MHz segments</a:t>
            </a:r>
          </a:p>
          <a:p>
            <a:pPr lvl="2"/>
            <a:r>
              <a:rPr lang="en-US" sz="900"/>
              <a:t>the values 3+3/24 indicate a threshold of 3, then a bump of 3 (to 6) for extra hysteresis, and 24 is the max value</a:t>
            </a:r>
          </a:p>
          <a:p>
            <a:pPr lvl="1"/>
            <a:r>
              <a:rPr lang="en-US" sz="1100"/>
              <a:t>startup staggered during first 0.5 s</a:t>
            </a:r>
          </a:p>
          <a:p>
            <a:pPr lvl="1"/>
            <a:r>
              <a:rPr lang="en-US" sz="1100"/>
              <a:t>bi-directional traffic with two peripherals</a:t>
            </a:r>
          </a:p>
          <a:p>
            <a:r>
              <a:rPr lang="en-US" sz="1200"/>
              <a:t>Channel model</a:t>
            </a:r>
          </a:p>
          <a:p>
            <a:pPr lvl="1"/>
            <a:r>
              <a:rPr lang="en-US" sz="1100"/>
              <a:t>AWGN channel with a breakpoint at 5 m</a:t>
            </a:r>
          </a:p>
          <a:p>
            <a:pPr lvl="2"/>
            <a:r>
              <a:rPr lang="en-US" sz="1050"/>
              <a:t>pathloss = 40.05 + 20log10(f/2.4) + 20log10(min(d, b)) + (d &gt; b) * (35log10(d/b))</a:t>
            </a:r>
          </a:p>
          <a:p>
            <a:pPr lvl="2"/>
            <a:r>
              <a:rPr lang="en-US" sz="1050"/>
              <a:t>where f = 5.18 GHz, d = distance, b = breakpoint = 5 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F5799-B19E-BD2E-C54B-9C6447FB4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0AA292-F69A-6686-2821-5BBBDB27AF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Impact of NBFH on Wi-Fi Broadcast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26D6B-E958-E7AB-8BBC-52888F326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08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297C46-A0D3-355A-F92F-F03DCDF2E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6881"/>
            <a:ext cx="5334000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topology – 60% Wi-Fi dc, CIG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255501-5525-631D-D054-2F36E88A1670}"/>
              </a:ext>
            </a:extLst>
          </p:cNvPr>
          <p:cNvSpPr txBox="1"/>
          <p:nvPr/>
        </p:nvSpPr>
        <p:spPr>
          <a:xfrm>
            <a:off x="4167444" y="4577161"/>
            <a:ext cx="101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LPI Wi-Fi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downlink traffic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B537B-25E8-8BCD-51A5-4647D9118117}"/>
              </a:ext>
            </a:extLst>
          </p:cNvPr>
          <p:cNvSpPr txBox="1"/>
          <p:nvPr/>
        </p:nvSpPr>
        <p:spPr>
          <a:xfrm>
            <a:off x="4498848" y="2642818"/>
            <a:ext cx="3481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5F303E-E6E2-9065-C6F5-3C22CCA0BF1B}"/>
              </a:ext>
            </a:extLst>
          </p:cNvPr>
          <p:cNvSpPr txBox="1"/>
          <p:nvPr/>
        </p:nvSpPr>
        <p:spPr>
          <a:xfrm>
            <a:off x="4453128" y="4371010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	STA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7E62D3-C21F-25EF-6A53-2C89AC3A55EB}"/>
              </a:ext>
            </a:extLst>
          </p:cNvPr>
          <p:cNvSpPr txBox="1"/>
          <p:nvPr/>
        </p:nvSpPr>
        <p:spPr>
          <a:xfrm>
            <a:off x="3590147" y="3936059"/>
            <a:ext cx="10807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VLP NBFH links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4F018-2FDE-1E70-C8F1-C4AE3A48D706}"/>
              </a:ext>
            </a:extLst>
          </p:cNvPr>
          <p:cNvSpPr txBox="1"/>
          <p:nvPr/>
        </p:nvSpPr>
        <p:spPr>
          <a:xfrm>
            <a:off x="4670267" y="3936059"/>
            <a:ext cx="10807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VLP NBFH links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B6A8E-5BB6-9E44-6138-2F622BFC7F74}"/>
              </a:ext>
            </a:extLst>
          </p:cNvPr>
          <p:cNvSpPr txBox="1"/>
          <p:nvPr/>
        </p:nvSpPr>
        <p:spPr>
          <a:xfrm>
            <a:off x="6924034" y="2365818"/>
            <a:ext cx="12811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Wi-Fi: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80 MHz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60% duty cycle</a:t>
            </a:r>
          </a:p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BT: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160 MHz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1 BT central, 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2 peripherals per link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FBFFA-2D92-0D6D-233E-31B674D62CF9}"/>
              </a:ext>
            </a:extLst>
          </p:cNvPr>
          <p:cNvSpPr txBox="1"/>
          <p:nvPr/>
        </p:nvSpPr>
        <p:spPr>
          <a:xfrm>
            <a:off x="7646783" y="6669461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nb_r2202a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28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F1BE25-D645-3F91-3850-F56D2BCCB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6881"/>
            <a:ext cx="5334000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(LBT with CCA trigger) – 60% Wi-Fi dc, CIG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31FC-9A05-1C33-A0AD-9E50357A5BF0}"/>
              </a:ext>
            </a:extLst>
          </p:cNvPr>
          <p:cNvSpPr txBox="1"/>
          <p:nvPr/>
        </p:nvSpPr>
        <p:spPr>
          <a:xfrm>
            <a:off x="7646783" y="6669461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nb_r2202c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6E28E-CF60-DAE0-2459-DDADAC970D47}"/>
              </a:ext>
            </a:extLst>
          </p:cNvPr>
          <p:cNvSpPr txBox="1"/>
          <p:nvPr/>
        </p:nvSpPr>
        <p:spPr>
          <a:xfrm>
            <a:off x="6912812" y="2365818"/>
            <a:ext cx="1303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trigger 3+3/24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60% dc on Wi-Fi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68% dc per NB link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233C08-969C-522E-ECCA-E1C7C5270776}"/>
              </a:ext>
            </a:extLst>
          </p:cNvPr>
          <p:cNvCxnSpPr/>
          <p:nvPr/>
        </p:nvCxnSpPr>
        <p:spPr bwMode="auto">
          <a:xfrm>
            <a:off x="3145536" y="2473830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C83A55E-3F28-2338-EB07-2A67524DD04F}"/>
              </a:ext>
            </a:extLst>
          </p:cNvPr>
          <p:cNvSpPr txBox="1"/>
          <p:nvPr/>
        </p:nvSpPr>
        <p:spPr>
          <a:xfrm>
            <a:off x="2267744" y="5810132"/>
            <a:ext cx="3259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A more optimal approach is probably to have longer term (AFH-style) evacuation, in combination with a return based on an offline scan (like eDAA) and possibly some number of consecutive idle CCAs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2D7949-9524-FD5A-FE88-B8400BE31AEC}"/>
              </a:ext>
            </a:extLst>
          </p:cNvPr>
          <p:cNvCxnSpPr>
            <a:cxnSpLocks/>
          </p:cNvCxnSpPr>
          <p:nvPr/>
        </p:nvCxnSpPr>
        <p:spPr bwMode="auto">
          <a:xfrm flipV="1">
            <a:off x="3887924" y="5049279"/>
            <a:ext cx="0" cy="76085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375481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A1B264-E70F-CA72-25D5-DC4A9487C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6881"/>
            <a:ext cx="5334000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(eDAA 125) – 60% Wi-Fi dc, CIG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31FC-9A05-1C33-A0AD-9E50357A5BF0}"/>
              </a:ext>
            </a:extLst>
          </p:cNvPr>
          <p:cNvSpPr txBox="1"/>
          <p:nvPr/>
        </p:nvSpPr>
        <p:spPr>
          <a:xfrm>
            <a:off x="7643579" y="6669461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nb_r2202d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6E28E-CF60-DAE0-2459-DDADAC970D47}"/>
              </a:ext>
            </a:extLst>
          </p:cNvPr>
          <p:cNvSpPr txBox="1"/>
          <p:nvPr/>
        </p:nvSpPr>
        <p:spPr>
          <a:xfrm>
            <a:off x="6912812" y="2365818"/>
            <a:ext cx="1303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eDAA 125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60% dc on Wi-Fi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68% dc per NB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677C3-FCAE-3156-1939-6DFA41CCEE4E}"/>
              </a:ext>
            </a:extLst>
          </p:cNvPr>
          <p:cNvSpPr txBox="1"/>
          <p:nvPr/>
        </p:nvSpPr>
        <p:spPr>
          <a:xfrm>
            <a:off x="5364088" y="4221767"/>
            <a:ext cx="10430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long tail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8CC4AB-BF61-7D77-4F70-3A6144CC41AE}"/>
              </a:ext>
            </a:extLst>
          </p:cNvPr>
          <p:cNvCxnSpPr>
            <a:cxnSpLocks/>
          </p:cNvCxnSpPr>
          <p:nvPr/>
        </p:nvCxnSpPr>
        <p:spPr bwMode="auto">
          <a:xfrm flipV="1">
            <a:off x="5889682" y="3969159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241C2D-BE7D-D24E-D2CA-4BC3EB117B1A}"/>
              </a:ext>
            </a:extLst>
          </p:cNvPr>
          <p:cNvCxnSpPr/>
          <p:nvPr/>
        </p:nvCxnSpPr>
        <p:spPr bwMode="auto">
          <a:xfrm>
            <a:off x="3145536" y="2473830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908541-DDCD-D94B-37F4-517A20DD8BF3}"/>
              </a:ext>
            </a:extLst>
          </p:cNvPr>
          <p:cNvCxnSpPr/>
          <p:nvPr/>
        </p:nvCxnSpPr>
        <p:spPr bwMode="auto">
          <a:xfrm>
            <a:off x="3191256" y="2473830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1B7F19-D2F5-31AF-37D3-260C1833376F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3320279" y="2465411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3BA2CB-2918-9D3A-7298-6DD5DF9F714F}"/>
              </a:ext>
            </a:extLst>
          </p:cNvPr>
          <p:cNvCxnSpPr>
            <a:cxnSpLocks/>
          </p:cNvCxnSpPr>
          <p:nvPr/>
        </p:nvCxnSpPr>
        <p:spPr bwMode="auto">
          <a:xfrm rot="5400000" flipH="1">
            <a:off x="3015409" y="2465411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19B8C0C-5A5F-FD12-8751-687FDF136EE6}"/>
              </a:ext>
            </a:extLst>
          </p:cNvPr>
          <p:cNvSpPr txBox="1"/>
          <p:nvPr/>
        </p:nvSpPr>
        <p:spPr>
          <a:xfrm>
            <a:off x="3439501" y="2496312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260 ms</a:t>
            </a:r>
          </a:p>
        </p:txBody>
      </p:sp>
    </p:spTree>
    <p:extLst>
      <p:ext uri="{BB962C8B-B14F-4D97-AF65-F5344CB8AC3E}">
        <p14:creationId xmlns:p14="http://schemas.microsoft.com/office/powerpoint/2010/main" val="1167922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9CBE05-DBB3-5B8B-C21D-0C3BC141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2 CIG events per ISO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B440A-3D54-0368-09E4-EBE89FDC1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98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26F2-B119-7888-B1B7-6A896527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simulation parameters – 60% Wi-Fi dc, CIG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D2E7E-56A0-1A31-D97D-1FA5338DF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/>
              <a:t>Wi-Fi settings</a:t>
            </a:r>
          </a:p>
          <a:p>
            <a:pPr lvl="1"/>
            <a:r>
              <a:rPr lang="en-US" sz="1100"/>
              <a:t>Tx power: 23 dBm at AP (LPI), 21 dBm at STA (LPI)</a:t>
            </a:r>
          </a:p>
          <a:p>
            <a:pPr lvl="1"/>
            <a:r>
              <a:rPr lang="en-US" sz="1100"/>
              <a:t>packet size: 5 ms</a:t>
            </a:r>
          </a:p>
          <a:p>
            <a:pPr lvl="1"/>
            <a:r>
              <a:rPr lang="en-US" sz="1100"/>
              <a:t>downlink traffic, 60% duty cycle</a:t>
            </a:r>
          </a:p>
          <a:p>
            <a:pPr lvl="2"/>
            <a:r>
              <a:rPr lang="en-US" sz="900"/>
              <a:t>5 ms TXOP every 8.3 ms</a:t>
            </a:r>
          </a:p>
          <a:p>
            <a:pPr lvl="1"/>
            <a:r>
              <a:rPr lang="en-US" sz="1100"/>
              <a:t>channel width: 80 MHz</a:t>
            </a:r>
          </a:p>
          <a:p>
            <a:pPr lvl="1"/>
            <a:r>
              <a:rPr lang="en-US" sz="1100"/>
              <a:t>max bitrate: 1201 Mbps at HE MCS 11, 80 MHz, 996-tone RU, Nss = 2, 800 ns GI</a:t>
            </a:r>
          </a:p>
          <a:p>
            <a:pPr lvl="1"/>
            <a:r>
              <a:rPr lang="en-US" sz="1100"/>
              <a:t>genie throughput</a:t>
            </a:r>
          </a:p>
          <a:p>
            <a:pPr lvl="1"/>
            <a:r>
              <a:rPr lang="en-US" sz="1100"/>
              <a:t>frame exchange: RTS/CTS/A-MPDU/BA</a:t>
            </a:r>
          </a:p>
          <a:p>
            <a:pPr lvl="1"/>
            <a:r>
              <a:rPr lang="en-US" sz="1100"/>
              <a:t>start time: 3 s</a:t>
            </a:r>
          </a:p>
          <a:p>
            <a:r>
              <a:rPr lang="en-US" sz="1200"/>
              <a:t>NBFH settings (BT)</a:t>
            </a:r>
          </a:p>
          <a:p>
            <a:pPr lvl="1"/>
            <a:r>
              <a:rPr lang="en-US" sz="1100"/>
              <a:t>Tx power: 14 dBm (VLP)</a:t>
            </a:r>
          </a:p>
          <a:p>
            <a:pPr lvl="1"/>
            <a:r>
              <a:rPr lang="en-US" sz="1100"/>
              <a:t>dwell time: 463 us</a:t>
            </a:r>
          </a:p>
          <a:p>
            <a:pPr lvl="2"/>
            <a:r>
              <a:rPr lang="en-US" sz="900"/>
              <a:t>313 us Tx, 150 us IFS, 68% duty cycle per link</a:t>
            </a:r>
          </a:p>
          <a:p>
            <a:pPr lvl="2"/>
            <a:r>
              <a:rPr lang="en-US" sz="900"/>
              <a:t>163 us Tx, 300 us IFS, 35% duty cycle per link</a:t>
            </a:r>
          </a:p>
          <a:p>
            <a:pPr lvl="1"/>
            <a:r>
              <a:rPr lang="en-US" sz="1100"/>
              <a:t>hop width: 2 MHz (15 Mbps max PHY rate, Nss = 1)</a:t>
            </a:r>
          </a:p>
          <a:p>
            <a:pPr lvl="1"/>
            <a:r>
              <a:rPr lang="en-US" sz="1100"/>
              <a:t>hopping pattern: random, 80 hops (160 MHz total)</a:t>
            </a:r>
          </a:p>
          <a:p>
            <a:pPr lvl="1"/>
            <a:r>
              <a:rPr lang="en-US" sz="1100"/>
              <a:t>eDAA settings: 0.125 s between CCA evaluations, 1.25 s before possible release (eDAA 125)</a:t>
            </a:r>
          </a:p>
          <a:p>
            <a:pPr lvl="1"/>
            <a:r>
              <a:rPr lang="en-US" sz="1100"/>
              <a:t>CCA trigger settings: 7 us CCA before each hop, FBE, trigger threshold 3+3/24, 20 MHz segments</a:t>
            </a:r>
          </a:p>
          <a:p>
            <a:pPr lvl="2"/>
            <a:r>
              <a:rPr lang="en-US" sz="900"/>
              <a:t>the values 3+3/24 indicate a threshold of 3, then a bump of 3 (to 6) for extra hysteresis, and 24 is the max value</a:t>
            </a:r>
          </a:p>
          <a:p>
            <a:pPr lvl="1"/>
            <a:r>
              <a:rPr lang="en-US" sz="1100"/>
              <a:t>startup staggered during first 0.5 s</a:t>
            </a:r>
          </a:p>
          <a:p>
            <a:pPr lvl="1"/>
            <a:r>
              <a:rPr lang="en-US" sz="1100"/>
              <a:t>bi-directional traffic with two peripherals</a:t>
            </a:r>
          </a:p>
          <a:p>
            <a:r>
              <a:rPr lang="en-US" sz="1200"/>
              <a:t>Channel model</a:t>
            </a:r>
          </a:p>
          <a:p>
            <a:pPr lvl="1"/>
            <a:r>
              <a:rPr lang="en-US" sz="1100"/>
              <a:t>AWGN channel with a breakpoint at 5 m</a:t>
            </a:r>
          </a:p>
          <a:p>
            <a:pPr lvl="2"/>
            <a:r>
              <a:rPr lang="en-US" sz="1050"/>
              <a:t>pathloss = 40.05 + 20log10(f/2.4) + 20log10(min(d, b)) + (d &gt; b) * (35log10(d/b))</a:t>
            </a:r>
          </a:p>
          <a:p>
            <a:pPr lvl="2"/>
            <a:r>
              <a:rPr lang="en-US" sz="1050"/>
              <a:t>where f = 5.18 GHz, d = distance, b = breakpoint = 5 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F5799-B19E-BD2E-C54B-9C6447FB4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98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297C46-A0D3-355A-F92F-F03DCDF2E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6881"/>
            <a:ext cx="5334000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topology – 60% Wi-Fi dc, CIG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255501-5525-631D-D054-2F36E88A1670}"/>
              </a:ext>
            </a:extLst>
          </p:cNvPr>
          <p:cNvSpPr txBox="1"/>
          <p:nvPr/>
        </p:nvSpPr>
        <p:spPr>
          <a:xfrm>
            <a:off x="4167444" y="4577161"/>
            <a:ext cx="101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LPI Wi-Fi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downlink traffic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B537B-25E8-8BCD-51A5-4647D9118117}"/>
              </a:ext>
            </a:extLst>
          </p:cNvPr>
          <p:cNvSpPr txBox="1"/>
          <p:nvPr/>
        </p:nvSpPr>
        <p:spPr>
          <a:xfrm>
            <a:off x="4498848" y="2642818"/>
            <a:ext cx="3481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5F303E-E6E2-9065-C6F5-3C22CCA0BF1B}"/>
              </a:ext>
            </a:extLst>
          </p:cNvPr>
          <p:cNvSpPr txBox="1"/>
          <p:nvPr/>
        </p:nvSpPr>
        <p:spPr>
          <a:xfrm>
            <a:off x="4453128" y="4371010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	STA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7E62D3-C21F-25EF-6A53-2C89AC3A55EB}"/>
              </a:ext>
            </a:extLst>
          </p:cNvPr>
          <p:cNvSpPr txBox="1"/>
          <p:nvPr/>
        </p:nvSpPr>
        <p:spPr>
          <a:xfrm>
            <a:off x="3590147" y="3936059"/>
            <a:ext cx="10807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VLP NBFH links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4F018-2FDE-1E70-C8F1-C4AE3A48D706}"/>
              </a:ext>
            </a:extLst>
          </p:cNvPr>
          <p:cNvSpPr txBox="1"/>
          <p:nvPr/>
        </p:nvSpPr>
        <p:spPr>
          <a:xfrm>
            <a:off x="4670267" y="3936059"/>
            <a:ext cx="10807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VLP NBFH links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B6A8E-5BB6-9E44-6138-2F622BFC7F74}"/>
              </a:ext>
            </a:extLst>
          </p:cNvPr>
          <p:cNvSpPr txBox="1"/>
          <p:nvPr/>
        </p:nvSpPr>
        <p:spPr>
          <a:xfrm>
            <a:off x="6924034" y="2365818"/>
            <a:ext cx="12811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Wi-Fi: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80 MHz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60% duty cycle</a:t>
            </a:r>
          </a:p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BT: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160 MHz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1 BT central, 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2 peripherals per link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FBFFA-2D92-0D6D-233E-31B674D62CF9}"/>
              </a:ext>
            </a:extLst>
          </p:cNvPr>
          <p:cNvSpPr txBox="1"/>
          <p:nvPr/>
        </p:nvSpPr>
        <p:spPr>
          <a:xfrm>
            <a:off x="7646783" y="6669461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nb_r2202a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0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42FA3D-2FCF-832E-05EE-D6483A3A6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6881"/>
            <a:ext cx="5334000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(LBT with CCA trigger) – 60% Wi-Fi dc, CIG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31FC-9A05-1C33-A0AD-9E50357A5BF0}"/>
              </a:ext>
            </a:extLst>
          </p:cNvPr>
          <p:cNvSpPr txBox="1"/>
          <p:nvPr/>
        </p:nvSpPr>
        <p:spPr>
          <a:xfrm>
            <a:off x="7646783" y="6669461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nb_r2202a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6E28E-CF60-DAE0-2459-DDADAC970D47}"/>
              </a:ext>
            </a:extLst>
          </p:cNvPr>
          <p:cNvSpPr txBox="1"/>
          <p:nvPr/>
        </p:nvSpPr>
        <p:spPr>
          <a:xfrm>
            <a:off x="6912812" y="2365818"/>
            <a:ext cx="1303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trigger 3+3/24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60% dc on Wi-Fi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68% dc per NB link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233C08-969C-522E-ECCA-E1C7C5270776}"/>
              </a:ext>
            </a:extLst>
          </p:cNvPr>
          <p:cNvCxnSpPr/>
          <p:nvPr/>
        </p:nvCxnSpPr>
        <p:spPr bwMode="auto">
          <a:xfrm>
            <a:off x="3145536" y="2473830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C83A55E-3F28-2338-EB07-2A67524DD04F}"/>
              </a:ext>
            </a:extLst>
          </p:cNvPr>
          <p:cNvSpPr txBox="1"/>
          <p:nvPr/>
        </p:nvSpPr>
        <p:spPr>
          <a:xfrm>
            <a:off x="2267744" y="5810132"/>
            <a:ext cx="3259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A more optimal approach is probably to have longer term (AFH-style) evacuation, in combination with a return after some number of consecutive idle CCAs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2D7949-9524-FD5A-FE88-B8400BE31AEC}"/>
              </a:ext>
            </a:extLst>
          </p:cNvPr>
          <p:cNvCxnSpPr>
            <a:cxnSpLocks/>
          </p:cNvCxnSpPr>
          <p:nvPr/>
        </p:nvCxnSpPr>
        <p:spPr bwMode="auto">
          <a:xfrm flipV="1">
            <a:off x="3887924" y="5049279"/>
            <a:ext cx="0" cy="76085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956211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846BD6-334F-0E89-C9C4-943AA12D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6881"/>
            <a:ext cx="5334000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(eDAA 125) – 60% Wi-Fi dc, CIG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31FC-9A05-1C33-A0AD-9E50357A5BF0}"/>
              </a:ext>
            </a:extLst>
          </p:cNvPr>
          <p:cNvSpPr txBox="1"/>
          <p:nvPr/>
        </p:nvSpPr>
        <p:spPr>
          <a:xfrm>
            <a:off x="7643579" y="6669461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nb_r2202b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6E28E-CF60-DAE0-2459-DDADAC970D47}"/>
              </a:ext>
            </a:extLst>
          </p:cNvPr>
          <p:cNvSpPr txBox="1"/>
          <p:nvPr/>
        </p:nvSpPr>
        <p:spPr>
          <a:xfrm>
            <a:off x="6912812" y="2365818"/>
            <a:ext cx="1303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eDAA 125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60% dc on Wi-Fi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68% dc per NB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677C3-FCAE-3156-1939-6DFA41CCEE4E}"/>
              </a:ext>
            </a:extLst>
          </p:cNvPr>
          <p:cNvSpPr txBox="1"/>
          <p:nvPr/>
        </p:nvSpPr>
        <p:spPr>
          <a:xfrm>
            <a:off x="5364088" y="4221767"/>
            <a:ext cx="10430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long tail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8CC4AB-BF61-7D77-4F70-3A6144CC41AE}"/>
              </a:ext>
            </a:extLst>
          </p:cNvPr>
          <p:cNvCxnSpPr>
            <a:cxnSpLocks/>
          </p:cNvCxnSpPr>
          <p:nvPr/>
        </p:nvCxnSpPr>
        <p:spPr bwMode="auto">
          <a:xfrm flipV="1">
            <a:off x="5889682" y="3969159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241C2D-BE7D-D24E-D2CA-4BC3EB117B1A}"/>
              </a:ext>
            </a:extLst>
          </p:cNvPr>
          <p:cNvCxnSpPr/>
          <p:nvPr/>
        </p:nvCxnSpPr>
        <p:spPr bwMode="auto">
          <a:xfrm>
            <a:off x="3145536" y="2473830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908541-DDCD-D94B-37F4-517A20DD8BF3}"/>
              </a:ext>
            </a:extLst>
          </p:cNvPr>
          <p:cNvCxnSpPr/>
          <p:nvPr/>
        </p:nvCxnSpPr>
        <p:spPr bwMode="auto">
          <a:xfrm>
            <a:off x="3236976" y="2473830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1B7F19-D2F5-31AF-37D3-260C1833376F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3392287" y="2465411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3BA2CB-2918-9D3A-7298-6DD5DF9F714F}"/>
              </a:ext>
            </a:extLst>
          </p:cNvPr>
          <p:cNvCxnSpPr>
            <a:cxnSpLocks/>
          </p:cNvCxnSpPr>
          <p:nvPr/>
        </p:nvCxnSpPr>
        <p:spPr bwMode="auto">
          <a:xfrm rot="5400000" flipH="1">
            <a:off x="3015409" y="2465411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19B8C0C-5A5F-FD12-8751-687FDF136EE6}"/>
              </a:ext>
            </a:extLst>
          </p:cNvPr>
          <p:cNvSpPr txBox="1"/>
          <p:nvPr/>
        </p:nvSpPr>
        <p:spPr>
          <a:xfrm>
            <a:off x="3511509" y="2496312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520 ms</a:t>
            </a:r>
          </a:p>
        </p:txBody>
      </p:sp>
    </p:spTree>
    <p:extLst>
      <p:ext uri="{BB962C8B-B14F-4D97-AF65-F5344CB8AC3E}">
        <p14:creationId xmlns:p14="http://schemas.microsoft.com/office/powerpoint/2010/main" val="1269115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9CBE05-DBB3-5B8B-C21D-0C3BC1410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4 CIG events per ISO interval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B440A-3D54-0368-09E4-EBE89FDC1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80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26F2-B119-7888-B1B7-6A896527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simulation parameters – 60% Wi-Fi dc, CIG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D2E7E-56A0-1A31-D97D-1FA5338DF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/>
              <a:t>Wi-Fi settings</a:t>
            </a:r>
          </a:p>
          <a:p>
            <a:pPr lvl="1"/>
            <a:r>
              <a:rPr lang="en-US" sz="1100"/>
              <a:t>Tx power: 23 dBm at AP (LPI), 21 dBm at STA (LPI)</a:t>
            </a:r>
          </a:p>
          <a:p>
            <a:pPr lvl="1"/>
            <a:r>
              <a:rPr lang="en-US" sz="1100"/>
              <a:t>packet size: 5 ms</a:t>
            </a:r>
          </a:p>
          <a:p>
            <a:pPr lvl="1"/>
            <a:r>
              <a:rPr lang="en-US" sz="1100"/>
              <a:t>downlink traffic, 60% duty cycle</a:t>
            </a:r>
          </a:p>
          <a:p>
            <a:pPr lvl="2"/>
            <a:r>
              <a:rPr lang="en-US" sz="900"/>
              <a:t>5 ms TXOP every 8.3 ms</a:t>
            </a:r>
          </a:p>
          <a:p>
            <a:pPr lvl="1"/>
            <a:r>
              <a:rPr lang="en-US" sz="1100"/>
              <a:t>channel width: 80 MHz</a:t>
            </a:r>
          </a:p>
          <a:p>
            <a:pPr lvl="1"/>
            <a:r>
              <a:rPr lang="en-US" sz="1100"/>
              <a:t>max bitrate: 1201 Mbps at HE MCS 11, 80 MHz, 996-tone RU, Nss = 2, 800 ns GI</a:t>
            </a:r>
          </a:p>
          <a:p>
            <a:pPr lvl="1"/>
            <a:r>
              <a:rPr lang="en-US" sz="1100"/>
              <a:t>genie throughput</a:t>
            </a:r>
          </a:p>
          <a:p>
            <a:pPr lvl="1"/>
            <a:r>
              <a:rPr lang="en-US" sz="1100"/>
              <a:t>frame exchange: RTS/CTS/A-MPDU/BA</a:t>
            </a:r>
          </a:p>
          <a:p>
            <a:pPr lvl="1"/>
            <a:r>
              <a:rPr lang="en-US" sz="1100"/>
              <a:t>start time: 3 s</a:t>
            </a:r>
          </a:p>
          <a:p>
            <a:r>
              <a:rPr lang="en-US" sz="1200"/>
              <a:t>NBFH settings (BT)</a:t>
            </a:r>
          </a:p>
          <a:p>
            <a:pPr lvl="1"/>
            <a:r>
              <a:rPr lang="en-US" sz="1100"/>
              <a:t>Tx power: 14 dBm (VLP)</a:t>
            </a:r>
          </a:p>
          <a:p>
            <a:pPr lvl="1"/>
            <a:r>
              <a:rPr lang="en-US" sz="1100"/>
              <a:t>dwell time: 463 us</a:t>
            </a:r>
          </a:p>
          <a:p>
            <a:pPr lvl="2"/>
            <a:r>
              <a:rPr lang="en-US" sz="900"/>
              <a:t>313 us Tx, 150 us IFS, 68% duty cycle per link</a:t>
            </a:r>
          </a:p>
          <a:p>
            <a:pPr lvl="2"/>
            <a:r>
              <a:rPr lang="en-US" sz="900"/>
              <a:t>163 us Tx, 300 us IFS, 35% duty cycle per link</a:t>
            </a:r>
          </a:p>
          <a:p>
            <a:pPr lvl="1"/>
            <a:r>
              <a:rPr lang="en-US" sz="1100"/>
              <a:t>hop width: 2 MHz (15 Mbps max PHY rate, Nss = 1)</a:t>
            </a:r>
          </a:p>
          <a:p>
            <a:pPr lvl="1"/>
            <a:r>
              <a:rPr lang="en-US" sz="1100"/>
              <a:t>hopping pattern: random, 80 hops (160 MHz total)</a:t>
            </a:r>
          </a:p>
          <a:p>
            <a:pPr lvl="1"/>
            <a:r>
              <a:rPr lang="en-US" sz="1100"/>
              <a:t>eDAA settings: 0.125 s between CCA evaluations, 1.25 s before possible release (eDAA 125)</a:t>
            </a:r>
          </a:p>
          <a:p>
            <a:pPr lvl="1"/>
            <a:r>
              <a:rPr lang="en-US" sz="1100"/>
              <a:t>CCA trigger settings: 7 us CCA before each hop, FBE, trigger threshold 3+3/24, 20 MHz segments</a:t>
            </a:r>
          </a:p>
          <a:p>
            <a:pPr lvl="2"/>
            <a:r>
              <a:rPr lang="en-US" sz="900"/>
              <a:t>the values 3+3/24 indicate a threshold of 3, then a bump of 3 (to 6) for extra hysteresis, and 24 is the max value</a:t>
            </a:r>
          </a:p>
          <a:p>
            <a:pPr lvl="1"/>
            <a:r>
              <a:rPr lang="en-US" sz="1100"/>
              <a:t>startup staggered during first 0.5 s</a:t>
            </a:r>
          </a:p>
          <a:p>
            <a:pPr lvl="1"/>
            <a:r>
              <a:rPr lang="en-US" sz="1100"/>
              <a:t>bi-directional traffic with two peripherals</a:t>
            </a:r>
          </a:p>
          <a:p>
            <a:r>
              <a:rPr lang="en-US" sz="1200"/>
              <a:t>Channel model</a:t>
            </a:r>
          </a:p>
          <a:p>
            <a:pPr lvl="1"/>
            <a:r>
              <a:rPr lang="en-US" sz="1100"/>
              <a:t>AWGN channel with a breakpoint at 5 m</a:t>
            </a:r>
          </a:p>
          <a:p>
            <a:pPr lvl="2"/>
            <a:r>
              <a:rPr lang="en-US" sz="1050"/>
              <a:t>pathloss = 40.05 + 20log10(f/2.4) + 20log10(min(d, b)) + (d &gt; b) * (35log10(d/b))</a:t>
            </a:r>
          </a:p>
          <a:p>
            <a:pPr lvl="2"/>
            <a:r>
              <a:rPr lang="en-US" sz="1050"/>
              <a:t>where f = 5.18 GHz, d = distance, b = breakpoint = 5 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F5799-B19E-BD2E-C54B-9C6447FB4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85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26F2-B119-7888-B1B7-6A896527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simulation parameters – Beacon Rx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D2E7E-56A0-1A31-D97D-1FA5338DF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/>
              <a:t>Wi-Fi settings</a:t>
            </a:r>
          </a:p>
          <a:p>
            <a:pPr lvl="1"/>
            <a:r>
              <a:rPr lang="en-US" sz="1200"/>
              <a:t>Tx power: 23 dBm at AP (LPI), 21 dBm at STA (LPI)</a:t>
            </a:r>
          </a:p>
          <a:p>
            <a:pPr lvl="1"/>
            <a:r>
              <a:rPr lang="en-US" sz="1200"/>
              <a:t>packet type: Beacons only (300 us, 20 MHz)</a:t>
            </a:r>
          </a:p>
          <a:p>
            <a:pPr lvl="1"/>
            <a:r>
              <a:rPr lang="en-US" sz="1200"/>
              <a:t>beacon period: 100 ms (10 beacons/s)</a:t>
            </a:r>
          </a:p>
          <a:p>
            <a:pPr lvl="1"/>
            <a:r>
              <a:rPr lang="en-US" sz="1200"/>
              <a:t>PHY rate: 6 Mbps OFDM</a:t>
            </a:r>
          </a:p>
          <a:p>
            <a:r>
              <a:rPr lang="en-US" sz="1400"/>
              <a:t>NBFH settings</a:t>
            </a:r>
          </a:p>
          <a:p>
            <a:pPr lvl="1"/>
            <a:r>
              <a:rPr lang="en-US" sz="1200"/>
              <a:t>Tx power: 14 dBm (VLP)</a:t>
            </a:r>
          </a:p>
          <a:p>
            <a:pPr lvl="1"/>
            <a:r>
              <a:rPr lang="en-US" sz="1200"/>
              <a:t>dwell time: 463 us</a:t>
            </a:r>
          </a:p>
          <a:p>
            <a:pPr lvl="2"/>
            <a:r>
              <a:rPr lang="en-US" sz="1000"/>
              <a:t>150 us IFS, 313 us Tx, 68% duty cycle per link</a:t>
            </a:r>
          </a:p>
          <a:p>
            <a:pPr lvl="2"/>
            <a:r>
              <a:rPr lang="en-US" sz="1000"/>
              <a:t>300 us IFS, 163 us Tx, 35% duty cycle per link</a:t>
            </a:r>
            <a:endParaRPr lang="en-US" sz="900"/>
          </a:p>
          <a:p>
            <a:pPr lvl="1"/>
            <a:r>
              <a:rPr lang="en-US" sz="1200"/>
              <a:t>hop width: 2 MHz (15 Mbps max PHY rate, Nss = 1)</a:t>
            </a:r>
          </a:p>
          <a:p>
            <a:pPr lvl="1"/>
            <a:r>
              <a:rPr lang="en-US" sz="1200"/>
              <a:t>hopping pattern: random, 10 to 160 hops in 20 to 320 MHz, respectively</a:t>
            </a:r>
          </a:p>
          <a:p>
            <a:pPr lvl="1"/>
            <a:r>
              <a:rPr lang="en-US" sz="1200"/>
              <a:t>eDAA settings: 0.125 s between CCA evaluations, 1.25 s before possible release (eDAA 125)</a:t>
            </a:r>
          </a:p>
          <a:p>
            <a:pPr lvl="1"/>
            <a:r>
              <a:rPr lang="en-US" sz="1200"/>
              <a:t>CCA trigger settings: 7 us CCA before each hop, FBE, trigger thresholds 3+3/24, 20 MHz segments</a:t>
            </a:r>
          </a:p>
          <a:p>
            <a:pPr lvl="2"/>
            <a:r>
              <a:rPr lang="en-US" sz="1000"/>
              <a:t>the values 3+3/24 indicate a threshold of 3, then a bump of 3 (to 6) for extra hysteresis, and 24 is the max value</a:t>
            </a:r>
          </a:p>
          <a:p>
            <a:pPr lvl="1"/>
            <a:r>
              <a:rPr lang="en-US" sz="1200"/>
              <a:t>staggered startup during first 0.5 s</a:t>
            </a:r>
          </a:p>
          <a:p>
            <a:pPr lvl="1"/>
            <a:r>
              <a:rPr lang="en-US" sz="1200"/>
              <a:t>bi-directional traffic with two peripherals</a:t>
            </a:r>
          </a:p>
          <a:p>
            <a:pPr lvl="1"/>
            <a:r>
              <a:rPr lang="en-US" sz="1200"/>
              <a:t>isochronous audio, 1, 2 or 4 CIG events (tries) per ISO cycle (CIG 1, CIG 2, CIG 4)</a:t>
            </a:r>
          </a:p>
          <a:p>
            <a:r>
              <a:rPr lang="en-US" sz="1400"/>
              <a:t>Channel model</a:t>
            </a:r>
          </a:p>
          <a:p>
            <a:pPr lvl="1"/>
            <a:r>
              <a:rPr lang="en-US" sz="1200"/>
              <a:t>AWGN channel with a breakpoint at 5 m</a:t>
            </a:r>
          </a:p>
          <a:p>
            <a:pPr lvl="2"/>
            <a:r>
              <a:rPr lang="en-US" sz="1100"/>
              <a:t>pathloss = 40.05 + 20log10(f/2.4) + 20log10(min(d, b)) + (d &gt; b) * (35log10(d/b))</a:t>
            </a:r>
          </a:p>
          <a:p>
            <a:pPr lvl="2"/>
            <a:r>
              <a:rPr lang="en-US" sz="1100"/>
              <a:t>where f = 5.18 GHz, d = distance, b = breakpoint = 5 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F5799-B19E-BD2E-C54B-9C6447FB4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59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297C46-A0D3-355A-F92F-F03DCDF2E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6881"/>
            <a:ext cx="5334000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topology – 60% Wi-Fi dc, CIG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255501-5525-631D-D054-2F36E88A1670}"/>
              </a:ext>
            </a:extLst>
          </p:cNvPr>
          <p:cNvSpPr txBox="1"/>
          <p:nvPr/>
        </p:nvSpPr>
        <p:spPr>
          <a:xfrm>
            <a:off x="4167444" y="4577161"/>
            <a:ext cx="101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LPI Wi-Fi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downlink traffic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B537B-25E8-8BCD-51A5-4647D9118117}"/>
              </a:ext>
            </a:extLst>
          </p:cNvPr>
          <p:cNvSpPr txBox="1"/>
          <p:nvPr/>
        </p:nvSpPr>
        <p:spPr>
          <a:xfrm>
            <a:off x="4498848" y="2642818"/>
            <a:ext cx="3481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5F303E-E6E2-9065-C6F5-3C22CCA0BF1B}"/>
              </a:ext>
            </a:extLst>
          </p:cNvPr>
          <p:cNvSpPr txBox="1"/>
          <p:nvPr/>
        </p:nvSpPr>
        <p:spPr>
          <a:xfrm>
            <a:off x="4453128" y="4371010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	STA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7E62D3-C21F-25EF-6A53-2C89AC3A55EB}"/>
              </a:ext>
            </a:extLst>
          </p:cNvPr>
          <p:cNvSpPr txBox="1"/>
          <p:nvPr/>
        </p:nvSpPr>
        <p:spPr>
          <a:xfrm>
            <a:off x="3590147" y="3936059"/>
            <a:ext cx="10807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VLP NBFH links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4F018-2FDE-1E70-C8F1-C4AE3A48D706}"/>
              </a:ext>
            </a:extLst>
          </p:cNvPr>
          <p:cNvSpPr txBox="1"/>
          <p:nvPr/>
        </p:nvSpPr>
        <p:spPr>
          <a:xfrm>
            <a:off x="4670267" y="3936059"/>
            <a:ext cx="10807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VLP NBFH links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B6A8E-5BB6-9E44-6138-2F622BFC7F74}"/>
              </a:ext>
            </a:extLst>
          </p:cNvPr>
          <p:cNvSpPr txBox="1"/>
          <p:nvPr/>
        </p:nvSpPr>
        <p:spPr>
          <a:xfrm>
            <a:off x="6924034" y="2365818"/>
            <a:ext cx="12811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Wi-Fi: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80 MHz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60% duty cycle</a:t>
            </a:r>
          </a:p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BT: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160 MHz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1 BT central, 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2 peripherals per link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FBFFA-2D92-0D6D-233E-31B674D62CF9}"/>
              </a:ext>
            </a:extLst>
          </p:cNvPr>
          <p:cNvSpPr txBox="1"/>
          <p:nvPr/>
        </p:nvSpPr>
        <p:spPr>
          <a:xfrm>
            <a:off x="7646783" y="6669461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nb_r2201c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32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0C8A3B-0B33-C75A-074F-EC33CABB9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6881"/>
            <a:ext cx="5334000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(LBT with CCA trigger) – 60% Wi-Fi dc, CIG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31FC-9A05-1C33-A0AD-9E50357A5BF0}"/>
              </a:ext>
            </a:extLst>
          </p:cNvPr>
          <p:cNvSpPr txBox="1"/>
          <p:nvPr/>
        </p:nvSpPr>
        <p:spPr>
          <a:xfrm>
            <a:off x="7646783" y="6669461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nb_r2201c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6E28E-CF60-DAE0-2459-DDADAC970D47}"/>
              </a:ext>
            </a:extLst>
          </p:cNvPr>
          <p:cNvSpPr txBox="1"/>
          <p:nvPr/>
        </p:nvSpPr>
        <p:spPr>
          <a:xfrm>
            <a:off x="6912812" y="2365818"/>
            <a:ext cx="1303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trigger 3+3/24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60% dc on Wi-Fi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68% dc per NB link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233C08-969C-522E-ECCA-E1C7C5270776}"/>
              </a:ext>
            </a:extLst>
          </p:cNvPr>
          <p:cNvCxnSpPr/>
          <p:nvPr/>
        </p:nvCxnSpPr>
        <p:spPr bwMode="auto">
          <a:xfrm>
            <a:off x="3145536" y="2473830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C83A55E-3F28-2338-EB07-2A67524DD04F}"/>
              </a:ext>
            </a:extLst>
          </p:cNvPr>
          <p:cNvSpPr txBox="1"/>
          <p:nvPr/>
        </p:nvSpPr>
        <p:spPr>
          <a:xfrm>
            <a:off x="2267744" y="5810132"/>
            <a:ext cx="32594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A more optimal approach is probably to have longer term (AFH-style) evacuation, in combination with a return after some number of consecutive idle CCAs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2D7949-9524-FD5A-FE88-B8400BE31AEC}"/>
              </a:ext>
            </a:extLst>
          </p:cNvPr>
          <p:cNvCxnSpPr>
            <a:cxnSpLocks/>
          </p:cNvCxnSpPr>
          <p:nvPr/>
        </p:nvCxnSpPr>
        <p:spPr bwMode="auto">
          <a:xfrm flipV="1">
            <a:off x="3887924" y="5049279"/>
            <a:ext cx="0" cy="76085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D7CB94C-0A43-9746-1003-ECEA10F65883}"/>
              </a:ext>
            </a:extLst>
          </p:cNvPr>
          <p:cNvCxnSpPr/>
          <p:nvPr/>
        </p:nvCxnSpPr>
        <p:spPr bwMode="auto">
          <a:xfrm>
            <a:off x="2606040" y="1844923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1C24DC-C24D-D3BF-DEC1-05E02FBD69B5}"/>
              </a:ext>
            </a:extLst>
          </p:cNvPr>
          <p:cNvCxnSpPr/>
          <p:nvPr/>
        </p:nvCxnSpPr>
        <p:spPr bwMode="auto">
          <a:xfrm>
            <a:off x="4379976" y="1844923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036474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A23DF20-FA03-2C3B-A865-390FE8C41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6881"/>
            <a:ext cx="5334000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(eDAA 125) – 60% Wi-Fi dc, CIG 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31FC-9A05-1C33-A0AD-9E50357A5BF0}"/>
              </a:ext>
            </a:extLst>
          </p:cNvPr>
          <p:cNvSpPr txBox="1"/>
          <p:nvPr/>
        </p:nvSpPr>
        <p:spPr>
          <a:xfrm>
            <a:off x="7643579" y="6669461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nb_r2201d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6E28E-CF60-DAE0-2459-DDADAC970D47}"/>
              </a:ext>
            </a:extLst>
          </p:cNvPr>
          <p:cNvSpPr txBox="1"/>
          <p:nvPr/>
        </p:nvSpPr>
        <p:spPr>
          <a:xfrm>
            <a:off x="6912812" y="2365818"/>
            <a:ext cx="1303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eDAA 125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60% dc on Wi-Fi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68% dc per NB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1677C3-FCAE-3156-1939-6DFA41CCEE4E}"/>
              </a:ext>
            </a:extLst>
          </p:cNvPr>
          <p:cNvSpPr txBox="1"/>
          <p:nvPr/>
        </p:nvSpPr>
        <p:spPr>
          <a:xfrm>
            <a:off x="5364088" y="4221767"/>
            <a:ext cx="10430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long tail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8CC4AB-BF61-7D77-4F70-3A6144CC41AE}"/>
              </a:ext>
            </a:extLst>
          </p:cNvPr>
          <p:cNvCxnSpPr>
            <a:cxnSpLocks/>
          </p:cNvCxnSpPr>
          <p:nvPr/>
        </p:nvCxnSpPr>
        <p:spPr bwMode="auto">
          <a:xfrm flipV="1">
            <a:off x="5889682" y="3969159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1241C2D-BE7D-D24E-D2CA-4BC3EB117B1A}"/>
              </a:ext>
            </a:extLst>
          </p:cNvPr>
          <p:cNvCxnSpPr/>
          <p:nvPr/>
        </p:nvCxnSpPr>
        <p:spPr bwMode="auto">
          <a:xfrm>
            <a:off x="3145536" y="2473830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908541-DDCD-D94B-37F4-517A20DD8BF3}"/>
              </a:ext>
            </a:extLst>
          </p:cNvPr>
          <p:cNvCxnSpPr/>
          <p:nvPr/>
        </p:nvCxnSpPr>
        <p:spPr bwMode="auto">
          <a:xfrm>
            <a:off x="3182112" y="2473830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1B7F19-D2F5-31AF-37D3-260C1833376F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3320279" y="2465411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3BA2CB-2918-9D3A-7298-6DD5DF9F714F}"/>
              </a:ext>
            </a:extLst>
          </p:cNvPr>
          <p:cNvCxnSpPr>
            <a:cxnSpLocks/>
          </p:cNvCxnSpPr>
          <p:nvPr/>
        </p:nvCxnSpPr>
        <p:spPr bwMode="auto">
          <a:xfrm rot="5400000" flipH="1">
            <a:off x="3015409" y="2465411"/>
            <a:ext cx="0" cy="27119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arrow" w="sm" len="sm"/>
            <a:tailEnd type="none" w="sm" len="sm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19B8C0C-5A5F-FD12-8751-687FDF136EE6}"/>
              </a:ext>
            </a:extLst>
          </p:cNvPr>
          <p:cNvSpPr txBox="1"/>
          <p:nvPr/>
        </p:nvSpPr>
        <p:spPr>
          <a:xfrm>
            <a:off x="3439501" y="2496312"/>
            <a:ext cx="4844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210 ms</a:t>
            </a:r>
          </a:p>
        </p:txBody>
      </p:sp>
    </p:spTree>
    <p:extLst>
      <p:ext uri="{BB962C8B-B14F-4D97-AF65-F5344CB8AC3E}">
        <p14:creationId xmlns:p14="http://schemas.microsoft.com/office/powerpoint/2010/main" val="3913828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6E9266-5AEA-B34C-3AC3-3EE1E15AB3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on/off traffic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FD8BE4-9A1E-FC06-DB42-40D938493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5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26F2-B119-7888-B1B7-6A8965274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simulation parameters – on/off traffic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D2E7E-56A0-1A31-D97D-1FA5338DF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/>
              <a:t>Wi-Fi settings</a:t>
            </a:r>
          </a:p>
          <a:p>
            <a:pPr lvl="1"/>
            <a:r>
              <a:rPr lang="en-US" sz="1100"/>
              <a:t>Tx power: 23 dBm at AP (LPI), 21 dBm at STA (LPI)</a:t>
            </a:r>
          </a:p>
          <a:p>
            <a:pPr lvl="1"/>
            <a:r>
              <a:rPr lang="en-US" sz="1100"/>
              <a:t>packet size: 5 ms</a:t>
            </a:r>
          </a:p>
          <a:p>
            <a:pPr lvl="1"/>
            <a:r>
              <a:rPr lang="en-US" sz="1100"/>
              <a:t>downlink traffic, full buffer on/off</a:t>
            </a:r>
          </a:p>
          <a:p>
            <a:pPr lvl="2"/>
            <a:r>
              <a:rPr lang="en-US" sz="900"/>
              <a:t>on/off traffic, 0.3 s on, 2 s off (15% duty cycle)</a:t>
            </a:r>
          </a:p>
          <a:p>
            <a:pPr lvl="2"/>
            <a:r>
              <a:rPr lang="en-US" sz="900"/>
              <a:t>like bursts of 4k Netflix streaming data in a Target Wake Time (TWT) setting at Wi-Fi </a:t>
            </a:r>
          </a:p>
          <a:p>
            <a:pPr lvl="1"/>
            <a:r>
              <a:rPr lang="en-US" sz="1100"/>
              <a:t>channel width: 80 MHz</a:t>
            </a:r>
          </a:p>
          <a:p>
            <a:pPr lvl="1"/>
            <a:r>
              <a:rPr lang="en-US" sz="1100"/>
              <a:t>max bitrate: 1201 Mbps at HE MCS 11, 80 MHz, 996-tone RU, Nss = 2, 800 ns GI</a:t>
            </a:r>
          </a:p>
          <a:p>
            <a:pPr lvl="1"/>
            <a:r>
              <a:rPr lang="en-US" sz="1100"/>
              <a:t>genie throughput</a:t>
            </a:r>
          </a:p>
          <a:p>
            <a:pPr lvl="1"/>
            <a:r>
              <a:rPr lang="en-US" sz="1100"/>
              <a:t>frame exchange: RTS/CTS/A-MPDU/BA</a:t>
            </a:r>
          </a:p>
          <a:p>
            <a:pPr lvl="1"/>
            <a:r>
              <a:rPr lang="en-US" sz="1100"/>
              <a:t>start time: 3 s</a:t>
            </a:r>
          </a:p>
          <a:p>
            <a:r>
              <a:rPr lang="en-US" sz="1200"/>
              <a:t>NBFH settings (BT)</a:t>
            </a:r>
          </a:p>
          <a:p>
            <a:pPr lvl="1"/>
            <a:r>
              <a:rPr lang="en-US" sz="1100"/>
              <a:t>Tx power: 14 dBm (VLP)</a:t>
            </a:r>
          </a:p>
          <a:p>
            <a:pPr lvl="1"/>
            <a:r>
              <a:rPr lang="en-US" sz="1100"/>
              <a:t>dwell time: 463 us</a:t>
            </a:r>
          </a:p>
          <a:p>
            <a:pPr lvl="2"/>
            <a:r>
              <a:rPr lang="en-US" sz="900"/>
              <a:t>313 us Tx, 150 us IFS, 68% duty cycle per link</a:t>
            </a:r>
          </a:p>
          <a:p>
            <a:pPr lvl="2"/>
            <a:r>
              <a:rPr lang="en-US" sz="900"/>
              <a:t>163 us Tx, 300 us IFS, 35% duty cycle per link</a:t>
            </a:r>
          </a:p>
          <a:p>
            <a:pPr lvl="2"/>
            <a:r>
              <a:rPr lang="en-US" sz="900"/>
              <a:t>453 us Tx, 10 us IFS, 98% duty cycle per link</a:t>
            </a:r>
          </a:p>
          <a:p>
            <a:pPr lvl="1"/>
            <a:r>
              <a:rPr lang="en-US" sz="1100"/>
              <a:t>hop width: 2 MHz (15 Mbps max PHY rate, Nss = 1, scaled Wi-Fi MCS)</a:t>
            </a:r>
          </a:p>
          <a:p>
            <a:pPr lvl="1"/>
            <a:r>
              <a:rPr lang="en-US" sz="1100"/>
              <a:t>hopping pattern: random, 80 hops (160 MHz total)</a:t>
            </a:r>
          </a:p>
          <a:p>
            <a:pPr lvl="1"/>
            <a:r>
              <a:rPr lang="en-US" sz="1100"/>
              <a:t>eDAA settings: 0.125 s between CCA evaluations, 1.25 s before possible release (eDAA 125)</a:t>
            </a:r>
          </a:p>
          <a:p>
            <a:pPr lvl="1"/>
            <a:r>
              <a:rPr lang="en-US" sz="1100"/>
              <a:t>CCA trigger settings: 7 us CCA before each hop, FBE, trigger thresholds 3+3/24, 20 MHz segments</a:t>
            </a:r>
          </a:p>
          <a:p>
            <a:pPr lvl="2"/>
            <a:r>
              <a:rPr lang="en-US" sz="900"/>
              <a:t>3+3/24 indicates a threshold of 3, then a bump of 3 (to 6) for extra hysteresis, and 24 is the max value</a:t>
            </a:r>
          </a:p>
          <a:p>
            <a:pPr lvl="1"/>
            <a:r>
              <a:rPr lang="en-US" sz="1100"/>
              <a:t>startup staggered during first 0.5 s</a:t>
            </a:r>
          </a:p>
          <a:p>
            <a:pPr lvl="1"/>
            <a:r>
              <a:rPr lang="en-US" sz="1100"/>
              <a:t>bi-directional traffic with two peripherals</a:t>
            </a:r>
          </a:p>
          <a:p>
            <a:r>
              <a:rPr lang="en-US" sz="1200"/>
              <a:t>Channel model</a:t>
            </a:r>
          </a:p>
          <a:p>
            <a:pPr lvl="1"/>
            <a:r>
              <a:rPr lang="en-US" sz="1100"/>
              <a:t>AWGN channel with a breakpoint at 5 m</a:t>
            </a:r>
          </a:p>
          <a:p>
            <a:pPr lvl="2"/>
            <a:r>
              <a:rPr lang="en-US" sz="1050"/>
              <a:t>pathloss = 40.05 + 20log10(f/2.4) + 20log10(min(d, b)) + (d &gt; b) * (35log10(d/b))</a:t>
            </a:r>
          </a:p>
          <a:p>
            <a:pPr lvl="2"/>
            <a:r>
              <a:rPr lang="en-US" sz="1050"/>
              <a:t>where f = 5.18 GHz, d = distance, b = breakpoint = 5 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AF5799-B19E-BD2E-C54B-9C6447FB4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215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13CDA6-7A6C-73A7-1B2D-E59475A15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6881"/>
            <a:ext cx="5334000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topology – on/off traffic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255501-5525-631D-D054-2F36E88A1670}"/>
              </a:ext>
            </a:extLst>
          </p:cNvPr>
          <p:cNvSpPr txBox="1"/>
          <p:nvPr/>
        </p:nvSpPr>
        <p:spPr>
          <a:xfrm>
            <a:off x="4209923" y="460735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LPI Wi-Fi link</a:t>
            </a:r>
          </a:p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downlink traffic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B537B-25E8-8BCD-51A5-4647D9118117}"/>
              </a:ext>
            </a:extLst>
          </p:cNvPr>
          <p:cNvSpPr txBox="1"/>
          <p:nvPr/>
        </p:nvSpPr>
        <p:spPr>
          <a:xfrm>
            <a:off x="4506863" y="2673015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5F303E-E6E2-9065-C6F5-3C22CCA0BF1B}"/>
              </a:ext>
            </a:extLst>
          </p:cNvPr>
          <p:cNvSpPr txBox="1"/>
          <p:nvPr/>
        </p:nvSpPr>
        <p:spPr>
          <a:xfrm>
            <a:off x="4451525" y="4401207"/>
            <a:ext cx="429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	STA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7E62D3-C21F-25EF-6A53-2C89AC3A55EB}"/>
              </a:ext>
            </a:extLst>
          </p:cNvPr>
          <p:cNvSpPr txBox="1"/>
          <p:nvPr/>
        </p:nvSpPr>
        <p:spPr>
          <a:xfrm>
            <a:off x="3634229" y="4082978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VLP NBFH links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4F018-2FDE-1E70-C8F1-C4AE3A48D706}"/>
              </a:ext>
            </a:extLst>
          </p:cNvPr>
          <p:cNvSpPr txBox="1"/>
          <p:nvPr/>
        </p:nvSpPr>
        <p:spPr>
          <a:xfrm>
            <a:off x="4714349" y="4082978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VLP NBFH links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B6A8E-5BB6-9E44-6138-2F622BFC7F74}"/>
              </a:ext>
            </a:extLst>
          </p:cNvPr>
          <p:cNvSpPr txBox="1"/>
          <p:nvPr/>
        </p:nvSpPr>
        <p:spPr>
          <a:xfrm>
            <a:off x="6924034" y="2365818"/>
            <a:ext cx="12811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Wi-Fi: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80 MHz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on/off traffic</a:t>
            </a:r>
          </a:p>
          <a:p>
            <a:pPr algn="ctr"/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BT: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160 MHz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1 BT central, 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2 peripherals per link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37132-235F-EB04-FEF5-DB9ED0C2C387}"/>
              </a:ext>
            </a:extLst>
          </p:cNvPr>
          <p:cNvSpPr txBox="1"/>
          <p:nvPr/>
        </p:nvSpPr>
        <p:spPr>
          <a:xfrm>
            <a:off x="7646787" y="6669461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nb_r2101a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72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(LBT with CCA trigger) – on/off traffic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31FC-9A05-1C33-A0AD-9E50357A5BF0}"/>
              </a:ext>
            </a:extLst>
          </p:cNvPr>
          <p:cNvSpPr txBox="1"/>
          <p:nvPr/>
        </p:nvSpPr>
        <p:spPr>
          <a:xfrm>
            <a:off x="7646786" y="6669461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nb_r2101a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6E28E-CF60-DAE0-2459-DDADAC970D47}"/>
              </a:ext>
            </a:extLst>
          </p:cNvPr>
          <p:cNvSpPr txBox="1"/>
          <p:nvPr/>
        </p:nvSpPr>
        <p:spPr>
          <a:xfrm>
            <a:off x="6958497" y="2365818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trigger 3+3/12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on/off traffic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68% dc per NB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CIG 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78BE8-2843-42EC-BFD9-04689F1C6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6881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6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784FB5-86FA-E91B-749C-0DD8500CD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6881"/>
            <a:ext cx="5334000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(eDAA 125 with LBT) – on/off traffic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31FC-9A05-1C33-A0AD-9E50357A5BF0}"/>
              </a:ext>
            </a:extLst>
          </p:cNvPr>
          <p:cNvSpPr txBox="1"/>
          <p:nvPr/>
        </p:nvSpPr>
        <p:spPr>
          <a:xfrm>
            <a:off x="7643579" y="6669461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nb_r2101b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6E28E-CF60-DAE0-2459-DDADAC970D47}"/>
              </a:ext>
            </a:extLst>
          </p:cNvPr>
          <p:cNvSpPr txBox="1"/>
          <p:nvPr/>
        </p:nvSpPr>
        <p:spPr>
          <a:xfrm>
            <a:off x="6958498" y="2365818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eDAA 125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on/off traffic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68% dc per NB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CIG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D328A-5751-3D45-77AB-09606A9EBA7F}"/>
              </a:ext>
            </a:extLst>
          </p:cNvPr>
          <p:cNvSpPr txBox="1"/>
          <p:nvPr/>
        </p:nvSpPr>
        <p:spPr>
          <a:xfrm>
            <a:off x="3131840" y="4689239"/>
            <a:ext cx="1043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eDAA 125 does respond, but too late and in xome cases not at all</a:t>
            </a:r>
          </a:p>
        </p:txBody>
      </p:sp>
    </p:spTree>
    <p:extLst>
      <p:ext uri="{BB962C8B-B14F-4D97-AF65-F5344CB8AC3E}">
        <p14:creationId xmlns:p14="http://schemas.microsoft.com/office/powerpoint/2010/main" val="3162182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(LBT with CCA trigger) – on/off traffic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31FC-9A05-1C33-A0AD-9E50357A5BF0}"/>
              </a:ext>
            </a:extLst>
          </p:cNvPr>
          <p:cNvSpPr txBox="1"/>
          <p:nvPr/>
        </p:nvSpPr>
        <p:spPr>
          <a:xfrm>
            <a:off x="7646786" y="6669461"/>
            <a:ext cx="734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nb_r2101c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6E28E-CF60-DAE0-2459-DDADAC970D47}"/>
              </a:ext>
            </a:extLst>
          </p:cNvPr>
          <p:cNvSpPr txBox="1"/>
          <p:nvPr/>
        </p:nvSpPr>
        <p:spPr>
          <a:xfrm>
            <a:off x="6958497" y="2365818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trigger 3+3/24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on/off traffic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98% dc per NB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CIG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5FC794-2675-FAB0-6F6F-92137BE75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6881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12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5DCF1B-49F4-DA35-9479-2926884C9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6881"/>
            <a:ext cx="5334000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(eDAA 125 with LBT) – on/off traffic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A31FC-9A05-1C33-A0AD-9E50357A5BF0}"/>
              </a:ext>
            </a:extLst>
          </p:cNvPr>
          <p:cNvSpPr txBox="1"/>
          <p:nvPr/>
        </p:nvSpPr>
        <p:spPr>
          <a:xfrm>
            <a:off x="7643579" y="6669461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nb_r2101d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6E28E-CF60-DAE0-2459-DDADAC970D47}"/>
              </a:ext>
            </a:extLst>
          </p:cNvPr>
          <p:cNvSpPr txBox="1"/>
          <p:nvPr/>
        </p:nvSpPr>
        <p:spPr>
          <a:xfrm>
            <a:off x="6958498" y="2365818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eDAA 125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on/off traffic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98% dc per NB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CIG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D328A-5751-3D45-77AB-09606A9EBA7F}"/>
              </a:ext>
            </a:extLst>
          </p:cNvPr>
          <p:cNvSpPr txBox="1"/>
          <p:nvPr/>
        </p:nvSpPr>
        <p:spPr>
          <a:xfrm>
            <a:off x="3131840" y="4689239"/>
            <a:ext cx="1043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latin typeface="Times New Roman" panose="02020603050405020304" pitchFamily="18" charset="0"/>
                <a:cs typeface="Times New Roman" panose="02020603050405020304" pitchFamily="18" charset="0"/>
              </a:rPr>
              <a:t>eDAA 125 does respond, but too late and in some cases not at all</a:t>
            </a:r>
          </a:p>
        </p:txBody>
      </p:sp>
    </p:spTree>
    <p:extLst>
      <p:ext uri="{BB962C8B-B14F-4D97-AF65-F5344CB8AC3E}">
        <p14:creationId xmlns:p14="http://schemas.microsoft.com/office/powerpoint/2010/main" val="425875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65C982-BA9A-6051-D46B-07581C29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BT isochronous audio illustration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B76CA-12E7-69E2-47E3-76AF629847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 descr="Image preview">
            <a:extLst>
              <a:ext uri="{FF2B5EF4-FFF2-40B4-BE49-F238E27FC236}">
                <a16:creationId xmlns:a16="http://schemas.microsoft.com/office/drawing/2014/main" id="{9EB01CE0-C0B4-C15D-24A9-26ED1CF0F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0454"/>
            <a:ext cx="5943600" cy="27133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4543EFDD-860E-7368-996E-7CF9FD61D158}"/>
              </a:ext>
            </a:extLst>
          </p:cNvPr>
          <p:cNvSpPr/>
          <p:nvPr/>
        </p:nvSpPr>
        <p:spPr bwMode="auto">
          <a:xfrm rot="16200000">
            <a:off x="2753798" y="4743245"/>
            <a:ext cx="180020" cy="1368152"/>
          </a:xfrm>
          <a:prstGeom prst="leftBrace">
            <a:avLst>
              <a:gd name="adj1" fmla="val 1915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7B0934B0-447C-6FBC-EC1F-CBA9D1C205AD}"/>
              </a:ext>
            </a:extLst>
          </p:cNvPr>
          <p:cNvSpPr/>
          <p:nvPr/>
        </p:nvSpPr>
        <p:spPr bwMode="auto">
          <a:xfrm rot="16200000">
            <a:off x="3384158" y="4652946"/>
            <a:ext cx="215444" cy="2592288"/>
          </a:xfrm>
          <a:prstGeom prst="leftBrace">
            <a:avLst>
              <a:gd name="adj1" fmla="val 1915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C0AAE-F338-62BD-5826-D10544A82545}"/>
              </a:ext>
            </a:extLst>
          </p:cNvPr>
          <p:cNvSpPr txBox="1"/>
          <p:nvPr/>
        </p:nvSpPr>
        <p:spPr>
          <a:xfrm>
            <a:off x="1560198" y="5517331"/>
            <a:ext cx="2558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>
                <a:latin typeface="+mn-lt"/>
              </a:rPr>
              <a:t>‘CIG 1’ – 1 try (0 retries), 17% duty cycle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C9AE9-9536-E6CD-415F-7A1D8B1C882A}"/>
              </a:ext>
            </a:extLst>
          </p:cNvPr>
          <p:cNvSpPr txBox="1"/>
          <p:nvPr/>
        </p:nvSpPr>
        <p:spPr>
          <a:xfrm>
            <a:off x="2212533" y="6056812"/>
            <a:ext cx="2558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>
                <a:latin typeface="+mn-lt"/>
              </a:rPr>
              <a:t>‘CIG 2’ – 2 tries (1 retry), 34% duty cycle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4B500BC7-DC8E-4EC2-C7FF-0FD2CA5A79E3}"/>
              </a:ext>
            </a:extLst>
          </p:cNvPr>
          <p:cNvSpPr/>
          <p:nvPr/>
        </p:nvSpPr>
        <p:spPr bwMode="auto">
          <a:xfrm rot="16200000">
            <a:off x="4311552" y="4203186"/>
            <a:ext cx="232863" cy="4536504"/>
          </a:xfrm>
          <a:prstGeom prst="leftBrace">
            <a:avLst>
              <a:gd name="adj1" fmla="val 19159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65506A-6187-DD32-9767-EB66C6FAC8CF}"/>
              </a:ext>
            </a:extLst>
          </p:cNvPr>
          <p:cNvSpPr txBox="1"/>
          <p:nvPr/>
        </p:nvSpPr>
        <p:spPr>
          <a:xfrm>
            <a:off x="3091123" y="6587869"/>
            <a:ext cx="2643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>
                <a:latin typeface="+mn-lt"/>
              </a:rPr>
              <a:t>‘CIG 4’ – 4 tries (3 retries), 68% duty cycle</a:t>
            </a:r>
          </a:p>
        </p:txBody>
      </p:sp>
    </p:spTree>
    <p:extLst>
      <p:ext uri="{BB962C8B-B14F-4D97-AF65-F5344CB8AC3E}">
        <p14:creationId xmlns:p14="http://schemas.microsoft.com/office/powerpoint/2010/main" val="142551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2B8AE2-9B7D-C7D1-E346-A57A405B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77697"/>
            <a:ext cx="8305800" cy="780587"/>
          </a:xfrm>
        </p:spPr>
        <p:txBody>
          <a:bodyPr/>
          <a:lstStyle/>
          <a:p>
            <a:r>
              <a:rPr lang="en-US"/>
              <a:t>Observations eDAA 125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9F395-DCC8-FFF0-593D-6C1C8CE0C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58284"/>
            <a:ext cx="8305800" cy="5737313"/>
          </a:xfrm>
        </p:spPr>
        <p:txBody>
          <a:bodyPr/>
          <a:lstStyle/>
          <a:p>
            <a:r>
              <a:rPr lang="en-US" sz="1600"/>
              <a:t>eDAA 125</a:t>
            </a:r>
          </a:p>
          <a:p>
            <a:pPr lvl="1"/>
            <a:r>
              <a:rPr lang="en-US" sz="1400"/>
              <a:t>eDAA 125 is an improvement over the initial eDAA, but probably not sufficient</a:t>
            </a:r>
          </a:p>
          <a:p>
            <a:pPr lvl="2"/>
            <a:r>
              <a:rPr lang="en-US" sz="1200"/>
              <a:t>the response time still appears to be too slow</a:t>
            </a:r>
          </a:p>
          <a:p>
            <a:pPr lvl="2"/>
            <a:r>
              <a:rPr lang="en-US" sz="1200"/>
              <a:t>ongoing Wi-Fi transmissions are not protected because there is no LBT</a:t>
            </a:r>
          </a:p>
          <a:p>
            <a:endParaRPr lang="en-US" sz="1600"/>
          </a:p>
          <a:p>
            <a:r>
              <a:rPr lang="en-US" sz="1600"/>
              <a:t>CCA trigger</a:t>
            </a:r>
          </a:p>
          <a:p>
            <a:pPr lvl="1"/>
            <a:r>
              <a:rPr lang="en-US" sz="1400"/>
              <a:t>the trigger threshold is not related to 60% medium utilization, but to discerning NB from WB (through the consecutive aspect in the trigger)</a:t>
            </a:r>
          </a:p>
          <a:p>
            <a:pPr lvl="2"/>
            <a:r>
              <a:rPr lang="en-US" sz="1200"/>
              <a:t>a trigger threshold of 3 is preferred over 6</a:t>
            </a:r>
          </a:p>
          <a:p>
            <a:pPr lvl="2"/>
            <a:r>
              <a:rPr lang="en-US" sz="1200"/>
              <a:t>some more background is in section ‘NB/NB collision probability’ in this slide deck</a:t>
            </a:r>
          </a:p>
          <a:p>
            <a:pPr lvl="1"/>
            <a:r>
              <a:rPr lang="en-US" sz="1400"/>
              <a:t>CCA trigger can be improved by increasing the upper limit to 24 and adding some extra hysteresis (+3 once 3 is reached)</a:t>
            </a:r>
          </a:p>
          <a:p>
            <a:pPr lvl="1"/>
            <a:r>
              <a:rPr lang="en-US" sz="1400"/>
              <a:t>CCA trigger could be further improved by including the CCA result also before an Rx slot</a:t>
            </a:r>
          </a:p>
          <a:p>
            <a:pPr lvl="2"/>
            <a:r>
              <a:rPr lang="en-US" sz="1200"/>
              <a:t>a busy CCA would of course not preempt the reception (as it would for a transmission), but it would tie into CCA trigger for a faster response in the presence of Wi-Fi</a:t>
            </a:r>
          </a:p>
          <a:p>
            <a:pPr lvl="3"/>
            <a:r>
              <a:rPr lang="en-US" sz="1100"/>
              <a:t>not simulated yet</a:t>
            </a:r>
          </a:p>
          <a:p>
            <a:pPr lvl="1"/>
            <a:r>
              <a:rPr lang="en-US" sz="1400"/>
              <a:t>once the trigger threshold has been reached (or some secondary threshold a little higher), evacuation can be the same as eDAA, including AFH</a:t>
            </a:r>
          </a:p>
          <a:p>
            <a:pPr lvl="2"/>
            <a:r>
              <a:rPr lang="en-US" sz="1200"/>
              <a:t>returning to the channel could also be similar to eDAA (e.g. based on an offline spectrum scan), when several consecutive LBT CCAs are idle</a:t>
            </a:r>
          </a:p>
          <a:p>
            <a:pPr lvl="3"/>
            <a:r>
              <a:rPr lang="en-US" sz="1000"/>
              <a:t>i.e. there is no need for continuous CCA checks on evacuated channels</a:t>
            </a:r>
          </a:p>
          <a:p>
            <a:pPr lvl="2"/>
            <a:r>
              <a:rPr lang="en-US" sz="1200"/>
              <a:t>a longer absence time will also improve coexistence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9B935B-B508-FBF2-59C1-D9643CA3C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231537" y="7073655"/>
            <a:ext cx="621965" cy="215444"/>
          </a:xfrm>
        </p:spPr>
        <p:txBody>
          <a:bodyPr/>
          <a:lstStyle/>
          <a:p>
            <a:r>
              <a:rPr lang="en-US"/>
              <a:t>Slide </a:t>
            </a:r>
            <a:fld id="{E132E8F0-0953-4589-931F-0CF931D74C3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83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AF9192-C771-CC65-9108-447BFD8F0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Appendix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r>
              <a:rPr lang="en-US"/>
              <a:t>Overview of NB channel access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AD13C-804A-7FAE-06DC-87CD432B53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E132E8F0-0953-4589-931F-0CF931D74C3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17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D68C-8A21-1EAF-1576-638FE165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LBT for NB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86011-CC21-051A-69A4-D280C30E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Listen before Talk (LBT) for NB uses a CCA before every hop</a:t>
            </a:r>
          </a:p>
          <a:p>
            <a:pPr lvl="1"/>
            <a:r>
              <a:rPr lang="en-US" sz="1400"/>
              <a:t>fixed LBT before every scheduled transmission</a:t>
            </a:r>
          </a:p>
          <a:p>
            <a:pPr lvl="1"/>
            <a:r>
              <a:rPr lang="en-US" sz="1400"/>
              <a:t>could also be referred to as Frame Based LBT (FB-LBT)</a:t>
            </a:r>
          </a:p>
          <a:p>
            <a:endParaRPr lang="en-US" sz="1600"/>
          </a:p>
          <a:p>
            <a:r>
              <a:rPr lang="en-US" sz="1600"/>
              <a:t>With some extra measures, the CCA time could be relatively short</a:t>
            </a:r>
          </a:p>
          <a:p>
            <a:pPr lvl="1"/>
            <a:r>
              <a:rPr lang="en-US" sz="1400"/>
              <a:t>details are in the next slide on LBT with CCA trigger</a:t>
            </a:r>
          </a:p>
          <a:p>
            <a:pPr lvl="1"/>
            <a:r>
              <a:rPr lang="en-US" sz="1400"/>
              <a:t>without extra measures, the CCA time should be in the order of 187 us, so that access will not happen during Wi-Fi backoffs and SIFS intervals</a:t>
            </a:r>
          </a:p>
          <a:p>
            <a:pPr lvl="2"/>
            <a:r>
              <a:rPr lang="en-US" sz="1200"/>
              <a:t>the potentially high frequency of the NB CCAs makes it necessary that the CCA time is not too short</a:t>
            </a:r>
          </a:p>
          <a:p>
            <a:pPr lvl="2"/>
            <a:r>
              <a:rPr lang="en-US" sz="1200"/>
              <a:t>but a long CCA time is difficult to integrate into the existing NB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5FE2-8A14-E9B9-5D5B-885BCF661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77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D68C-8A21-1EAF-1576-638FE165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LBT with CCA trigger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86011-CC21-051A-69A4-D280C30E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CCA trigger is an LBT-based access mechanism that uses a short CCA (e.g. 7 us) before every hop, but disables a 20 MHz segment when multiple consecutive CCA-busies ('triggers') occur in the segment, until several consecutive CCA-idles occur in the segment</a:t>
            </a:r>
          </a:p>
          <a:p>
            <a:pPr lvl="1"/>
            <a:r>
              <a:rPr lang="en-US" sz="1400"/>
              <a:t>the NB node keeps a tally of consecutive CCA busy events ('triggers') in each segment that it hops in:</a:t>
            </a:r>
          </a:p>
          <a:p>
            <a:pPr lvl="2"/>
            <a:r>
              <a:rPr lang="en-US" sz="1200"/>
              <a:t>+1 when the CCA before a hop inside the segment is busy</a:t>
            </a:r>
          </a:p>
          <a:p>
            <a:pPr lvl="2"/>
            <a:r>
              <a:rPr lang="en-US" sz="1200"/>
              <a:t>–1 when the CCA before a hop inside the segment is idle</a:t>
            </a:r>
          </a:p>
          <a:p>
            <a:pPr lvl="1"/>
            <a:r>
              <a:rPr lang="en-US" sz="1400"/>
              <a:t>when the number of triggers ≥ 3 the segment is blocked, otherwise it can be used (provided that the CCA before hops in that segment is idle)</a:t>
            </a:r>
          </a:p>
          <a:p>
            <a:pPr lvl="1"/>
            <a:r>
              <a:rPr lang="en-US" sz="1400"/>
              <a:t>the trigger count is capped between 0 and 6, which implies a hysteresis of 4 consecutive CCA idles before the segment is released</a:t>
            </a:r>
          </a:p>
          <a:p>
            <a:r>
              <a:rPr lang="en-US" sz="1600"/>
              <a:t>CCA trigger should be combined with AFH (like in eDAA)</a:t>
            </a:r>
          </a:p>
          <a:p>
            <a:pPr lvl="1"/>
            <a:r>
              <a:rPr lang="en-US" sz="1400"/>
              <a:t>returning to a channel can be based on an offline spectrum scan (as in eDAA), possibly in combination with one or more idle CCAs just before returning (as in CCA trigger)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5FE2-8A14-E9B9-5D5B-885BCF661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7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D68C-8A21-1EAF-1576-638FE165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86011-CC21-051A-69A4-D280C30E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Enhanced Detect and Avoid (eDAA) was proposed in ETSI BRAN as an enhanced version of DAA as defined in EN 300 328 (2.4 GHz), but with</a:t>
            </a:r>
          </a:p>
          <a:p>
            <a:pPr lvl="1"/>
            <a:r>
              <a:rPr lang="en-US" sz="1400"/>
              <a:t>0.5 s between CCAs</a:t>
            </a:r>
          </a:p>
          <a:p>
            <a:pPr lvl="1"/>
            <a:r>
              <a:rPr lang="en-US" sz="1400"/>
              <a:t>evacuation in 20 MHz blocks</a:t>
            </a:r>
          </a:p>
          <a:p>
            <a:pPr lvl="1"/>
            <a:r>
              <a:rPr lang="en-US" sz="1400"/>
              <a:t>two options for channel restoration:</a:t>
            </a:r>
          </a:p>
          <a:p>
            <a:pPr lvl="2"/>
            <a:r>
              <a:rPr lang="en-US" sz="1200"/>
              <a:t>option 1: after 0.5 s when CCA is clear</a:t>
            </a:r>
          </a:p>
          <a:p>
            <a:pPr lvl="2"/>
            <a:r>
              <a:rPr lang="en-US" sz="1200"/>
              <a:t>option 2: after 2.5 s without CCA (exponentially increasing)</a:t>
            </a:r>
          </a:p>
          <a:p>
            <a:endParaRPr lang="en-US" sz="1700"/>
          </a:p>
          <a:p>
            <a:r>
              <a:rPr lang="en-US" sz="1600"/>
              <a:t>eDAA can use an offline sweep to determine a spectrum map</a:t>
            </a:r>
          </a:p>
          <a:p>
            <a:pPr lvl="1"/>
            <a:r>
              <a:rPr lang="en-US" sz="1400"/>
              <a:t>the sweep can be in one go or in portions during the 0.5 s between CCA checks</a:t>
            </a:r>
          </a:p>
          <a:p>
            <a:pPr lvl="1"/>
            <a:r>
              <a:rPr lang="en-US" sz="1400"/>
              <a:t>every 0.5 s eDAA analyzes the spectrum map and disable 20 MHz segments where WB is detected</a:t>
            </a:r>
          </a:p>
          <a:p>
            <a:pPr lvl="2"/>
            <a:r>
              <a:rPr lang="en-US" sz="1200"/>
              <a:t>in the sims, WB is considered to be present when &gt;60% of a 20 MHz segment has a CCA busy</a:t>
            </a:r>
          </a:p>
          <a:p>
            <a:pPr lvl="1"/>
            <a:r>
              <a:rPr lang="en-US" sz="1400"/>
              <a:t>the use of a spectrum map avoids any issues between NB links, but it does not appear to be an improvement for coexistence with WB</a:t>
            </a:r>
          </a:p>
          <a:p>
            <a:endParaRPr lang="en-US" sz="1700"/>
          </a:p>
          <a:p>
            <a:endParaRPr lang="en-US" sz="14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5FE2-8A14-E9B9-5D5B-885BCF661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38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8D68C-8A21-1EAF-1576-638FE165C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eDAA 125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86011-CC21-051A-69A4-D280C30E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A further enhanced DAA (eDAA 125) was proposed in the BT SIG, with</a:t>
            </a:r>
          </a:p>
          <a:p>
            <a:pPr lvl="1"/>
            <a:r>
              <a:rPr lang="en-US" sz="1400"/>
              <a:t>0.125 s between CCA evaluations</a:t>
            </a:r>
          </a:p>
          <a:p>
            <a:pPr lvl="1"/>
            <a:r>
              <a:rPr lang="en-US" sz="1400"/>
              <a:t>evacuation in 20 MHz blocks</a:t>
            </a:r>
          </a:p>
          <a:p>
            <a:pPr lvl="1"/>
            <a:r>
              <a:rPr lang="en-US" sz="1400"/>
              <a:t>channel restoration after 1.25 s when the CCA is clear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5FE2-8A14-E9B9-5D5B-885BCF661A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26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45EEE-7A5B-1FA5-9F47-FC7CB17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NB/NB collision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4AF2413-FE8C-74A9-5EFD-EBDE2EBBE6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600"/>
                  <a:t>The probability p(c) for a hop collision between NB links depends on the number of hops k and the number of links n: </a:t>
                </a:r>
              </a:p>
              <a:p>
                <a:pPr lvl="1"/>
                <a:r>
                  <a:rPr lang="en-US" sz="1400"/>
                  <a:t>p(c) = 1 – (1 – 1/k)^(n – 1)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400"/>
                  <a:t> (n – 1)/k for low n</a:t>
                </a:r>
              </a:p>
              <a:p>
                <a:pPr lvl="1"/>
                <a:r>
                  <a:rPr lang="en-US" sz="1400"/>
                  <a:t>the probability p(3cc) for 3 consecutive collisions is p(c)^3</a:t>
                </a:r>
              </a:p>
              <a:p>
                <a:pPr lvl="2"/>
                <a:r>
                  <a:rPr lang="en-US" sz="1200"/>
                  <a:t>this is the false positive probability</a:t>
                </a:r>
              </a:p>
              <a:p>
                <a:pPr lvl="1"/>
                <a:r>
                  <a:rPr lang="en-US" sz="1400"/>
                  <a:t>for k = 125 hops:</a:t>
                </a:r>
              </a:p>
              <a:p>
                <a:endParaRPr lang="en-US" sz="1600"/>
              </a:p>
              <a:p>
                <a:endParaRPr lang="en-US" sz="1600"/>
              </a:p>
              <a:p>
                <a:endParaRPr lang="en-US" sz="1600"/>
              </a:p>
              <a:p>
                <a:endParaRPr lang="en-US" sz="1600"/>
              </a:p>
              <a:p>
                <a:endParaRPr lang="en-US" sz="1600"/>
              </a:p>
              <a:p>
                <a:r>
                  <a:rPr lang="en-US" sz="1600"/>
                  <a:t>Requiring three consecutive busy CCAs before disabling a 20 MHz segment significantly reduces the NB/NB issues, while LBT still protects WB</a:t>
                </a:r>
              </a:p>
              <a:p>
                <a:pPr lvl="1"/>
                <a:r>
                  <a:rPr lang="en-US" sz="1400"/>
                  <a:t>three consecutive idle CCAs allow for quick unlock once the Wi-Fi interference is gone</a:t>
                </a:r>
              </a:p>
              <a:p>
                <a:pPr lvl="1"/>
                <a:endParaRPr lang="en-US" sz="1400"/>
              </a:p>
              <a:p>
                <a:r>
                  <a:rPr lang="en-US" sz="1600"/>
                  <a:t>The NB collision probability determines the NB CCA busy probability depending on how the hopping schedules are offset in time</a:t>
                </a:r>
              </a:p>
              <a:p>
                <a:pPr lvl="1"/>
                <a:r>
                  <a:rPr lang="en-US" sz="1400"/>
                  <a:t>some links might always have their CCA during the idle time of another link when the dwell times are the same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4AF2413-FE8C-74A9-5EFD-EBDE2EBBE6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4" t="-318" r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6AC5CD-53C2-A612-D98F-5D550259D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77C8AB8-B6D4-4077-8C1D-F0F876512E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672824"/>
              </p:ext>
            </p:extLst>
          </p:nvPr>
        </p:nvGraphicFramePr>
        <p:xfrm>
          <a:off x="1403648" y="3000655"/>
          <a:ext cx="6095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259981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39367609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48399756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9381276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271589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458483456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51572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links (n)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162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764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p(3cc)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96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561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A4A995-3177-F3FC-9339-4D077DB722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BF377-9BD1-DDA4-31FF-3D2EF18BA3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1512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5154-2AA2-9E3E-3AA6-4EE262CA5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E9FE0-3AF3-B840-81E3-D945273B8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NBFH</a:t>
            </a:r>
          </a:p>
          <a:p>
            <a:pPr lvl="1"/>
            <a:r>
              <a:rPr lang="en-US" sz="1400"/>
              <a:t>BT SIG Bluetooth_Wifi_coex_LBTvsEDAA_intel_aug2023</a:t>
            </a:r>
          </a:p>
          <a:p>
            <a:pPr lvl="1"/>
            <a:r>
              <a:rPr lang="en-US" sz="1400"/>
              <a:t>IEEE 11-23-1279-coex-00, IEEE Berlin, July 2023</a:t>
            </a:r>
          </a:p>
          <a:p>
            <a:pPr lvl="1"/>
            <a:r>
              <a:rPr lang="en-US" sz="1400"/>
              <a:t>IEEE 11-23-0453-00-coex-nb-overview, IEEE Atlanta, March 2023</a:t>
            </a:r>
          </a:p>
          <a:p>
            <a:pPr lvl="1"/>
            <a:r>
              <a:rPr lang="en-US" sz="1400"/>
              <a:t>IEEE 11-23-0877-00-coex-narrow-coex-studies, IEEE Orlando, May 2023</a:t>
            </a:r>
          </a:p>
          <a:p>
            <a:pPr lvl="1"/>
            <a:r>
              <a:rPr lang="en-US" sz="1400"/>
              <a:t>IEEE 11-23-0454-00-coex-impact-of-bt-on-wlan-performance, IEEE Atlanta, March 2023</a:t>
            </a:r>
          </a:p>
          <a:p>
            <a:pPr lvl="1"/>
            <a:r>
              <a:rPr lang="en-US" sz="1400"/>
              <a:t>IEEE 11-23-0455-00-coex-wi-fi-deferral-for-nb-signals, IEEE Atlanta, March 2023</a:t>
            </a:r>
          </a:p>
          <a:p>
            <a:pPr lvl="1"/>
            <a:r>
              <a:rPr lang="en-US" sz="1400"/>
              <a:t>BRAN(21)109h004r2_EN_303_687_NB_Proposals_for_DAA_Optimisation</a:t>
            </a:r>
          </a:p>
          <a:p>
            <a:pPr lvl="1"/>
            <a:r>
              <a:rPr lang="en-US" sz="1400"/>
              <a:t>BRAN(21)109h007_NB_coexistence_with_WB_in_6_GHz</a:t>
            </a:r>
          </a:p>
          <a:p>
            <a:pPr lvl="1"/>
            <a:r>
              <a:rPr lang="en-US" sz="1400"/>
              <a:t>ETSI EN 300 328 (2.4 GHz)</a:t>
            </a:r>
          </a:p>
          <a:p>
            <a:pPr lvl="1"/>
            <a:r>
              <a:rPr lang="en-US" sz="1400"/>
              <a:t>ETSI EN 301 893 (5 GHz)</a:t>
            </a:r>
          </a:p>
          <a:p>
            <a:pPr lvl="1"/>
            <a:r>
              <a:rPr lang="en-US" sz="1400"/>
              <a:t>ETSI EN 303 687 (6 GHz)</a:t>
            </a:r>
          </a:p>
          <a:p>
            <a:endParaRPr lang="en-US" sz="1600"/>
          </a:p>
          <a:p>
            <a:r>
              <a:rPr lang="en-US" sz="1600"/>
              <a:t>NB-UWB</a:t>
            </a:r>
          </a:p>
          <a:p>
            <a:pPr lvl="1"/>
            <a:r>
              <a:rPr lang="en-US" sz="1400"/>
              <a:t>15-21-0409-01-04ab-narrowband-assisted-multi-millisecond-uwb</a:t>
            </a:r>
          </a:p>
          <a:p>
            <a:pPr lvl="1"/>
            <a:r>
              <a:rPr lang="en-US" sz="1400"/>
              <a:t>15-21-0593-00-04ab-more-on-nba-mms</a:t>
            </a:r>
          </a:p>
          <a:p>
            <a:pPr lvl="1"/>
            <a:r>
              <a:rPr lang="en-US" sz="1400"/>
              <a:t>15-23-0119-00-04ab-coexistence</a:t>
            </a:r>
          </a:p>
          <a:p>
            <a:pPr lvl="1"/>
            <a:r>
              <a:rPr lang="en-US" sz="1400"/>
              <a:t>15-22-0381-02-04ab-nba-uwb-ranging-text-proposal-for-15-4ab-tfd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49D58-1AFE-F3E5-B742-DD9A4E545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80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5E409D-563A-C110-DEC5-476708A82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6881"/>
            <a:ext cx="5334000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BCC18-209B-6649-A665-6B408896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Wi-Fi / NBFH topology – Beacon Rx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E4747-58C7-D4A4-7775-B9828B67A3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E132E8F0-0953-4589-931F-0CF931D74C39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32AA96-54E2-D295-3F4D-E0CE1FF48A62}"/>
              </a:ext>
            </a:extLst>
          </p:cNvPr>
          <p:cNvCxnSpPr>
            <a:cxnSpLocks/>
          </p:cNvCxnSpPr>
          <p:nvPr/>
        </p:nvCxnSpPr>
        <p:spPr bwMode="auto">
          <a:xfrm>
            <a:off x="4663440" y="2997051"/>
            <a:ext cx="0" cy="122820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1255501-5525-631D-D054-2F36E88A1670}"/>
              </a:ext>
            </a:extLst>
          </p:cNvPr>
          <p:cNvSpPr txBox="1"/>
          <p:nvPr/>
        </p:nvSpPr>
        <p:spPr>
          <a:xfrm>
            <a:off x="4686488" y="3177071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LPI Wi-Fi link</a:t>
            </a:r>
          </a:p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downlink traffic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B537B-25E8-8BCD-51A5-4647D9118117}"/>
              </a:ext>
            </a:extLst>
          </p:cNvPr>
          <p:cNvSpPr txBox="1"/>
          <p:nvPr/>
        </p:nvSpPr>
        <p:spPr>
          <a:xfrm>
            <a:off x="4506863" y="2642818"/>
            <a:ext cx="3321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5F303E-E6E2-9065-C6F5-3C22CCA0BF1B}"/>
              </a:ext>
            </a:extLst>
          </p:cNvPr>
          <p:cNvSpPr txBox="1"/>
          <p:nvPr/>
        </p:nvSpPr>
        <p:spPr>
          <a:xfrm>
            <a:off x="4451525" y="4365203"/>
            <a:ext cx="429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	STA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7E62D3-C21F-25EF-6A53-2C89AC3A55EB}"/>
              </a:ext>
            </a:extLst>
          </p:cNvPr>
          <p:cNvSpPr txBox="1"/>
          <p:nvPr/>
        </p:nvSpPr>
        <p:spPr>
          <a:xfrm>
            <a:off x="3634230" y="3936059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VLP NBFH links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4F018-2FDE-1E70-C8F1-C4AE3A48D706}"/>
              </a:ext>
            </a:extLst>
          </p:cNvPr>
          <p:cNvSpPr txBox="1"/>
          <p:nvPr/>
        </p:nvSpPr>
        <p:spPr>
          <a:xfrm>
            <a:off x="4714350" y="3936059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t>VLP NBFH links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0DF490-8CD3-56DA-CA54-20A16A2E8303}"/>
              </a:ext>
            </a:extLst>
          </p:cNvPr>
          <p:cNvCxnSpPr>
            <a:cxnSpLocks/>
          </p:cNvCxnSpPr>
          <p:nvPr/>
        </p:nvCxnSpPr>
        <p:spPr bwMode="auto">
          <a:xfrm>
            <a:off x="3851920" y="4257191"/>
            <a:ext cx="0" cy="7315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FD1C7-9ACF-C3A9-E1CB-EAAD201EF4F5}"/>
              </a:ext>
            </a:extLst>
          </p:cNvPr>
          <p:cNvCxnSpPr>
            <a:cxnSpLocks/>
          </p:cNvCxnSpPr>
          <p:nvPr/>
        </p:nvCxnSpPr>
        <p:spPr bwMode="auto">
          <a:xfrm>
            <a:off x="4114800" y="4257191"/>
            <a:ext cx="0" cy="7315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A67302-9A9E-A244-CFF8-4ED839E789F7}"/>
              </a:ext>
            </a:extLst>
          </p:cNvPr>
          <p:cNvCxnSpPr>
            <a:cxnSpLocks/>
          </p:cNvCxnSpPr>
          <p:nvPr/>
        </p:nvCxnSpPr>
        <p:spPr bwMode="auto">
          <a:xfrm>
            <a:off x="4391980" y="4257191"/>
            <a:ext cx="0" cy="7315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26916B-CF6F-575C-8F7D-FAA9ADF3EAC9}"/>
              </a:ext>
            </a:extLst>
          </p:cNvPr>
          <p:cNvCxnSpPr>
            <a:cxnSpLocks/>
          </p:cNvCxnSpPr>
          <p:nvPr/>
        </p:nvCxnSpPr>
        <p:spPr bwMode="auto">
          <a:xfrm>
            <a:off x="4932040" y="4257191"/>
            <a:ext cx="0" cy="7315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610801-915A-A303-FD30-0E440438C9E4}"/>
              </a:ext>
            </a:extLst>
          </p:cNvPr>
          <p:cNvCxnSpPr>
            <a:cxnSpLocks/>
          </p:cNvCxnSpPr>
          <p:nvPr/>
        </p:nvCxnSpPr>
        <p:spPr bwMode="auto">
          <a:xfrm>
            <a:off x="5202936" y="4257191"/>
            <a:ext cx="0" cy="7315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9DEB4C-639E-F12C-1C85-CB3BBCE24581}"/>
              </a:ext>
            </a:extLst>
          </p:cNvPr>
          <p:cNvCxnSpPr>
            <a:cxnSpLocks/>
          </p:cNvCxnSpPr>
          <p:nvPr/>
        </p:nvCxnSpPr>
        <p:spPr bwMode="auto">
          <a:xfrm>
            <a:off x="5477256" y="4261104"/>
            <a:ext cx="0" cy="7315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F30FA29-690B-3121-8FB0-81AB78A10753}"/>
              </a:ext>
            </a:extLst>
          </p:cNvPr>
          <p:cNvSpPr txBox="1"/>
          <p:nvPr/>
        </p:nvSpPr>
        <p:spPr>
          <a:xfrm>
            <a:off x="7137832" y="6593385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nb_broadcast_edaa_r2102a-e</a:t>
            </a:r>
          </a:p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nb_broadcast_lbt_r2102a-e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5BEA-D722-2B48-B706-074B0298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on Beacon Rx (CIG 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180F2C-6732-6828-7BFE-FA1416BF27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38255-9CE2-1019-7C93-42F588985B37}"/>
              </a:ext>
            </a:extLst>
          </p:cNvPr>
          <p:cNvSpPr txBox="1"/>
          <p:nvPr/>
        </p:nvSpPr>
        <p:spPr>
          <a:xfrm>
            <a:off x="7166686" y="6593385"/>
            <a:ext cx="1694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nb_broadcast_edaa_r2303a-e</a:t>
            </a:r>
          </a:p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nb_broadcast_lbt_r2303a-e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DEB26-F52D-8954-C354-066AEB8B3A0F}"/>
              </a:ext>
            </a:extLst>
          </p:cNvPr>
          <p:cNvSpPr txBox="1"/>
          <p:nvPr/>
        </p:nvSpPr>
        <p:spPr>
          <a:xfrm>
            <a:off x="7168447" y="2384983"/>
            <a:ext cx="1544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eDAA 125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Wi-Fi: 0.45% dc, Beacons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NB: 17% dc per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CIG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2522E2-F180-7892-C8EC-62F10CA05B8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6856" y="2340864"/>
            <a:ext cx="4581144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32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5BEA-D722-2B48-B706-074B0298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on Beacon Rx (CIG 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180F2C-6732-6828-7BFE-FA1416BF27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38255-9CE2-1019-7C93-42F588985B37}"/>
              </a:ext>
            </a:extLst>
          </p:cNvPr>
          <p:cNvSpPr txBox="1"/>
          <p:nvPr/>
        </p:nvSpPr>
        <p:spPr>
          <a:xfrm>
            <a:off x="7166686" y="6593385"/>
            <a:ext cx="1694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nb_broadcast_edaa_r2303a-e</a:t>
            </a:r>
          </a:p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nb_broadcast_lbt_r2303a-e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F79858-713C-840D-E29B-57BF735002B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76856" y="2340864"/>
            <a:ext cx="4581144" cy="2752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DD37C6-361F-7F96-CA33-3EBC9A97C878}"/>
              </a:ext>
            </a:extLst>
          </p:cNvPr>
          <p:cNvSpPr txBox="1"/>
          <p:nvPr/>
        </p:nvSpPr>
        <p:spPr>
          <a:xfrm>
            <a:off x="7168447" y="2384983"/>
            <a:ext cx="1544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eDAA 125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Wi-Fi: 0.45% dc, Beacons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NB: 34% dc per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CIG 2</a:t>
            </a:r>
          </a:p>
        </p:txBody>
      </p:sp>
    </p:spTree>
    <p:extLst>
      <p:ext uri="{BB962C8B-B14F-4D97-AF65-F5344CB8AC3E}">
        <p14:creationId xmlns:p14="http://schemas.microsoft.com/office/powerpoint/2010/main" val="154320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55BEA-D722-2B48-B706-074B0298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on Beacon Rx (CIG 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180F2C-6732-6828-7BFE-FA1416BF27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F38255-9CE2-1019-7C93-42F588985B37}"/>
              </a:ext>
            </a:extLst>
          </p:cNvPr>
          <p:cNvSpPr txBox="1"/>
          <p:nvPr/>
        </p:nvSpPr>
        <p:spPr>
          <a:xfrm>
            <a:off x="7137832" y="6593385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nb_broadcast_edaa_r2102a-e</a:t>
            </a:r>
          </a:p>
          <a:p>
            <a:pPr algn="ctr"/>
            <a:r>
              <a:rPr lang="pt-BR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nb_broadcast_lbt_r2102a-e</a:t>
            </a:r>
            <a:endParaRPr 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C7FCC3-6227-CB88-B71D-CD0D87535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05" y="2339315"/>
            <a:ext cx="4572000" cy="2748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BA87D7-4BE3-68C8-CA64-9640DBA11388}"/>
              </a:ext>
            </a:extLst>
          </p:cNvPr>
          <p:cNvSpPr txBox="1"/>
          <p:nvPr/>
        </p:nvSpPr>
        <p:spPr>
          <a:xfrm>
            <a:off x="7200507" y="2384983"/>
            <a:ext cx="1479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eDAA 125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Wi-Fi: 0.3% dc, Beacons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NB: 68% dc per link</a:t>
            </a:r>
          </a:p>
          <a:p>
            <a:pPr algn="ctr"/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CIG 4</a:t>
            </a:r>
          </a:p>
        </p:txBody>
      </p:sp>
    </p:spTree>
    <p:extLst>
      <p:ext uri="{BB962C8B-B14F-4D97-AF65-F5344CB8AC3E}">
        <p14:creationId xmlns:p14="http://schemas.microsoft.com/office/powerpoint/2010/main" val="72476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02B8AE2-9B7D-C7D1-E346-A57A405B5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 – Beacon Rx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9F395-DCC8-FFF0-593D-6C1C8CE0C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/>
              <a:t>NB with eDAA can cause significant degradation in Wi-Fi broadcast packet receptions</a:t>
            </a:r>
          </a:p>
          <a:p>
            <a:r>
              <a:rPr lang="en-US" sz="1600"/>
              <a:t>NB with LBT sees no degradation</a:t>
            </a:r>
          </a:p>
          <a:p>
            <a:r>
              <a:rPr lang="en-US" sz="1600"/>
              <a:t>Broadcast is important for Wi-Fi operation, for several reasons:</a:t>
            </a:r>
          </a:p>
          <a:p>
            <a:pPr lvl="1"/>
            <a:r>
              <a:rPr lang="en-US" sz="1400"/>
              <a:t>network discovery and management</a:t>
            </a:r>
          </a:p>
          <a:p>
            <a:pPr lvl="2"/>
            <a:r>
              <a:rPr lang="en-US" sz="1300"/>
              <a:t>beacons, probe request, fast discovery (FILS), TIM power save, TIM broadcast, etc.</a:t>
            </a:r>
          </a:p>
          <a:p>
            <a:pPr lvl="1"/>
            <a:r>
              <a:rPr lang="en-US" sz="1400"/>
              <a:t>service discovery</a:t>
            </a:r>
          </a:p>
          <a:p>
            <a:pPr lvl="2"/>
            <a:r>
              <a:rPr lang="en-US" sz="1300"/>
              <a:t>ARP, Bonjour, Apple Airplay, Google Chromecast, mDNS, Wi-Fi direct, ANQP, etc.</a:t>
            </a:r>
          </a:p>
          <a:p>
            <a:pPr lvl="1"/>
            <a:r>
              <a:rPr lang="en-US" sz="1400"/>
              <a:t>channel evacuation for radar detection (DFS)</a:t>
            </a:r>
          </a:p>
          <a:p>
            <a:pPr lvl="2"/>
            <a:r>
              <a:rPr lang="en-US" sz="1300"/>
              <a:t>channel switch request (CSR)</a:t>
            </a:r>
          </a:p>
          <a:p>
            <a:pPr lvl="2"/>
            <a:r>
              <a:rPr lang="en-US" sz="1300"/>
              <a:t>interfering with DFS signaling might have regulatory implications as well</a:t>
            </a:r>
          </a:p>
          <a:p>
            <a:pPr lvl="1"/>
            <a:r>
              <a:rPr lang="en-US" sz="1400"/>
              <a:t>broadcast services</a:t>
            </a:r>
          </a:p>
          <a:p>
            <a:pPr lvl="2"/>
            <a:r>
              <a:rPr lang="en-US" sz="1300"/>
              <a:t>802.11bc (EBCS), TV broadcast, radio broadcast, etc.</a:t>
            </a:r>
          </a:p>
          <a:p>
            <a:pPr lvl="2"/>
            <a:r>
              <a:rPr lang="en-US" sz="1300"/>
              <a:t>see also the EBCS slides further in this slide deck</a:t>
            </a:r>
          </a:p>
          <a:p>
            <a:r>
              <a:rPr lang="en-US" sz="1600"/>
              <a:t>Without reliable broadcast, Wi-Fi will not work well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9B935B-B508-FBF2-59C1-D9643CA3C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132E8F0-0953-4589-931F-0CF931D74C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1849"/>
      </p:ext>
    </p:extLst>
  </p:cSld>
  <p:clrMapOvr>
    <a:masterClrMapping/>
  </p:clrMapOvr>
</p:sld>
</file>

<file path=ppt/theme/theme1.xml><?xml version="1.0" encoding="utf-8"?>
<a:theme xmlns:a="http://schemas.openxmlformats.org/drawingml/2006/main" name="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Document</p:Name>
  <p:Description/>
  <p:Statement/>
  <p:PolicyItems>
    <p:PolicyItem featureId="QualcommTagPolicy" staticId="0x01010001C8FFCFE5539B4F95C9BBFD1E8D37C3" UniqueId="a253d69b-3fef-43a0-a5c4-4d62eb166b7c">
      <p:Name>Qualcomm Tagging Policy</p:Name>
      <p:Description>Qualcomm Custom Policy for Tagging</p:Description>
      <p:CustomData/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C8FFCFE5539B4F95C9BBFD1E8D37C3" ma:contentTypeVersion="7" ma:contentTypeDescription="Create a new document." ma:contentTypeScope="" ma:versionID="02819f028e000f5c3ca8451d6cad740b">
  <xsd:schema xmlns:xsd="http://www.w3.org/2001/XMLSchema" xmlns:xs="http://www.w3.org/2001/XMLSchema" xmlns:p="http://schemas.microsoft.com/office/2006/metadata/properties" xmlns:ns1="http://schemas.microsoft.com/sharepoint/v3" xmlns:ns2="aa21d8ab-c51c-4ace-8c54-d3ccf266cfba" targetNamespace="http://schemas.microsoft.com/office/2006/metadata/properties" ma:root="true" ma:fieldsID="20298ac77d39a9d1740f83cbbd3bfd61" ns1:_="" ns2:_="">
    <xsd:import namespace="http://schemas.microsoft.com/sharepoint/v3"/>
    <xsd:import namespace="aa21d8ab-c51c-4ace-8c54-d3ccf266cfba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2:QBU"/>
                <xsd:element ref="ns2:QDEP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21d8ab-c51c-4ace-8c54-d3ccf266cfba" elementFormDefault="qualified">
    <xsd:import namespace="http://schemas.microsoft.com/office/2006/documentManagement/types"/>
    <xsd:import namespace="http://schemas.microsoft.com/office/infopath/2007/PartnerControls"/>
    <xsd:element name="QBU" ma:index="9" ma:displayName="Qualcomm Business Unit" ma:default="Corporate" ma:internalName="QBU" ma:readOnly="true">
      <xsd:simpleType>
        <xsd:restriction base="dms:Text"/>
      </xsd:simpleType>
    </xsd:element>
    <xsd:element name="QDEPT" ma:index="10" ma:displayName="Qualcomm Department" ma:default="Corporate-RD" ma:internalName="QDEPT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FD3F03-7024-47F4-B7B1-5F6419EA3B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0D768F-5D61-47B8-AF08-86404C7CA922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57BD1C03-3B4B-42FE-85B5-0F93CE63E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21d8ab-c51c-4ace-8c54-d3ccf266c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60849EC-424C-49BC-A5A5-D4D263B72142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98e9ba89-e1a1-4e38-9007-8bdabc25de1d}" enabled="0" method="" siteId="{98e9ba89-e1a1-4e38-9007-8bdabc25de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244306</TotalTime>
  <Words>4352</Words>
  <Application>Microsoft Office PowerPoint</Application>
  <PresentationFormat>Custom</PresentationFormat>
  <Paragraphs>557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Cambria Math</vt:lpstr>
      <vt:lpstr>Times New Roman</vt:lpstr>
      <vt:lpstr>Extend Submission Template</vt:lpstr>
      <vt:lpstr>NBFH coexistence with Wi-Fi</vt:lpstr>
      <vt:lpstr>Impact of NBFH on Wi-Fi Broadcast</vt:lpstr>
      <vt:lpstr>Wi-Fi / NBFH simulation parameters – Beacon Rx</vt:lpstr>
      <vt:lpstr>BT isochronous audio illustration</vt:lpstr>
      <vt:lpstr>Wi-Fi / NBFH topology – Beacon Rx</vt:lpstr>
      <vt:lpstr>Impact on Beacon Rx (CIG 1)</vt:lpstr>
      <vt:lpstr>Impact on Beacon Rx (CIG 2)</vt:lpstr>
      <vt:lpstr>Impact on Beacon Rx (CIG 4)</vt:lpstr>
      <vt:lpstr>Observations – Beacon Rx</vt:lpstr>
      <vt:lpstr>Enhanced Broadcast Services (EBCS)</vt:lpstr>
      <vt:lpstr>Wi-Fi / NBFH simulation parameters – EBCS</vt:lpstr>
      <vt:lpstr>Broadcast traffic</vt:lpstr>
      <vt:lpstr>Wi-Fi/NB eDAA with Option 1 – EBCS</vt:lpstr>
      <vt:lpstr>Wi-Fi/NB eDAA with Option 2 – EBCS</vt:lpstr>
      <vt:lpstr>Wi-Fi/NB LBT – EBCS</vt:lpstr>
      <vt:lpstr>eDAA dynamic behavior</vt:lpstr>
      <vt:lpstr>eDAA 125</vt:lpstr>
      <vt:lpstr>1 CIG event per ISO interval</vt:lpstr>
      <vt:lpstr>Wi-Fi / NBFH simulation parameters – 60% Wi-Fi dc, CIG 1</vt:lpstr>
      <vt:lpstr>Wi-Fi / NBFH topology – 60% Wi-Fi dc, CIG 1</vt:lpstr>
      <vt:lpstr>Wi-Fi / NBFH (LBT with CCA trigger) – 60% Wi-Fi dc, CIG 1</vt:lpstr>
      <vt:lpstr>Wi-Fi / NBFH (eDAA 125) – 60% Wi-Fi dc, CIG 1</vt:lpstr>
      <vt:lpstr>2 CIG events per ISO interval</vt:lpstr>
      <vt:lpstr>Wi-Fi / NBFH simulation parameters – 60% Wi-Fi dc, CIG 2</vt:lpstr>
      <vt:lpstr>Wi-Fi / NBFH topology – 60% Wi-Fi dc, CIG 2</vt:lpstr>
      <vt:lpstr>Wi-Fi / NBFH (LBT with CCA trigger) – 60% Wi-Fi dc, CIG 2</vt:lpstr>
      <vt:lpstr>Wi-Fi / NBFH (eDAA 125) – 60% Wi-Fi dc, CIG 2</vt:lpstr>
      <vt:lpstr>4 CIG events per ISO interval</vt:lpstr>
      <vt:lpstr>Wi-Fi / NBFH simulation parameters – 60% Wi-Fi dc, CIG 4</vt:lpstr>
      <vt:lpstr>Wi-Fi / NBFH topology – 60% Wi-Fi dc, CIG 4</vt:lpstr>
      <vt:lpstr>Wi-Fi / NBFH (LBT with CCA trigger) – 60% Wi-Fi dc, CIG 4</vt:lpstr>
      <vt:lpstr>Wi-Fi / NBFH (eDAA 125) – 60% Wi-Fi dc, CIG 4</vt:lpstr>
      <vt:lpstr>on/off traffic</vt:lpstr>
      <vt:lpstr>Wi-Fi / NBFH simulation parameters – on/off traffic</vt:lpstr>
      <vt:lpstr>Wi-Fi / NBFH topology – on/off traffic</vt:lpstr>
      <vt:lpstr>Wi-Fi / NBFH (LBT with CCA trigger) – on/off traffic</vt:lpstr>
      <vt:lpstr>Wi-Fi / NBFH (eDAA 125 with LBT) – on/off traffic</vt:lpstr>
      <vt:lpstr>Wi-Fi / NBFH (LBT with CCA trigger) – on/off traffic</vt:lpstr>
      <vt:lpstr>Wi-Fi / NBFH (eDAA 125 with LBT) – on/off traffic</vt:lpstr>
      <vt:lpstr>Observations eDAA 125</vt:lpstr>
      <vt:lpstr>Appendix   Overview of NB channel access mechanisms</vt:lpstr>
      <vt:lpstr>LBT for NB</vt:lpstr>
      <vt:lpstr>LBT with CCA trigger</vt:lpstr>
      <vt:lpstr>eDAA</vt:lpstr>
      <vt:lpstr>eDAA 125</vt:lpstr>
      <vt:lpstr>NB/NB collision probability</vt:lpstr>
      <vt:lpstr>References</vt:lpstr>
      <vt:lpstr>References</vt:lpstr>
    </vt:vector>
  </TitlesOfParts>
  <Manager/>
  <Company>Qualcomm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NBFH coexistence with Wi-Fi</dc:title>
  <dc:subject/>
  <dc:creator>Menzo Wentink</dc:creator>
  <cp:keywords/>
  <dc:description/>
  <cp:lastModifiedBy>Menzo Wentink</cp:lastModifiedBy>
  <cp:revision>5193</cp:revision>
  <dcterms:created xsi:type="dcterms:W3CDTF">2008-10-07T17:07:33Z</dcterms:created>
  <dcterms:modified xsi:type="dcterms:W3CDTF">2023-09-13T12:50:51Z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0x01010001C8FFCFE5539B4F95C9BBFD1E8D37C3</vt:lpwstr>
  </property>
  <property fmtid="{D5CDD505-2E9C-101B-9397-08002B2CF9AE}" pid="4" name="_AdHocReviewCycleID">
    <vt:i4>-1566240483</vt:i4>
  </property>
  <property fmtid="{D5CDD505-2E9C-101B-9397-08002B2CF9AE}" pid="5" name="_EmailSubject">
    <vt:lpwstr>Short beacon Presentation</vt:lpwstr>
  </property>
  <property fmtid="{D5CDD505-2E9C-101B-9397-08002B2CF9AE}" pid="6" name="_AuthorEmail">
    <vt:lpwstr>sabraham@qualcomm.com</vt:lpwstr>
  </property>
  <property fmtid="{D5CDD505-2E9C-101B-9397-08002B2CF9AE}" pid="7" name="_AuthorEmailDisplayName">
    <vt:lpwstr>Abraham, Santosh</vt:lpwstr>
  </property>
  <property fmtid="{D5CDD505-2E9C-101B-9397-08002B2CF9AE}" pid="8" name="_PreviousAdHocReviewCycleID">
    <vt:i4>508146781</vt:i4>
  </property>
</Properties>
</file>