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CC22C39-C7CA-478F-B405-B23E5BEDA6DC}">
  <a:tblStyle styleId="{BCC22C39-C7CA-478F-B405-B23E5BEDA6D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441d485da_2_67: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0" name="Google Shape;120;g9441d485da_2_67: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9441d485da_2_67: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2" name="Google Shape;122;g9441d485da_2_67: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3" name="Google Shape;123;g9441d485da_2_67: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37c6369edb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2" name="Google Shape;132;g237c6369ed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37c6369edb_0_7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237c6369edb_0_76: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19c6f52020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219c6f52020_0_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37c6369edb_0_82: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237c6369edb_0_82: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37c6369edb_0_10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237c6369edb_0_106: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37c6369edb_0_10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237c6369edb_0_10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441d485da_2_141:notes"/>
          <p:cNvSpPr txBox="1">
            <a:spLocks noGrp="1"/>
          </p:cNvSpPr>
          <p:nvPr>
            <p:ph type="body" idx="1"/>
          </p:nvPr>
        </p:nvSpPr>
        <p:spPr>
          <a:xfrm>
            <a:off x="913332" y="4342523"/>
            <a:ext cx="5031336" cy="411743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4" name="Google Shape;174;g9441d485da_2_141: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30" y="249450"/>
            <a:ext cx="1767000" cy="207600"/>
          </a:xfrm>
          <a:prstGeom prst="rect">
            <a:avLst/>
          </a:prstGeom>
          <a:noFill/>
          <a:ln>
            <a:noFill/>
          </a:ln>
        </p:spPr>
        <p:txBody>
          <a:bodyPr spcFirstLastPara="1" wrap="square" lIns="0" tIns="0" rIns="0" bIns="0" anchor="b" anchorCtr="0">
            <a:noAutofit/>
          </a:bodyPr>
          <a:lstStyle>
            <a:lvl1pPr lvl="0">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00"/>
              </a:spcBef>
              <a:spcAft>
                <a:spcPts val="0"/>
              </a:spcAft>
              <a:buClr>
                <a:schemeClr val="dk1"/>
              </a:buClr>
              <a:buSzPts val="2000"/>
              <a:buFont typeface="Times New Roman"/>
              <a:buNone/>
              <a:defRPr sz="2000"/>
            </a:lvl1pPr>
            <a:lvl2pPr marL="914400" lvl="1" indent="-228600" algn="l">
              <a:lnSpc>
                <a:spcPct val="100000"/>
              </a:lnSpc>
              <a:spcBef>
                <a:spcPts val="360"/>
              </a:spcBef>
              <a:spcAft>
                <a:spcPts val="0"/>
              </a:spcAft>
              <a:buClr>
                <a:schemeClr val="dk1"/>
              </a:buClr>
              <a:buSzPts val="1800"/>
              <a:buFont typeface="Times New Roman"/>
              <a:buNone/>
              <a:defRPr sz="1800"/>
            </a:lvl2pPr>
            <a:lvl3pPr marL="1371600" lvl="2" indent="-228600" algn="l">
              <a:lnSpc>
                <a:spcPct val="100000"/>
              </a:lnSpc>
              <a:spcBef>
                <a:spcPts val="320"/>
              </a:spcBef>
              <a:spcAft>
                <a:spcPts val="0"/>
              </a:spcAft>
              <a:buClr>
                <a:schemeClr val="dk1"/>
              </a:buClr>
              <a:buSzPts val="1600"/>
              <a:buFont typeface="Times New Roman"/>
              <a:buNone/>
              <a:defRPr sz="1600"/>
            </a:lvl3pPr>
            <a:lvl4pPr marL="1828800" lvl="3" indent="-228600" algn="l">
              <a:lnSpc>
                <a:spcPct val="100000"/>
              </a:lnSpc>
              <a:spcBef>
                <a:spcPts val="280"/>
              </a:spcBef>
              <a:spcAft>
                <a:spcPts val="0"/>
              </a:spcAft>
              <a:buClr>
                <a:schemeClr val="dk1"/>
              </a:buClr>
              <a:buSzPts val="1400"/>
              <a:buFont typeface="Times New Roman"/>
              <a:buNone/>
              <a:defRPr sz="1400"/>
            </a:lvl4pPr>
            <a:lvl5pPr marL="2286000" lvl="4" indent="-228600" algn="l">
              <a:lnSpc>
                <a:spcPct val="100000"/>
              </a:lnSpc>
              <a:spcBef>
                <a:spcPts val="280"/>
              </a:spcBef>
              <a:spcAft>
                <a:spcPts val="0"/>
              </a:spcAft>
              <a:buClr>
                <a:schemeClr val="dk1"/>
              </a:buClr>
              <a:buSzPts val="1400"/>
              <a:buFont typeface="Times New Roman"/>
              <a:buNone/>
              <a:defRPr sz="1400"/>
            </a:lvl5pPr>
            <a:lvl6pPr marL="2743200" lvl="5" indent="-228600" algn="l">
              <a:lnSpc>
                <a:spcPct val="100000"/>
              </a:lnSpc>
              <a:spcBef>
                <a:spcPts val="280"/>
              </a:spcBef>
              <a:spcAft>
                <a:spcPts val="0"/>
              </a:spcAft>
              <a:buClr>
                <a:schemeClr val="dk1"/>
              </a:buClr>
              <a:buSzPts val="1400"/>
              <a:buFont typeface="Times New Roman"/>
              <a:buNone/>
              <a:defRPr sz="1400"/>
            </a:lvl6pPr>
            <a:lvl7pPr marL="3200400" lvl="6" indent="-228600" algn="l">
              <a:lnSpc>
                <a:spcPct val="100000"/>
              </a:lnSpc>
              <a:spcBef>
                <a:spcPts val="280"/>
              </a:spcBef>
              <a:spcAft>
                <a:spcPts val="0"/>
              </a:spcAft>
              <a:buClr>
                <a:schemeClr val="dk1"/>
              </a:buClr>
              <a:buSzPts val="1400"/>
              <a:buFont typeface="Times New Roman"/>
              <a:buNone/>
              <a:defRPr sz="1400"/>
            </a:lvl7pPr>
            <a:lvl8pPr marL="3657600" lvl="7" indent="-228600" algn="l">
              <a:lnSpc>
                <a:spcPct val="100000"/>
              </a:lnSpc>
              <a:spcBef>
                <a:spcPts val="280"/>
              </a:spcBef>
              <a:spcAft>
                <a:spcPts val="0"/>
              </a:spcAft>
              <a:buClr>
                <a:schemeClr val="dk1"/>
              </a:buClr>
              <a:buSzPts val="1400"/>
              <a:buFont typeface="Times New Roman"/>
              <a:buNone/>
              <a:defRPr sz="1400"/>
            </a:lvl8pPr>
            <a:lvl9pPr marL="4114800" lvl="8" indent="-228600" algn="l">
              <a:lnSpc>
                <a:spcPct val="100000"/>
              </a:lnSpc>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100000"/>
              </a:lnSpc>
              <a:spcBef>
                <a:spcPts val="400"/>
              </a:spcBef>
              <a:spcAft>
                <a:spcPts val="0"/>
              </a:spcAft>
              <a:buClr>
                <a:schemeClr val="dk1"/>
              </a:buClr>
              <a:buSzPts val="2000"/>
              <a:buFont typeface="Times New Roman"/>
              <a:buChar char="•"/>
              <a:defRPr sz="2000"/>
            </a:lvl6pPr>
            <a:lvl7pPr marL="3200400" lvl="6" indent="-355600" algn="l">
              <a:lnSpc>
                <a:spcPct val="100000"/>
              </a:lnSpc>
              <a:spcBef>
                <a:spcPts val="400"/>
              </a:spcBef>
              <a:spcAft>
                <a:spcPts val="0"/>
              </a:spcAft>
              <a:buClr>
                <a:schemeClr val="dk1"/>
              </a:buClr>
              <a:buSzPts val="2000"/>
              <a:buFont typeface="Times New Roman"/>
              <a:buChar char="•"/>
              <a:defRPr sz="2000"/>
            </a:lvl7pPr>
            <a:lvl8pPr marL="3657600" lvl="7" indent="-355600" algn="l">
              <a:lnSpc>
                <a:spcPct val="100000"/>
              </a:lnSpc>
              <a:spcBef>
                <a:spcPts val="400"/>
              </a:spcBef>
              <a:spcAft>
                <a:spcPts val="0"/>
              </a:spcAft>
              <a:buClr>
                <a:schemeClr val="dk1"/>
              </a:buClr>
              <a:buSzPts val="2000"/>
              <a:buFont typeface="Times New Roman"/>
              <a:buChar char="•"/>
              <a:defRPr sz="2000"/>
            </a:lvl8pPr>
            <a:lvl9pPr marL="4114800" lvl="8" indent="-355600" algn="l">
              <a:lnSpc>
                <a:spcPct val="100000"/>
              </a:lnSpc>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23</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1620r0</a:t>
            </a:r>
            <a:endParaRPr sz="1800" b="1" i="0" u="none" strike="noStrike" cap="non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a:t>Reverse TXOP sharing in UHR</a:t>
            </a:r>
            <a:endParaRPr/>
          </a:p>
        </p:txBody>
      </p:sp>
      <p:sp>
        <p:nvSpPr>
          <p:cNvPr id="126" name="Google Shape;126;p25"/>
          <p:cNvSpPr txBox="1">
            <a:spLocks noGrp="1"/>
          </p:cNvSpPr>
          <p:nvPr>
            <p:ph type="body" idx="4294967295"/>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dirty="0"/>
              <a:t>Date</a:t>
            </a:r>
            <a:r>
              <a:rPr lang="en" sz="2000"/>
              <a:t>:</a:t>
            </a:r>
            <a:r>
              <a:rPr lang="en" sz="2000" b="0"/>
              <a:t> </a:t>
            </a:r>
            <a:r>
              <a:rPr lang="en" sz="2000" b="0" smtClean="0"/>
              <a:t>2023-09-13</a:t>
            </a:r>
            <a:endParaRPr sz="2000" b="0" dirty="0"/>
          </a:p>
        </p:txBody>
      </p:sp>
      <p:sp>
        <p:nvSpPr>
          <p:cNvPr id="127" name="Google Shape;127;p25"/>
          <p:cNvSpPr txBox="1">
            <a:spLocks noGrp="1"/>
          </p:cNvSpPr>
          <p:nvPr>
            <p:ph type="dt" idx="10"/>
          </p:nvPr>
        </p:nvSpPr>
        <p:spPr>
          <a:xfrm>
            <a:off x="696929" y="249450"/>
            <a:ext cx="16221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dirty="0" smtClean="0"/>
              <a:t>September </a:t>
            </a:r>
            <a:r>
              <a:rPr lang="en" dirty="0"/>
              <a:t>2023</a:t>
            </a:r>
            <a:endParaRPr dirty="0"/>
          </a:p>
        </p:txBody>
      </p:sp>
      <p:sp>
        <p:nvSpPr>
          <p:cNvPr id="128" name="Google Shape;128;p25"/>
          <p:cNvSpPr/>
          <p:nvPr/>
        </p:nvSpPr>
        <p:spPr>
          <a:xfrm>
            <a:off x="718260" y="2214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9" name="Google Shape;129;p25"/>
          <p:cNvGraphicFramePr/>
          <p:nvPr/>
        </p:nvGraphicFramePr>
        <p:xfrm>
          <a:off x="794460" y="2640923"/>
          <a:ext cx="7162500" cy="1782415"/>
        </p:xfrm>
        <a:graphic>
          <a:graphicData uri="http://schemas.openxmlformats.org/drawingml/2006/table">
            <a:tbl>
              <a:tblPr>
                <a:noFill/>
                <a:tableStyleId>{BCC22C39-C7CA-478F-B405-B23E5BEDA6DC}</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lvl="0" indent="0" algn="ctr" rtl="0">
                        <a:spcBef>
                          <a:spcPts val="0"/>
                        </a:spcBef>
                        <a:spcAft>
                          <a:spcPts val="0"/>
                        </a:spcAft>
                        <a:buNone/>
                      </a:pPr>
                      <a:r>
                        <a:rPr lang="en" sz="1100">
                          <a:solidFill>
                            <a:srgbClr val="000000"/>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rgbClr val="000000"/>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Kamal Singhal</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kamal.singhal@broadcom.com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Bijoy Bhukania</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bijoy.bhukania@broadcom.com</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810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Abstract</a:t>
            </a:r>
            <a:endParaRPr sz="2800"/>
          </a:p>
        </p:txBody>
      </p:sp>
      <p:sp>
        <p:nvSpPr>
          <p:cNvPr id="135" name="Google Shape;135;p26"/>
          <p:cNvSpPr txBox="1">
            <a:spLocks noGrp="1"/>
          </p:cNvSpPr>
          <p:nvPr>
            <p:ph type="body" idx="1"/>
          </p:nvPr>
        </p:nvSpPr>
        <p:spPr>
          <a:xfrm>
            <a:off x="304800" y="1084463"/>
            <a:ext cx="8503800" cy="3701400"/>
          </a:xfrm>
          <a:prstGeom prst="rect">
            <a:avLst/>
          </a:prstGeom>
          <a:noFill/>
          <a:ln>
            <a:noFill/>
          </a:ln>
        </p:spPr>
        <p:txBody>
          <a:bodyPr spcFirstLastPara="1" wrap="square" lIns="68575" tIns="68575" rIns="68575" bIns="68575" anchor="t" anchorCtr="0">
            <a:noAutofit/>
          </a:bodyPr>
          <a:lstStyle/>
          <a:p>
            <a:pPr marL="0" lvl="0" indent="0" algn="just" rtl="0">
              <a:lnSpc>
                <a:spcPct val="130000"/>
              </a:lnSpc>
              <a:spcBef>
                <a:spcPts val="900"/>
              </a:spcBef>
              <a:spcAft>
                <a:spcPts val="0"/>
              </a:spcAft>
              <a:buNone/>
            </a:pPr>
            <a:r>
              <a:rPr lang="en" sz="1800" b="0"/>
              <a:t>This contribution discusses the benefits and mechanism for Reverse TXOP Sharing i.e. allowing a TXOP acquired by a non-AP STA to be shared with an AP and further, allowing the AP to utilize the shared TXOP for carrying appropriate Downlink and Uplink traffic</a:t>
            </a:r>
            <a:endParaRPr sz="1800" b="0"/>
          </a:p>
          <a:p>
            <a:pPr marL="0" lvl="0" indent="0" algn="just" rtl="0">
              <a:lnSpc>
                <a:spcPct val="130000"/>
              </a:lnSpc>
              <a:spcBef>
                <a:spcPts val="900"/>
              </a:spcBef>
              <a:spcAft>
                <a:spcPts val="0"/>
              </a:spcAft>
              <a:buClr>
                <a:schemeClr val="dk1"/>
              </a:buClr>
              <a:buSzPts val="1100"/>
              <a:buFont typeface="Arial"/>
              <a:buNone/>
            </a:pPr>
            <a:endParaRPr sz="1800" b="0"/>
          </a:p>
          <a:p>
            <a:pPr marL="0" lvl="0" indent="0" algn="just" rtl="0">
              <a:lnSpc>
                <a:spcPct val="130000"/>
              </a:lnSpc>
              <a:spcBef>
                <a:spcPts val="900"/>
              </a:spcBef>
              <a:spcAft>
                <a:spcPts val="0"/>
              </a:spcAft>
              <a:buNone/>
            </a:pPr>
            <a:endParaRPr sz="1800" b="0"/>
          </a:p>
          <a:p>
            <a:pPr marL="0" lvl="0" indent="0" algn="just" rtl="0">
              <a:lnSpc>
                <a:spcPct val="130000"/>
              </a:lnSpc>
              <a:spcBef>
                <a:spcPts val="900"/>
              </a:spcBef>
              <a:spcAft>
                <a:spcPts val="0"/>
              </a:spcAft>
              <a:buNone/>
            </a:pPr>
            <a:endParaRPr sz="1800" b="0"/>
          </a:p>
        </p:txBody>
      </p:sp>
      <p:sp>
        <p:nvSpPr>
          <p:cNvPr id="136" name="Google Shape;136;p2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body" idx="1"/>
          </p:nvPr>
        </p:nvSpPr>
        <p:spPr>
          <a:xfrm>
            <a:off x="204850" y="918750"/>
            <a:ext cx="8673000" cy="3937800"/>
          </a:xfrm>
          <a:prstGeom prst="rect">
            <a:avLst/>
          </a:prstGeom>
          <a:noFill/>
          <a:ln>
            <a:noFill/>
          </a:ln>
        </p:spPr>
        <p:txBody>
          <a:bodyPr spcFirstLastPara="1" wrap="square" lIns="92075" tIns="46025" rIns="92075" bIns="46025" anchor="t" anchorCtr="0">
            <a:noAutofit/>
          </a:bodyPr>
          <a:lstStyle/>
          <a:p>
            <a:pPr marL="342900" lvl="0" indent="-330200" algn="l" rtl="0">
              <a:lnSpc>
                <a:spcPct val="115000"/>
              </a:lnSpc>
              <a:spcBef>
                <a:spcPts val="0"/>
              </a:spcBef>
              <a:spcAft>
                <a:spcPts val="0"/>
              </a:spcAft>
              <a:buSzPts val="1600"/>
              <a:buChar char="•"/>
            </a:pPr>
            <a:r>
              <a:rPr lang="en" sz="1600" b="0"/>
              <a:t>During normal operation in 802.11, only an AP can share its TXOP with its clients in the following manner:</a:t>
            </a:r>
            <a:endParaRPr sz="1600" b="0"/>
          </a:p>
          <a:p>
            <a:pPr marL="914400" lvl="1" indent="-330200" algn="l" rtl="0">
              <a:lnSpc>
                <a:spcPct val="115000"/>
              </a:lnSpc>
              <a:spcBef>
                <a:spcPts val="0"/>
              </a:spcBef>
              <a:spcAft>
                <a:spcPts val="0"/>
              </a:spcAft>
              <a:buSzPts val="1600"/>
              <a:buChar char="–"/>
            </a:pPr>
            <a:r>
              <a:rPr lang="en" sz="1600"/>
              <a:t>11ax onwards, u</a:t>
            </a:r>
            <a:r>
              <a:rPr lang="en" sz="1600" b="0"/>
              <a:t>sing Triggered allocations for Uplink transmissions </a:t>
            </a:r>
            <a:endParaRPr sz="1600"/>
          </a:p>
          <a:p>
            <a:pPr marL="914400" lvl="1" indent="-330200" algn="l" rtl="0">
              <a:lnSpc>
                <a:spcPct val="115000"/>
              </a:lnSpc>
              <a:spcBef>
                <a:spcPts val="0"/>
              </a:spcBef>
              <a:spcAft>
                <a:spcPts val="0"/>
              </a:spcAft>
              <a:buSzPts val="1600"/>
              <a:buChar char="–"/>
            </a:pPr>
            <a:r>
              <a:rPr lang="en" sz="1600"/>
              <a:t>11be onwards, using </a:t>
            </a:r>
            <a:r>
              <a:rPr lang="en" sz="1600" b="0"/>
              <a:t>TXS Mode 1 for SU Uplink transmissions an</a:t>
            </a:r>
            <a:r>
              <a:rPr lang="en" sz="1600"/>
              <a:t>d TXS Mode 2 for P2P-like transmissions</a:t>
            </a:r>
            <a:endParaRPr sz="1600" b="0"/>
          </a:p>
          <a:p>
            <a:pPr marL="342900" lvl="0" indent="-330200" algn="l" rtl="0">
              <a:lnSpc>
                <a:spcPct val="115000"/>
              </a:lnSpc>
              <a:spcBef>
                <a:spcPts val="0"/>
              </a:spcBef>
              <a:spcAft>
                <a:spcPts val="0"/>
              </a:spcAft>
              <a:buSzPts val="1600"/>
              <a:buChar char="•"/>
            </a:pPr>
            <a:r>
              <a:rPr lang="en" sz="1600" b="0"/>
              <a:t>In certain scenarios, such sharing by the AP is beneficial in reducing channel access attempts and collisions at the clients to transmit UL data. </a:t>
            </a:r>
            <a:endParaRPr sz="1600" b="0"/>
          </a:p>
          <a:p>
            <a:pPr marL="342900" lvl="0" indent="-330200" algn="l" rtl="0">
              <a:lnSpc>
                <a:spcPct val="115000"/>
              </a:lnSpc>
              <a:spcBef>
                <a:spcPts val="0"/>
              </a:spcBef>
              <a:spcAft>
                <a:spcPts val="0"/>
              </a:spcAft>
              <a:buSzPts val="1600"/>
              <a:buChar char="•"/>
            </a:pPr>
            <a:r>
              <a:rPr lang="en" sz="1600" b="0"/>
              <a:t>In other scenarios where there is significant OBSS congestion, it is beneficial to keep the clients contending for channel access so that the BSS in question gets a commensurate share of the medium. However this entails the following problems:</a:t>
            </a:r>
            <a:endParaRPr sz="1600" b="0"/>
          </a:p>
          <a:p>
            <a:pPr marL="914400" lvl="1" indent="-330200" algn="l" rtl="0">
              <a:lnSpc>
                <a:spcPct val="115000"/>
              </a:lnSpc>
              <a:spcBef>
                <a:spcPts val="0"/>
              </a:spcBef>
              <a:spcAft>
                <a:spcPts val="0"/>
              </a:spcAft>
              <a:buSzPts val="1600"/>
              <a:buChar char="–"/>
            </a:pPr>
            <a:r>
              <a:rPr lang="en" sz="1600"/>
              <a:t>Each client can utilize its TXOP only for its own Uplink transmissions</a:t>
            </a:r>
            <a:endParaRPr sz="1600"/>
          </a:p>
          <a:p>
            <a:pPr marL="914400" lvl="1" indent="-330200" algn="l" rtl="0">
              <a:lnSpc>
                <a:spcPct val="115000"/>
              </a:lnSpc>
              <a:spcBef>
                <a:spcPts val="0"/>
              </a:spcBef>
              <a:spcAft>
                <a:spcPts val="0"/>
              </a:spcAft>
              <a:buSzPts val="1600"/>
              <a:buChar char="–"/>
            </a:pPr>
            <a:r>
              <a:rPr lang="en" sz="1600"/>
              <a:t>There is no mechanism to share the unutilized portion for Downlink data and Uplink data corresponding to other clients even if there is pending latency-sensitive/control</a:t>
            </a:r>
            <a:r>
              <a:rPr lang="en" sz="1600" b="0"/>
              <a:t> traffic</a:t>
            </a:r>
            <a:endParaRPr sz="1600" b="0"/>
          </a:p>
          <a:p>
            <a:pPr marL="457200" lvl="0" indent="0" algn="l" rtl="0">
              <a:lnSpc>
                <a:spcPct val="115000"/>
              </a:lnSpc>
              <a:spcBef>
                <a:spcPts val="0"/>
              </a:spcBef>
              <a:spcAft>
                <a:spcPts val="0"/>
              </a:spcAft>
              <a:buNone/>
            </a:pPr>
            <a:endParaRPr sz="1800" b="0"/>
          </a:p>
        </p:txBody>
      </p:sp>
      <p:sp>
        <p:nvSpPr>
          <p:cNvPr id="142" name="Google Shape;142;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sp>
        <p:nvSpPr>
          <p:cNvPr id="143" name="Google Shape;143;p27"/>
          <p:cNvSpPr txBox="1">
            <a:spLocks noGrp="1"/>
          </p:cNvSpPr>
          <p:nvPr>
            <p:ph type="title"/>
          </p:nvPr>
        </p:nvSpPr>
        <p:spPr>
          <a:xfrm>
            <a:off x="685800" y="3619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Problem Statement (1)</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body" idx="1"/>
          </p:nvPr>
        </p:nvSpPr>
        <p:spPr>
          <a:xfrm>
            <a:off x="383900" y="994950"/>
            <a:ext cx="8493900" cy="3430500"/>
          </a:xfrm>
          <a:prstGeom prst="rect">
            <a:avLst/>
          </a:prstGeom>
          <a:noFill/>
          <a:ln>
            <a:noFill/>
          </a:ln>
        </p:spPr>
        <p:txBody>
          <a:bodyPr spcFirstLastPara="1" wrap="square" lIns="92075" tIns="46025" rIns="92075" bIns="46025" anchor="t" anchorCtr="0">
            <a:noAutofit/>
          </a:bodyPr>
          <a:lstStyle/>
          <a:p>
            <a:pPr marL="342900" lvl="0" indent="-330200" algn="l" rtl="0">
              <a:lnSpc>
                <a:spcPct val="115000"/>
              </a:lnSpc>
              <a:spcBef>
                <a:spcPts val="0"/>
              </a:spcBef>
              <a:spcAft>
                <a:spcPts val="0"/>
              </a:spcAft>
              <a:buSzPts val="1600"/>
              <a:buChar char="•"/>
            </a:pPr>
            <a:r>
              <a:rPr lang="en" sz="1600" b="0"/>
              <a:t>There can also be cases where the AP is unable to win channel access or when it wins access, it is not aligned with the availability of idle medium at the client i.e. there may be hidden node issues at the client which would make it more optimal for the client to be the initiator of TXOPs</a:t>
            </a:r>
            <a:endParaRPr sz="1600" b="0"/>
          </a:p>
          <a:p>
            <a:pPr marL="342900" lvl="0" indent="-330200" algn="l" rtl="0">
              <a:lnSpc>
                <a:spcPct val="115000"/>
              </a:lnSpc>
              <a:spcBef>
                <a:spcPts val="0"/>
              </a:spcBef>
              <a:spcAft>
                <a:spcPts val="0"/>
              </a:spcAft>
              <a:buSzPts val="1600"/>
              <a:buChar char="•"/>
            </a:pPr>
            <a:r>
              <a:rPr lang="en" sz="1600" b="0"/>
              <a:t>For these reasons, it is beneficial to have a scheme that allows a TXOP acquired by a non-AP STA to be shared with an AP and further, allows the AP to utilize the shared TXOP for carrying appropriate Downlink and Uplink traffic</a:t>
            </a:r>
            <a:endParaRPr sz="1600" b="0"/>
          </a:p>
          <a:p>
            <a:pPr marL="342900" lvl="0" indent="-330200" algn="l" rtl="0">
              <a:lnSpc>
                <a:spcPct val="115000"/>
              </a:lnSpc>
              <a:spcBef>
                <a:spcPts val="0"/>
              </a:spcBef>
              <a:spcAft>
                <a:spcPts val="0"/>
              </a:spcAft>
              <a:buSzPts val="1600"/>
              <a:buChar char="•"/>
            </a:pPr>
            <a:r>
              <a:rPr lang="en" sz="1600" b="0"/>
              <a:t>The Reverse Direction (RD) protocol allows TXOP sharing between an RD Initiator and Responder, where the Initiator can be a non-AP STA.  However, the protocol allows only a limited version of such TXOP sharing. For example, the RD Responder (say an AP) can transmit data only to the RD Initiator (say a non-AP STA) and inclusion of traffic to other STAs can only be done in an MU-MIMO fashion and without extending the duration of transmission to the RD Initiator.</a:t>
            </a:r>
            <a:endParaRPr sz="1600" b="0"/>
          </a:p>
          <a:p>
            <a:pPr marL="457200" lvl="0" indent="0" algn="l" rtl="0">
              <a:lnSpc>
                <a:spcPct val="115000"/>
              </a:lnSpc>
              <a:spcBef>
                <a:spcPts val="0"/>
              </a:spcBef>
              <a:spcAft>
                <a:spcPts val="0"/>
              </a:spcAft>
              <a:buNone/>
            </a:pPr>
            <a:endParaRPr sz="1800" b="0"/>
          </a:p>
        </p:txBody>
      </p:sp>
      <p:sp>
        <p:nvSpPr>
          <p:cNvPr id="149" name="Google Shape;149;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4</a:t>
            </a:fld>
            <a:endParaRPr/>
          </a:p>
        </p:txBody>
      </p:sp>
      <p:sp>
        <p:nvSpPr>
          <p:cNvPr id="150" name="Google Shape;150;p28"/>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Problem Statement (2)</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body" idx="1"/>
          </p:nvPr>
        </p:nvSpPr>
        <p:spPr>
          <a:xfrm>
            <a:off x="271650" y="1147350"/>
            <a:ext cx="8606100" cy="3430500"/>
          </a:xfrm>
          <a:prstGeom prst="rect">
            <a:avLst/>
          </a:prstGeom>
          <a:noFill/>
          <a:ln>
            <a:noFill/>
          </a:ln>
        </p:spPr>
        <p:txBody>
          <a:bodyPr spcFirstLastPara="1" wrap="square" lIns="92075" tIns="46025" rIns="92075" bIns="46025" anchor="t" anchorCtr="0">
            <a:noAutofit/>
          </a:bodyPr>
          <a:lstStyle/>
          <a:p>
            <a:pPr marL="342900" lvl="0" indent="-336550" algn="l" rtl="0">
              <a:lnSpc>
                <a:spcPct val="115000"/>
              </a:lnSpc>
              <a:spcBef>
                <a:spcPts val="0"/>
              </a:spcBef>
              <a:spcAft>
                <a:spcPts val="0"/>
              </a:spcAft>
              <a:buSzPts val="1700"/>
              <a:buChar char="•"/>
            </a:pPr>
            <a:r>
              <a:rPr lang="en" sz="1700" b="0"/>
              <a:t>In UHR, a non-AP STA can be required to share its TXOP with the AP optionally after utilizing it for its own transmission or mandatorily</a:t>
            </a:r>
            <a:endParaRPr sz="1700" b="0"/>
          </a:p>
          <a:p>
            <a:pPr marL="342900" lvl="0" indent="-336550" algn="l" rtl="0">
              <a:lnSpc>
                <a:spcPct val="115000"/>
              </a:lnSpc>
              <a:spcBef>
                <a:spcPts val="0"/>
              </a:spcBef>
              <a:spcAft>
                <a:spcPts val="0"/>
              </a:spcAft>
              <a:buSzPts val="1700"/>
              <a:buChar char="•"/>
            </a:pPr>
            <a:r>
              <a:rPr lang="en" sz="1700" b="0"/>
              <a:t>The full duration or remainder of this TXOP can be shared with the AP</a:t>
            </a:r>
            <a:endParaRPr sz="1700" b="0"/>
          </a:p>
          <a:p>
            <a:pPr marL="342900" lvl="0" indent="-336550" algn="l" rtl="0">
              <a:lnSpc>
                <a:spcPct val="115000"/>
              </a:lnSpc>
              <a:spcBef>
                <a:spcPts val="0"/>
              </a:spcBef>
              <a:spcAft>
                <a:spcPts val="0"/>
              </a:spcAft>
              <a:buSzPts val="1700"/>
              <a:buChar char="•"/>
            </a:pPr>
            <a:r>
              <a:rPr lang="en" sz="1700" b="0"/>
              <a:t>The indication to the AP will consist of the remaining duration as well as the AC with which the TXOP was acquired</a:t>
            </a:r>
            <a:endParaRPr sz="1700" b="0"/>
          </a:p>
          <a:p>
            <a:pPr marL="342900" lvl="0" indent="-336550" algn="l" rtl="0">
              <a:lnSpc>
                <a:spcPct val="115000"/>
              </a:lnSpc>
              <a:spcBef>
                <a:spcPts val="0"/>
              </a:spcBef>
              <a:spcAft>
                <a:spcPts val="0"/>
              </a:spcAft>
              <a:buSzPts val="1700"/>
              <a:buChar char="•"/>
            </a:pPr>
            <a:r>
              <a:rPr lang="en" sz="1700" b="0"/>
              <a:t>In this TXOP acquired and shared by a non-AP STA,  the AP can prioritize low latency control/data to any non-AP STAs. It can also schedule corresponding UL transmissions from non-AP STAs. It can also transmit or schedule other data depending on the AC with which the TXOP was acquired</a:t>
            </a:r>
            <a:endParaRPr sz="1700" b="0"/>
          </a:p>
          <a:p>
            <a:pPr marL="342900" lvl="0" indent="-336550" algn="l" rtl="0">
              <a:lnSpc>
                <a:spcPct val="115000"/>
              </a:lnSpc>
              <a:spcBef>
                <a:spcPts val="0"/>
              </a:spcBef>
              <a:spcAft>
                <a:spcPts val="0"/>
              </a:spcAft>
              <a:buSzPts val="1700"/>
              <a:buChar char="•"/>
            </a:pPr>
            <a:r>
              <a:rPr lang="en" sz="1700" b="0"/>
              <a:t>TXOPs can be shared between STAs in different BSSs via inter-BSS coordination.</a:t>
            </a:r>
            <a:endParaRPr sz="1700" b="0"/>
          </a:p>
          <a:p>
            <a:pPr marL="342900" lvl="0" indent="-336550" algn="l" rtl="0">
              <a:lnSpc>
                <a:spcPct val="115000"/>
              </a:lnSpc>
              <a:spcBef>
                <a:spcPts val="0"/>
              </a:spcBef>
              <a:spcAft>
                <a:spcPts val="0"/>
              </a:spcAft>
              <a:buSzPts val="1700"/>
              <a:buChar char="•"/>
            </a:pPr>
            <a:r>
              <a:rPr lang="en" sz="1700" b="0"/>
              <a:t>SIFS gap is mandated between consecutive transmissions with the option of PIFS-based recovery</a:t>
            </a:r>
            <a:endParaRPr sz="1700" b="0"/>
          </a:p>
          <a:p>
            <a:pPr marL="0" lvl="0" indent="0" algn="l" rtl="0">
              <a:lnSpc>
                <a:spcPct val="115000"/>
              </a:lnSpc>
              <a:spcBef>
                <a:spcPts val="0"/>
              </a:spcBef>
              <a:spcAft>
                <a:spcPts val="0"/>
              </a:spcAft>
              <a:buNone/>
            </a:pPr>
            <a:endParaRPr sz="1700" b="0"/>
          </a:p>
        </p:txBody>
      </p:sp>
      <p:sp>
        <p:nvSpPr>
          <p:cNvPr id="156" name="Google Shape;156;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5</a:t>
            </a:fld>
            <a:endParaRPr/>
          </a:p>
        </p:txBody>
      </p:sp>
      <p:sp>
        <p:nvSpPr>
          <p:cNvPr id="157" name="Google Shape;157;p29"/>
          <p:cNvSpPr txBox="1">
            <a:spLocks noGrp="1"/>
          </p:cNvSpPr>
          <p:nvPr>
            <p:ph type="title"/>
          </p:nvPr>
        </p:nvSpPr>
        <p:spPr>
          <a:xfrm>
            <a:off x="685800" y="5143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Proposed Solution</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body" idx="1"/>
          </p:nvPr>
        </p:nvSpPr>
        <p:spPr>
          <a:xfrm>
            <a:off x="191500" y="929550"/>
            <a:ext cx="8857500" cy="3782100"/>
          </a:xfrm>
          <a:prstGeom prst="rect">
            <a:avLst/>
          </a:prstGeom>
          <a:noFill/>
          <a:ln>
            <a:noFill/>
          </a:ln>
        </p:spPr>
        <p:txBody>
          <a:bodyPr spcFirstLastPara="1" wrap="square" lIns="92075" tIns="46025" rIns="92075" bIns="46025" anchor="t" anchorCtr="0">
            <a:noAutofit/>
          </a:bodyPr>
          <a:lstStyle/>
          <a:p>
            <a:pPr marL="342900" lvl="0" indent="-342900" algn="l" rtl="0">
              <a:lnSpc>
                <a:spcPct val="115000"/>
              </a:lnSpc>
              <a:spcBef>
                <a:spcPts val="0"/>
              </a:spcBef>
              <a:spcAft>
                <a:spcPts val="0"/>
              </a:spcAft>
              <a:buSzPts val="1800"/>
              <a:buChar char="•"/>
            </a:pPr>
            <a:r>
              <a:rPr lang="en" sz="1800" b="0"/>
              <a:t>The proposed solution allows the non-AP STAs to contend for channel access and share the resources with the AP for better QoS management across the BSS:</a:t>
            </a:r>
            <a:endParaRPr sz="1800" b="0"/>
          </a:p>
          <a:p>
            <a:pPr marL="914400" lvl="1" indent="-342900" algn="l" rtl="0">
              <a:lnSpc>
                <a:spcPct val="115000"/>
              </a:lnSpc>
              <a:spcBef>
                <a:spcPts val="0"/>
              </a:spcBef>
              <a:spcAft>
                <a:spcPts val="0"/>
              </a:spcAft>
              <a:buSzPts val="1800"/>
              <a:buChar char="–"/>
            </a:pPr>
            <a:r>
              <a:rPr lang="en" sz="1800"/>
              <a:t>The AP can prioritize latency-sensitive and control traffic</a:t>
            </a:r>
            <a:endParaRPr sz="1800"/>
          </a:p>
          <a:p>
            <a:pPr marL="914400" lvl="1" indent="-342900" algn="l" rtl="0">
              <a:lnSpc>
                <a:spcPct val="115000"/>
              </a:lnSpc>
              <a:spcBef>
                <a:spcPts val="0"/>
              </a:spcBef>
              <a:spcAft>
                <a:spcPts val="0"/>
              </a:spcAft>
              <a:buSzPts val="1800"/>
              <a:buChar char="–"/>
            </a:pPr>
            <a:r>
              <a:rPr lang="en" sz="1800"/>
              <a:t>The AP can manage fairness between Downlink and Uplink traffic as well as among multiple non-AP STas</a:t>
            </a:r>
            <a:endParaRPr sz="1800"/>
          </a:p>
          <a:p>
            <a:pPr marL="457200" lvl="0" indent="-342900" algn="l" rtl="0">
              <a:lnSpc>
                <a:spcPct val="115000"/>
              </a:lnSpc>
              <a:spcBef>
                <a:spcPts val="0"/>
              </a:spcBef>
              <a:spcAft>
                <a:spcPts val="0"/>
              </a:spcAft>
              <a:buSzPts val="1800"/>
              <a:buChar char="•"/>
            </a:pPr>
            <a:r>
              <a:rPr lang="en" sz="1800" b="0"/>
              <a:t>It also allows efficient utilization of TXOPs and less idle time in the medium (due to channel access gaps between shorter transmissions from individual non-APs)</a:t>
            </a:r>
            <a:endParaRPr sz="1800" b="0"/>
          </a:p>
          <a:p>
            <a:pPr marL="457200" lvl="0" indent="-342900" algn="l" rtl="0">
              <a:lnSpc>
                <a:spcPct val="115000"/>
              </a:lnSpc>
              <a:spcBef>
                <a:spcPts val="0"/>
              </a:spcBef>
              <a:spcAft>
                <a:spcPts val="0"/>
              </a:spcAft>
              <a:buSzPts val="1800"/>
              <a:buChar char="•"/>
            </a:pPr>
            <a:r>
              <a:rPr lang="en" sz="1800" b="0"/>
              <a:t>It allows the BSS to continue to have a commensurate share of the medium while having the advantages of scheduled access</a:t>
            </a:r>
            <a:endParaRPr sz="1800" b="0"/>
          </a:p>
          <a:p>
            <a:pPr marL="457200" lvl="0" indent="-342900" algn="l" rtl="0">
              <a:lnSpc>
                <a:spcPct val="115000"/>
              </a:lnSpc>
              <a:spcBef>
                <a:spcPts val="0"/>
              </a:spcBef>
              <a:spcAft>
                <a:spcPts val="0"/>
              </a:spcAft>
              <a:buSzPts val="1800"/>
              <a:buChar char="•"/>
            </a:pPr>
            <a:r>
              <a:rPr lang="en" sz="1800" b="0"/>
              <a:t>It allows management of hidden node situations where the non-AP may have better visibility of the Downlink interference situation and hence, can poll for Downlink transmissions</a:t>
            </a:r>
            <a:endParaRPr sz="1800" b="0"/>
          </a:p>
          <a:p>
            <a:pPr marL="0" lvl="0" indent="0" algn="l" rtl="0">
              <a:lnSpc>
                <a:spcPct val="115000"/>
              </a:lnSpc>
              <a:spcBef>
                <a:spcPts val="0"/>
              </a:spcBef>
              <a:spcAft>
                <a:spcPts val="0"/>
              </a:spcAft>
              <a:buNone/>
            </a:pPr>
            <a:endParaRPr sz="1800" b="0"/>
          </a:p>
        </p:txBody>
      </p:sp>
      <p:sp>
        <p:nvSpPr>
          <p:cNvPr id="163" name="Google Shape;163;p3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6</a:t>
            </a:fld>
            <a:endParaRPr/>
          </a:p>
        </p:txBody>
      </p:sp>
      <p:sp>
        <p:nvSpPr>
          <p:cNvPr id="164" name="Google Shape;164;p30"/>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Benefits of the Proposed Solution</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body" idx="1"/>
          </p:nvPr>
        </p:nvSpPr>
        <p:spPr>
          <a:xfrm>
            <a:off x="163350" y="1081950"/>
            <a:ext cx="8817300" cy="3430500"/>
          </a:xfrm>
          <a:prstGeom prst="rect">
            <a:avLst/>
          </a:prstGeom>
          <a:noFill/>
          <a:ln>
            <a:noFill/>
          </a:ln>
        </p:spPr>
        <p:txBody>
          <a:bodyPr spcFirstLastPara="1" wrap="square" lIns="92075" tIns="46025" rIns="92075" bIns="46025" anchor="t" anchorCtr="0">
            <a:noAutofit/>
          </a:bodyPr>
          <a:lstStyle/>
          <a:p>
            <a:pPr marL="342900" lvl="0" indent="-342900" algn="l" rtl="0">
              <a:lnSpc>
                <a:spcPct val="115000"/>
              </a:lnSpc>
              <a:spcBef>
                <a:spcPts val="0"/>
              </a:spcBef>
              <a:spcAft>
                <a:spcPts val="0"/>
              </a:spcAft>
              <a:buSzPts val="1800"/>
              <a:buChar char="•"/>
            </a:pPr>
            <a:r>
              <a:rPr lang="en" sz="1800" b="0"/>
              <a:t>Reverse TXOP sharing has the following advantages</a:t>
            </a:r>
            <a:endParaRPr sz="1800" b="0"/>
          </a:p>
          <a:p>
            <a:pPr marL="914400" lvl="1" indent="-342900" algn="l" rtl="0">
              <a:lnSpc>
                <a:spcPct val="115000"/>
              </a:lnSpc>
              <a:spcBef>
                <a:spcPts val="0"/>
              </a:spcBef>
              <a:spcAft>
                <a:spcPts val="0"/>
              </a:spcAft>
              <a:buSzPts val="1800"/>
              <a:buChar char="–"/>
            </a:pPr>
            <a:r>
              <a:rPr lang="en" sz="1800"/>
              <a:t>Efficient </a:t>
            </a:r>
            <a:r>
              <a:rPr lang="en" sz="1800" b="0"/>
              <a:t>resource utilization:</a:t>
            </a:r>
            <a:r>
              <a:rPr lang="en" sz="1800"/>
              <a:t> bandwidth efficiency</a:t>
            </a:r>
            <a:endParaRPr sz="1800"/>
          </a:p>
          <a:p>
            <a:pPr marL="914400" lvl="1" indent="-342900" algn="l" rtl="0">
              <a:lnSpc>
                <a:spcPct val="115000"/>
              </a:lnSpc>
              <a:spcBef>
                <a:spcPts val="0"/>
              </a:spcBef>
              <a:spcAft>
                <a:spcPts val="0"/>
              </a:spcAft>
              <a:buSzPts val="1800"/>
              <a:buChar char="–"/>
            </a:pPr>
            <a:r>
              <a:rPr lang="en" sz="1800"/>
              <a:t>Low latency and control traffic prioritization</a:t>
            </a:r>
            <a:endParaRPr sz="1800"/>
          </a:p>
          <a:p>
            <a:pPr marL="914400" lvl="1" indent="-342900" algn="l" rtl="0">
              <a:lnSpc>
                <a:spcPct val="115000"/>
              </a:lnSpc>
              <a:spcBef>
                <a:spcPts val="0"/>
              </a:spcBef>
              <a:spcAft>
                <a:spcPts val="0"/>
              </a:spcAft>
              <a:buSzPts val="1800"/>
              <a:buChar char="–"/>
            </a:pPr>
            <a:r>
              <a:rPr lang="en" sz="1800"/>
              <a:t>QoS management</a:t>
            </a:r>
            <a:endParaRPr sz="1800"/>
          </a:p>
          <a:p>
            <a:pPr marL="914400" lvl="1" indent="-342900" algn="l" rtl="0">
              <a:lnSpc>
                <a:spcPct val="115000"/>
              </a:lnSpc>
              <a:spcBef>
                <a:spcPts val="0"/>
              </a:spcBef>
              <a:spcAft>
                <a:spcPts val="0"/>
              </a:spcAft>
              <a:buSzPts val="1800"/>
              <a:buChar char="–"/>
            </a:pPr>
            <a:r>
              <a:rPr lang="en" sz="1800"/>
              <a:t>Mitigation of hidden node issues</a:t>
            </a:r>
            <a:endParaRPr sz="1800"/>
          </a:p>
          <a:p>
            <a:pPr marL="457200" lvl="0" indent="-342900" algn="l" rtl="0">
              <a:lnSpc>
                <a:spcPct val="115000"/>
              </a:lnSpc>
              <a:spcBef>
                <a:spcPts val="0"/>
              </a:spcBef>
              <a:spcAft>
                <a:spcPts val="0"/>
              </a:spcAft>
              <a:buSzPts val="1800"/>
              <a:buChar char="•"/>
            </a:pPr>
            <a:r>
              <a:rPr lang="en" sz="1800" b="0"/>
              <a:t>The 802.11 specification changes required in UHR are minimal. They can simply be an extension of the 11be TXS modes 1 and 2.</a:t>
            </a:r>
            <a:endParaRPr sz="1800" b="0"/>
          </a:p>
          <a:p>
            <a:pPr marL="914400" lvl="0" indent="0" algn="l" rtl="0">
              <a:lnSpc>
                <a:spcPct val="115000"/>
              </a:lnSpc>
              <a:spcBef>
                <a:spcPts val="0"/>
              </a:spcBef>
              <a:spcAft>
                <a:spcPts val="0"/>
              </a:spcAft>
              <a:buNone/>
            </a:pPr>
            <a:endParaRPr sz="1700"/>
          </a:p>
          <a:p>
            <a:pPr marL="457200" lvl="0" indent="0" algn="l" rtl="0">
              <a:lnSpc>
                <a:spcPct val="115000"/>
              </a:lnSpc>
              <a:spcBef>
                <a:spcPts val="0"/>
              </a:spcBef>
              <a:spcAft>
                <a:spcPts val="0"/>
              </a:spcAft>
              <a:buNone/>
            </a:pPr>
            <a:endParaRPr sz="1700" b="0"/>
          </a:p>
          <a:p>
            <a:pPr marL="457200" lvl="0" indent="0" algn="l" rtl="0">
              <a:lnSpc>
                <a:spcPct val="115000"/>
              </a:lnSpc>
              <a:spcBef>
                <a:spcPts val="0"/>
              </a:spcBef>
              <a:spcAft>
                <a:spcPts val="0"/>
              </a:spcAft>
              <a:buNone/>
            </a:pPr>
            <a:endParaRPr sz="1800" b="0"/>
          </a:p>
        </p:txBody>
      </p:sp>
      <p:sp>
        <p:nvSpPr>
          <p:cNvPr id="170" name="Google Shape;170;p3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7</a:t>
            </a:fld>
            <a:endParaRPr/>
          </a:p>
        </p:txBody>
      </p:sp>
      <p:sp>
        <p:nvSpPr>
          <p:cNvPr id="171" name="Google Shape;171;p31"/>
          <p:cNvSpPr txBox="1">
            <a:spLocks noGrp="1"/>
          </p:cNvSpPr>
          <p:nvPr>
            <p:ph type="title"/>
          </p:nvPr>
        </p:nvSpPr>
        <p:spPr>
          <a:xfrm>
            <a:off x="685800" y="5143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Conclusion</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body" idx="1"/>
          </p:nvPr>
        </p:nvSpPr>
        <p:spPr>
          <a:xfrm>
            <a:off x="684213" y="1199549"/>
            <a:ext cx="7772400" cy="30861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900" b="0" dirty="0"/>
              <a:t>[1] IEEE P802.11be™/</a:t>
            </a:r>
            <a:r>
              <a:rPr lang="en" sz="1900" b="0" dirty="0" smtClean="0"/>
              <a:t>D4.0</a:t>
            </a:r>
            <a:endParaRPr sz="1900" b="0" dirty="0"/>
          </a:p>
          <a:p>
            <a:pPr marL="0" lvl="0" indent="0" algn="l" rtl="0">
              <a:spcBef>
                <a:spcPts val="0"/>
              </a:spcBef>
              <a:spcAft>
                <a:spcPts val="0"/>
              </a:spcAft>
              <a:buNone/>
            </a:pPr>
            <a:r>
              <a:rPr lang="en" sz="1900" b="0" dirty="0"/>
              <a:t>[2] 11-20-0005-01-00be-Proposals on Latency Reduction</a:t>
            </a:r>
            <a:endParaRPr sz="1900" b="0" dirty="0"/>
          </a:p>
          <a:p>
            <a:pPr marL="0" lvl="0" indent="0" algn="l" rtl="0">
              <a:spcBef>
                <a:spcPts val="0"/>
              </a:spcBef>
              <a:spcAft>
                <a:spcPts val="0"/>
              </a:spcAft>
              <a:buNone/>
            </a:pPr>
            <a:endParaRPr sz="1600" b="0" dirty="0"/>
          </a:p>
          <a:p>
            <a:pPr marL="0" lvl="0" indent="0" algn="l" rtl="0">
              <a:spcBef>
                <a:spcPts val="0"/>
              </a:spcBef>
              <a:spcAft>
                <a:spcPts val="0"/>
              </a:spcAft>
              <a:buClr>
                <a:schemeClr val="dk1"/>
              </a:buClr>
              <a:buSzPts val="1100"/>
              <a:buFont typeface="Arial"/>
              <a:buNone/>
            </a:pPr>
            <a:endParaRPr sz="1600" b="0" dirty="0"/>
          </a:p>
          <a:p>
            <a:pPr marL="342900" lvl="0" indent="-190500" algn="l" rtl="0">
              <a:lnSpc>
                <a:spcPct val="100000"/>
              </a:lnSpc>
              <a:spcBef>
                <a:spcPts val="480"/>
              </a:spcBef>
              <a:spcAft>
                <a:spcPts val="0"/>
              </a:spcAft>
              <a:buClr>
                <a:schemeClr val="dk1"/>
              </a:buClr>
              <a:buSzPts val="2400"/>
              <a:buFont typeface="Times New Roman"/>
              <a:buNone/>
            </a:pPr>
            <a:endParaRPr sz="1600" b="0" dirty="0"/>
          </a:p>
        </p:txBody>
      </p:sp>
      <p:sp>
        <p:nvSpPr>
          <p:cNvPr id="177" name="Google Shape;177;p3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
              <a:t>Slide </a:t>
            </a:r>
            <a:fld id="{00000000-1234-1234-1234-123412341234}" type="slidenum">
              <a:rPr lang="en"/>
              <a:t>8</a:t>
            </a:fld>
            <a:endParaRPr/>
          </a:p>
        </p:txBody>
      </p:sp>
      <p:sp>
        <p:nvSpPr>
          <p:cNvPr id="178" name="Google Shape;178;p32"/>
          <p:cNvSpPr txBox="1">
            <a:spLocks noGrp="1"/>
          </p:cNvSpPr>
          <p:nvPr>
            <p:ph type="title"/>
          </p:nvPr>
        </p:nvSpPr>
        <p:spPr>
          <a:xfrm>
            <a:off x="351175" y="477175"/>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References</a:t>
            </a:r>
            <a:endParaRPr sz="2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810</Words>
  <Application>Microsoft Office PowerPoint</Application>
  <PresentationFormat>On-screen Show (16:9)</PresentationFormat>
  <Paragraphs>74</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Times New Roman</vt:lpstr>
      <vt:lpstr>Simple Light</vt:lpstr>
      <vt:lpstr>802-11-Submission</vt:lpstr>
      <vt:lpstr>Reverse TXOP sharing in UHR</vt:lpstr>
      <vt:lpstr>Abstract</vt:lpstr>
      <vt:lpstr>Problem Statement (1)</vt:lpstr>
      <vt:lpstr>Problem Statement (2)</vt:lpstr>
      <vt:lpstr>Proposed Solution</vt:lpstr>
      <vt:lpstr>Benefits of the Proposed Solution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TXOP sharing in UHR</dc:title>
  <cp:lastModifiedBy>Sindhu Verma</cp:lastModifiedBy>
  <cp:revision>2</cp:revision>
  <dcterms:modified xsi:type="dcterms:W3CDTF">2023-09-13T05:11:03Z</dcterms:modified>
</cp:coreProperties>
</file>