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2" r:id="rId4"/>
    <p:sldId id="263" r:id="rId5"/>
    <p:sldId id="267" r:id="rId6"/>
    <p:sldId id="268" r:id="rId7"/>
    <p:sldId id="269" r:id="rId8"/>
    <p:sldId id="273" r:id="rId9"/>
    <p:sldId id="274" r:id="rId10"/>
    <p:sldId id="272" r:id="rId11"/>
    <p:sldId id="271" r:id="rId12"/>
    <p:sldId id="275" r:id="rId13"/>
    <p:sldId id="270" r:id="rId14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>
        <p:scale>
          <a:sx n="105" d="100"/>
          <a:sy n="105" d="100"/>
        </p:scale>
        <p:origin x="496" y="21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9/11/23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Sep 2023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dirty="0"/>
              <a:t>Sep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dirty="0"/>
              <a:t>Sep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dirty="0"/>
              <a:t>Sep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3</a:t>
            </a:fld>
            <a:endParaRPr lang="en-US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‹Nr.›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802.11-23/1601r1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-_2004-Dokument.doc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AMP Communication Channel Usage Estimation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2023-09-12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/>
              <a:t>Sebastian Max, Ericsson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083103"/>
              </p:ext>
            </p:extLst>
          </p:nvPr>
        </p:nvGraphicFramePr>
        <p:xfrm>
          <a:off x="993775" y="2428875"/>
          <a:ext cx="10272713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10439400" imgH="2514600" progId="Word.Document.8">
                  <p:embed/>
                </p:oleObj>
              </mc:Choice>
              <mc:Fallback>
                <p:oleObj name="Dokument" r:id="rId3" imgW="10439400" imgH="251460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2428875"/>
                        <a:ext cx="10272713" cy="2459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3000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5724" r="-10" b="1012"/>
          <a:stretch/>
        </p:blipFill>
        <p:spPr>
          <a:xfrm>
            <a:off x="679775" y="1628799"/>
            <a:ext cx="10832450" cy="44995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283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DFF5-CE98-98B5-37A3-8570B002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queries one AMP STA: 11Mb/s CCK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31544-2708-D073-C3FB-D1F2C1FB35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9276C-8F53-0D45-D820-5D9C45F6C5A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368AAA3-ED00-53B0-6EED-4198040F8BA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22ADBC5-D490-B8F6-CE27-BDE0C367BE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1665" y="2266004"/>
            <a:ext cx="5760640" cy="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9A1EB97-338E-22B5-7ED2-92DFE314930E}"/>
              </a:ext>
            </a:extLst>
          </p:cNvPr>
          <p:cNvSpPr txBox="1"/>
          <p:nvPr/>
        </p:nvSpPr>
        <p:spPr>
          <a:xfrm>
            <a:off x="9012318" y="2031142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8C80EF6-EC48-7BA3-9211-0E81CBD9DC76}"/>
              </a:ext>
            </a:extLst>
          </p:cNvPr>
          <p:cNvCxnSpPr>
            <a:cxnSpLocks/>
          </p:cNvCxnSpPr>
          <p:nvPr/>
        </p:nvCxnSpPr>
        <p:spPr bwMode="auto">
          <a:xfrm>
            <a:off x="3947756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DD7FA82-B80D-8C30-016E-A3AC723723D3}"/>
              </a:ext>
            </a:extLst>
          </p:cNvPr>
          <p:cNvCxnSpPr>
            <a:cxnSpLocks/>
          </p:cNvCxnSpPr>
          <p:nvPr/>
        </p:nvCxnSpPr>
        <p:spPr bwMode="auto">
          <a:xfrm>
            <a:off x="4115775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D22720B-9097-74C2-8616-CC347370C3ED}"/>
              </a:ext>
            </a:extLst>
          </p:cNvPr>
          <p:cNvCxnSpPr>
            <a:cxnSpLocks/>
          </p:cNvCxnSpPr>
          <p:nvPr/>
        </p:nvCxnSpPr>
        <p:spPr bwMode="auto">
          <a:xfrm>
            <a:off x="4283794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8D279D3-4153-D245-2F8B-FE4DDA3A6C2E}"/>
              </a:ext>
            </a:extLst>
          </p:cNvPr>
          <p:cNvCxnSpPr>
            <a:cxnSpLocks/>
          </p:cNvCxnSpPr>
          <p:nvPr/>
        </p:nvCxnSpPr>
        <p:spPr bwMode="auto">
          <a:xfrm>
            <a:off x="4451813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1F7D573-6E33-AE4F-C4FA-AA966E892E8D}"/>
              </a:ext>
            </a:extLst>
          </p:cNvPr>
          <p:cNvCxnSpPr>
            <a:cxnSpLocks/>
          </p:cNvCxnSpPr>
          <p:nvPr/>
        </p:nvCxnSpPr>
        <p:spPr bwMode="auto">
          <a:xfrm>
            <a:off x="4619832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6C735FC-E040-D1E6-20F9-ECF0DEEB36B7}"/>
              </a:ext>
            </a:extLst>
          </p:cNvPr>
          <p:cNvCxnSpPr>
            <a:cxnSpLocks/>
          </p:cNvCxnSpPr>
          <p:nvPr/>
        </p:nvCxnSpPr>
        <p:spPr bwMode="auto">
          <a:xfrm>
            <a:off x="4787849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05817760-FB11-A9F7-B747-AF61B694FF11}"/>
              </a:ext>
            </a:extLst>
          </p:cNvPr>
          <p:cNvCxnSpPr>
            <a:cxnSpLocks/>
          </p:cNvCxnSpPr>
          <p:nvPr/>
        </p:nvCxnSpPr>
        <p:spPr bwMode="auto">
          <a:xfrm>
            <a:off x="3275681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2427458-4BCE-AB19-FDD4-C9217D36B6C1}"/>
              </a:ext>
            </a:extLst>
          </p:cNvPr>
          <p:cNvSpPr/>
          <p:nvPr/>
        </p:nvSpPr>
        <p:spPr bwMode="auto">
          <a:xfrm>
            <a:off x="4955866" y="1977561"/>
            <a:ext cx="1325038" cy="288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AMP-Trigger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130448E-11A8-F815-4D8C-AC9B74A8708A}"/>
              </a:ext>
            </a:extLst>
          </p:cNvPr>
          <p:cNvSpPr/>
          <p:nvPr/>
        </p:nvSpPr>
        <p:spPr bwMode="auto">
          <a:xfrm>
            <a:off x="6672064" y="1977561"/>
            <a:ext cx="1788193" cy="2884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6" charset="0"/>
                <a:ea typeface="MS Gothic" charset="-128"/>
              </a:rPr>
              <a:t>Response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258FF445-E27E-F11B-A5DD-1DA57CF1C68B}"/>
              </a:ext>
            </a:extLst>
          </p:cNvPr>
          <p:cNvSpPr txBox="1">
            <a:spLocks/>
          </p:cNvSpPr>
          <p:nvPr/>
        </p:nvSpPr>
        <p:spPr bwMode="auto">
          <a:xfrm>
            <a:off x="914401" y="2586860"/>
            <a:ext cx="10361084" cy="3794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Backoff: Default IEEE 802.11 backoff for channel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DIFS + CW × SLOT = 34µ + 7.5 × 9µs = 101.5µs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AMP-Trigger (12b, assuming similar PHY as WUR-Low Data Rate, 62.5kb/s)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L-STF + L-LTF + L-SIG + BPSK-Mark1 + BPSK-Mark2 + WUR-Sync + WUR-Data</a:t>
            </a:r>
            <a:br>
              <a:rPr lang="en-US" sz="1800" kern="0" dirty="0"/>
            </a:br>
            <a:r>
              <a:rPr lang="en-US" sz="1800" kern="0" dirty="0"/>
              <a:t>= 8µs + 8µs + 4µs + 4µs + 4µs + 32 × 2µs + 12b × 4 × 4µs</a:t>
            </a:r>
            <a:br>
              <a:rPr lang="en-US" sz="1800" kern="0" dirty="0"/>
            </a:br>
            <a:r>
              <a:rPr lang="en-US" sz="1800" kern="0" dirty="0"/>
              <a:t>= 92µs + 16µs × 12b = 284µs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AMP-Response (256b, assuming CCK short PPDU format, 11Mb/s)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Short PHY-Preamble + Short PHY-Header + 256b @ 11Mb/s</a:t>
            </a:r>
            <a:br>
              <a:rPr lang="en-US" sz="1800" kern="0" dirty="0"/>
            </a:br>
            <a:r>
              <a:rPr lang="en-US" sz="1800" kern="0" dirty="0"/>
              <a:t>= 96µs + 256b @ 11Mb/s</a:t>
            </a:r>
            <a:br>
              <a:rPr lang="en-US" sz="1800" kern="0" dirty="0"/>
            </a:br>
            <a:r>
              <a:rPr lang="en-US" sz="1800" kern="0" dirty="0"/>
              <a:t>= 119.3µs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Total: 520.8µs</a:t>
            </a:r>
            <a:endParaRPr lang="en-US" kern="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5E21297-89B1-BB6B-4C0F-B3227245AC57}"/>
              </a:ext>
            </a:extLst>
          </p:cNvPr>
          <p:cNvSpPr txBox="1"/>
          <p:nvPr/>
        </p:nvSpPr>
        <p:spPr>
          <a:xfrm>
            <a:off x="3494559" y="1628464"/>
            <a:ext cx="146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Backoff</a:t>
            </a:r>
          </a:p>
        </p:txBody>
      </p:sp>
    </p:spTree>
    <p:extLst>
      <p:ext uri="{BB962C8B-B14F-4D97-AF65-F5344CB8AC3E}">
        <p14:creationId xmlns:p14="http://schemas.microsoft.com/office/powerpoint/2010/main" val="407056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DFF5-CE98-98B5-37A3-8570B002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queries one AMP STA: 11Mb/s CCK &amp; WUR-HDR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31544-2708-D073-C3FB-D1F2C1FB35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9276C-8F53-0D45-D820-5D9C45F6C5A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368AAA3-ED00-53B0-6EED-4198040F8BA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22ADBC5-D490-B8F6-CE27-BDE0C367BE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1665" y="2266004"/>
            <a:ext cx="5760640" cy="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9A1EB97-338E-22B5-7ED2-92DFE314930E}"/>
              </a:ext>
            </a:extLst>
          </p:cNvPr>
          <p:cNvSpPr txBox="1"/>
          <p:nvPr/>
        </p:nvSpPr>
        <p:spPr>
          <a:xfrm>
            <a:off x="9012318" y="2031142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8C80EF6-EC48-7BA3-9211-0E81CBD9DC76}"/>
              </a:ext>
            </a:extLst>
          </p:cNvPr>
          <p:cNvCxnSpPr>
            <a:cxnSpLocks/>
          </p:cNvCxnSpPr>
          <p:nvPr/>
        </p:nvCxnSpPr>
        <p:spPr bwMode="auto">
          <a:xfrm>
            <a:off x="3947756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DD7FA82-B80D-8C30-016E-A3AC723723D3}"/>
              </a:ext>
            </a:extLst>
          </p:cNvPr>
          <p:cNvCxnSpPr>
            <a:cxnSpLocks/>
          </p:cNvCxnSpPr>
          <p:nvPr/>
        </p:nvCxnSpPr>
        <p:spPr bwMode="auto">
          <a:xfrm>
            <a:off x="4115775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D22720B-9097-74C2-8616-CC347370C3ED}"/>
              </a:ext>
            </a:extLst>
          </p:cNvPr>
          <p:cNvCxnSpPr>
            <a:cxnSpLocks/>
          </p:cNvCxnSpPr>
          <p:nvPr/>
        </p:nvCxnSpPr>
        <p:spPr bwMode="auto">
          <a:xfrm>
            <a:off x="4283794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8D279D3-4153-D245-2F8B-FE4DDA3A6C2E}"/>
              </a:ext>
            </a:extLst>
          </p:cNvPr>
          <p:cNvCxnSpPr>
            <a:cxnSpLocks/>
          </p:cNvCxnSpPr>
          <p:nvPr/>
        </p:nvCxnSpPr>
        <p:spPr bwMode="auto">
          <a:xfrm>
            <a:off x="4451813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1F7D573-6E33-AE4F-C4FA-AA966E892E8D}"/>
              </a:ext>
            </a:extLst>
          </p:cNvPr>
          <p:cNvCxnSpPr>
            <a:cxnSpLocks/>
          </p:cNvCxnSpPr>
          <p:nvPr/>
        </p:nvCxnSpPr>
        <p:spPr bwMode="auto">
          <a:xfrm>
            <a:off x="4619832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6C735FC-E040-D1E6-20F9-ECF0DEEB36B7}"/>
              </a:ext>
            </a:extLst>
          </p:cNvPr>
          <p:cNvCxnSpPr>
            <a:cxnSpLocks/>
          </p:cNvCxnSpPr>
          <p:nvPr/>
        </p:nvCxnSpPr>
        <p:spPr bwMode="auto">
          <a:xfrm>
            <a:off x="4787849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05817760-FB11-A9F7-B747-AF61B694FF11}"/>
              </a:ext>
            </a:extLst>
          </p:cNvPr>
          <p:cNvCxnSpPr>
            <a:cxnSpLocks/>
          </p:cNvCxnSpPr>
          <p:nvPr/>
        </p:nvCxnSpPr>
        <p:spPr bwMode="auto">
          <a:xfrm>
            <a:off x="3275681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2427458-4BCE-AB19-FDD4-C9217D36B6C1}"/>
              </a:ext>
            </a:extLst>
          </p:cNvPr>
          <p:cNvSpPr/>
          <p:nvPr/>
        </p:nvSpPr>
        <p:spPr bwMode="auto">
          <a:xfrm>
            <a:off x="4955866" y="1977561"/>
            <a:ext cx="1325038" cy="288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AMP-Trigger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130448E-11A8-F815-4D8C-AC9B74A8708A}"/>
              </a:ext>
            </a:extLst>
          </p:cNvPr>
          <p:cNvSpPr/>
          <p:nvPr/>
        </p:nvSpPr>
        <p:spPr bwMode="auto">
          <a:xfrm>
            <a:off x="6672064" y="1977561"/>
            <a:ext cx="1788193" cy="2884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6" charset="0"/>
                <a:ea typeface="MS Gothic" charset="-128"/>
              </a:rPr>
              <a:t>Response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258FF445-E27E-F11B-A5DD-1DA57CF1C68B}"/>
              </a:ext>
            </a:extLst>
          </p:cNvPr>
          <p:cNvSpPr txBox="1">
            <a:spLocks/>
          </p:cNvSpPr>
          <p:nvPr/>
        </p:nvSpPr>
        <p:spPr bwMode="auto">
          <a:xfrm>
            <a:off x="914401" y="2586860"/>
            <a:ext cx="10361084" cy="3794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Backoff: Default IEEE 802.11 backoff for channel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DIFS + CW × SLOT = 34µ + 7.5 × 9µs = 101.5µs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AMP-Trigger (12b, assuming similar PHY as WUR-High Data Rate, 250kb/s)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L-STF + L-LTF + L-SIG + BPSK-Mark1 + BPSK-Mark2 + WUR-Sync + WUR-Data</a:t>
            </a:r>
            <a:br>
              <a:rPr lang="en-US" sz="1800" kern="0" dirty="0"/>
            </a:br>
            <a:r>
              <a:rPr lang="en-US" sz="1800" kern="0" dirty="0"/>
              <a:t>= 8µs + 8µs + 4µs + 4µs + 4µs + 32 × 2µs + 12b × 4µs</a:t>
            </a:r>
            <a:br>
              <a:rPr lang="en-US" sz="1800" kern="0" dirty="0"/>
            </a:br>
            <a:r>
              <a:rPr lang="en-US" sz="1800" kern="0" dirty="0"/>
              <a:t>= 92µs + 4µs × 12b = 140µs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AMP-Response (256b, assuming CCK short PPDU format, 11Mb/s)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Short PHY-Preamble + Short PHY-Header + 256b @ 11Mb/s</a:t>
            </a:r>
            <a:br>
              <a:rPr lang="en-US" sz="1800" kern="0" dirty="0"/>
            </a:br>
            <a:r>
              <a:rPr lang="en-US" sz="1800" kern="0" dirty="0"/>
              <a:t>= 96µs + 256b @ 11Mb/s</a:t>
            </a:r>
            <a:br>
              <a:rPr lang="en-US" sz="1800" kern="0" dirty="0"/>
            </a:br>
            <a:r>
              <a:rPr lang="en-US" sz="1800" kern="0" dirty="0"/>
              <a:t>= 119.3µs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Total: 376.8µs</a:t>
            </a:r>
            <a:endParaRPr lang="en-US" kern="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5E21297-89B1-BB6B-4C0F-B3227245AC57}"/>
              </a:ext>
            </a:extLst>
          </p:cNvPr>
          <p:cNvSpPr txBox="1"/>
          <p:nvPr/>
        </p:nvSpPr>
        <p:spPr>
          <a:xfrm>
            <a:off x="3494559" y="1628464"/>
            <a:ext cx="146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Backoff</a:t>
            </a:r>
          </a:p>
        </p:txBody>
      </p:sp>
    </p:spTree>
    <p:extLst>
      <p:ext uri="{BB962C8B-B14F-4D97-AF65-F5344CB8AC3E}">
        <p14:creationId xmlns:p14="http://schemas.microsoft.com/office/powerpoint/2010/main" val="395007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25E21-96F5-B678-D9B4-468DB7ED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F387AD-FB15-50F5-D9AE-19C0039D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Impact on legacy network is limited by AMP AP’s LBT before every query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Channel is automatically shared with legacy STAs on a TXOP-basis</a:t>
            </a:r>
          </a:p>
          <a:p>
            <a:pPr marL="457200" lvl="1" indent="0"/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0990F5-CF02-E98C-F49C-4E9E1EA29A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66D506-3215-FB70-F118-04C1F554F3FA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4E791EF-3520-963E-63EA-F178252AB75B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11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We estimate the interference impact of communicating to an AMP STA population under the assumption of a communication protocol driven by the AMP AP.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Sebastian Max, Ericsson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dirty="0"/>
              <a:t>Sep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 dirty="0"/>
              <a:t>One AMP AP, max. 3000 AMP STAs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IoT-Sensor-Query Scenario: </a:t>
            </a:r>
          </a:p>
          <a:p>
            <a:pPr lvl="1">
              <a:buFont typeface="Times New Roman" pitchFamily="16" charset="0"/>
              <a:buChar char="•"/>
            </a:pPr>
            <a:r>
              <a:rPr lang="en-GB" dirty="0"/>
              <a:t>Regular read-out of sensor data</a:t>
            </a:r>
          </a:p>
          <a:p>
            <a:pPr lvl="1">
              <a:buFont typeface="Times New Roman" pitchFamily="16" charset="0"/>
              <a:buChar char="•"/>
            </a:pPr>
            <a:r>
              <a:rPr lang="en-GB" dirty="0"/>
              <a:t>AMP AP knows AMP STA population and has assigned IDs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Each AMP STA is addressed by a 12b id (log</a:t>
            </a:r>
            <a:r>
              <a:rPr lang="en-GB" baseline="-25000" dirty="0"/>
              <a:t>2</a:t>
            </a:r>
            <a:r>
              <a:rPr lang="en-GB" dirty="0"/>
              <a:t>(3000) &lt; 12)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Each AMP STA has 256b of data to reply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DL (i.e., Trigger frame): Inspired by 62.5kb/s Low Data Rate WUR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UL: Inspired by 1Mb/s DSSS</a:t>
            </a:r>
          </a:p>
          <a:p>
            <a:pPr>
              <a:buFont typeface="Times New Roman" pitchFamily="16" charset="0"/>
              <a:buChar char="•"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Sebastian Max, Ericsson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dirty="0"/>
              <a:t>Sep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DFF5-CE98-98B5-37A3-8570B002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queries one AMP STA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31544-2708-D073-C3FB-D1F2C1FB35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9276C-8F53-0D45-D820-5D9C45F6C5A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368AAA3-ED00-53B0-6EED-4198040F8BA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22ADBC5-D490-B8F6-CE27-BDE0C367BE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1665" y="2266004"/>
            <a:ext cx="5760640" cy="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9A1EB97-338E-22B5-7ED2-92DFE314930E}"/>
              </a:ext>
            </a:extLst>
          </p:cNvPr>
          <p:cNvSpPr txBox="1"/>
          <p:nvPr/>
        </p:nvSpPr>
        <p:spPr>
          <a:xfrm>
            <a:off x="9012318" y="2031142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8C80EF6-EC48-7BA3-9211-0E81CBD9DC76}"/>
              </a:ext>
            </a:extLst>
          </p:cNvPr>
          <p:cNvCxnSpPr>
            <a:cxnSpLocks/>
          </p:cNvCxnSpPr>
          <p:nvPr/>
        </p:nvCxnSpPr>
        <p:spPr bwMode="auto">
          <a:xfrm>
            <a:off x="3947756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DD7FA82-B80D-8C30-016E-A3AC723723D3}"/>
              </a:ext>
            </a:extLst>
          </p:cNvPr>
          <p:cNvCxnSpPr>
            <a:cxnSpLocks/>
          </p:cNvCxnSpPr>
          <p:nvPr/>
        </p:nvCxnSpPr>
        <p:spPr bwMode="auto">
          <a:xfrm>
            <a:off x="4115775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D22720B-9097-74C2-8616-CC347370C3ED}"/>
              </a:ext>
            </a:extLst>
          </p:cNvPr>
          <p:cNvCxnSpPr>
            <a:cxnSpLocks/>
          </p:cNvCxnSpPr>
          <p:nvPr/>
        </p:nvCxnSpPr>
        <p:spPr bwMode="auto">
          <a:xfrm>
            <a:off x="4283794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8D279D3-4153-D245-2F8B-FE4DDA3A6C2E}"/>
              </a:ext>
            </a:extLst>
          </p:cNvPr>
          <p:cNvCxnSpPr>
            <a:cxnSpLocks/>
          </p:cNvCxnSpPr>
          <p:nvPr/>
        </p:nvCxnSpPr>
        <p:spPr bwMode="auto">
          <a:xfrm>
            <a:off x="4451813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1F7D573-6E33-AE4F-C4FA-AA966E892E8D}"/>
              </a:ext>
            </a:extLst>
          </p:cNvPr>
          <p:cNvCxnSpPr>
            <a:cxnSpLocks/>
          </p:cNvCxnSpPr>
          <p:nvPr/>
        </p:nvCxnSpPr>
        <p:spPr bwMode="auto">
          <a:xfrm>
            <a:off x="4619832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6C735FC-E040-D1E6-20F9-ECF0DEEB36B7}"/>
              </a:ext>
            </a:extLst>
          </p:cNvPr>
          <p:cNvCxnSpPr>
            <a:cxnSpLocks/>
          </p:cNvCxnSpPr>
          <p:nvPr/>
        </p:nvCxnSpPr>
        <p:spPr bwMode="auto">
          <a:xfrm>
            <a:off x="4787849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05817760-FB11-A9F7-B747-AF61B694FF11}"/>
              </a:ext>
            </a:extLst>
          </p:cNvPr>
          <p:cNvCxnSpPr>
            <a:cxnSpLocks/>
          </p:cNvCxnSpPr>
          <p:nvPr/>
        </p:nvCxnSpPr>
        <p:spPr bwMode="auto">
          <a:xfrm>
            <a:off x="3275681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2427458-4BCE-AB19-FDD4-C9217D36B6C1}"/>
              </a:ext>
            </a:extLst>
          </p:cNvPr>
          <p:cNvSpPr/>
          <p:nvPr/>
        </p:nvSpPr>
        <p:spPr bwMode="auto">
          <a:xfrm>
            <a:off x="4955866" y="1977561"/>
            <a:ext cx="1325038" cy="288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AMP-Trigger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130448E-11A8-F815-4D8C-AC9B74A8708A}"/>
              </a:ext>
            </a:extLst>
          </p:cNvPr>
          <p:cNvSpPr/>
          <p:nvPr/>
        </p:nvSpPr>
        <p:spPr bwMode="auto">
          <a:xfrm>
            <a:off x="6672064" y="1977561"/>
            <a:ext cx="1788193" cy="2884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6" charset="0"/>
                <a:ea typeface="MS Gothic" charset="-128"/>
              </a:rPr>
              <a:t>Response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258FF445-E27E-F11B-A5DD-1DA57CF1C68B}"/>
              </a:ext>
            </a:extLst>
          </p:cNvPr>
          <p:cNvSpPr txBox="1">
            <a:spLocks/>
          </p:cNvSpPr>
          <p:nvPr/>
        </p:nvSpPr>
        <p:spPr bwMode="auto">
          <a:xfrm>
            <a:off x="914401" y="2586860"/>
            <a:ext cx="10361084" cy="3794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Backoff: Default IEEE 802.11 backoff for channel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DIFS + CW × SLOT = 34µ + 7.5 × 9µs = 101.5µs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AMP-Trigger (12b, assuming similar PHY as WUR-Low Data Rate, 62.5kb/s)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L-STF + L-LTF + L-SIG + BPSK-Mark1 + BPSK-Mark2 + WUR-Sync + WUR-Data</a:t>
            </a:r>
            <a:br>
              <a:rPr lang="en-US" sz="1800" kern="0" dirty="0"/>
            </a:br>
            <a:r>
              <a:rPr lang="en-US" sz="1800" kern="0" dirty="0"/>
              <a:t>= 8µs + 8µs + 4µs + 4µs + 4µs + 32 × 2µs + 12b × 4 × 4µs</a:t>
            </a:r>
            <a:br>
              <a:rPr lang="en-US" sz="1800" kern="0" dirty="0"/>
            </a:br>
            <a:r>
              <a:rPr lang="en-US" sz="1800" kern="0" dirty="0"/>
              <a:t>= 92µs + 16µs × 12b = 284µs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AMP-Response (256b, assuming DSSS, 1Mb/s)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PHY-Preamble + PHY-Header + 256b @ 1Mb/s</a:t>
            </a:r>
            <a:br>
              <a:rPr lang="en-US" sz="1800" kern="0" dirty="0"/>
            </a:br>
            <a:r>
              <a:rPr lang="en-US" sz="1800" kern="0" dirty="0"/>
              <a:t>= 144b + 48b + 256b @ 1Mb/s</a:t>
            </a:r>
            <a:br>
              <a:rPr lang="en-US" sz="1800" kern="0" dirty="0"/>
            </a:br>
            <a:r>
              <a:rPr lang="en-US" sz="1800" kern="0" dirty="0"/>
              <a:t>= 448µs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Total: 849.5µs</a:t>
            </a:r>
            <a:endParaRPr lang="en-US" kern="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5E21297-89B1-BB6B-4C0F-B3227245AC57}"/>
              </a:ext>
            </a:extLst>
          </p:cNvPr>
          <p:cNvSpPr txBox="1"/>
          <p:nvPr/>
        </p:nvSpPr>
        <p:spPr>
          <a:xfrm>
            <a:off x="3494559" y="1628464"/>
            <a:ext cx="146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Backoff</a:t>
            </a:r>
          </a:p>
        </p:txBody>
      </p:sp>
    </p:spTree>
    <p:extLst>
      <p:ext uri="{BB962C8B-B14F-4D97-AF65-F5344CB8AC3E}">
        <p14:creationId xmlns:p14="http://schemas.microsoft.com/office/powerpoint/2010/main" val="228033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171C7-8877-25F1-015E-BB0EBC98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queries n STAs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B5C818-DFE7-A491-8DD7-847CB952A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100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100 × 849.5µs</a:t>
            </a:r>
            <a:r>
              <a:rPr lang="en-US" sz="2000" b="0" kern="0" dirty="0"/>
              <a:t> ≈ 85ms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300</a:t>
            </a:r>
            <a:endParaRPr lang="en-US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300 × 849.5µs</a:t>
            </a:r>
            <a:r>
              <a:rPr lang="en-US" sz="2000" b="0" kern="0" dirty="0"/>
              <a:t> ≈ 255ms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1000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1000 × 849.5µs</a:t>
            </a:r>
            <a:r>
              <a:rPr lang="en-US" sz="2000" b="0" kern="0" dirty="0"/>
              <a:t> ≈ 850ms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3000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3000 × 849.5µs</a:t>
            </a:r>
            <a:r>
              <a:rPr lang="en-US" sz="2000" b="0" kern="0" dirty="0"/>
              <a:t> ≈ 2.5s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2E652-B776-B357-E3FB-BEE2E30C26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91DB79-182D-BAD1-E3DA-44C4CB82B6D0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740AA96-19BA-9502-1B17-E0EE0ACFF7C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00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ED7B8-8052-1135-E886-DA93F96D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Analysis: System-Level Simulation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601444-67E4-38CA-1F8F-9C053696F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884" y="4060916"/>
            <a:ext cx="5583766" cy="1990423"/>
          </a:xfrm>
        </p:spPr>
        <p:txBody>
          <a:bodyPr/>
          <a:lstStyle/>
          <a:p>
            <a:pPr marL="0" indent="0"/>
            <a:r>
              <a:rPr lang="en-US" dirty="0"/>
              <a:t>100 / 300 / 1000 / 3000 AMP-STAs</a:t>
            </a:r>
          </a:p>
          <a:p>
            <a:pPr marL="0" indent="0"/>
            <a:r>
              <a:rPr lang="en-US" dirty="0"/>
              <a:t>848µs per query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93DBC0-BE10-26EB-026C-34341514C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BF953B-07B2-C6EA-0B4C-14CB51F95C21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C236452-C1B4-017D-40E1-AD60C4B9415E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7" name="Inhaltsplatzhalter 25" descr="Bezeichnung mit einfarbiger Füllung">
            <a:extLst>
              <a:ext uri="{FF2B5EF4-FFF2-40B4-BE49-F238E27FC236}">
                <a16:creationId xmlns:a16="http://schemas.microsoft.com/office/drawing/2014/main" id="{2DABE737-EAB1-BA1E-7888-2F0678D45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767469" y="2558511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Grafik 7" descr="Drahtlosrouter mit einfarbiger Füllung">
            <a:extLst>
              <a:ext uri="{FF2B5EF4-FFF2-40B4-BE49-F238E27FC236}">
                <a16:creationId xmlns:a16="http://schemas.microsoft.com/office/drawing/2014/main" id="{D32D78FE-F367-1171-A22A-9D7F21AE0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1325" y="2558511"/>
            <a:ext cx="838652" cy="838652"/>
          </a:xfrm>
          <a:prstGeom prst="rect">
            <a:avLst/>
          </a:prstGeom>
        </p:spPr>
      </p:pic>
      <p:pic>
        <p:nvPicPr>
          <p:cNvPr id="12" name="Inhaltsplatzhalter 25" descr="Bezeichnung mit einfarbiger Füllung">
            <a:extLst>
              <a:ext uri="{FF2B5EF4-FFF2-40B4-BE49-F238E27FC236}">
                <a16:creationId xmlns:a16="http://schemas.microsoft.com/office/drawing/2014/main" id="{28E31625-0812-9FE9-77B8-3076047C1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151783" y="2006347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Inhaltsplatzhalter 25" descr="Bezeichnung mit einfarbiger Füllung">
            <a:extLst>
              <a:ext uri="{FF2B5EF4-FFF2-40B4-BE49-F238E27FC236}">
                <a16:creationId xmlns:a16="http://schemas.microsoft.com/office/drawing/2014/main" id="{D681F35B-1038-CC4B-BDC9-5B70A8B66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2736639" y="2361924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Inhaltsplatzhalter 25" descr="Bezeichnung mit einfarbiger Füllung">
            <a:extLst>
              <a:ext uri="{FF2B5EF4-FFF2-40B4-BE49-F238E27FC236}">
                <a16:creationId xmlns:a16="http://schemas.microsoft.com/office/drawing/2014/main" id="{D8F3CB7A-BB97-DDC1-1912-E1A35F91A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048886" y="3424224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Inhaltsplatzhalter 25" descr="Bezeichnung mit einfarbiger Füllung">
            <a:extLst>
              <a:ext uri="{FF2B5EF4-FFF2-40B4-BE49-F238E27FC236}">
                <a16:creationId xmlns:a16="http://schemas.microsoft.com/office/drawing/2014/main" id="{F35C8063-0CCC-60BF-7AC5-30DA4A60F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104280" y="3279820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Inhaltsplatzhalter 25" descr="Bezeichnung mit einfarbiger Füllung">
            <a:extLst>
              <a:ext uri="{FF2B5EF4-FFF2-40B4-BE49-F238E27FC236}">
                <a16:creationId xmlns:a16="http://schemas.microsoft.com/office/drawing/2014/main" id="{B07FAD47-C441-2DE8-7401-FF646646F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773600" y="3445230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Inhaltsplatzhalter 25" descr="Bezeichnung mit einfarbiger Füllung">
            <a:extLst>
              <a:ext uri="{FF2B5EF4-FFF2-40B4-BE49-F238E27FC236}">
                <a16:creationId xmlns:a16="http://schemas.microsoft.com/office/drawing/2014/main" id="{F49F659F-F366-84F5-E016-8DE760487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455560" y="1794089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Inhaltsplatzhalter 25" descr="Bezeichnung mit einfarbiger Füllung">
            <a:extLst>
              <a:ext uri="{FF2B5EF4-FFF2-40B4-BE49-F238E27FC236}">
                <a16:creationId xmlns:a16="http://schemas.microsoft.com/office/drawing/2014/main" id="{DD2E73BF-0864-1580-127B-3B851DFD7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922540" y="1440102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" name="Grafik 18" descr="Drahtlosrouter mit einfarbiger Füllung">
            <a:extLst>
              <a:ext uri="{FF2B5EF4-FFF2-40B4-BE49-F238E27FC236}">
                <a16:creationId xmlns:a16="http://schemas.microsoft.com/office/drawing/2014/main" id="{7B3D0A17-7B56-0B3E-2357-69A4FA90B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4547" y="2613413"/>
            <a:ext cx="838652" cy="838652"/>
          </a:xfrm>
          <a:prstGeom prst="rect">
            <a:avLst/>
          </a:prstGeom>
        </p:spPr>
      </p:pic>
      <p:pic>
        <p:nvPicPr>
          <p:cNvPr id="20" name="Grafik 19" descr="Laptop mit einfarbiger Füllung">
            <a:extLst>
              <a:ext uri="{FF2B5EF4-FFF2-40B4-BE49-F238E27FC236}">
                <a16:creationId xmlns:a16="http://schemas.microsoft.com/office/drawing/2014/main" id="{EFED4E70-BB61-47E9-BC07-8AAF4D3ED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6770" y="2314190"/>
            <a:ext cx="778640" cy="778640"/>
          </a:xfrm>
          <a:prstGeom prst="rect">
            <a:avLst/>
          </a:prstGeom>
        </p:spPr>
      </p:pic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8A43C85A-AB46-9CE7-78C5-E49D38FD1CAB}"/>
              </a:ext>
            </a:extLst>
          </p:cNvPr>
          <p:cNvSpPr txBox="1">
            <a:spLocks/>
          </p:cNvSpPr>
          <p:nvPr/>
        </p:nvSpPr>
        <p:spPr bwMode="auto">
          <a:xfrm>
            <a:off x="7533076" y="4060917"/>
            <a:ext cx="4246028" cy="1072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kern="0" dirty="0"/>
              <a:t>FTP Downloads, 1MB per file, 6Mb/s</a:t>
            </a:r>
          </a:p>
          <a:p>
            <a:pPr marL="0" indent="0"/>
            <a:endParaRPr lang="en-US" kern="0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B86FE07A-7BB8-C061-A821-9EBC76032DDB}"/>
              </a:ext>
            </a:extLst>
          </p:cNvPr>
          <p:cNvSpPr txBox="1">
            <a:spLocks/>
          </p:cNvSpPr>
          <p:nvPr/>
        </p:nvSpPr>
        <p:spPr bwMode="auto">
          <a:xfrm>
            <a:off x="4633700" y="5437527"/>
            <a:ext cx="4246028" cy="1072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kern="0" dirty="0"/>
              <a:t>KPI: FTP Download delay</a:t>
            </a:r>
          </a:p>
          <a:p>
            <a:pPr marL="0" indent="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47455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100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 b="500"/>
          <a:stretch/>
        </p:blipFill>
        <p:spPr>
          <a:xfrm>
            <a:off x="678718" y="1635694"/>
            <a:ext cx="10832450" cy="453650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6382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300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5827" r="-10" b="908"/>
          <a:stretch/>
        </p:blipFill>
        <p:spPr>
          <a:xfrm>
            <a:off x="679775" y="1628799"/>
            <a:ext cx="10832450" cy="44995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11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1000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3368"/>
          <a:stretch/>
        </p:blipFill>
        <p:spPr>
          <a:xfrm>
            <a:off x="679775" y="1628799"/>
            <a:ext cx="10832450" cy="44995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0019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.potx" id="{39B8279D-3729-4704-AB80-54F0A287AE33}" vid="{CABC245B-FFD7-4563-8595-2F43F99F39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839</Words>
  <Application>Microsoft Macintosh PowerPoint</Application>
  <PresentationFormat>Breitbild</PresentationFormat>
  <Paragraphs>134</Paragraphs>
  <Slides>13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Office</vt:lpstr>
      <vt:lpstr>Microsoft Word 97- 2004-Dokument</vt:lpstr>
      <vt:lpstr>AMP Communication Channel Usage Estimation</vt:lpstr>
      <vt:lpstr>Abstract</vt:lpstr>
      <vt:lpstr>Assumptions</vt:lpstr>
      <vt:lpstr>AP queries one AMP STA</vt:lpstr>
      <vt:lpstr>AMP queries n STAs</vt:lpstr>
      <vt:lpstr>Interference Analysis: System-Level Simulation</vt:lpstr>
      <vt:lpstr>Results n = 100</vt:lpstr>
      <vt:lpstr>Results n = 300</vt:lpstr>
      <vt:lpstr>Results n = 1000</vt:lpstr>
      <vt:lpstr>Results n = 3000</vt:lpstr>
      <vt:lpstr>AP queries one AMP STA: 11Mb/s CCK</vt:lpstr>
      <vt:lpstr>AP queries one AMP STA: 11Mb/s CCK &amp; WUR-HDR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 Communication Channel Usage Estimation</dc:title>
  <dc:creator>Sebastian Max</dc:creator>
  <cp:keywords/>
  <cp:lastModifiedBy>Sebastian Max</cp:lastModifiedBy>
  <cp:revision>7</cp:revision>
  <cp:lastPrinted>1601-01-01T00:00:00Z</cp:lastPrinted>
  <dcterms:created xsi:type="dcterms:W3CDTF">2023-09-11T20:09:51Z</dcterms:created>
  <dcterms:modified xsi:type="dcterms:W3CDTF">2023-09-12T15:22:26Z</dcterms:modified>
  <cp:category>Name, Affiliation</cp:category>
</cp:coreProperties>
</file>