
<file path=[Content_Types].xml><?xml version="1.0" encoding="utf-8"?>
<Types xmlns="http://schemas.openxmlformats.org/package/2006/content-types">
  <Default Extension="doc" ContentType="application/msword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57" r:id="rId3"/>
    <p:sldId id="262" r:id="rId4"/>
    <p:sldId id="263" r:id="rId5"/>
    <p:sldId id="267" r:id="rId6"/>
    <p:sldId id="268" r:id="rId7"/>
    <p:sldId id="269" r:id="rId8"/>
    <p:sldId id="273" r:id="rId9"/>
    <p:sldId id="274" r:id="rId10"/>
    <p:sldId id="272" r:id="rId11"/>
    <p:sldId id="271" r:id="rId12"/>
    <p:sldId id="270" r:id="rId13"/>
  </p:sldIdLst>
  <p:sldSz cx="12192000" cy="6858000"/>
  <p:notesSz cx="6934200" cy="9280525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FF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>
      <p:cViewPr>
        <p:scale>
          <a:sx n="105" d="100"/>
          <a:sy n="105" d="100"/>
        </p:scale>
        <p:origin x="496" y="216"/>
      </p:cViewPr>
      <p:guideLst>
        <p:guide orient="horz" pos="2160"/>
        <p:guide pos="384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475" y="0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7CCAAF-252C-4847-8D16-EDD6B40E4912}" type="datetimeFigureOut">
              <a:rPr lang="en-US" smtClean="0"/>
              <a:pPr/>
              <a:t>9/11/23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5388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475" y="8815388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996500-462A-4966-9632-4197CBF31A0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3744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934200" cy="9280525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hdr"/>
          </p:nvPr>
        </p:nvSpPr>
        <p:spPr bwMode="auto">
          <a:xfrm>
            <a:off x="5640388" y="96838"/>
            <a:ext cx="639762" cy="211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/>
              <a:t>doc.: IEEE 802.11-yy/xxxxr0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54050" y="96838"/>
            <a:ext cx="825500" cy="211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 dirty="0"/>
              <a:t>Sep 2023</a:t>
            </a:r>
          </a:p>
        </p:txBody>
      </p:sp>
      <p:sp>
        <p:nvSpPr>
          <p:cNvPr id="2052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5763" y="701675"/>
            <a:ext cx="6161087" cy="3467100"/>
          </a:xfrm>
          <a:prstGeom prst="rect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053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923925" y="4408488"/>
            <a:ext cx="5084763" cy="417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3600" tIns="46080" rIns="93600" bIns="4608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5357813" y="8985250"/>
            <a:ext cx="922337" cy="180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/>
              <a:t>John Doe, Some Company</a:t>
            </a: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222625" y="8985250"/>
            <a:ext cx="511175" cy="363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/>
              <a:t>Page </a:t>
            </a:r>
            <a:fld id="{47A7FEEB-9CD2-43FE-843C-C5350BEACB45}" type="slidenum">
              <a:rPr lang="en-US"/>
              <a:pPr/>
              <a:t>‹Nr.›</a:t>
            </a:fld>
            <a:endParaRPr lang="en-US"/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722313" y="8985250"/>
            <a:ext cx="714375" cy="182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>
                <a:solidFill>
                  <a:srgbClr val="000000"/>
                </a:solidFill>
              </a:rPr>
              <a:t>Submission</a:t>
            </a:r>
          </a:p>
        </p:txBody>
      </p:sp>
      <p:sp>
        <p:nvSpPr>
          <p:cNvPr id="2057" name="Line 9"/>
          <p:cNvSpPr>
            <a:spLocks noChangeShapeType="1"/>
          </p:cNvSpPr>
          <p:nvPr/>
        </p:nvSpPr>
        <p:spPr bwMode="auto">
          <a:xfrm>
            <a:off x="723900" y="8983663"/>
            <a:ext cx="5486400" cy="1587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058" name="Line 10"/>
          <p:cNvSpPr>
            <a:spLocks noChangeShapeType="1"/>
          </p:cNvSpPr>
          <p:nvPr/>
        </p:nvSpPr>
        <p:spPr bwMode="auto">
          <a:xfrm>
            <a:off x="647700" y="296863"/>
            <a:ext cx="5638800" cy="1587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0659187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/>
              <a:t>doc.: IEEE 802.11-yy/xxxxr0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 dirty="0"/>
              <a:t>Sep 2023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John Doe, Some Company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465D53FD-DB5F-4815-BF01-6488A8FBD189}" type="slidenum">
              <a:rPr lang="en-US"/>
              <a:pPr/>
              <a:t>1</a:t>
            </a:fld>
            <a:endParaRPr lang="en-US"/>
          </a:p>
        </p:txBody>
      </p:sp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1154113" y="701675"/>
            <a:ext cx="4625975" cy="3468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229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23925" y="4408488"/>
            <a:ext cx="5086350" cy="42703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044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/>
              <a:t>doc.: IEEE 802.11-yy/xxxxr0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 dirty="0"/>
              <a:t>Sep 2023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John Doe, Some Company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CA5AFF69-4AEE-4693-9CD6-98E2EBC076EC}" type="slidenum">
              <a:rPr lang="en-US"/>
              <a:pPr/>
              <a:t>2</a:t>
            </a:fld>
            <a:endParaRPr lang="en-US"/>
          </a:p>
        </p:txBody>
      </p:sp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1154113" y="701675"/>
            <a:ext cx="4625975" cy="3468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331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23925" y="4408488"/>
            <a:ext cx="5086350" cy="42703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307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/>
              <a:t>doc.: IEEE 802.11-yy/xxxxr0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 dirty="0"/>
              <a:t>Sep 2023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John Doe, Some Company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35E0D7E8-EBB2-4683-98FD-8E18BC106EDA}" type="slidenum">
              <a:rPr lang="en-US"/>
              <a:pPr/>
              <a:t>3</a:t>
            </a:fld>
            <a:endParaRPr lang="en-US"/>
          </a:p>
        </p:txBody>
      </p:sp>
      <p:sp>
        <p:nvSpPr>
          <p:cNvPr id="184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4175" y="701675"/>
            <a:ext cx="6165850" cy="3468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23925" y="4408488"/>
            <a:ext cx="5086350" cy="42703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889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Master-Untertitelformat bearbeiten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Sep 2023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Sebastian Max, Ericsson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DE40C9FC-4879-4F20-9ECA-A574A90476B7}" type="slidenum">
              <a:rPr lang="en-GB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Slide </a:t>
            </a:r>
            <a:fld id="{440F5867-744E-4AA6-B0ED-4C44D2DFBB7B}" type="slidenum">
              <a:rPr lang="en-GB"/>
              <a:pPr/>
              <a:t>‹Nr.›</a:t>
            </a:fld>
            <a:endParaRPr lang="en-GB" dirty="0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ftr" idx="14"/>
          </p:nvPr>
        </p:nvSpPr>
        <p:spPr bwMode="auto">
          <a:xfrm>
            <a:off x="7143757" y="6475414"/>
            <a:ext cx="4246027" cy="180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GB" dirty="0"/>
              <a:t>Sebastian Max, Ericsson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type="dt" idx="15"/>
          </p:nvPr>
        </p:nvSpPr>
        <p:spPr bwMode="auto">
          <a:xfrm>
            <a:off x="929217" y="333375"/>
            <a:ext cx="2499764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8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 dirty="0"/>
              <a:t>Sep 2023</a:t>
            </a:r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Sep 2023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Sebastian Max, Ericsson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3ABCC52B-A3F7-440B-BBF2-55191E6E7773}" type="slidenum">
              <a:rPr lang="en-GB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1" y="1981201"/>
            <a:ext cx="5077884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484" y="1981201"/>
            <a:ext cx="5080000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Sep 2023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Sebastian Max, Ericsson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1CD163DD-D5E7-41DA-95F2-71530C24F8C3}" type="slidenum">
              <a:rPr lang="en-GB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Sep 2023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>
          <a:xfrm>
            <a:off x="7524760" y="6475414"/>
            <a:ext cx="3865024" cy="180975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Sebastian Max, Ericsson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69B99EC4-A1FB-4C79-B9A5-C1FFD5A90380}" type="slidenum">
              <a:rPr lang="en-GB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Sep 2023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Sebastian Max, Ericsson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06B781AF-4CCF-49B0-A572-DE54FBE5D942}" type="slidenum">
              <a:rPr lang="en-GB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Sep 2023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Sebastian Max, Ericsson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F5D8E26B-7BCF-4D25-9C89-0168A6618F18}" type="slidenum">
              <a:rPr lang="en-GB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Sep 2023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Sebastian Max, Ericsson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6B5E41C2-EF12-4EF2-8280-F2B4208277C2}" type="slidenum">
              <a:rPr lang="en-GB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1" y="685801"/>
            <a:ext cx="2588684" cy="5408613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1"/>
            <a:ext cx="7569200" cy="5408613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Sep 2023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Sebastian Max, Ericsson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9B0D65C8-A0CA-4DDA-83BB-897866218593}" type="slidenum">
              <a:rPr lang="en-GB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4401" y="685801"/>
            <a:ext cx="10361084" cy="1065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1" y="1981201"/>
            <a:ext cx="10361084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929217" y="333375"/>
            <a:ext cx="2499764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8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 dirty="0"/>
              <a:t>Sep 2023</a:t>
            </a:r>
            <a:endParaRPr lang="en-GB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7143757" y="6475414"/>
            <a:ext cx="4246027" cy="180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GB" dirty="0"/>
              <a:t>Sebastian Max, Ericsson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5793318" y="6475414"/>
            <a:ext cx="704849" cy="363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GB"/>
              <a:t>Slide </a:t>
            </a:r>
            <a:fld id="{D09C756B-EB39-4236-ADBB-73052B179AE4}" type="slidenum">
              <a:rPr lang="en-GB"/>
              <a:pPr/>
              <a:t>‹Nr.›</a:t>
            </a:fld>
            <a:endParaRPr lang="en-GB"/>
          </a:p>
        </p:txBody>
      </p:sp>
      <p:sp>
        <p:nvSpPr>
          <p:cNvPr id="1030" name="Line 6"/>
          <p:cNvSpPr>
            <a:spLocks noChangeShapeType="1"/>
          </p:cNvSpPr>
          <p:nvPr/>
        </p:nvSpPr>
        <p:spPr bwMode="auto">
          <a:xfrm>
            <a:off x="914400" y="609600"/>
            <a:ext cx="103632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 sz="2400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912285" y="6475413"/>
            <a:ext cx="718145" cy="18466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dirty="0">
                <a:solidFill>
                  <a:srgbClr val="000000"/>
                </a:solidFill>
              </a:rPr>
              <a:t>Submission</a:t>
            </a: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914400" y="6477000"/>
            <a:ext cx="104648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 sz="2400"/>
          </a:p>
        </p:txBody>
      </p:sp>
      <p:sp>
        <p:nvSpPr>
          <p:cNvPr id="10" name="Date Placeholder 3"/>
          <p:cNvSpPr txBox="1">
            <a:spLocks/>
          </p:cNvSpPr>
          <p:nvPr userDrawn="1"/>
        </p:nvSpPr>
        <p:spPr bwMode="auto">
          <a:xfrm>
            <a:off x="6667504" y="357166"/>
            <a:ext cx="4667283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MS Gothic" charset="-128"/>
                <a:cs typeface="Arial Unicode MS" charset="0"/>
              </a:rPr>
              <a:t>doc.: IEEE 802.11-23/1601r0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8" r:id="rId8"/>
    <p:sldLayoutId id="2147483659" r:id="rId9"/>
  </p:sldLayoutIdLst>
  <p:hf hdr="0"/>
  <p:txStyles>
    <p:titleStyle>
      <a:lvl1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2pPr>
      <a:lvl3pPr marL="1143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3pPr>
      <a:lvl4pPr marL="1600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4pPr>
      <a:lvl5pPr marL="20574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5pPr>
      <a:lvl6pPr marL="25146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6pPr>
      <a:lvl7pPr marL="29718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7pPr>
      <a:lvl8pPr marL="3429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8pPr>
      <a:lvl9pPr marL="3886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9pPr>
    </p:titleStyle>
    <p:bodyStyle>
      <a:lvl1pPr marL="342900" indent="-342900" algn="l" defTabSz="449263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 b="1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1" fontAlgn="base" hangingPunct="1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-_2004-Dokument.doc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ctrTitle"/>
          </p:nvPr>
        </p:nvSpPr>
        <p:spPr>
          <a:xfrm>
            <a:off x="914400" y="469900"/>
            <a:ext cx="10363200" cy="1470025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/>
              <a:t>AMP Communication Channel Usage Estimation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1463675"/>
            <a:ext cx="8534400" cy="476250"/>
          </a:xfrm>
          <a:ln/>
        </p:spPr>
        <p:txBody>
          <a:bodyPr/>
          <a:lstStyle/>
          <a:p>
            <a:pPr algn="ctr">
              <a:spcBef>
                <a:spcPts val="5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sz="2000" dirty="0"/>
              <a:t>Date:</a:t>
            </a:r>
            <a:r>
              <a:rPr lang="en-GB" sz="2000" b="0" dirty="0"/>
              <a:t> 2023-09-12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/>
              <a:t>Sep 2023</a:t>
            </a:r>
            <a:endParaRPr lang="en-GB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dirty="0"/>
              <a:t>Sebastian Max, Ericsson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dirty="0"/>
              <a:t>Slide </a:t>
            </a:r>
            <a:fld id="{93823DB3-BAA4-4F4A-B4B3-ED9ABE70E976}" type="slidenum">
              <a:rPr lang="en-GB"/>
              <a:pPr/>
              <a:t>1</a:t>
            </a:fld>
            <a:endParaRPr lang="en-GB" dirty="0"/>
          </a:p>
        </p:txBody>
      </p:sp>
      <p:graphicFrame>
        <p:nvGraphicFramePr>
          <p:cNvPr id="307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500099"/>
              </p:ext>
            </p:extLst>
          </p:nvPr>
        </p:nvGraphicFramePr>
        <p:xfrm>
          <a:off x="993775" y="2428875"/>
          <a:ext cx="10272713" cy="2459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kument" r:id="rId3" imgW="10439400" imgH="2514600" progId="Word.Document.8">
                  <p:embed/>
                </p:oleObj>
              </mc:Choice>
              <mc:Fallback>
                <p:oleObj name="Dokument" r:id="rId3" imgW="10439400" imgH="2514600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3775" y="2428875"/>
                        <a:ext cx="10272713" cy="24590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993775" y="1972991"/>
            <a:ext cx="1447800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2160" tIns="46080" rIns="92160" bIns="46080"/>
          <a:lstStyle/>
          <a:p>
            <a:pPr>
              <a:spcBef>
                <a:spcPts val="500"/>
              </a:spcBef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en-GB" sz="2000" dirty="0">
                <a:solidFill>
                  <a:srgbClr val="000000"/>
                </a:solidFill>
              </a:rPr>
              <a:t>Authors: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6C55EA-6BF0-9592-B40A-00656310D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n = 3000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D3BD5F6-E795-8423-85C0-074795FD4D1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0CCABB5-9086-8A96-3463-5A62919AEE3F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/>
              <a:t>Sebastian Max, Ericsson</a:t>
            </a:r>
            <a:endParaRPr lang="en-GB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7E280AF9-F7AE-A2D4-8C08-AD473CCFE79D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/>
              <a:t>Sep 2023</a:t>
            </a:r>
            <a:endParaRPr lang="en-GB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775AEBC-7518-EB5F-7F72-65693E9988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" t="5724" r="-10" b="1012"/>
          <a:stretch/>
        </p:blipFill>
        <p:spPr>
          <a:xfrm>
            <a:off x="679775" y="1628799"/>
            <a:ext cx="10832450" cy="4499545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D4EBFE78-E6F1-D546-D39B-98EF02D3D072}"/>
              </a:ext>
            </a:extLst>
          </p:cNvPr>
          <p:cNvSpPr txBox="1"/>
          <p:nvPr/>
        </p:nvSpPr>
        <p:spPr>
          <a:xfrm>
            <a:off x="1703512" y="2204864"/>
            <a:ext cx="5112568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Baseline (no AMP STAs)</a:t>
            </a:r>
          </a:p>
          <a:p>
            <a:r>
              <a:rPr lang="en-US" dirty="0">
                <a:solidFill>
                  <a:schemeClr val="tx1"/>
                </a:solidFill>
              </a:rPr>
              <a:t>Query every AMP STA every 60s</a:t>
            </a:r>
          </a:p>
          <a:p>
            <a:r>
              <a:rPr lang="en-US" dirty="0">
                <a:solidFill>
                  <a:schemeClr val="tx1"/>
                </a:solidFill>
              </a:rPr>
              <a:t>Query every AMP STA every 10s</a:t>
            </a:r>
          </a:p>
        </p:txBody>
      </p: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F43A2B5E-02D3-724A-14BB-0C71192EC978}"/>
              </a:ext>
            </a:extLst>
          </p:cNvPr>
          <p:cNvCxnSpPr/>
          <p:nvPr/>
        </p:nvCxnSpPr>
        <p:spPr bwMode="auto">
          <a:xfrm>
            <a:off x="6096000" y="2420888"/>
            <a:ext cx="576064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BC7ACECB-DBAE-4162-9D9F-5AE4DE3488D1}"/>
              </a:ext>
            </a:extLst>
          </p:cNvPr>
          <p:cNvCxnSpPr/>
          <p:nvPr/>
        </p:nvCxnSpPr>
        <p:spPr bwMode="auto">
          <a:xfrm>
            <a:off x="6096000" y="2780928"/>
            <a:ext cx="576064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rgbClr val="71FF7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A5103123-4AF8-4198-85FB-6590375B44B7}"/>
              </a:ext>
            </a:extLst>
          </p:cNvPr>
          <p:cNvCxnSpPr/>
          <p:nvPr/>
        </p:nvCxnSpPr>
        <p:spPr bwMode="auto">
          <a:xfrm>
            <a:off x="6096000" y="3140968"/>
            <a:ext cx="576064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052836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29DFF5-CE98-98B5-37A3-8570B002F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 queries one AMP STA: 11Mb/s CCK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CA31544-2708-D073-C3FB-D1F2C1FB354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689276C-8F53-0D45-D820-5D9C45F6C5AD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/>
              <a:t>Sebastian Max, Ericsson</a:t>
            </a:r>
            <a:endParaRPr lang="en-GB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3368AAA3-ED00-53B0-6EED-4198040F8BA9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/>
              <a:t>Sep 2023</a:t>
            </a:r>
            <a:endParaRPr lang="en-GB" dirty="0"/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C22ADBC5-D490-B8F6-CE27-BDE0C367BE63}"/>
              </a:ext>
            </a:extLst>
          </p:cNvPr>
          <p:cNvCxnSpPr>
            <a:cxnSpLocks/>
          </p:cNvCxnSpPr>
          <p:nvPr/>
        </p:nvCxnSpPr>
        <p:spPr bwMode="auto">
          <a:xfrm flipV="1">
            <a:off x="3131665" y="2266004"/>
            <a:ext cx="5760640" cy="1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79A1EB97-338E-22B5-7ED2-92DFE314930E}"/>
              </a:ext>
            </a:extLst>
          </p:cNvPr>
          <p:cNvSpPr txBox="1"/>
          <p:nvPr/>
        </p:nvSpPr>
        <p:spPr>
          <a:xfrm>
            <a:off x="9012318" y="2031142"/>
            <a:ext cx="144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ysClr val="windowText" lastClr="000000"/>
                </a:solidFill>
              </a:rPr>
              <a:t>t</a:t>
            </a:r>
          </a:p>
        </p:txBody>
      </p: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48C80EF6-EC48-7BA3-9211-0E81CBD9DC76}"/>
              </a:ext>
            </a:extLst>
          </p:cNvPr>
          <p:cNvCxnSpPr>
            <a:cxnSpLocks/>
          </p:cNvCxnSpPr>
          <p:nvPr/>
        </p:nvCxnSpPr>
        <p:spPr bwMode="auto">
          <a:xfrm>
            <a:off x="3947756" y="1977973"/>
            <a:ext cx="0" cy="288032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5DD7FA82-B80D-8C30-016E-A3AC723723D3}"/>
              </a:ext>
            </a:extLst>
          </p:cNvPr>
          <p:cNvCxnSpPr>
            <a:cxnSpLocks/>
          </p:cNvCxnSpPr>
          <p:nvPr/>
        </p:nvCxnSpPr>
        <p:spPr bwMode="auto">
          <a:xfrm>
            <a:off x="4115775" y="1977973"/>
            <a:ext cx="0" cy="288032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4D22720B-9097-74C2-8616-CC347370C3ED}"/>
              </a:ext>
            </a:extLst>
          </p:cNvPr>
          <p:cNvCxnSpPr>
            <a:cxnSpLocks/>
          </p:cNvCxnSpPr>
          <p:nvPr/>
        </p:nvCxnSpPr>
        <p:spPr bwMode="auto">
          <a:xfrm>
            <a:off x="4283794" y="1977973"/>
            <a:ext cx="0" cy="288032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68D279D3-4153-D245-2F8B-FE4DDA3A6C2E}"/>
              </a:ext>
            </a:extLst>
          </p:cNvPr>
          <p:cNvCxnSpPr>
            <a:cxnSpLocks/>
          </p:cNvCxnSpPr>
          <p:nvPr/>
        </p:nvCxnSpPr>
        <p:spPr bwMode="auto">
          <a:xfrm>
            <a:off x="4451813" y="1977973"/>
            <a:ext cx="0" cy="288032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31F7D573-6E33-AE4F-C4FA-AA966E892E8D}"/>
              </a:ext>
            </a:extLst>
          </p:cNvPr>
          <p:cNvCxnSpPr>
            <a:cxnSpLocks/>
          </p:cNvCxnSpPr>
          <p:nvPr/>
        </p:nvCxnSpPr>
        <p:spPr bwMode="auto">
          <a:xfrm>
            <a:off x="4619832" y="1977973"/>
            <a:ext cx="0" cy="288032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16C735FC-E040-D1E6-20F9-ECF0DEEB36B7}"/>
              </a:ext>
            </a:extLst>
          </p:cNvPr>
          <p:cNvCxnSpPr>
            <a:cxnSpLocks/>
          </p:cNvCxnSpPr>
          <p:nvPr/>
        </p:nvCxnSpPr>
        <p:spPr bwMode="auto">
          <a:xfrm>
            <a:off x="4787849" y="1977973"/>
            <a:ext cx="0" cy="288032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05817760-FB11-A9F7-B747-AF61B694FF11}"/>
              </a:ext>
            </a:extLst>
          </p:cNvPr>
          <p:cNvCxnSpPr>
            <a:cxnSpLocks/>
          </p:cNvCxnSpPr>
          <p:nvPr/>
        </p:nvCxnSpPr>
        <p:spPr bwMode="auto">
          <a:xfrm>
            <a:off x="3275681" y="1977973"/>
            <a:ext cx="0" cy="288032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Rechteck 17">
            <a:extLst>
              <a:ext uri="{FF2B5EF4-FFF2-40B4-BE49-F238E27FC236}">
                <a16:creationId xmlns:a16="http://schemas.microsoft.com/office/drawing/2014/main" id="{F2427458-4BCE-AB19-FDD4-C9217D36B6C1}"/>
              </a:ext>
            </a:extLst>
          </p:cNvPr>
          <p:cNvSpPr/>
          <p:nvPr/>
        </p:nvSpPr>
        <p:spPr bwMode="auto">
          <a:xfrm>
            <a:off x="4955866" y="1977561"/>
            <a:ext cx="1325038" cy="288445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US" sz="1600" dirty="0">
                <a:solidFill>
                  <a:sysClr val="windowText" lastClr="000000"/>
                </a:solidFill>
              </a:rPr>
              <a:t>AMP-Trigger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ysClr val="windowText" lastClr="000000"/>
              </a:solidFill>
              <a:effectLst/>
              <a:latin typeface="Times New Roman" pitchFamily="16" charset="0"/>
              <a:ea typeface="MS Gothic" charset="-128"/>
            </a:endParaRP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9130448E-11A8-F815-4D8C-AC9B74A8708A}"/>
              </a:ext>
            </a:extLst>
          </p:cNvPr>
          <p:cNvSpPr/>
          <p:nvPr/>
        </p:nvSpPr>
        <p:spPr bwMode="auto">
          <a:xfrm>
            <a:off x="6672064" y="1977561"/>
            <a:ext cx="1788193" cy="288443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US" sz="1600" dirty="0">
                <a:solidFill>
                  <a:sysClr val="windowText" lastClr="000000"/>
                </a:solidFill>
              </a:rPr>
              <a:t>AMP-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Times New Roman" pitchFamily="16" charset="0"/>
                <a:ea typeface="MS Gothic" charset="-128"/>
              </a:rPr>
              <a:t>Response</a:t>
            </a:r>
          </a:p>
        </p:txBody>
      </p:sp>
      <p:sp>
        <p:nvSpPr>
          <p:cNvPr id="32" name="Inhaltsplatzhalter 2">
            <a:extLst>
              <a:ext uri="{FF2B5EF4-FFF2-40B4-BE49-F238E27FC236}">
                <a16:creationId xmlns:a16="http://schemas.microsoft.com/office/drawing/2014/main" id="{258FF445-E27E-F11B-A5DD-1DA57CF1C68B}"/>
              </a:ext>
            </a:extLst>
          </p:cNvPr>
          <p:cNvSpPr txBox="1">
            <a:spLocks/>
          </p:cNvSpPr>
          <p:nvPr/>
        </p:nvSpPr>
        <p:spPr bwMode="auto">
          <a:xfrm>
            <a:off x="914401" y="2586860"/>
            <a:ext cx="10361084" cy="379446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1" fontAlgn="base" hangingPunct="1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000" kern="0" dirty="0"/>
              <a:t>Backoff: Default IEEE 802.11 backoff for channel access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kern="0" dirty="0"/>
              <a:t>DIFS + CW × SLOT = 34µ + 7.5 × 9µs = 101.5µs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kern="0" dirty="0"/>
              <a:t>AMP-Trigger (12b, assuming similar PHY as WUR-Low Data Rate, 62.5kb/s)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kern="0" dirty="0"/>
              <a:t>L-STF + L-LTF + L-SIG + BPSK-Mark1 + BPSK-Mark2 + WUR-Sync + WUR-Data</a:t>
            </a:r>
            <a:br>
              <a:rPr lang="en-US" sz="1800" kern="0" dirty="0"/>
            </a:br>
            <a:r>
              <a:rPr lang="en-US" sz="1800" kern="0" dirty="0"/>
              <a:t>= 8µs + 8µs + 4µs + 4µs + 4µs + 32 × 2µs + 12b × 4 × 4µs</a:t>
            </a:r>
            <a:br>
              <a:rPr lang="en-US" sz="1800" kern="0" dirty="0"/>
            </a:br>
            <a:r>
              <a:rPr lang="en-US" sz="1800" kern="0" dirty="0"/>
              <a:t>= 92µs + 16µs × 12b = 284µs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kern="0" dirty="0"/>
              <a:t>AMP-Response (256b, assuming CCK short PPDU format, 11Mb/s)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kern="0" dirty="0"/>
              <a:t>Short PHY-Preamble + Short PHY-Header + 256b @ 11Mb/s</a:t>
            </a:r>
            <a:br>
              <a:rPr lang="en-US" sz="1800" kern="0" dirty="0"/>
            </a:br>
            <a:r>
              <a:rPr lang="en-US" sz="1800" kern="0" dirty="0"/>
              <a:t>= 96µs + 256b @ 11Mb/s</a:t>
            </a:r>
            <a:br>
              <a:rPr lang="en-US" sz="1800" kern="0" dirty="0"/>
            </a:br>
            <a:r>
              <a:rPr lang="en-US" sz="1800" kern="0" dirty="0"/>
              <a:t>= 119.3µs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kern="0" dirty="0"/>
              <a:t>Total: 520.8µs</a:t>
            </a:r>
            <a:endParaRPr lang="en-US" kern="0" dirty="0"/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55E21297-89B1-BB6B-4C0F-B3227245AC57}"/>
              </a:ext>
            </a:extLst>
          </p:cNvPr>
          <p:cNvSpPr txBox="1"/>
          <p:nvPr/>
        </p:nvSpPr>
        <p:spPr>
          <a:xfrm>
            <a:off x="3494559" y="1628464"/>
            <a:ext cx="1461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Backoff</a:t>
            </a:r>
          </a:p>
        </p:txBody>
      </p:sp>
    </p:spTree>
    <p:extLst>
      <p:ext uri="{BB962C8B-B14F-4D97-AF65-F5344CB8AC3E}">
        <p14:creationId xmlns:p14="http://schemas.microsoft.com/office/powerpoint/2010/main" val="40705652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025E21-96F5-B678-D9B4-468DB7ED8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DF387AD-FB15-50F5-D9AE-19C0039D21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Impact on legacy network is limited by AMP AP’s LBT before every query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Channel is automatically shared with legacy STAs on a TXOP-basis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PAR formulation needs to contain that any AMP TXOP is initiated by the AP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70990F5-CF02-E98C-F49C-4E9E1EA29A0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C66D506-3215-FB70-F118-04C1F554F3FA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/>
              <a:t>Sebastian Max, Ericsson</a:t>
            </a:r>
            <a:endParaRPr lang="en-GB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B4E791EF-3520-963E-63EA-F178252AB75B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/>
              <a:t>Sep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2117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Abstract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/>
          <a:lstStyle/>
          <a:p>
            <a: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dirty="0"/>
              <a:t>We estimate the interference impact of communicating to an AMP STA population under the assumption of a communication protocol driven by the AMP AP.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351F4386-A5E2-41A1-B4D0-BE653C929E06}" type="slidenum">
              <a:rPr lang="en-GB"/>
              <a:pPr/>
              <a:t>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dirty="0"/>
              <a:t>Sebastian Max, Ericsson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dirty="0"/>
              <a:t>Sep 2023</a:t>
            </a:r>
            <a:endParaRPr lang="en-GB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Assumptions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/>
          <a:lstStyle/>
          <a:p>
            <a:pPr>
              <a:buFont typeface="Times New Roman" pitchFamily="16" charset="0"/>
              <a:buChar char="•"/>
            </a:pPr>
            <a:r>
              <a:rPr lang="en-GB" dirty="0"/>
              <a:t>One AMP AP, max. 3000 AMP STAs</a:t>
            </a:r>
          </a:p>
          <a:p>
            <a:pPr>
              <a:buFont typeface="Times New Roman" pitchFamily="16" charset="0"/>
              <a:buChar char="•"/>
            </a:pPr>
            <a:r>
              <a:rPr lang="en-GB" dirty="0"/>
              <a:t>IoT-Sensor-Query Scenario: </a:t>
            </a:r>
          </a:p>
          <a:p>
            <a:pPr lvl="1">
              <a:buFont typeface="Times New Roman" pitchFamily="16" charset="0"/>
              <a:buChar char="•"/>
            </a:pPr>
            <a:r>
              <a:rPr lang="en-GB" dirty="0"/>
              <a:t>Regular read-out of sensor data</a:t>
            </a:r>
          </a:p>
          <a:p>
            <a:pPr lvl="1">
              <a:buFont typeface="Times New Roman" pitchFamily="16" charset="0"/>
              <a:buChar char="•"/>
            </a:pPr>
            <a:r>
              <a:rPr lang="en-GB" dirty="0"/>
              <a:t>AMP AP knows AMP STA population and has assigned IDs</a:t>
            </a:r>
          </a:p>
          <a:p>
            <a:pPr>
              <a:buFont typeface="Times New Roman" pitchFamily="16" charset="0"/>
              <a:buChar char="•"/>
            </a:pPr>
            <a:r>
              <a:rPr lang="en-GB" dirty="0"/>
              <a:t>Each AMP STA is addressed by a 12b id (log</a:t>
            </a:r>
            <a:r>
              <a:rPr lang="en-GB" baseline="-25000" dirty="0"/>
              <a:t>2</a:t>
            </a:r>
            <a:r>
              <a:rPr lang="en-GB" dirty="0"/>
              <a:t>(3000) &lt; 12)</a:t>
            </a:r>
          </a:p>
          <a:p>
            <a:pPr>
              <a:buFont typeface="Times New Roman" pitchFamily="16" charset="0"/>
              <a:buChar char="•"/>
            </a:pPr>
            <a:r>
              <a:rPr lang="en-GB" dirty="0"/>
              <a:t>Each AMP STA has 256b of data to reply</a:t>
            </a:r>
          </a:p>
          <a:p>
            <a:pPr>
              <a:buFont typeface="Times New Roman" pitchFamily="16" charset="0"/>
              <a:buChar char="•"/>
            </a:pPr>
            <a:r>
              <a:rPr lang="en-GB" dirty="0"/>
              <a:t>DL (i.e., Trigger frame): Inspired by 62.5kb/s Low Data Rate WUR</a:t>
            </a:r>
          </a:p>
          <a:p>
            <a:pPr>
              <a:buFont typeface="Times New Roman" pitchFamily="16" charset="0"/>
              <a:buChar char="•"/>
            </a:pPr>
            <a:r>
              <a:rPr lang="en-GB" dirty="0"/>
              <a:t>UL: Inspired by 1Mb/s DSSS</a:t>
            </a:r>
          </a:p>
          <a:p>
            <a:pPr>
              <a:buFont typeface="Times New Roman" pitchFamily="16" charset="0"/>
              <a:buChar char="•"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8DC72EFA-1DF8-481C-8B66-C8A1D5DAFDEA}" type="slidenum">
              <a:rPr lang="en-GB"/>
              <a:pPr/>
              <a:t>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dirty="0"/>
              <a:t>Sebastian Max, Ericsson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dirty="0"/>
              <a:t>Sep 2023</a:t>
            </a:r>
            <a:endParaRPr lang="en-GB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29DFF5-CE98-98B5-37A3-8570B002F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 queries one AMP STA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CA31544-2708-D073-C3FB-D1F2C1FB354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689276C-8F53-0D45-D820-5D9C45F6C5AD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/>
              <a:t>Sebastian Max, Ericsson</a:t>
            </a:r>
            <a:endParaRPr lang="en-GB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3368AAA3-ED00-53B0-6EED-4198040F8BA9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/>
              <a:t>Sep 2023</a:t>
            </a:r>
            <a:endParaRPr lang="en-GB" dirty="0"/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C22ADBC5-D490-B8F6-CE27-BDE0C367BE63}"/>
              </a:ext>
            </a:extLst>
          </p:cNvPr>
          <p:cNvCxnSpPr>
            <a:cxnSpLocks/>
          </p:cNvCxnSpPr>
          <p:nvPr/>
        </p:nvCxnSpPr>
        <p:spPr bwMode="auto">
          <a:xfrm flipV="1">
            <a:off x="3131665" y="2266004"/>
            <a:ext cx="5760640" cy="1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79A1EB97-338E-22B5-7ED2-92DFE314930E}"/>
              </a:ext>
            </a:extLst>
          </p:cNvPr>
          <p:cNvSpPr txBox="1"/>
          <p:nvPr/>
        </p:nvSpPr>
        <p:spPr>
          <a:xfrm>
            <a:off x="9012318" y="2031142"/>
            <a:ext cx="144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ysClr val="windowText" lastClr="000000"/>
                </a:solidFill>
              </a:rPr>
              <a:t>t</a:t>
            </a:r>
          </a:p>
        </p:txBody>
      </p: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48C80EF6-EC48-7BA3-9211-0E81CBD9DC76}"/>
              </a:ext>
            </a:extLst>
          </p:cNvPr>
          <p:cNvCxnSpPr>
            <a:cxnSpLocks/>
          </p:cNvCxnSpPr>
          <p:nvPr/>
        </p:nvCxnSpPr>
        <p:spPr bwMode="auto">
          <a:xfrm>
            <a:off x="3947756" y="1977973"/>
            <a:ext cx="0" cy="288032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5DD7FA82-B80D-8C30-016E-A3AC723723D3}"/>
              </a:ext>
            </a:extLst>
          </p:cNvPr>
          <p:cNvCxnSpPr>
            <a:cxnSpLocks/>
          </p:cNvCxnSpPr>
          <p:nvPr/>
        </p:nvCxnSpPr>
        <p:spPr bwMode="auto">
          <a:xfrm>
            <a:off x="4115775" y="1977973"/>
            <a:ext cx="0" cy="288032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4D22720B-9097-74C2-8616-CC347370C3ED}"/>
              </a:ext>
            </a:extLst>
          </p:cNvPr>
          <p:cNvCxnSpPr>
            <a:cxnSpLocks/>
          </p:cNvCxnSpPr>
          <p:nvPr/>
        </p:nvCxnSpPr>
        <p:spPr bwMode="auto">
          <a:xfrm>
            <a:off x="4283794" y="1977973"/>
            <a:ext cx="0" cy="288032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68D279D3-4153-D245-2F8B-FE4DDA3A6C2E}"/>
              </a:ext>
            </a:extLst>
          </p:cNvPr>
          <p:cNvCxnSpPr>
            <a:cxnSpLocks/>
          </p:cNvCxnSpPr>
          <p:nvPr/>
        </p:nvCxnSpPr>
        <p:spPr bwMode="auto">
          <a:xfrm>
            <a:off x="4451813" y="1977973"/>
            <a:ext cx="0" cy="288032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31F7D573-6E33-AE4F-C4FA-AA966E892E8D}"/>
              </a:ext>
            </a:extLst>
          </p:cNvPr>
          <p:cNvCxnSpPr>
            <a:cxnSpLocks/>
          </p:cNvCxnSpPr>
          <p:nvPr/>
        </p:nvCxnSpPr>
        <p:spPr bwMode="auto">
          <a:xfrm>
            <a:off x="4619832" y="1977973"/>
            <a:ext cx="0" cy="288032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16C735FC-E040-D1E6-20F9-ECF0DEEB36B7}"/>
              </a:ext>
            </a:extLst>
          </p:cNvPr>
          <p:cNvCxnSpPr>
            <a:cxnSpLocks/>
          </p:cNvCxnSpPr>
          <p:nvPr/>
        </p:nvCxnSpPr>
        <p:spPr bwMode="auto">
          <a:xfrm>
            <a:off x="4787849" y="1977973"/>
            <a:ext cx="0" cy="288032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05817760-FB11-A9F7-B747-AF61B694FF11}"/>
              </a:ext>
            </a:extLst>
          </p:cNvPr>
          <p:cNvCxnSpPr>
            <a:cxnSpLocks/>
          </p:cNvCxnSpPr>
          <p:nvPr/>
        </p:nvCxnSpPr>
        <p:spPr bwMode="auto">
          <a:xfrm>
            <a:off x="3275681" y="1977973"/>
            <a:ext cx="0" cy="288032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Rechteck 17">
            <a:extLst>
              <a:ext uri="{FF2B5EF4-FFF2-40B4-BE49-F238E27FC236}">
                <a16:creationId xmlns:a16="http://schemas.microsoft.com/office/drawing/2014/main" id="{F2427458-4BCE-AB19-FDD4-C9217D36B6C1}"/>
              </a:ext>
            </a:extLst>
          </p:cNvPr>
          <p:cNvSpPr/>
          <p:nvPr/>
        </p:nvSpPr>
        <p:spPr bwMode="auto">
          <a:xfrm>
            <a:off x="4955866" y="1977561"/>
            <a:ext cx="1325038" cy="288445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US" sz="1600" dirty="0">
                <a:solidFill>
                  <a:sysClr val="windowText" lastClr="000000"/>
                </a:solidFill>
              </a:rPr>
              <a:t>AMP-Trigger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ysClr val="windowText" lastClr="000000"/>
              </a:solidFill>
              <a:effectLst/>
              <a:latin typeface="Times New Roman" pitchFamily="16" charset="0"/>
              <a:ea typeface="MS Gothic" charset="-128"/>
            </a:endParaRP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9130448E-11A8-F815-4D8C-AC9B74A8708A}"/>
              </a:ext>
            </a:extLst>
          </p:cNvPr>
          <p:cNvSpPr/>
          <p:nvPr/>
        </p:nvSpPr>
        <p:spPr bwMode="auto">
          <a:xfrm>
            <a:off x="6672064" y="1977561"/>
            <a:ext cx="1788193" cy="288443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US" sz="1600" dirty="0">
                <a:solidFill>
                  <a:sysClr val="windowText" lastClr="000000"/>
                </a:solidFill>
              </a:rPr>
              <a:t>AMP-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Times New Roman" pitchFamily="16" charset="0"/>
                <a:ea typeface="MS Gothic" charset="-128"/>
              </a:rPr>
              <a:t>Response</a:t>
            </a:r>
          </a:p>
        </p:txBody>
      </p:sp>
      <p:sp>
        <p:nvSpPr>
          <p:cNvPr id="32" name="Inhaltsplatzhalter 2">
            <a:extLst>
              <a:ext uri="{FF2B5EF4-FFF2-40B4-BE49-F238E27FC236}">
                <a16:creationId xmlns:a16="http://schemas.microsoft.com/office/drawing/2014/main" id="{258FF445-E27E-F11B-A5DD-1DA57CF1C68B}"/>
              </a:ext>
            </a:extLst>
          </p:cNvPr>
          <p:cNvSpPr txBox="1">
            <a:spLocks/>
          </p:cNvSpPr>
          <p:nvPr/>
        </p:nvSpPr>
        <p:spPr bwMode="auto">
          <a:xfrm>
            <a:off x="914401" y="2586860"/>
            <a:ext cx="10361084" cy="379446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1" fontAlgn="base" hangingPunct="1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000" kern="0" dirty="0"/>
              <a:t>Backoff: Default IEEE 802.11 backoff for channel access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kern="0" dirty="0"/>
              <a:t>DIFS + CW × SLOT = 34µ + 7.5 × 9µs = 101.5µs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kern="0" dirty="0"/>
              <a:t>AMP-Trigger (12b, assuming similar PHY as WUR-Low Data Rate, 62.5kb/s)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kern="0" dirty="0"/>
              <a:t>L-STF + L-LTF + L-SIG + BPSK-Mark1 + BPSK-Mark2 + WUR-Sync + WUR-Data</a:t>
            </a:r>
            <a:br>
              <a:rPr lang="en-US" sz="1800" kern="0" dirty="0"/>
            </a:br>
            <a:r>
              <a:rPr lang="en-US" sz="1800" kern="0" dirty="0"/>
              <a:t>= 8µs + 8µs + 4µs + 4µs + 4µs + 32 × 2µs + 12b × 4 × 4µs</a:t>
            </a:r>
            <a:br>
              <a:rPr lang="en-US" sz="1800" kern="0" dirty="0"/>
            </a:br>
            <a:r>
              <a:rPr lang="en-US" sz="1800" kern="0" dirty="0"/>
              <a:t>= 92µs + 16µs × 12b = 284µs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kern="0" dirty="0"/>
              <a:t>AMP-Response (256b, assuming DSSS, 1Mb/s)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kern="0" dirty="0"/>
              <a:t>PHY-Preamble + PHY-Header + 256b @ 1Mb/s</a:t>
            </a:r>
            <a:br>
              <a:rPr lang="en-US" sz="1800" kern="0" dirty="0"/>
            </a:br>
            <a:r>
              <a:rPr lang="en-US" sz="1800" kern="0" dirty="0"/>
              <a:t>= 144b + 48b + 256b @ 1Mb/s</a:t>
            </a:r>
            <a:br>
              <a:rPr lang="en-US" sz="1800" kern="0" dirty="0"/>
            </a:br>
            <a:r>
              <a:rPr lang="en-US" sz="1800" kern="0" dirty="0"/>
              <a:t>= 448µs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kern="0" dirty="0"/>
              <a:t>Total: 849.5µs</a:t>
            </a:r>
            <a:endParaRPr lang="en-US" kern="0" dirty="0"/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55E21297-89B1-BB6B-4C0F-B3227245AC57}"/>
              </a:ext>
            </a:extLst>
          </p:cNvPr>
          <p:cNvSpPr txBox="1"/>
          <p:nvPr/>
        </p:nvSpPr>
        <p:spPr>
          <a:xfrm>
            <a:off x="3494559" y="1628464"/>
            <a:ext cx="1461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Backoff</a:t>
            </a:r>
          </a:p>
        </p:txBody>
      </p:sp>
    </p:spTree>
    <p:extLst>
      <p:ext uri="{BB962C8B-B14F-4D97-AF65-F5344CB8AC3E}">
        <p14:creationId xmlns:p14="http://schemas.microsoft.com/office/powerpoint/2010/main" val="2280336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2171C7-8877-25F1-015E-BB0EBC985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AMP queries n STAs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8B5C818-DFE7-A491-8DD7-847CB952A5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n = 100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100 × 849.5µs</a:t>
            </a:r>
            <a:r>
              <a:rPr lang="en-US" sz="2000" b="0" kern="0" dirty="0"/>
              <a:t> ≈ 85ms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n = 300</a:t>
            </a:r>
            <a:endParaRPr lang="en-US" kern="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300 × 849.5µs</a:t>
            </a:r>
            <a:r>
              <a:rPr lang="en-US" sz="2000" b="0" kern="0" dirty="0"/>
              <a:t> ≈ 255ms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n = 1000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1000 × 849.5µs</a:t>
            </a:r>
            <a:r>
              <a:rPr lang="en-US" sz="2000" b="0" kern="0" dirty="0"/>
              <a:t> ≈ 850ms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n = 3000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3000 × 849.5µs</a:t>
            </a:r>
            <a:r>
              <a:rPr lang="en-US" sz="2000" b="0" kern="0" dirty="0"/>
              <a:t> ≈ 2.5s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252E652-B776-B357-E3FB-BEE2E30C269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491DB79-182D-BAD1-E3DA-44C4CB82B6D0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/>
              <a:t>Sebastian Max, Ericsson</a:t>
            </a:r>
            <a:endParaRPr lang="en-GB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6740AA96-19BA-9502-1B17-E0EE0ACFF7CD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/>
              <a:t>Sep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70011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7ED7B8-8052-1135-E886-DA93F96D6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Interference Analysis: System-Level Simulation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D601444-67E4-38CA-1F8F-9C053696F5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1884" y="4060916"/>
            <a:ext cx="5583766" cy="1990423"/>
          </a:xfrm>
        </p:spPr>
        <p:txBody>
          <a:bodyPr/>
          <a:lstStyle/>
          <a:p>
            <a:pPr marL="0" indent="0"/>
            <a:r>
              <a:rPr lang="en-US" dirty="0"/>
              <a:t>100 / 300 / 1000 / 3000 AMP-STAs</a:t>
            </a:r>
          </a:p>
          <a:p>
            <a:pPr marL="0" indent="0"/>
            <a:r>
              <a:rPr lang="en-US" dirty="0"/>
              <a:t>848µs per query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D93DBC0-BE10-26EB-026C-34341514CB2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DBF953B-07B2-C6EA-0B4C-14CB51F95C21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/>
              <a:t>Sebastian Max, Ericsson</a:t>
            </a:r>
            <a:endParaRPr lang="en-GB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9C236452-C1B4-017D-40E1-AD60C4B9415E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/>
              <a:t>Sep 2023</a:t>
            </a:r>
            <a:endParaRPr lang="en-GB" dirty="0"/>
          </a:p>
        </p:txBody>
      </p:sp>
      <p:pic>
        <p:nvPicPr>
          <p:cNvPr id="7" name="Inhaltsplatzhalter 25" descr="Bezeichnung mit einfarbiger Füllung">
            <a:extLst>
              <a:ext uri="{FF2B5EF4-FFF2-40B4-BE49-F238E27FC236}">
                <a16:creationId xmlns:a16="http://schemas.microsoft.com/office/drawing/2014/main" id="{2DABE737-EAB1-BA1E-7888-2F0678D45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auto">
          <a:xfrm>
            <a:off x="4767469" y="2558511"/>
            <a:ext cx="615686" cy="61568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" name="Grafik 7" descr="Drahtlosrouter mit einfarbiger Füllung">
            <a:extLst>
              <a:ext uri="{FF2B5EF4-FFF2-40B4-BE49-F238E27FC236}">
                <a16:creationId xmlns:a16="http://schemas.microsoft.com/office/drawing/2014/main" id="{D32D78FE-F367-1171-A22A-9D7F21AE01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71325" y="2558511"/>
            <a:ext cx="838652" cy="838652"/>
          </a:xfrm>
          <a:prstGeom prst="rect">
            <a:avLst/>
          </a:prstGeom>
        </p:spPr>
      </p:pic>
      <p:pic>
        <p:nvPicPr>
          <p:cNvPr id="12" name="Inhaltsplatzhalter 25" descr="Bezeichnung mit einfarbiger Füllung">
            <a:extLst>
              <a:ext uri="{FF2B5EF4-FFF2-40B4-BE49-F238E27FC236}">
                <a16:creationId xmlns:a16="http://schemas.microsoft.com/office/drawing/2014/main" id="{28E31625-0812-9FE9-77B8-3076047C1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auto">
          <a:xfrm>
            <a:off x="4151783" y="2006347"/>
            <a:ext cx="615686" cy="61568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3" name="Inhaltsplatzhalter 25" descr="Bezeichnung mit einfarbiger Füllung">
            <a:extLst>
              <a:ext uri="{FF2B5EF4-FFF2-40B4-BE49-F238E27FC236}">
                <a16:creationId xmlns:a16="http://schemas.microsoft.com/office/drawing/2014/main" id="{D681F35B-1038-CC4B-BDC9-5B70A8B66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auto">
          <a:xfrm>
            <a:off x="2736639" y="2361924"/>
            <a:ext cx="615686" cy="61568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4" name="Inhaltsplatzhalter 25" descr="Bezeichnung mit einfarbiger Füllung">
            <a:extLst>
              <a:ext uri="{FF2B5EF4-FFF2-40B4-BE49-F238E27FC236}">
                <a16:creationId xmlns:a16="http://schemas.microsoft.com/office/drawing/2014/main" id="{D8F3CB7A-BB97-DDC1-1912-E1A35F91AB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auto">
          <a:xfrm>
            <a:off x="3048886" y="3424224"/>
            <a:ext cx="615686" cy="61568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5" name="Inhaltsplatzhalter 25" descr="Bezeichnung mit einfarbiger Füllung">
            <a:extLst>
              <a:ext uri="{FF2B5EF4-FFF2-40B4-BE49-F238E27FC236}">
                <a16:creationId xmlns:a16="http://schemas.microsoft.com/office/drawing/2014/main" id="{F35C8063-0CCC-60BF-7AC5-30DA4A60F5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auto">
          <a:xfrm>
            <a:off x="4104280" y="3279820"/>
            <a:ext cx="615686" cy="61568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6" name="Inhaltsplatzhalter 25" descr="Bezeichnung mit einfarbiger Füllung">
            <a:extLst>
              <a:ext uri="{FF2B5EF4-FFF2-40B4-BE49-F238E27FC236}">
                <a16:creationId xmlns:a16="http://schemas.microsoft.com/office/drawing/2014/main" id="{B07FAD47-C441-2DE8-7401-FF646646F1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auto">
          <a:xfrm>
            <a:off x="4773600" y="3445230"/>
            <a:ext cx="615686" cy="61568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7" name="Inhaltsplatzhalter 25" descr="Bezeichnung mit einfarbiger Füllung">
            <a:extLst>
              <a:ext uri="{FF2B5EF4-FFF2-40B4-BE49-F238E27FC236}">
                <a16:creationId xmlns:a16="http://schemas.microsoft.com/office/drawing/2014/main" id="{F49F659F-F366-84F5-E016-8DE7604876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auto">
          <a:xfrm>
            <a:off x="3455560" y="1794089"/>
            <a:ext cx="615686" cy="61568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8" name="Inhaltsplatzhalter 25" descr="Bezeichnung mit einfarbiger Füllung">
            <a:extLst>
              <a:ext uri="{FF2B5EF4-FFF2-40B4-BE49-F238E27FC236}">
                <a16:creationId xmlns:a16="http://schemas.microsoft.com/office/drawing/2014/main" id="{DD2E73BF-0864-1580-127B-3B851DFD74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auto">
          <a:xfrm>
            <a:off x="3922540" y="1440102"/>
            <a:ext cx="615686" cy="61568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9" name="Grafik 18" descr="Drahtlosrouter mit einfarbiger Füllung">
            <a:extLst>
              <a:ext uri="{FF2B5EF4-FFF2-40B4-BE49-F238E27FC236}">
                <a16:creationId xmlns:a16="http://schemas.microsoft.com/office/drawing/2014/main" id="{7B3D0A17-7B56-0B3E-2357-69A4FA90B5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44547" y="2613413"/>
            <a:ext cx="838652" cy="838652"/>
          </a:xfrm>
          <a:prstGeom prst="rect">
            <a:avLst/>
          </a:prstGeom>
        </p:spPr>
      </p:pic>
      <p:pic>
        <p:nvPicPr>
          <p:cNvPr id="20" name="Grafik 19" descr="Laptop mit einfarbiger Füllung">
            <a:extLst>
              <a:ext uri="{FF2B5EF4-FFF2-40B4-BE49-F238E27FC236}">
                <a16:creationId xmlns:a16="http://schemas.microsoft.com/office/drawing/2014/main" id="{EFED4E70-BB61-47E9-BC07-8AAF4D3ED4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66770" y="2314190"/>
            <a:ext cx="778640" cy="778640"/>
          </a:xfrm>
          <a:prstGeom prst="rect">
            <a:avLst/>
          </a:prstGeom>
        </p:spPr>
      </p:pic>
      <p:sp>
        <p:nvSpPr>
          <p:cNvPr id="21" name="Inhaltsplatzhalter 2">
            <a:extLst>
              <a:ext uri="{FF2B5EF4-FFF2-40B4-BE49-F238E27FC236}">
                <a16:creationId xmlns:a16="http://schemas.microsoft.com/office/drawing/2014/main" id="{8A43C85A-AB46-9CE7-78C5-E49D38FD1CAB}"/>
              </a:ext>
            </a:extLst>
          </p:cNvPr>
          <p:cNvSpPr txBox="1">
            <a:spLocks/>
          </p:cNvSpPr>
          <p:nvPr/>
        </p:nvSpPr>
        <p:spPr bwMode="auto">
          <a:xfrm>
            <a:off x="7533076" y="4060917"/>
            <a:ext cx="4246028" cy="107268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1" fontAlgn="base" hangingPunct="1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0" indent="0"/>
            <a:r>
              <a:rPr lang="en-US" kern="0" dirty="0"/>
              <a:t>FTP Downloads, 1MB per file, 6Mb/s</a:t>
            </a:r>
          </a:p>
          <a:p>
            <a:pPr marL="0" indent="0"/>
            <a:endParaRPr lang="en-US" kern="0" dirty="0"/>
          </a:p>
        </p:txBody>
      </p:sp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B86FE07A-7BB8-C061-A821-9EBC76032DDB}"/>
              </a:ext>
            </a:extLst>
          </p:cNvPr>
          <p:cNvSpPr txBox="1">
            <a:spLocks/>
          </p:cNvSpPr>
          <p:nvPr/>
        </p:nvSpPr>
        <p:spPr bwMode="auto">
          <a:xfrm>
            <a:off x="4633700" y="5437527"/>
            <a:ext cx="4246028" cy="107268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1" fontAlgn="base" hangingPunct="1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0" indent="0"/>
            <a:r>
              <a:rPr lang="en-US" kern="0" dirty="0"/>
              <a:t>KPI: FTP Download delay</a:t>
            </a:r>
          </a:p>
          <a:p>
            <a:pPr marL="0" indent="0"/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40474551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6C55EA-6BF0-9592-B40A-00656310D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n = 100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D3BD5F6-E795-8423-85C0-074795FD4D1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0CCABB5-9086-8A96-3463-5A62919AEE3F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/>
              <a:t>Sebastian Max, Ericsson</a:t>
            </a:r>
            <a:endParaRPr lang="en-GB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7E280AF9-F7AE-A2D4-8C08-AD473CCFE79D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/>
              <a:t>Sep 2023</a:t>
            </a:r>
            <a:endParaRPr lang="en-GB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775AEBC-7518-EB5F-7F72-65693E9988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1" b="500"/>
          <a:stretch/>
        </p:blipFill>
        <p:spPr>
          <a:xfrm>
            <a:off x="678718" y="1635694"/>
            <a:ext cx="10832450" cy="4536505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D4EBFE78-E6F1-D546-D39B-98EF02D3D072}"/>
              </a:ext>
            </a:extLst>
          </p:cNvPr>
          <p:cNvSpPr txBox="1"/>
          <p:nvPr/>
        </p:nvSpPr>
        <p:spPr>
          <a:xfrm>
            <a:off x="1703512" y="2204864"/>
            <a:ext cx="5112568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Baseline (no AMP STAs)</a:t>
            </a:r>
          </a:p>
          <a:p>
            <a:r>
              <a:rPr lang="en-US" dirty="0">
                <a:solidFill>
                  <a:schemeClr val="tx1"/>
                </a:solidFill>
              </a:rPr>
              <a:t>Query every AMP STA every 60s</a:t>
            </a:r>
          </a:p>
          <a:p>
            <a:r>
              <a:rPr lang="en-US" dirty="0">
                <a:solidFill>
                  <a:schemeClr val="tx1"/>
                </a:solidFill>
              </a:rPr>
              <a:t>Query every AMP STA every 10s</a:t>
            </a:r>
          </a:p>
        </p:txBody>
      </p: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F43A2B5E-02D3-724A-14BB-0C71192EC978}"/>
              </a:ext>
            </a:extLst>
          </p:cNvPr>
          <p:cNvCxnSpPr/>
          <p:nvPr/>
        </p:nvCxnSpPr>
        <p:spPr bwMode="auto">
          <a:xfrm>
            <a:off x="6096000" y="2420888"/>
            <a:ext cx="576064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BC7ACECB-DBAE-4162-9D9F-5AE4DE3488D1}"/>
              </a:ext>
            </a:extLst>
          </p:cNvPr>
          <p:cNvCxnSpPr/>
          <p:nvPr/>
        </p:nvCxnSpPr>
        <p:spPr bwMode="auto">
          <a:xfrm>
            <a:off x="6096000" y="2780928"/>
            <a:ext cx="576064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rgbClr val="71FF7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A5103123-4AF8-4198-85FB-6590375B44B7}"/>
              </a:ext>
            </a:extLst>
          </p:cNvPr>
          <p:cNvCxnSpPr/>
          <p:nvPr/>
        </p:nvCxnSpPr>
        <p:spPr bwMode="auto">
          <a:xfrm>
            <a:off x="6096000" y="3140968"/>
            <a:ext cx="576064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8638203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6C55EA-6BF0-9592-B40A-00656310D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n = 300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D3BD5F6-E795-8423-85C0-074795FD4D1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0CCABB5-9086-8A96-3463-5A62919AEE3F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/>
              <a:t>Sebastian Max, Ericsson</a:t>
            </a:r>
            <a:endParaRPr lang="en-GB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7E280AF9-F7AE-A2D4-8C08-AD473CCFE79D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/>
              <a:t>Sep 2023</a:t>
            </a:r>
            <a:endParaRPr lang="en-GB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775AEBC-7518-EB5F-7F72-65693E9988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" t="5827" r="-10" b="908"/>
          <a:stretch/>
        </p:blipFill>
        <p:spPr>
          <a:xfrm>
            <a:off x="679775" y="1628799"/>
            <a:ext cx="10832450" cy="4499545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D4EBFE78-E6F1-D546-D39B-98EF02D3D072}"/>
              </a:ext>
            </a:extLst>
          </p:cNvPr>
          <p:cNvSpPr txBox="1"/>
          <p:nvPr/>
        </p:nvSpPr>
        <p:spPr>
          <a:xfrm>
            <a:off x="1703512" y="2204864"/>
            <a:ext cx="5112568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Baseline (no AMP STAs)</a:t>
            </a:r>
          </a:p>
          <a:p>
            <a:r>
              <a:rPr lang="en-US" dirty="0">
                <a:solidFill>
                  <a:schemeClr val="tx1"/>
                </a:solidFill>
              </a:rPr>
              <a:t>Query every AMP STA every 60s</a:t>
            </a:r>
          </a:p>
          <a:p>
            <a:r>
              <a:rPr lang="en-US" dirty="0">
                <a:solidFill>
                  <a:schemeClr val="tx1"/>
                </a:solidFill>
              </a:rPr>
              <a:t>Query every AMP STA every 10s</a:t>
            </a:r>
          </a:p>
        </p:txBody>
      </p: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F43A2B5E-02D3-724A-14BB-0C71192EC978}"/>
              </a:ext>
            </a:extLst>
          </p:cNvPr>
          <p:cNvCxnSpPr/>
          <p:nvPr/>
        </p:nvCxnSpPr>
        <p:spPr bwMode="auto">
          <a:xfrm>
            <a:off x="6096000" y="2420888"/>
            <a:ext cx="576064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BC7ACECB-DBAE-4162-9D9F-5AE4DE3488D1}"/>
              </a:ext>
            </a:extLst>
          </p:cNvPr>
          <p:cNvCxnSpPr/>
          <p:nvPr/>
        </p:nvCxnSpPr>
        <p:spPr bwMode="auto">
          <a:xfrm>
            <a:off x="6096000" y="2780928"/>
            <a:ext cx="576064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rgbClr val="71FF7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A5103123-4AF8-4198-85FB-6590375B44B7}"/>
              </a:ext>
            </a:extLst>
          </p:cNvPr>
          <p:cNvCxnSpPr/>
          <p:nvPr/>
        </p:nvCxnSpPr>
        <p:spPr bwMode="auto">
          <a:xfrm>
            <a:off x="6096000" y="3140968"/>
            <a:ext cx="576064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4110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6C55EA-6BF0-9592-B40A-00656310D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n = 1000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D3BD5F6-E795-8423-85C0-074795FD4D1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0CCABB5-9086-8A96-3463-5A62919AEE3F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/>
              <a:t>Sebastian Max, Ericsson</a:t>
            </a:r>
            <a:endParaRPr lang="en-GB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7E280AF9-F7AE-A2D4-8C08-AD473CCFE79D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/>
              <a:t>Sep 2023</a:t>
            </a:r>
            <a:endParaRPr lang="en-GB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775AEBC-7518-EB5F-7F72-65693E9988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8" b="3368"/>
          <a:stretch/>
        </p:blipFill>
        <p:spPr>
          <a:xfrm>
            <a:off x="679775" y="1628799"/>
            <a:ext cx="10832450" cy="4499545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D4EBFE78-E6F1-D546-D39B-98EF02D3D072}"/>
              </a:ext>
            </a:extLst>
          </p:cNvPr>
          <p:cNvSpPr txBox="1"/>
          <p:nvPr/>
        </p:nvSpPr>
        <p:spPr>
          <a:xfrm>
            <a:off x="1703512" y="2204864"/>
            <a:ext cx="5112568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Baseline (no AMP STAs)</a:t>
            </a:r>
          </a:p>
          <a:p>
            <a:r>
              <a:rPr lang="en-US" dirty="0">
                <a:solidFill>
                  <a:schemeClr val="tx1"/>
                </a:solidFill>
              </a:rPr>
              <a:t>Query every AMP STA every 60s</a:t>
            </a:r>
          </a:p>
          <a:p>
            <a:r>
              <a:rPr lang="en-US" dirty="0">
                <a:solidFill>
                  <a:schemeClr val="tx1"/>
                </a:solidFill>
              </a:rPr>
              <a:t>Query every AMP STA every 10s</a:t>
            </a:r>
          </a:p>
        </p:txBody>
      </p: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F43A2B5E-02D3-724A-14BB-0C71192EC978}"/>
              </a:ext>
            </a:extLst>
          </p:cNvPr>
          <p:cNvCxnSpPr/>
          <p:nvPr/>
        </p:nvCxnSpPr>
        <p:spPr bwMode="auto">
          <a:xfrm>
            <a:off x="6096000" y="2420888"/>
            <a:ext cx="576064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BC7ACECB-DBAE-4162-9D9F-5AE4DE3488D1}"/>
              </a:ext>
            </a:extLst>
          </p:cNvPr>
          <p:cNvCxnSpPr/>
          <p:nvPr/>
        </p:nvCxnSpPr>
        <p:spPr bwMode="auto">
          <a:xfrm>
            <a:off x="6096000" y="2780928"/>
            <a:ext cx="576064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rgbClr val="71FF7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A5103123-4AF8-4198-85FB-6590375B44B7}"/>
              </a:ext>
            </a:extLst>
          </p:cNvPr>
          <p:cNvCxnSpPr/>
          <p:nvPr/>
        </p:nvCxnSpPr>
        <p:spPr bwMode="auto">
          <a:xfrm>
            <a:off x="6096000" y="3140968"/>
            <a:ext cx="576064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5001908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MS Gothic"/>
        <a:cs typeface=""/>
      </a:majorFont>
      <a:minorFont>
        <a:latin typeface="Times New Roman"/>
        <a:ea typeface="MS 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MS Gothic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802-11-Submission.potx" id="{39B8279D-3729-4704-AB80-54F0A287AE33}" vid="{CABC245B-FFD7-4563-8595-2F43F99F3934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</Template>
  <TotalTime>0</TotalTime>
  <Words>710</Words>
  <Application>Microsoft Macintosh PowerPoint</Application>
  <PresentationFormat>Breitbild</PresentationFormat>
  <Paragraphs>121</Paragraphs>
  <Slides>12</Slides>
  <Notes>3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6" baseType="lpstr">
      <vt:lpstr>Arial</vt:lpstr>
      <vt:lpstr>Times New Roman</vt:lpstr>
      <vt:lpstr>Office</vt:lpstr>
      <vt:lpstr>Microsoft Word 97- 2004-Dokument</vt:lpstr>
      <vt:lpstr>AMP Communication Channel Usage Estimation</vt:lpstr>
      <vt:lpstr>Abstract</vt:lpstr>
      <vt:lpstr>Assumptions</vt:lpstr>
      <vt:lpstr>AP queries one AMP STA</vt:lpstr>
      <vt:lpstr>AMP queries n STAs</vt:lpstr>
      <vt:lpstr>Interference Analysis: System-Level Simulation</vt:lpstr>
      <vt:lpstr>Results n = 100</vt:lpstr>
      <vt:lpstr>Results n = 300</vt:lpstr>
      <vt:lpstr>Results n = 1000</vt:lpstr>
      <vt:lpstr>Results n = 3000</vt:lpstr>
      <vt:lpstr>AP queries one AMP STA: 11Mb/s CCK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AMP Communication Channel Usage Estimation</dc:title>
  <dc:creator>Sebastian Max</dc:creator>
  <cp:keywords/>
  <cp:lastModifiedBy>Sebastian Max</cp:lastModifiedBy>
  <cp:revision>6</cp:revision>
  <cp:lastPrinted>1601-01-01T00:00:00Z</cp:lastPrinted>
  <dcterms:created xsi:type="dcterms:W3CDTF">2023-09-11T20:09:51Z</dcterms:created>
  <dcterms:modified xsi:type="dcterms:W3CDTF">2023-09-12T14:49:20Z</dcterms:modified>
  <cp:category>Name, Affiliation</cp:category>
</cp:coreProperties>
</file>