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5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8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802.11-23/1539r00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bootstrapped-tls/" TargetMode="External"/><Relationship Id="rId4" Type="http://schemas.openxmlformats.org/officeDocument/2006/relationships/hyperlink" Target="https://datatracker.ietf.org/doc/draft-ietf-emu-rfc7170bis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6632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pcap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pcapng/" TargetMode="External"/><Relationship Id="rId5" Type="http://schemas.openxmlformats.org/officeDocument/2006/relationships/hyperlink" Target="https://datatracker.ietf.org/doc/draft-ietf-opsawg-collected-data-manifest/" TargetMode="External"/><Relationship Id="rId4" Type="http://schemas.openxmlformats.org/officeDocument/2006/relationships/hyperlink" Target="https://datatracker.ietf.org/doc/draft-ietf-opsawg-pcaplinktype/" TargetMode="External"/><Relationship Id="rId9" Type="http://schemas.openxmlformats.org/officeDocument/2006/relationships/hyperlink" Target="https://www.ietf.org/topics/netmgm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6bis/" TargetMode="External"/><Relationship Id="rId5" Type="http://schemas.openxmlformats.org/officeDocument/2006/relationships/hyperlink" Target="https://datatracker.ietf.org/doc/draft-ietf-tls-tlsflags/" TargetMode="External"/><Relationship Id="rId4" Type="http://schemas.openxmlformats.org/officeDocument/2006/relationships/hyperlink" Target="https://datatracker.ietf.org/doc/draft-ietf-tls-hybrid-desig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of/" TargetMode="External"/><Relationship Id="rId5" Type="http://schemas.openxmlformats.org/officeDocument/2006/relationships/hyperlink" Target="https://datatracker.ietf.org/doc/rfc9450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jws-voucher/" TargetMode="External"/><Relationship Id="rId5" Type="http://schemas.openxmlformats.org/officeDocument/2006/relationships/hyperlink" Target="https://datatracker.ietf.org/doc/draft-ietf-anima-brski-cloud/" TargetMode="External"/><Relationship Id="rId4" Type="http://schemas.openxmlformats.org/officeDocument/2006/relationships/hyperlink" Target="https://datatracker.ietf.org/doc/draft-ietf-anima-rfc8366bi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lake/" TargetMode="External"/><Relationship Id="rId18" Type="http://schemas.openxmlformats.org/officeDocument/2006/relationships/hyperlink" Target="https://datatracker.ietf.org/wg/sml/about/" TargetMode="External"/><Relationship Id="rId3" Type="http://schemas.openxmlformats.org/officeDocument/2006/relationships/hyperlink" Target="https://datatracker.ietf.org/group/chartering/" TargetMode="External"/><Relationship Id="rId21" Type="http://schemas.openxmlformats.org/officeDocument/2006/relationships/hyperlink" Target="https://datatracker.ietf.org/doc/charter-ietf-vcon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lake/about/" TargetMode="External"/><Relationship Id="rId17" Type="http://schemas.openxmlformats.org/officeDocument/2006/relationships/hyperlink" Target="https://datatracker.ietf.org/doc/charter-ietf-opsawg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opsawg/about/" TargetMode="External"/><Relationship Id="rId20" Type="http://schemas.openxmlformats.org/officeDocument/2006/relationships/hyperlink" Target="https://datatracker.ietf.org/wg/vcon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keytrans/" TargetMode="External"/><Relationship Id="rId5" Type="http://schemas.openxmlformats.org/officeDocument/2006/relationships/hyperlink" Target="https://datatracker.ietf.org/doc/charter-irtf-hrpc/" TargetMode="External"/><Relationship Id="rId15" Type="http://schemas.openxmlformats.org/officeDocument/2006/relationships/hyperlink" Target="https://datatracker.ietf.org/doc/charter-ietf-multi/" TargetMode="External"/><Relationship Id="rId10" Type="http://schemas.openxmlformats.org/officeDocument/2006/relationships/hyperlink" Target="https://datatracker.ietf.org/wg/keytrans/about/" TargetMode="External"/><Relationship Id="rId19" Type="http://schemas.openxmlformats.org/officeDocument/2006/relationships/hyperlink" Target="https://datatracker.ietf.org/doc/charter-ietf-sml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grow/" TargetMode="External"/><Relationship Id="rId14" Type="http://schemas.openxmlformats.org/officeDocument/2006/relationships/hyperlink" Target="https://datatracker.ietf.org/wg/multi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prefix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2023-09-13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Randomized and Changing MAC Address Use Cases: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(July 10,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Expired: Randomized and Changing MAC Address: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(September 11,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Publication requested: Tunnel Extensible Authentication Protocol (TEAP) Version 1: </a:t>
            </a:r>
            <a:r>
              <a:rPr lang="en-US" sz="1400" dirty="0">
                <a:hlinkClick r:id="rId4"/>
              </a:rPr>
              <a:t>https://datatracker.ietf.org/doc/draft-ietf-emu-rfc7170bis/</a:t>
            </a:r>
            <a:r>
              <a:rPr lang="en-US" sz="1400" dirty="0"/>
              <a:t> (September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Bootstrapped TLS Authentication with Proof of Knowledge (TLS-POK): </a:t>
            </a:r>
            <a:r>
              <a:rPr lang="en-US" sz="1400" dirty="0">
                <a:hlinkClick r:id="rId5"/>
              </a:rPr>
              <a:t>https://datatracker.ietf.org/doc/draft-ietf-emu-bootstrapped-tls/</a:t>
            </a:r>
            <a:r>
              <a:rPr lang="en-US" sz="1400" dirty="0"/>
              <a:t> (June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Link-Layer Types for PCAP and PCAPNG Capture File Formats: </a:t>
            </a:r>
            <a:r>
              <a:rPr lang="en-US" sz="1400" dirty="0">
                <a:hlinkClick r:id="rId4"/>
              </a:rPr>
              <a:t>https://datatracker.ietf.org/doc/draft-ietf-opsawg-pcaplinktype</a:t>
            </a:r>
            <a:r>
              <a:rPr lang="en-US" sz="1400" dirty="0">
                <a:hlinkClick r:id="rId5"/>
              </a:rPr>
              <a:t>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PCAP Next Generation (</a:t>
            </a:r>
            <a:r>
              <a:rPr lang="en-US" sz="1400" dirty="0" err="1"/>
              <a:t>pcapng</a:t>
            </a:r>
            <a:r>
              <a:rPr lang="en-US" sz="1400" dirty="0"/>
              <a:t>) Capture File Format </a:t>
            </a:r>
            <a:r>
              <a:rPr lang="en-US" sz="1400" dirty="0">
                <a:hlinkClick r:id="rId6"/>
              </a:rPr>
              <a:t>https://datatracker.ietf.org/doc/draft-ietf-opsawg-pcapng/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PCAP Capture File Format: </a:t>
            </a:r>
            <a:r>
              <a:rPr lang="en-US" sz="1400" dirty="0">
                <a:hlinkClick r:id="rId7"/>
              </a:rPr>
              <a:t>https://datatracker.ietf.org/doc/draft-ietf-opsawg-pcap/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8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9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Hybrid key exchange in TLS 1.3: </a:t>
            </a:r>
            <a:r>
              <a:rPr lang="en-US" sz="1400" dirty="0">
                <a:hlinkClick r:id="rId4"/>
              </a:rPr>
              <a:t>https://datatracker.ietf.org/doc/draft-ietf-tls-hybrid-design/</a:t>
            </a:r>
            <a:r>
              <a:rPr lang="en-US" sz="1400" dirty="0"/>
              <a:t> (September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A Flags Extension for TLS 1.3: </a:t>
            </a:r>
            <a:r>
              <a:rPr lang="en-US" sz="1400" dirty="0">
                <a:hlinkClick r:id="rId5"/>
              </a:rPr>
              <a:t>https://datatracker.ietf.org/doc/draft-ietf-tls-tlsflags/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(Still) In WGLC: The Transport Layer Security (TLS) Protocol Version 1.3: </a:t>
            </a:r>
            <a:r>
              <a:rPr lang="en-US" sz="1400" dirty="0">
                <a:hlinkClick r:id="rId6"/>
              </a:rPr>
              <a:t>https://datatracker.ietf.org/doc/draft-ietf-tls-rfc8446bis/</a:t>
            </a:r>
            <a:r>
              <a:rPr lang="en-US" sz="1400" dirty="0"/>
              <a:t> (July 2023) [Erratum reported]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Revised: Reliable and Available Wireless Architecture: </a:t>
            </a:r>
            <a:r>
              <a:rPr lang="en-US" sz="1400" dirty="0">
                <a:hlinkClick r:id="rId4"/>
              </a:rPr>
              <a:t>https://datatracker.ietf.org/doc/draft-ietf-raw-architecture/</a:t>
            </a:r>
            <a:r>
              <a:rPr lang="en-US" sz="1400" dirty="0"/>
              <a:t> (August 2023)</a:t>
            </a:r>
          </a:p>
          <a:p>
            <a:pPr lvl="1"/>
            <a:r>
              <a:rPr lang="en-US" sz="1400" dirty="0"/>
              <a:t>Published: Reliable and Available Wireless (RAW) Use Cases: </a:t>
            </a:r>
            <a:r>
              <a:rPr lang="en-US" sz="1400" dirty="0">
                <a:hlinkClick r:id="rId5"/>
              </a:rPr>
              <a:t>https://datatracker.ietf.org/doc/rfc9450/</a:t>
            </a:r>
            <a:r>
              <a:rPr lang="en-US" sz="1400" dirty="0"/>
              <a:t> (August 2023)</a:t>
            </a:r>
          </a:p>
          <a:p>
            <a:pPr lvl="1"/>
            <a:r>
              <a:rPr lang="en-US" sz="1400" dirty="0"/>
              <a:t>Publication requested: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): Packet Ordering Function: </a:t>
            </a:r>
            <a:r>
              <a:rPr lang="en-US" sz="1400" dirty="0">
                <a:hlinkClick r:id="rId6"/>
              </a:rPr>
              <a:t>https://datatracker.ietf.org/doc/draft-ietf-detnet-pof/</a:t>
            </a:r>
            <a:r>
              <a:rPr lang="en-US" sz="1400" dirty="0"/>
              <a:t> (July 2023)</a:t>
            </a:r>
          </a:p>
          <a:p>
            <a:pPr lvl="1"/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A Voucher Artifact for Bootstrapping Protocols: </a:t>
            </a:r>
            <a:r>
              <a:rPr lang="en-US" sz="1400" dirty="0">
                <a:hlinkClick r:id="rId4"/>
              </a:rPr>
              <a:t>https://datatracker.ietf.org/doc/draft-ietf-anima-rfc8366bis/</a:t>
            </a:r>
            <a:r>
              <a:rPr lang="en-US" sz="1400" dirty="0"/>
              <a:t> (August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BRSKI Cloud Registrar: </a:t>
            </a:r>
            <a:r>
              <a:rPr lang="en-US" sz="1400" dirty="0">
                <a:hlinkClick r:id="rId5"/>
              </a:rPr>
              <a:t>https://datatracker.ietf.org/doc/draft-ietf-anima-brski-cloud/</a:t>
            </a:r>
            <a:r>
              <a:rPr lang="en-US" sz="1400" dirty="0"/>
              <a:t> (August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JWS signed Voucher Artifacts for Bootstrapping Protocols: </a:t>
            </a:r>
            <a:r>
              <a:rPr lang="en-US" sz="1400" dirty="0">
                <a:hlinkClick r:id="rId6"/>
              </a:rPr>
              <a:t>https://datatracker.ietf.org/doc/draft-ietf-anima-jws-voucher/</a:t>
            </a:r>
            <a:r>
              <a:rPr lang="en-US" sz="1400" dirty="0"/>
              <a:t> (August 2023)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September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4-10, 2023 – Prague, CZ</a:t>
            </a:r>
          </a:p>
          <a:p>
            <a:pPr lvl="1"/>
            <a:r>
              <a:rPr lang="en-US" dirty="0"/>
              <a:t>March 16-22, 2023 – Brisbane, QLD, AU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802.c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28, 2023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9345 – Considerations for Assigning a New Recommended Differentiated Services Code Point (July 2023)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9450 – Reliable and Available Wireless (RAW) Use Cases (August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118 November 4-10,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04136"/>
              </p:ext>
            </p:extLst>
          </p:nvPr>
        </p:nvGraphicFramePr>
        <p:xfrm>
          <a:off x="1083220" y="2574504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/>
                        <a:t>N/A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N/A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8036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26507"/>
              </p:ext>
            </p:extLst>
          </p:nvPr>
        </p:nvGraphicFramePr>
        <p:xfrm>
          <a:off x="990600" y="1983626"/>
          <a:ext cx="6977558" cy="44695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8437168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6695814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keytrans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Key Transparency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914910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Lightweight Authenticated Key Exchange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482715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m</a:t>
                      </a:r>
                      <a:r>
                        <a:rPr lang="en-US" dirty="0">
                          <a:hlinkClick r:id="rId14"/>
                        </a:rPr>
                        <a:t>ulti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Multiformats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41616769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6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4873519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8"/>
                        </a:rPr>
                        <a:t>s</a:t>
                      </a:r>
                      <a:r>
                        <a:rPr lang="en-US" dirty="0">
                          <a:hlinkClick r:id="rId18"/>
                        </a:rPr>
                        <a:t>ml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9"/>
                        </a:rPr>
                        <a:t>Structured Email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3142891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20"/>
                        </a:rPr>
                        <a:t>v</a:t>
                      </a:r>
                      <a:r>
                        <a:rPr lang="en-US" dirty="0">
                          <a:hlinkClick r:id="rId20"/>
                        </a:rPr>
                        <a:t>con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1"/>
                        </a:rPr>
                        <a:t>vCon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13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IPv6 Neighbor Discovery Prefix Registration: </a:t>
            </a:r>
            <a:r>
              <a:rPr lang="en-US" sz="1400" dirty="0">
                <a:hlinkClick r:id="rId4"/>
              </a:rPr>
              <a:t>https://datatracker.ietf.org/doc/draft-ietf-6lo-prefix-registration/</a:t>
            </a:r>
            <a:r>
              <a:rPr lang="en-US" sz="1400" dirty="0"/>
              <a:t> (August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145932</TotalTime>
  <Words>1872</Words>
  <Application>Microsoft Macintosh PowerPoint</Application>
  <PresentationFormat>On-screen Show (4:3)</PresentationFormat>
  <Paragraphs>291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118 November 4-10, 2023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1009</cp:revision>
  <cp:lastPrinted>1998-02-10T13:28:06Z</cp:lastPrinted>
  <dcterms:created xsi:type="dcterms:W3CDTF">2005-01-04T21:26:55Z</dcterms:created>
  <dcterms:modified xsi:type="dcterms:W3CDTF">2023-09-10T20:39:47Z</dcterms:modified>
  <cp:category/>
</cp:coreProperties>
</file>