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2" r:id="rId3"/>
    <p:sldId id="265" r:id="rId4"/>
    <p:sldId id="266" r:id="rId5"/>
    <p:sldId id="269" r:id="rId6"/>
    <p:sldId id="272" r:id="rId7"/>
    <p:sldId id="267" r:id="rId8"/>
    <p:sldId id="268" r:id="rId9"/>
    <p:sldId id="417" r:id="rId10"/>
    <p:sldId id="418" r:id="rId11"/>
    <p:sldId id="274" r:id="rId12"/>
    <p:sldId id="271" r:id="rId13"/>
    <p:sldId id="273" r:id="rId14"/>
    <p:sldId id="270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419" r:id="rId26"/>
    <p:sldId id="420" r:id="rId27"/>
    <p:sldId id="421" r:id="rId28"/>
    <p:sldId id="416" r:id="rId29"/>
    <p:sldId id="288" r:id="rId30"/>
    <p:sldId id="392" r:id="rId31"/>
    <p:sldId id="338" r:id="rId32"/>
    <p:sldId id="389" r:id="rId33"/>
    <p:sldId id="390" r:id="rId34"/>
    <p:sldId id="391" r:id="rId35"/>
    <p:sldId id="393" r:id="rId36"/>
    <p:sldId id="394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C88300-CE9D-D1A4-D5FC-884B25D64DF6}" name="Leif Wilhelmsson R" initials="LWR" userId="S::leif.r.wilhelmsson@ericsson.com::7717ad8e-2c2a-4a23-b6d3-5ca880b42707" providerId="AD"/>
  <p188:author id="{36C55A1F-FE38-44C2-A79B-25452B974D03}" name="Guido R. Hiertz" initials="grh" userId="Guido R. Hiertz" providerId="None"/>
  <p188:author id="{F04370C8-EA7B-B605-533C-32F6FD93AA63}" name="Sebastian Max" initials="SM" userId="S::sebastian.max@ericsson.com::be0f25e6-48a2-4e87-b5b5-cf865e859a8b" providerId="AD"/>
  <p188:author id="{01E82DE9-9B0C-9DB0-2479-57D8EF8A3081}" name="Charlie Pettersson" initials="CP" userId="S::charlie.pettersson@ericsson.com::d12b89ca-3998-45f3-8d31-e36f3230f1c4" providerId="AD"/>
  <p188:author id="{2EBB9AEE-BA96-A2AF-6598-75C22B9D3624}" name="Rocco Di Taranto" initials="RDT" userId="S::rocco.di.taranto@ericsson.com::a17f7552-eedb-4a64-9a6a-47290542f0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/>
    <p:restoredTop sz="94696"/>
  </p:normalViewPr>
  <p:slideViewPr>
    <p:cSldViewPr snapToGrid="0">
      <p:cViewPr varScale="1">
        <p:scale>
          <a:sx n="100" d="100"/>
          <a:sy n="100" d="100"/>
        </p:scale>
        <p:origin x="12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76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 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3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802.11-23/1477r1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IEEE 802.11 and Bluetooth Coexistence Simulations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2023-09-13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22905"/>
              </p:ext>
            </p:extLst>
          </p:nvPr>
        </p:nvGraphicFramePr>
        <p:xfrm>
          <a:off x="993775" y="2428875"/>
          <a:ext cx="10272713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10439400" imgH="2514600" progId="Word.Document.8">
                  <p:embed/>
                </p:oleObj>
              </mc:Choice>
              <mc:Fallback>
                <p:oleObj name="Dokument" r:id="rId3" imgW="104394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28875"/>
                        <a:ext cx="10272713" cy="2459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328C4-EC33-AE7A-D53A-16463E1A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4.2: Bluetooth Packet Error Model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A442FB-10A9-518B-44A6-2934F213A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67DE3-FC50-A28D-DCF6-5696EF85BB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3E4B81-4CF9-F608-4303-557032E806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C50C82EA-1E2C-9D98-F96E-C6B8466A2EB6}"/>
              </a:ext>
            </a:extLst>
          </p:cNvPr>
          <p:cNvSpPr txBox="1">
            <a:spLocks/>
          </p:cNvSpPr>
          <p:nvPr/>
        </p:nvSpPr>
        <p:spPr>
          <a:xfrm>
            <a:off x="6094943" y="2373475"/>
            <a:ext cx="6357258" cy="3921299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For every reception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/>
              <a:t>Calculate SINR for every 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/>
              <a:t>Map SINR to bit error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/>
              <a:t>Random number draw per 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/>
              <a:t>Decision on success/failed reception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9453BE-5B18-507F-BDBD-C559080897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12830" y="2448246"/>
            <a:ext cx="2728739" cy="21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14387-032B-83D2-1FA9-CADC448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Coexistence mechanisms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91EF3-B609-2A28-7C9D-86475881C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22C92B-9159-3452-5701-DFF70F3E25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D8FED-3DC9-6EB1-6BF4-AD1F033AF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801CF-2509-330B-1209-D9BD332B0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C60FA-D666-1448-7CD8-AB8763A5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Bluetooth: LBT before Connection Event (CE-LBT)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5563E5-0F03-EB63-5BB5-59A8DBAB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566160"/>
            <a:ext cx="10361084" cy="25282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Sense current channel before every connection event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Busy: defer until next connection event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A8D03F-9021-FF2C-41DF-BD4BE9478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70AED-24BA-BD93-1B9E-E3C7346EC0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C9C9EEE-3F20-C14B-CC17-94D3D8DB87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7D9790-2A0C-3F21-D9E8-EE2E77AF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7528" y="1830390"/>
            <a:ext cx="8502966" cy="157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DC161-4300-E4B8-7BFD-362F9D57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Bluetooth: </a:t>
            </a:r>
            <a:r>
              <a:rPr lang="en-US" dirty="0" err="1"/>
              <a:t>eDAA</a:t>
            </a:r>
            <a:r>
              <a:rPr lang="en-US" dirty="0"/>
              <a:t> combined with CE-LBT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56B67F-350E-9519-5E76-FB766F29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7" y="1981201"/>
            <a:ext cx="5827557" cy="411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CE-LBT detects channel as busy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Defer transmission to the next connection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Block channel and all channels belonging to the corresponding 20MHz block from future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Special case: if channel is centered between two 20MHz blocks, then block all channels belonging to the right </a:t>
            </a:r>
            <a:r>
              <a:rPr lang="en-US" b="1" dirty="0"/>
              <a:t>and</a:t>
            </a:r>
            <a:r>
              <a:rPr lang="en-US" dirty="0"/>
              <a:t> left block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Same procedure for two consecutive CRC failures within a connection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least 15 unblocked channels remain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78325E-D842-1F49-0B90-5CBAC234F4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5C520E-87D9-021C-773D-8D4E1B2708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B019BF9-63A7-AD5A-4EB6-A6048F401D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D84A7B-910A-10B7-32B4-F0DB6573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07" y="3072607"/>
            <a:ext cx="43942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4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727C0-384B-99B0-2564-FCA3DCE1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/>
          <a:lstStyle/>
          <a:p>
            <a:r>
              <a:rPr lang="en-US"/>
              <a:t>Wi-Fi: Puncturing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4DB3F7F-86D6-055F-3859-D34EF4788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LBT without Puncturing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E2D7B8E-D3F9-8D8D-D409-61C05E2B7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077071"/>
            <a:ext cx="5386917" cy="20490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AIFS / Backoff countdown starts on primary 20MHz only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Energy Detection (ED) on all channels begins 25µs before each transmission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Only transmit if all sub-channels are idle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8F1F1B-B458-DBC2-9AD0-36AE58656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LBT with Puncturing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3E58509-0A8D-97AC-A7D4-B9F72C545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4077071"/>
            <a:ext cx="5389033" cy="20490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Puncturing allows 20MHz “holes” in the spectrum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Primary 20MHz must be idle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Assumption: puncturing is fully dynamic and flexible concerning which 20MHz is punctured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3330595-5A83-AD60-F12C-5970820642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C03D51-4752-4D37-0353-275675AA7C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D5C119-F99D-2818-BC11-2F4E6BDED2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DE15113-0C92-6F99-CC4F-929B081B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31" y="2057400"/>
            <a:ext cx="5245100" cy="195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4DDD491-639E-2CF1-BFB4-DD5A578F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057400"/>
            <a:ext cx="4152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14387-032B-83D2-1FA9-CADC448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Results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91EF3-B609-2A28-7C9D-86475881C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22C92B-9159-3452-5701-DFF70F3E25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D8FED-3DC9-6EB1-6BF4-AD1F033AF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801CF-2509-330B-1209-D9BD332B0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8106B-89CD-C3A9-DC6F-735CBB06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Interference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B3A025-5AB3-ED16-092B-CF337EC45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4653136"/>
            <a:ext cx="5077884" cy="1441278"/>
          </a:xfrm>
        </p:spPr>
        <p:txBody>
          <a:bodyPr/>
          <a:lstStyle/>
          <a:p>
            <a:r>
              <a:rPr lang="en-US" sz="1800" dirty="0"/>
              <a:t>Wi-Fi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FTP download delay slightly higher than 100ms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A6E648-0005-B347-DCE1-C0E7B0240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4653136"/>
            <a:ext cx="5080000" cy="1441278"/>
          </a:xfrm>
        </p:spPr>
        <p:txBody>
          <a:bodyPr/>
          <a:lstStyle/>
          <a:p>
            <a:r>
              <a:rPr lang="en-US" sz="1800"/>
              <a:t>Bluetooth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/>
              <a:t>Packet delay depends on size and if fragments fit into one connection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/>
              <a:t>Small chance of collisions of the six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5E4796-8894-03DF-6A91-CD31AA87BE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551826-72BA-2C9B-8672-83F65B35E0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D4F0A8-04A5-BE3B-AA04-A6CDA9EC9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F4642521-0544-70FF-C594-63D1AD0C8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487" y="1630014"/>
            <a:ext cx="3809269" cy="295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91BA5D4D-D56F-68AB-BB77-3F6DEA971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243" y="1630593"/>
            <a:ext cx="3809269" cy="2950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294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Baseline: No Coexistence Mechanisms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611363"/>
            <a:ext cx="4492291" cy="45608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⇐  Wi-Fi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High impact of Bluetooth interference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Depending on Bluetooth 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Optimistic PER model: impact only due to LBT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Pessimistic PER model: impact due to LBT (interference first) and packet errors (interference second)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Approx. factor 2 </a:t>
            </a:r>
            <a:r>
              <a:rPr lang="en-US" b="0" dirty="0"/>
              <a:t>delay for 320B/20ms, unusable for 1280B/20ms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No impact of Wi-Fi interference on packet delay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620" y="1593056"/>
            <a:ext cx="2989527" cy="23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634" y="4107559"/>
            <a:ext cx="2983500" cy="23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2264" y="4105408"/>
            <a:ext cx="3019546" cy="2339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64" y="1593514"/>
            <a:ext cx="3019546" cy="233908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</p:spTree>
    <p:extLst>
      <p:ext uri="{BB962C8B-B14F-4D97-AF65-F5344CB8AC3E}">
        <p14:creationId xmlns:p14="http://schemas.microsoft.com/office/powerpoint/2010/main" val="145889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Coexistence 1: Bluetooth with CE-LBT (but no </a:t>
            </a:r>
            <a:r>
              <a:rPr lang="en-US" err="1"/>
              <a:t>eDAA</a:t>
            </a:r>
            <a:r>
              <a:rPr lang="en-US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611363"/>
            <a:ext cx="4492291" cy="45608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⇐  Wi-Fi </a:t>
            </a:r>
            <a:br>
              <a:rPr lang="en-US" dirty="0"/>
            </a:br>
            <a:r>
              <a:rPr lang="en-US" sz="1900" b="0" dirty="0"/>
              <a:t>(only for 1280B Bluetooth packets)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Significant improvement vs. Bluetooth without LBT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Introduction of delay steps due to missed Connection Events (CEs)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Reduction of capacity leads to oversaturation case for many BSSs or large packet size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1595294"/>
            <a:ext cx="2983809" cy="2335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4109797"/>
            <a:ext cx="2983809" cy="2335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176" y="4106889"/>
            <a:ext cx="3015721" cy="233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76" y="1594995"/>
            <a:ext cx="3015721" cy="23361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</p:spTree>
    <p:extLst>
      <p:ext uri="{BB962C8B-B14F-4D97-AF65-F5344CB8AC3E}">
        <p14:creationId xmlns:p14="http://schemas.microsoft.com/office/powerpoint/2010/main" val="368213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Coexistence 2: Bluetooth with CE-LBT and </a:t>
            </a:r>
            <a:r>
              <a:rPr lang="en-US" err="1"/>
              <a:t>eDAA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611363"/>
            <a:ext cx="4492291" cy="45608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⇐  Wi-Fi </a:t>
            </a:r>
            <a:br>
              <a:rPr lang="en-US" dirty="0"/>
            </a:br>
            <a:r>
              <a:rPr lang="en-US" sz="1900" b="0" dirty="0"/>
              <a:t>(only for 1280 B Bluetooth packets)</a:t>
            </a:r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Bluetooth has essentially no impact on Wi-Fi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One or two BSS, i.e., at least 160 MHz idle: Good coexistence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Three BSS: Links fail to find idle channels, oversaturation case even for 320B per 20ms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1595293"/>
            <a:ext cx="2983809" cy="2335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4109796"/>
            <a:ext cx="2983809" cy="2335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176" y="4106889"/>
            <a:ext cx="3015721" cy="233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76" y="1594995"/>
            <a:ext cx="3015721" cy="23361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</p:spTree>
    <p:extLst>
      <p:ext uri="{BB962C8B-B14F-4D97-AF65-F5344CB8AC3E}">
        <p14:creationId xmlns:p14="http://schemas.microsoft.com/office/powerpoint/2010/main" val="168904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>
            <a:normAutofit fontScale="625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GB" b="0" dirty="0"/>
              <a:t>Multiple contributions on coexistence of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	Listen-Before-Talk (LBT) based 	wideband (“</a:t>
            </a:r>
            <a:r>
              <a:rPr lang="en-GB" b="0" i="1" dirty="0"/>
              <a:t>Wi-Fi</a:t>
            </a:r>
            <a:r>
              <a:rPr lang="en-GB" b="0" dirty="0"/>
              <a:t>”)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with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	Narrow-Band Frequency Hopping (NBFH) 	(“</a:t>
            </a:r>
            <a:r>
              <a:rPr lang="en-GB" b="0" i="1" dirty="0"/>
              <a:t>Bluetooth</a:t>
            </a:r>
            <a:r>
              <a:rPr lang="en-GB" b="0" dirty="0"/>
              <a:t>” or “</a:t>
            </a:r>
            <a:r>
              <a:rPr lang="en-GB" b="0" i="1" dirty="0"/>
              <a:t>BLE</a:t>
            </a:r>
            <a:r>
              <a:rPr lang="en-GB" b="0" dirty="0"/>
              <a:t>”)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in the same spectrum (5.945 GHz to 6.425 GHz)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dirty="0"/>
              <a:t>IEEE 802.11-23/0453: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GB" dirty="0" err="1"/>
              <a:t>eDAA</a:t>
            </a:r>
            <a:r>
              <a:rPr lang="en-GB" dirty="0"/>
              <a:t> claimed to be inadequate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GB" dirty="0"/>
              <a:t>LBT (for NBFH) appears to work quite well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dirty="0"/>
              <a:t>IEEE 802.11-23/0877: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GB" dirty="0"/>
              <a:t>NBFH with </a:t>
            </a:r>
            <a:r>
              <a:rPr lang="en-GB" dirty="0" err="1"/>
              <a:t>eDAA</a:t>
            </a:r>
            <a:r>
              <a:rPr lang="en-GB" dirty="0"/>
              <a:t> can co-exist with Wi-Fi without LBT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CE5478-6303-B336-47B9-A9C8FF9887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GB" sz="2000" b="0" dirty="0"/>
              <a:t>Contributions are based on simulations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sz="1800" dirty="0"/>
              <a:t>What are the underlying assumptions / models?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sz="1800" dirty="0"/>
              <a:t>What is the impact of changing the assumptions on the results?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sz="1800" dirty="0"/>
              <a:t>Which assumptions are realistic / need to be considered?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3: Wi-Fi with Puncturing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611363"/>
            <a:ext cx="4492291" cy="45608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⇐  Wi-Fi </a:t>
            </a:r>
            <a:br>
              <a:rPr lang="en-US" dirty="0"/>
            </a:br>
            <a:r>
              <a:rPr lang="en-US" sz="1900" b="0" dirty="0"/>
              <a:t>(only for 1280 B Bluetooth packets)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Significant improvement over no </a:t>
            </a:r>
            <a:r>
              <a:rPr lang="en-US" b="0" dirty="0" err="1"/>
              <a:t>coex</a:t>
            </a:r>
            <a:r>
              <a:rPr lang="en-US" b="0" dirty="0"/>
              <a:t> mechanism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Channel access delay is reduced to interference-free case, only packet errors remain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Same results as in no interference case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1595294"/>
            <a:ext cx="2983808" cy="233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4109797"/>
            <a:ext cx="2983808" cy="233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176" y="4106889"/>
            <a:ext cx="3015720" cy="233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76" y="1594995"/>
            <a:ext cx="3015720" cy="23361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</p:spTree>
    <p:extLst>
      <p:ext uri="{BB962C8B-B14F-4D97-AF65-F5344CB8AC3E}">
        <p14:creationId xmlns:p14="http://schemas.microsoft.com/office/powerpoint/2010/main" val="157875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988840"/>
            <a:ext cx="4492291" cy="41833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⇐  Wi-Fi </a:t>
            </a:r>
            <a:br>
              <a:rPr lang="en-US" dirty="0"/>
            </a:br>
            <a:r>
              <a:rPr lang="en-US" sz="1900" b="0" dirty="0"/>
              <a:t>(only for 1280B Bluetooth packets)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Significant improvement over no </a:t>
            </a:r>
            <a:r>
              <a:rPr lang="en-US" b="0" dirty="0" err="1"/>
              <a:t>coex</a:t>
            </a:r>
            <a:r>
              <a:rPr lang="en-US" b="0" dirty="0"/>
              <a:t> mechanism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Channel access delay is reduced to interference-free case, only packet errors remain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Same results as if Wi-Fi does not puncture</a:t>
            </a:r>
          </a:p>
          <a:p>
            <a:pPr marL="0" indent="0"/>
            <a:endParaRPr lang="en-US" b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1595293"/>
            <a:ext cx="2983808" cy="233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4109796"/>
            <a:ext cx="2983808" cy="233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176" y="4106888"/>
            <a:ext cx="3015720" cy="233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76" y="1594994"/>
            <a:ext cx="3015720" cy="23361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Coexistence 4: Wi-Fi with Puncturing, </a:t>
            </a:r>
            <a:br>
              <a:rPr lang="en-US"/>
            </a:br>
            <a:r>
              <a:rPr lang="en-US"/>
              <a:t>Bluetooth with CE-LBT &amp; </a:t>
            </a:r>
            <a:r>
              <a:rPr lang="en-US" err="1"/>
              <a:t>eDAA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91C18-94C2-B5CB-5A4B-58C7CCD0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8D5AD9-2203-2BA2-8C12-E5BE2D2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Wi-Fi interfered by Bluetooth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Increased channel access delay due to LBT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Counteracted by puncturing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May increase packet errors due to strong, narrow-band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it possible to enhance resilience if only 1MHz of 160MHz is interfered?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Bluetooth interfered by 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Robust against wideband interference (in this scenario)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Introduction of CE-LBT (together with </a:t>
            </a:r>
            <a:r>
              <a:rPr lang="en-US" b="0" dirty="0" err="1"/>
              <a:t>eDAA</a:t>
            </a:r>
            <a:r>
              <a:rPr lang="en-US" b="0" dirty="0"/>
              <a:t>) </a:t>
            </a:r>
          </a:p>
          <a:p>
            <a:pPr marL="971550" lvl="1" indent="-514350">
              <a:buAutoNum type="romanLcParenBoth"/>
            </a:pPr>
            <a:r>
              <a:rPr lang="en-US" b="0" dirty="0"/>
              <a:t>may increase delays and </a:t>
            </a:r>
          </a:p>
          <a:p>
            <a:pPr marL="971550" lvl="1" indent="-514350">
              <a:buAutoNum type="romanLcParenBoth"/>
            </a:pPr>
            <a:r>
              <a:rPr lang="en-US" b="0" dirty="0"/>
              <a:t>may suppress connections, depending on Wi-Fi channel usage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F95B8-6E21-5162-1019-47F6DF8B65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F3201-D825-348C-7CF2-A3AF028D50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75C13A1-37A2-88AF-7168-71092B7D16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8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E43B6-CFFF-B8F1-F32D-8C01AA04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 2B: Scenario 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6642C3-C264-3A36-F5A5-20DF2470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43" y="1981201"/>
            <a:ext cx="3883341" cy="411321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Decrease Bluetooth transmit power to 0dBm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signal strength at headsets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 Bluetooth device distance to 2m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pathloss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Move Bluetooth links to the center between the Wi-Fi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interference by the downlink-heavy Wi-Fi traffic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03E3F3-2A01-0E01-C0F4-2E495CEFBB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AE8D1-8E29-1096-8B76-AA6E6C1B787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7FF4683-E2F1-BAA6-38A2-5052470284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F76775A3-1C21-B8D6-7EFE-95647D10D8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2382223"/>
            <a:ext cx="5182343" cy="33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6DA4F-8EF4-DAE8-9259-E125F5FF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/>
          <a:lstStyle/>
          <a:p>
            <a:r>
              <a:rPr lang="en-US"/>
              <a:t>Scenario B Impact: Channel Conditions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F228187-EE03-4BEF-C14B-59F624B43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Wi-Fi interfered by Bluetooth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483D377-85F9-9402-81B3-AFCAAD2E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3260" y="2174875"/>
            <a:ext cx="3413257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Interference still triggers ED at STA &amp;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Less (but still significant) interference at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C/I = 11dB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SNR = −11dB </a:t>
            </a:r>
            <a:br>
              <a:rPr lang="en-US" dirty="0"/>
            </a:br>
            <a:r>
              <a:rPr lang="en-US" dirty="0"/>
              <a:t>(on 1MHz)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EE7867B-5B5F-CBCB-2E72-4A77362F9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Bluetooth interfered by Wi-Fi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8EDC292-1A58-BE44-4231-0FF8E5506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4417" y="2174875"/>
            <a:ext cx="3337984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Strong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SNR from 52dB down to 6dB if AP is transmitting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8FDF2DD-9028-5CBD-F8A0-57A3077431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AE1176-10C5-09DB-EC32-365B9261CA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3CAFE-DA67-86F5-4599-F509A6493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DDAFA9-72DE-414E-37DC-1884D506C8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9376" y="2429438"/>
            <a:ext cx="2247900" cy="38053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2397D7-946D-8C8E-5CF7-6AD96EDEFA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98909" y="2169738"/>
            <a:ext cx="1968500" cy="41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4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09D5033-FC42-703F-C0C8-728E87AC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5001"/>
            <a:ext cx="10972800" cy="1143000"/>
          </a:xfrm>
        </p:spPr>
        <p:txBody>
          <a:bodyPr/>
          <a:lstStyle/>
          <a:p>
            <a:r>
              <a:rPr lang="en-US" dirty="0"/>
              <a:t>Scenario B Impact:</a:t>
            </a:r>
            <a:br>
              <a:rPr lang="en-US" dirty="0"/>
            </a:br>
            <a:r>
              <a:rPr lang="en-US" dirty="0"/>
              <a:t>Baseline / No Coexistence Mechanisms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44353-FB9D-06AB-6BAA-868188950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691863"/>
            <a:ext cx="5389033" cy="639762"/>
          </a:xfrm>
        </p:spPr>
        <p:txBody>
          <a:bodyPr/>
          <a:lstStyle/>
          <a:p>
            <a:pPr algn="ctr"/>
            <a:r>
              <a:rPr lang="en-US" dirty="0"/>
              <a:t>Scenario B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1A53A3-A286-EB42-F828-AB65877F34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844FB0-991A-DED4-A81A-95EE6333DC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748DD-D185-3ADD-C9E6-BC04621003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24383B-6A74-2DA7-D8C9-D0CCA506C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91863"/>
            <a:ext cx="5386917" cy="639762"/>
          </a:xfrm>
        </p:spPr>
        <p:txBody>
          <a:bodyPr/>
          <a:lstStyle/>
          <a:p>
            <a:pPr algn="ctr"/>
            <a:r>
              <a:rPr lang="en-US" dirty="0"/>
              <a:t>Scenario 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0151AAE-648F-479E-07D6-3F863207F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630783"/>
            <a:ext cx="10972800" cy="1495380"/>
          </a:xfrm>
        </p:spPr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Increased packet delay for Bluetooth due to packet errors and retransmissions in the next connection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Slightly higher delay for Wi-Fi due to increased Bluetooth interference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12" name="Inhaltsplatzhalter 16">
            <a:extLst>
              <a:ext uri="{FF2B5EF4-FFF2-40B4-BE49-F238E27FC236}">
                <a16:creationId xmlns:a16="http://schemas.microsoft.com/office/drawing/2014/main" id="{7FF5266A-FEFF-52E2-7A27-7B01BFC88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469" y="2433172"/>
            <a:ext cx="2323636" cy="180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896152-FDC6-546D-D927-46B53A53C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49" y="2433172"/>
            <a:ext cx="2323635" cy="1800000"/>
          </a:xfrm>
          <a:prstGeom prst="rect">
            <a:avLst/>
          </a:prstGeom>
        </p:spPr>
      </p:pic>
      <p:pic>
        <p:nvPicPr>
          <p:cNvPr id="5" name="Inhaltsplatzhalter 16">
            <a:extLst>
              <a:ext uri="{FF2B5EF4-FFF2-40B4-BE49-F238E27FC236}">
                <a16:creationId xmlns:a16="http://schemas.microsoft.com/office/drawing/2014/main" id="{D0E77549-73FD-4057-BA2B-9199074A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037" y="2434691"/>
            <a:ext cx="2323634" cy="180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92153E-6A69-D98D-7531-793B2EB67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217" y="2434691"/>
            <a:ext cx="232363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3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09D5033-FC42-703F-C0C8-728E87AC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5001"/>
            <a:ext cx="10972800" cy="1143000"/>
          </a:xfrm>
        </p:spPr>
        <p:txBody>
          <a:bodyPr/>
          <a:lstStyle/>
          <a:p>
            <a:r>
              <a:rPr lang="en-US" dirty="0"/>
              <a:t>Scenario B Impact:</a:t>
            </a:r>
            <a:br>
              <a:rPr lang="en-US" dirty="0"/>
            </a:br>
            <a:r>
              <a:rPr lang="en-US" dirty="0"/>
              <a:t>Wi-Fi with Puncturing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44353-FB9D-06AB-6BAA-868188950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691863"/>
            <a:ext cx="5389033" cy="639762"/>
          </a:xfrm>
        </p:spPr>
        <p:txBody>
          <a:bodyPr/>
          <a:lstStyle/>
          <a:p>
            <a:pPr algn="ctr"/>
            <a:r>
              <a:rPr lang="en-US" dirty="0"/>
              <a:t>Scenario B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1A53A3-A286-EB42-F828-AB65877F34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844FB0-991A-DED4-A81A-95EE6333DC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748DD-D185-3ADD-C9E6-BC04621003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24383B-6A74-2DA7-D8C9-D0CCA506C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91863"/>
            <a:ext cx="5386917" cy="639762"/>
          </a:xfrm>
        </p:spPr>
        <p:txBody>
          <a:bodyPr/>
          <a:lstStyle/>
          <a:p>
            <a:pPr algn="ctr"/>
            <a:r>
              <a:rPr lang="en-US" dirty="0"/>
              <a:t>Scenario 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0151AAE-648F-479E-07D6-3F863207F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630783"/>
            <a:ext cx="10972800" cy="1495380"/>
          </a:xfrm>
        </p:spPr>
        <p:txBody>
          <a:bodyPr numCol="1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Increased packet delay for Bluetooth due to higher interference power in non-punctured channels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Wi-Fi delay slightly better than in Scenario A – less interference power from Bluetooth due to larger distance</a:t>
            </a:r>
          </a:p>
        </p:txBody>
      </p:sp>
      <p:pic>
        <p:nvPicPr>
          <p:cNvPr id="12" name="Inhaltsplatzhalter 16">
            <a:extLst>
              <a:ext uri="{FF2B5EF4-FFF2-40B4-BE49-F238E27FC236}">
                <a16:creationId xmlns:a16="http://schemas.microsoft.com/office/drawing/2014/main" id="{7FF5266A-FEFF-52E2-7A27-7B01BFC88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469" y="2433172"/>
            <a:ext cx="2323636" cy="17999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896152-FDC6-546D-D927-46B53A53C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49" y="2433173"/>
            <a:ext cx="2323635" cy="1799998"/>
          </a:xfrm>
          <a:prstGeom prst="rect">
            <a:avLst/>
          </a:prstGeom>
        </p:spPr>
      </p:pic>
      <p:pic>
        <p:nvPicPr>
          <p:cNvPr id="5" name="Inhaltsplatzhalter 16">
            <a:extLst>
              <a:ext uri="{FF2B5EF4-FFF2-40B4-BE49-F238E27FC236}">
                <a16:creationId xmlns:a16="http://schemas.microsoft.com/office/drawing/2014/main" id="{D0E77549-73FD-4057-BA2B-9199074A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016" y="2434691"/>
            <a:ext cx="2315675" cy="180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92153E-6A69-D98D-7531-793B2EB67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96" y="2434691"/>
            <a:ext cx="23156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09D5033-FC42-703F-C0C8-728E87AC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5001"/>
            <a:ext cx="10972800" cy="1143000"/>
          </a:xfrm>
        </p:spPr>
        <p:txBody>
          <a:bodyPr/>
          <a:lstStyle/>
          <a:p>
            <a:r>
              <a:rPr lang="en-US" dirty="0"/>
              <a:t>Scenario B Impact:</a:t>
            </a:r>
            <a:br>
              <a:rPr lang="en-US" dirty="0"/>
            </a:br>
            <a:r>
              <a:rPr lang="en-US" dirty="0"/>
              <a:t>Wi-Fi with puncturing, Bluetooth with CE-LBT &amp; </a:t>
            </a:r>
            <a:r>
              <a:rPr lang="en-US" dirty="0" err="1"/>
              <a:t>eDAA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44353-FB9D-06AB-6BAA-868188950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691863"/>
            <a:ext cx="5389033" cy="639762"/>
          </a:xfrm>
        </p:spPr>
        <p:txBody>
          <a:bodyPr/>
          <a:lstStyle/>
          <a:p>
            <a:pPr algn="ctr"/>
            <a:r>
              <a:rPr lang="en-US" dirty="0"/>
              <a:t>Scenario B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1A53A3-A286-EB42-F828-AB65877F34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844FB0-991A-DED4-A81A-95EE6333DC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748DD-D185-3ADD-C9E6-BC04621003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24383B-6A74-2DA7-D8C9-D0CCA506C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91863"/>
            <a:ext cx="5386917" cy="639762"/>
          </a:xfrm>
        </p:spPr>
        <p:txBody>
          <a:bodyPr/>
          <a:lstStyle/>
          <a:p>
            <a:pPr algn="ctr"/>
            <a:r>
              <a:rPr lang="en-US" dirty="0"/>
              <a:t>Scenario 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0151AAE-648F-479E-07D6-3F863207F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630783"/>
            <a:ext cx="10972800" cy="1495380"/>
          </a:xfrm>
        </p:spPr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Bluetooth results are slightly worse than in Scenario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Wi-Fi completely recovers, similar as in Scenario A</a:t>
            </a:r>
          </a:p>
        </p:txBody>
      </p:sp>
      <p:pic>
        <p:nvPicPr>
          <p:cNvPr id="12" name="Inhaltsplatzhalter 16">
            <a:extLst>
              <a:ext uri="{FF2B5EF4-FFF2-40B4-BE49-F238E27FC236}">
                <a16:creationId xmlns:a16="http://schemas.microsoft.com/office/drawing/2014/main" id="{7FF5266A-FEFF-52E2-7A27-7B01BFC88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469" y="2433172"/>
            <a:ext cx="2323635" cy="17999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896152-FDC6-546D-D927-46B53A53C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50" y="2433173"/>
            <a:ext cx="2323633" cy="1799998"/>
          </a:xfrm>
          <a:prstGeom prst="rect">
            <a:avLst/>
          </a:prstGeom>
        </p:spPr>
      </p:pic>
      <p:pic>
        <p:nvPicPr>
          <p:cNvPr id="5" name="Inhaltsplatzhalter 16">
            <a:extLst>
              <a:ext uri="{FF2B5EF4-FFF2-40B4-BE49-F238E27FC236}">
                <a16:creationId xmlns:a16="http://schemas.microsoft.com/office/drawing/2014/main" id="{D0E77549-73FD-4057-BA2B-9199074A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016" y="2437775"/>
            <a:ext cx="2315675" cy="1793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92153E-6A69-D98D-7531-793B2EB67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96" y="2437775"/>
            <a:ext cx="2315675" cy="17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37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91C18-94C2-B5CB-5A4B-58C7CCD0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8D5AD9-2203-2BA2-8C12-E5BE2D2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2963089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Wi-Fi interfered by Bluetooth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Increased channel access delay due to LBT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Counteracted by puncturing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May increase packet errors due to strong, narrow-band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it possible to enhance resilience if only 1MHz of 160MHz is interfered?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Bluetooth interfered by 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Introduction of CE-LBT (together with </a:t>
            </a:r>
            <a:r>
              <a:rPr lang="en-US" b="0" dirty="0" err="1"/>
              <a:t>eDAA</a:t>
            </a:r>
            <a:r>
              <a:rPr lang="en-US" b="0" dirty="0"/>
              <a:t>) </a:t>
            </a:r>
          </a:p>
          <a:p>
            <a:pPr marL="0" indent="0"/>
            <a:r>
              <a:rPr lang="en-US" b="0" dirty="0">
                <a:solidFill>
                  <a:srgbClr val="FF0000"/>
                </a:solidFill>
              </a:rPr>
              <a:t>	(</a:t>
            </a:r>
            <a:r>
              <a:rPr lang="en-US" b="0" dirty="0" err="1">
                <a:solidFill>
                  <a:srgbClr val="FF0000"/>
                </a:solidFill>
              </a:rPr>
              <a:t>i</a:t>
            </a:r>
            <a:r>
              <a:rPr lang="en-US" b="0" dirty="0">
                <a:solidFill>
                  <a:srgbClr val="FF0000"/>
                </a:solidFill>
              </a:rPr>
              <a:t>) reduces packet error rate caused by interference</a:t>
            </a:r>
            <a:r>
              <a:rPr lang="en-US" b="0" dirty="0"/>
              <a:t>, </a:t>
            </a:r>
          </a:p>
          <a:p>
            <a:pPr marL="0" indent="0"/>
            <a:r>
              <a:rPr lang="en-US" b="0" dirty="0"/>
              <a:t>	(ii) may increase delays and </a:t>
            </a:r>
          </a:p>
          <a:p>
            <a:pPr marL="0" indent="0"/>
            <a:r>
              <a:rPr lang="en-US" b="0" dirty="0"/>
              <a:t>	(iii) may suppress connections, depending on Wi-Fi channel usage</a:t>
            </a:r>
          </a:p>
          <a:p>
            <a:pPr marL="0" indent="0"/>
            <a:endParaRPr lang="en-US" b="0" dirty="0"/>
          </a:p>
          <a:p>
            <a:pPr marL="0" indent="0"/>
            <a:endParaRPr lang="en-US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F95B8-6E21-5162-1019-47F6DF8B65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F3201-D825-348C-7CF2-A3AF028D50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75C13A1-37A2-88AF-7168-71092B7D16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B710AE-8472-E4EC-8240-722EF39AB158}"/>
              </a:ext>
            </a:extLst>
          </p:cNvPr>
          <p:cNvSpPr txBox="1"/>
          <p:nvPr/>
        </p:nvSpPr>
        <p:spPr>
          <a:xfrm>
            <a:off x="914400" y="5238206"/>
            <a:ext cx="10475383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Bluetooth requires some form of CE-LBT to reduce interference impact</a:t>
            </a:r>
          </a:p>
          <a:p>
            <a:pPr marL="457200" indent="-457200"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The assumed approach is too sensitive – Bluetooth may be completely suppressed by Wi-Fi</a:t>
            </a:r>
          </a:p>
          <a:p>
            <a:pPr marL="457200" indent="-457200"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Wi-Fi with puncturing eliminates the LBT access delay resulting from narrow-band interference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14387-032B-83D2-1FA9-CADC448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Appendix: All Simulation Results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91EF3-B609-2A28-7C9D-86475881C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22C92B-9159-3452-5701-DFF70F3E25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D8FED-3DC9-6EB1-6BF4-AD1F033AF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801CF-2509-330B-1209-D9BD332B0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1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62A86-EB16-0E34-36A6-C1D900BE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688"/>
            <a:ext cx="10361084" cy="1065213"/>
          </a:xfrm>
        </p:spPr>
        <p:txBody>
          <a:bodyPr/>
          <a:lstStyle/>
          <a:p>
            <a:r>
              <a:rPr lang="en-US"/>
              <a:t>Assumption 1: Spectrum Usage / Channelization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9E6CB3-BC5A-4817-693E-83A69ABDFA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983E1-DE90-F1E4-3A3D-B3E52C48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3D570BA-1B35-DC80-B6FE-3EDDDD97C1F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F981F9-943F-BB3E-B081-957A2874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62103"/>
            <a:ext cx="5181600" cy="2414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3 ⨯ 160MHz channels (channel number 15, 47, 79)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Primary-20 always the first 20MHz</a:t>
            </a:r>
          </a:p>
        </p:txBody>
      </p:sp>
      <p:sp>
        <p:nvSpPr>
          <p:cNvPr id="10" name="Inhaltsplatzhalter 501">
            <a:extLst>
              <a:ext uri="{FF2B5EF4-FFF2-40B4-BE49-F238E27FC236}">
                <a16:creationId xmlns:a16="http://schemas.microsoft.com/office/drawing/2014/main" id="{A67DE6D2-F50C-4F0F-4EF7-5F4D0F73CC26}"/>
              </a:ext>
            </a:extLst>
          </p:cNvPr>
          <p:cNvSpPr txBox="1">
            <a:spLocks/>
          </p:cNvSpPr>
          <p:nvPr/>
        </p:nvSpPr>
        <p:spPr>
          <a:xfrm>
            <a:off x="6172200" y="3762103"/>
            <a:ext cx="5181600" cy="241485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2600" kern="0" dirty="0">
                <a:solidFill>
                  <a:schemeClr val="tx1"/>
                </a:solidFill>
              </a:rPr>
              <a:t>Bluetooth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kern="0" dirty="0">
                <a:solidFill>
                  <a:schemeClr val="tx1"/>
                </a:solidFill>
              </a:rPr>
              <a:t>1 MHz channels with 0.5MHz guard band left &amp; right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chemeClr val="tx1"/>
                </a:solidFill>
              </a:rPr>
              <a:t>Maximum 480MHz ÷ 2MHz = 240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</a:rPr>
              <a:t>3 advertising channels (0, 79, 159)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chemeClr val="tx1"/>
                </a:solidFill>
              </a:rPr>
              <a:t>233 data channels (highest prime number below 237)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chemeClr val="tx1"/>
                </a:solidFill>
              </a:rPr>
              <a:t>Center frequency of channel 0 at 5.947MHz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kern="0" dirty="0">
                <a:solidFill>
                  <a:schemeClr val="tx1"/>
                </a:solidFill>
              </a:rPr>
              <a:t>Each connection selects its frequency hopping size randomly between 44 and 94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</a:rPr>
              <a:t>Scaled up from 2.4GHz operation (37 channels, hopping size 7 to 15)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089F2C-8F9E-4ADE-EE90-3A26102291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099" y="1525959"/>
            <a:ext cx="7772400" cy="20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EB6D9-5704-151C-4C99-FD233AE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Baseline: No </a:t>
            </a:r>
            <a:r>
              <a:rPr lang="en-US" err="1"/>
              <a:t>Coex</a:t>
            </a:r>
            <a:r>
              <a:rPr lang="en-US"/>
              <a:t> mechanisms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B0F4A-029B-3088-5FE8-2CB57F652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6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6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6" y="1556427"/>
            <a:ext cx="3054975" cy="2366108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669392C-BE17-9557-ED25-E1F0BD5046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73711"/>
            <a:ext cx="5181600" cy="4055165"/>
          </a:xfrm>
        </p:spPr>
      </p:pic>
    </p:spTree>
    <p:extLst>
      <p:ext uri="{BB962C8B-B14F-4D97-AF65-F5344CB8AC3E}">
        <p14:creationId xmlns:p14="http://schemas.microsoft.com/office/powerpoint/2010/main" val="3623485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6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6" y="1556216"/>
            <a:ext cx="3054975" cy="2366529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7D3E591-390B-0FD2-7BA2-936A65E93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73711"/>
            <a:ext cx="5181600" cy="4055165"/>
          </a:xfrm>
        </p:spPr>
      </p:pic>
    </p:spTree>
    <p:extLst>
      <p:ext uri="{BB962C8B-B14F-4D97-AF65-F5344CB8AC3E}">
        <p14:creationId xmlns:p14="http://schemas.microsoft.com/office/powerpoint/2010/main" val="621591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6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7" y="1556216"/>
            <a:ext cx="3054973" cy="2366529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FB7D074-DFA6-359B-B639-D3A0373B5B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73711"/>
            <a:ext cx="5181600" cy="4055165"/>
          </a:xfrm>
        </p:spPr>
      </p:pic>
    </p:spTree>
    <p:extLst>
      <p:ext uri="{BB962C8B-B14F-4D97-AF65-F5344CB8AC3E}">
        <p14:creationId xmlns:p14="http://schemas.microsoft.com/office/powerpoint/2010/main" val="1144409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6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7" y="1556216"/>
            <a:ext cx="3054973" cy="2366529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EB54616-D8B2-9F88-EB8C-DF438F32C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73711"/>
            <a:ext cx="5181600" cy="4055165"/>
          </a:xfrm>
        </p:spPr>
      </p:pic>
    </p:spTree>
    <p:extLst>
      <p:ext uri="{BB962C8B-B14F-4D97-AF65-F5344CB8AC3E}">
        <p14:creationId xmlns:p14="http://schemas.microsoft.com/office/powerpoint/2010/main" val="1651315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EB6D9-5704-151C-4C99-FD233AE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Coex</a:t>
            </a:r>
            <a:r>
              <a:rPr lang="en-US"/>
              <a:t>: BLE with LBT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B0F4A-029B-3088-5FE8-2CB57F652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6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3" cy="2366529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4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3" cy="2366529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2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3" cy="2366529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4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3" cy="236652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1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2EFB0-1079-D116-6078-E57C58E6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688"/>
            <a:ext cx="10361084" cy="1065213"/>
          </a:xfrm>
        </p:spPr>
        <p:txBody>
          <a:bodyPr/>
          <a:lstStyle/>
          <a:p>
            <a:r>
              <a:rPr lang="en-US"/>
              <a:t>Assumption 2: Scenario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70AC1D-5FC2-62CD-C67F-9251B12E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215" y="1981201"/>
            <a:ext cx="3384377" cy="440012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Six Bluetooth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Constant bitrate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320B/20ms (≙128kb/s) 640B/20ms (≙256kb/s)</a:t>
            </a:r>
            <a:br>
              <a:rPr lang="en-US" dirty="0"/>
            </a:br>
            <a:r>
              <a:rPr lang="en-US" dirty="0"/>
              <a:t>1280/20ms (≙512kb/s) </a:t>
            </a:r>
            <a:r>
              <a:rPr lang="en-US" b="1" dirty="0"/>
              <a:t>KPI</a:t>
            </a:r>
            <a:r>
              <a:rPr lang="en-US" dirty="0"/>
              <a:t>: Packet delay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1, 2, or 3 Wi-Fi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Infinite number of 10 MB file downloads via FTP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~3 s start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KPI</a:t>
            </a:r>
            <a:r>
              <a:rPr lang="en-US" dirty="0"/>
              <a:t>: File download delay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AWGN with </a:t>
            </a:r>
            <a:br>
              <a:rPr lang="en-US" dirty="0"/>
            </a:br>
            <a:r>
              <a:rPr lang="en-US" dirty="0"/>
              <a:t>Line-of-Sight for d &lt; 5 m </a:t>
            </a:r>
            <a:br>
              <a:rPr lang="en-US" dirty="0"/>
            </a:br>
            <a:r>
              <a:rPr lang="en-US" dirty="0"/>
              <a:t>(pathloss coefficient 2.0), </a:t>
            </a:r>
            <a:br>
              <a:rPr lang="en-US" dirty="0"/>
            </a:br>
            <a:r>
              <a:rPr lang="en-US" dirty="0"/>
              <a:t>Non-Line-of-Sight for d &gt; 5 m (3.5)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8564F4-8C9D-CFB5-764D-00616FD26D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ED19B3-6441-C92A-F897-C5F237167C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9229BA6-D079-30C6-16F9-0061C4B3E2E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107" name="Grafik 106">
            <a:extLst>
              <a:ext uri="{FF2B5EF4-FFF2-40B4-BE49-F238E27FC236}">
                <a16:creationId xmlns:a16="http://schemas.microsoft.com/office/drawing/2014/main" id="{DD2FFD6A-88C7-8333-AA38-C2C0E72E85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831869"/>
            <a:ext cx="6984776" cy="44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3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EB6D9-5704-151C-4C99-FD233AE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Coex</a:t>
            </a:r>
            <a:r>
              <a:rPr lang="en-US"/>
              <a:t>: BLE with LBT &amp; </a:t>
            </a:r>
            <a:r>
              <a:rPr lang="en-US" err="1"/>
              <a:t>eDAA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B0F4A-029B-3088-5FE8-2CB57F652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88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3" cy="236652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3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3" cy="236652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63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3" cy="236652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14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2" cy="236652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0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EB6D9-5704-151C-4C99-FD233AE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Coex</a:t>
            </a:r>
            <a:r>
              <a:rPr lang="en-US"/>
              <a:t>: Wi-Fi Dynamically Punctures Occupied 20 MHz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B0F4A-029B-3088-5FE8-2CB57F652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7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2" cy="236652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9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2" cy="236652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99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2" cy="236652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2" cy="2366527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17C32-DDBB-9CE4-5C89-7EEE8718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/>
          <a:lstStyle/>
          <a:p>
            <a:r>
              <a:rPr lang="en-US" dirty="0"/>
              <a:t>Assumption 3: Capabilities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79B609-3B9B-FBE5-6BF4-1509AF4E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Wi-Fi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CCA1F95-BB04-ED1E-1EB7-FE614C8EA5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 ⨯, 2 ⨯, or 3 ⨯ non-overlapping 160MHz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23dBm transmit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Receiver Noise Figure 6dB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LBT: Energy detection threshold −71dBm/20MHz according to </a:t>
            </a:r>
            <a:br>
              <a:rPr lang="en-US" b="0" dirty="0"/>
            </a:br>
            <a:r>
              <a:rPr lang="en-US" b="0" dirty="0"/>
              <a:t>EN 303 687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1" dirty="0"/>
              <a:t>Optional</a:t>
            </a:r>
            <a:r>
              <a:rPr lang="en-US" b="0" dirty="0"/>
              <a:t>: Puncturing of 20 MHz channels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8FFB73-6336-EE86-A277-6418F8868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Bluetooth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E736B92-E891-590E-58E1-879FF000CB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233 data channels + 3 advertising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10dBm transmit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Receiver Noise Figure 8dB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10ms connection interval between connection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 Mb/s PHY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1" dirty="0"/>
              <a:t>Optional</a:t>
            </a:r>
            <a:r>
              <a:rPr lang="en-US" b="0" dirty="0"/>
              <a:t>: enhanced Detect-And-Avoid (</a:t>
            </a:r>
            <a:r>
              <a:rPr lang="en-US" b="0" dirty="0" err="1"/>
              <a:t>eDAA</a:t>
            </a:r>
            <a:r>
              <a:rPr lang="en-US" b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1" dirty="0"/>
              <a:t>Optional</a:t>
            </a:r>
            <a:r>
              <a:rPr lang="en-US" b="0" dirty="0"/>
              <a:t>: LBT before connection event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2CC646D-D713-6D9D-141B-3226C1EE1A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2A204-679E-AB3C-6717-9954F56B4C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E4D190-D692-AC37-459F-604CF8134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43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EB6D9-5704-151C-4C99-FD233AE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Coex</a:t>
            </a:r>
            <a:r>
              <a:rPr lang="en-US"/>
              <a:t>: Wi-Fi Dynamically Punctures Occupied 20 MHz, BLE with LBT &amp; </a:t>
            </a:r>
            <a:r>
              <a:rPr lang="en-US" err="1"/>
              <a:t>eDAA</a:t>
            </a:r>
            <a:r>
              <a:rPr lang="en-US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B0F4A-029B-3088-5FE8-2CB57F652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0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2" cy="2366527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1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2" cy="2366527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7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optimistic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2" cy="2366527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7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CEEC0-C45F-9793-5928-BA13BD1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B, pessimistic PER model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83806CD-C213-C477-24E9-EB650A4D4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5" y="3982236"/>
            <a:ext cx="3056106" cy="2368332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B2638C-16BE-9C0A-EEF7-1BF4397E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676" y="1556216"/>
            <a:ext cx="3054971" cy="2366527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61334-9A51-C99F-6547-E6CDA5551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350" y="1555753"/>
            <a:ext cx="3054975" cy="23908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3679BD-7819-6368-2274-EFFFB1955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460" y="4044947"/>
            <a:ext cx="3054492" cy="2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E2AA4-EAD7-EA63-F0D2-CBF6EE3F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Impact: Bluetooth Load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4E6E91F-5749-6588-3237-D439AD691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679" y="2420888"/>
            <a:ext cx="6981968" cy="130114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236497-760E-063C-895B-21605DC6D0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579C32-CE10-0E17-4E72-57B5971B71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58F175-3F1D-B9A1-674D-D8A0C55BF3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C68BB5D-7493-2139-4CEA-F268F5E9B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2680" y="3838515"/>
            <a:ext cx="6981966" cy="11887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5D408B6-0393-50C7-8D2E-682757585FB1}"/>
              </a:ext>
            </a:extLst>
          </p:cNvPr>
          <p:cNvSpPr txBox="1">
            <a:spLocks/>
          </p:cNvSpPr>
          <p:nvPr/>
        </p:nvSpPr>
        <p:spPr bwMode="auto">
          <a:xfrm>
            <a:off x="8124646" y="1981201"/>
            <a:ext cx="3659985" cy="4328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320B payload every 20ms: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Two segments fit into one connection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Every other connection event remains idle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~16 % channel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1280B payload every 20ms: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Five segments, require two connection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~57 % channel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Saturation at ~1600B/20ms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Idle time required to handle retransmissions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Build-up of transmit queues, unusable delay values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89082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FF467-4C31-8113-6BF7-8EE53602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Impact: Channel Conditions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71A55F-9716-3BF8-01F6-D4B376EB0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03758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Static &amp; deterministic 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Received power only depends on frequency and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Allows calculation of possible channel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Without interference: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Wi-Fi has perfect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Bluetooth has perfect conditions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CAC8B3-1FD5-1CF6-D042-AF321BBDE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EB86D9-F24E-B50A-553F-724C54914F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74F8A4-9ADE-20DC-69EA-541533C009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610C42-4E8D-B61C-C47D-6C7965F318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3533" y="2067694"/>
            <a:ext cx="1881080" cy="38103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B76CBD-F6DF-D07B-F372-CED5B3B32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3458348"/>
            <a:ext cx="1511300" cy="1054100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7906BE8-DCF6-5FA5-B080-18363EC46811}"/>
              </a:ext>
            </a:extLst>
          </p:cNvPr>
          <p:cNvCxnSpPr/>
          <p:nvPr/>
        </p:nvCxnSpPr>
        <p:spPr bwMode="auto">
          <a:xfrm>
            <a:off x="8760296" y="1981201"/>
            <a:ext cx="0" cy="416961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508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6DA4F-8EF4-DAE8-9259-E125F5FF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/>
          <a:lstStyle/>
          <a:p>
            <a:r>
              <a:rPr lang="en-US"/>
              <a:t>Scenario Impact: Channel Conditions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F228187-EE03-4BEF-C14B-59F624B43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Wi-Fi interfered by Bluetooth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483D377-85F9-9402-81B3-AFCAAD2E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3260" y="2174875"/>
            <a:ext cx="3413257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Interference triggers ED at STA &amp;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Very strong interference at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-49.5dBm received signal power vs. </a:t>
            </a:r>
            <a:br>
              <a:rPr lang="en-US" dirty="0"/>
            </a:br>
            <a:r>
              <a:rPr lang="en-US" dirty="0"/>
              <a:t>-44dBm received interference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SINR = −27 dB </a:t>
            </a:r>
            <a:br>
              <a:rPr lang="en-US" dirty="0"/>
            </a:br>
            <a:r>
              <a:rPr lang="en-US" dirty="0"/>
              <a:t>(on 1 MHz)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Impact depends on Packet error model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EE7867B-5B5F-CBCB-2E72-4A77362F9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Bluetooth interfered by Wi-Fi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8EDC292-1A58-BE44-4231-0FF8E5506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4417" y="2174875"/>
            <a:ext cx="3337984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Slightly interfered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Interference is spread over 160 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Large distance to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Interfered by AP: SINR = 33dB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Interfered by STA:</a:t>
            </a:r>
            <a:br>
              <a:rPr lang="en-US" b="0" dirty="0"/>
            </a:br>
            <a:r>
              <a:rPr lang="en-US" b="0" dirty="0"/>
              <a:t>SINR = 15dB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Essentially no impact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8FDF2DD-9028-5CBD-F8A0-57A3077431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AE1176-10C5-09DB-EC32-365B9261CA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3CAFE-DA67-86F5-4599-F509A6493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DDAFA9-72DE-414E-37DC-1884D506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0" y="2147725"/>
            <a:ext cx="2247900" cy="4368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2397D7-946D-8C8E-5CF7-6AD96EDEF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09" y="2147725"/>
            <a:ext cx="1968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328C4-EC33-AE7A-D53A-16463E1A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4.1: Wi-Fi Packet Error Model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A442FB-10A9-518B-44A6-2934F213A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67DE3-FC50-A28D-DCF6-5696EF85BB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3E4B81-4CF9-F608-4303-557032E806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0782CBA-45FA-3280-B7B9-1A88AF92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" y="2085906"/>
            <a:ext cx="4800600" cy="3314700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5BF8654-0498-ED28-81CE-EC1396F94BDB}"/>
              </a:ext>
            </a:extLst>
          </p:cNvPr>
          <p:cNvCxnSpPr/>
          <p:nvPr/>
        </p:nvCxnSpPr>
        <p:spPr>
          <a:xfrm flipV="1">
            <a:off x="4825942" y="2801166"/>
            <a:ext cx="3265816" cy="10115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F15D2FC3-C0F2-465E-3B9F-537C499C58CF}"/>
              </a:ext>
            </a:extLst>
          </p:cNvPr>
          <p:cNvSpPr txBox="1"/>
          <p:nvPr/>
        </p:nvSpPr>
        <p:spPr>
          <a:xfrm>
            <a:off x="5467395" y="2457822"/>
            <a:ext cx="234689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PER Model A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(average Mutual Information,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according to 11ax evaluation methodology PHY abstraction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“optimistic”)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1907CD8-E980-9BDF-C1CF-B76F28A4232B}"/>
              </a:ext>
            </a:extLst>
          </p:cNvPr>
          <p:cNvCxnSpPr>
            <a:cxnSpLocks/>
          </p:cNvCxnSpPr>
          <p:nvPr/>
        </p:nvCxnSpPr>
        <p:spPr>
          <a:xfrm>
            <a:off x="4825942" y="4334181"/>
            <a:ext cx="3265816" cy="7728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33661D1B-8190-209A-43C5-498605DE16F3}"/>
              </a:ext>
            </a:extLst>
          </p:cNvPr>
          <p:cNvSpPr txBox="1"/>
          <p:nvPr/>
        </p:nvSpPr>
        <p:spPr>
          <a:xfrm>
            <a:off x="5665000" y="4574020"/>
            <a:ext cx="21582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PER Model B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(Mutual Information of C/I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“pessimistic”)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A8F526A-C4C3-D65D-40BF-BCB79FD9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990" y="1773414"/>
            <a:ext cx="3757650" cy="1831940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0" dirty="0"/>
              <a:t>average MI</a:t>
            </a:r>
          </a:p>
          <a:p>
            <a:pPr marL="0" indent="0">
              <a:buNone/>
            </a:pPr>
            <a:r>
              <a:rPr lang="en-US" sz="1400" b="0" dirty="0"/>
              <a:t>= 159 ∕ 160 × MI(</a:t>
            </a:r>
            <a:r>
              <a:rPr lang="en-US" sz="1400" b="0" dirty="0">
                <a:solidFill>
                  <a:schemeClr val="accent1"/>
                </a:solidFill>
              </a:rPr>
              <a:t>36dB</a:t>
            </a:r>
            <a:r>
              <a:rPr lang="en-US" sz="1400" b="0" dirty="0"/>
              <a:t>) + 1 ∕ 160 × MI(</a:t>
            </a:r>
            <a:r>
              <a:rPr lang="en-US" sz="1400" b="0" dirty="0">
                <a:solidFill>
                  <a:srgbClr val="FF0000"/>
                </a:solidFill>
              </a:rPr>
              <a:t>-27dB</a:t>
            </a:r>
            <a:r>
              <a:rPr lang="en-US" sz="1400" b="0" dirty="0"/>
              <a:t>)</a:t>
            </a:r>
          </a:p>
          <a:p>
            <a:pPr marL="0" indent="0">
              <a:buNone/>
            </a:pPr>
            <a:r>
              <a:rPr lang="en-US" sz="1400" b="0" dirty="0"/>
              <a:t>= 159 ∕ 160 × 10b + 1 ∕ 160 × 0b</a:t>
            </a:r>
          </a:p>
          <a:p>
            <a:pPr marL="0" indent="0">
              <a:buNone/>
            </a:pPr>
            <a:r>
              <a:rPr lang="en-US" sz="1400" b="0" dirty="0"/>
              <a:t>= 9.93b</a:t>
            </a:r>
          </a:p>
          <a:p>
            <a:pPr marL="0" indent="0">
              <a:buNone/>
            </a:pPr>
            <a:r>
              <a:rPr lang="en-US" sz="1400" b="0" dirty="0"/>
              <a:t>⇒ </a:t>
            </a:r>
            <a:r>
              <a:rPr lang="en-US" sz="1400" b="0" dirty="0">
                <a:solidFill>
                  <a:srgbClr val="00B050"/>
                </a:solidFill>
              </a:rPr>
              <a:t>OK</a:t>
            </a:r>
          </a:p>
          <a:p>
            <a:pPr marL="0" indent="0">
              <a:buNone/>
            </a:pPr>
            <a:r>
              <a:rPr lang="en-US" sz="1400" b="0" dirty="0"/>
              <a:t>(strong narrow-band interference is averaged out)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2D07F862-0741-05AB-4910-51272E5A8A4E}"/>
              </a:ext>
            </a:extLst>
          </p:cNvPr>
          <p:cNvSpPr txBox="1">
            <a:spLocks/>
          </p:cNvSpPr>
          <p:nvPr/>
        </p:nvSpPr>
        <p:spPr>
          <a:xfrm>
            <a:off x="8220990" y="3860074"/>
            <a:ext cx="3757649" cy="254725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MI(C/I)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= MI(	</a:t>
            </a:r>
            <a:r>
              <a:rPr lang="en-US" sz="1400" dirty="0">
                <a:solidFill>
                  <a:schemeClr val="accent1"/>
                </a:solidFill>
              </a:rPr>
              <a:t>-71dBm/MHz × 160MHz</a:t>
            </a:r>
            <a:r>
              <a:rPr lang="en-US" sz="1400" dirty="0"/>
              <a:t> – </a:t>
            </a:r>
            <a:br>
              <a:rPr lang="en-US" sz="1400" dirty="0"/>
            </a:br>
            <a:r>
              <a:rPr lang="en-US" sz="1400" dirty="0"/>
              <a:t>	</a:t>
            </a:r>
            <a:r>
              <a:rPr lang="en-US" sz="1400" dirty="0">
                <a:solidFill>
                  <a:srgbClr val="FF0000"/>
                </a:solidFill>
              </a:rPr>
              <a:t>-44dBm/MHz × 1MHz	</a:t>
            </a:r>
            <a:r>
              <a:rPr lang="en-US" sz="1400" dirty="0"/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= MI (-49dBm – -44dBm)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= MI(-5dB)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= 0b</a:t>
            </a:r>
          </a:p>
          <a:p>
            <a:pPr marL="0" indent="0">
              <a:buNone/>
            </a:pPr>
            <a:r>
              <a:rPr lang="en-US" sz="1400" dirty="0"/>
              <a:t>⇒ </a:t>
            </a:r>
            <a:r>
              <a:rPr lang="en-US" sz="1400" dirty="0">
                <a:solidFill>
                  <a:srgbClr val="FF0000"/>
                </a:solidFill>
              </a:rPr>
              <a:t>Failed</a:t>
            </a:r>
          </a:p>
          <a:p>
            <a:pPr marL="0" indent="0">
              <a:buNone/>
            </a:pPr>
            <a:r>
              <a:rPr lang="en-US" sz="1400" dirty="0"/>
              <a:t>(strong narrow-band interference dominates the packet error probability)</a:t>
            </a:r>
          </a:p>
        </p:txBody>
      </p:sp>
    </p:spTree>
    <p:extLst>
      <p:ext uri="{BB962C8B-B14F-4D97-AF65-F5344CB8AC3E}">
        <p14:creationId xmlns:p14="http://schemas.microsoft.com/office/powerpoint/2010/main" val="67831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2169</Words>
  <Application>Microsoft Macintosh PowerPoint</Application>
  <PresentationFormat>Breitbild</PresentationFormat>
  <Paragraphs>376</Paragraphs>
  <Slides>54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8" baseType="lpstr">
      <vt:lpstr>Arial</vt:lpstr>
      <vt:lpstr>Times New Roman</vt:lpstr>
      <vt:lpstr>Office</vt:lpstr>
      <vt:lpstr>Dokument</vt:lpstr>
      <vt:lpstr>IEEE 802.11 and Bluetooth Coexistence Simulations</vt:lpstr>
      <vt:lpstr>Introduction</vt:lpstr>
      <vt:lpstr>Assumption 1: Spectrum Usage / Channelization</vt:lpstr>
      <vt:lpstr>Assumption 2: Scenario</vt:lpstr>
      <vt:lpstr>Assumption 3: Capabilities</vt:lpstr>
      <vt:lpstr>Scenario Impact: Bluetooth Load</vt:lpstr>
      <vt:lpstr>Scenario Impact: Channel Conditions</vt:lpstr>
      <vt:lpstr>Scenario Impact: Channel Conditions</vt:lpstr>
      <vt:lpstr>Assumption 4.1: Wi-Fi Packet Error Model</vt:lpstr>
      <vt:lpstr>Assumption 4.2: Bluetooth Packet Error Model</vt:lpstr>
      <vt:lpstr>Coexistence mechanisms</vt:lpstr>
      <vt:lpstr>Bluetooth: LBT before Connection Event (CE-LBT)</vt:lpstr>
      <vt:lpstr>Bluetooth: eDAA combined with CE-LBT</vt:lpstr>
      <vt:lpstr>Wi-Fi: Puncturing</vt:lpstr>
      <vt:lpstr>Results</vt:lpstr>
      <vt:lpstr>No Interference</vt:lpstr>
      <vt:lpstr>Baseline: No Coexistence Mechanisms</vt:lpstr>
      <vt:lpstr>Coexistence 1: Bluetooth with CE-LBT (but no eDAA)</vt:lpstr>
      <vt:lpstr>Coexistence 2: Bluetooth with CE-LBT and eDAA</vt:lpstr>
      <vt:lpstr>Coexistence 3: Wi-Fi with Puncturing</vt:lpstr>
      <vt:lpstr>Coexistence 4: Wi-Fi with Puncturing,  Bluetooth with CE-LBT &amp; eDAA</vt:lpstr>
      <vt:lpstr>Conclusions</vt:lpstr>
      <vt:lpstr>Assumption 2B: Scenario B</vt:lpstr>
      <vt:lpstr>Scenario B Impact: Channel Conditions</vt:lpstr>
      <vt:lpstr>Scenario B Impact: Baseline / No Coexistence Mechanisms</vt:lpstr>
      <vt:lpstr>Scenario B Impact: Wi-Fi with Puncturing</vt:lpstr>
      <vt:lpstr>Scenario B Impact: Wi-Fi with puncturing, Bluetooth with CE-LBT &amp; eDAA</vt:lpstr>
      <vt:lpstr>Conclusions (ii)</vt:lpstr>
      <vt:lpstr>Appendix: All Simulation Results</vt:lpstr>
      <vt:lpstr>Baseline: No Coex mechanisms</vt:lpstr>
      <vt:lpstr>Scenario A, optimistic PER model</vt:lpstr>
      <vt:lpstr>Scenario A, pessimistic PER model</vt:lpstr>
      <vt:lpstr>Scenario B, optimistic PER model</vt:lpstr>
      <vt:lpstr>Scenario B, pessimistic PER model</vt:lpstr>
      <vt:lpstr>Coex: BLE with LBT</vt:lpstr>
      <vt:lpstr>Scenario A, optimistic PER model</vt:lpstr>
      <vt:lpstr>Scenario A, pessimistic PER model</vt:lpstr>
      <vt:lpstr>Scenario B, optimistic PER model</vt:lpstr>
      <vt:lpstr>Scenario B, pessimistic PER model</vt:lpstr>
      <vt:lpstr>Coex: BLE with LBT &amp; eDAA</vt:lpstr>
      <vt:lpstr>Scenario A, optimistic PER model</vt:lpstr>
      <vt:lpstr>Scenario A, pessimistic PER model</vt:lpstr>
      <vt:lpstr>Scenario B, optimistic PER model</vt:lpstr>
      <vt:lpstr>Scenario B, pessimistic PER model</vt:lpstr>
      <vt:lpstr>Coex: Wi-Fi Dynamically Punctures Occupied 20 MHz</vt:lpstr>
      <vt:lpstr>Scenario A, optimistic PER model</vt:lpstr>
      <vt:lpstr>Scenario A, pessimistic PER model</vt:lpstr>
      <vt:lpstr>Scenario B, optimistic PER model</vt:lpstr>
      <vt:lpstr>Scenario B, pessimistic PER model</vt:lpstr>
      <vt:lpstr>Coex: Wi-Fi Dynamically Punctures Occupied 20 MHz, BLE with LBT &amp; eDAA </vt:lpstr>
      <vt:lpstr>Scenario A, optimistic PER model</vt:lpstr>
      <vt:lpstr>Scenario A, pessimistic PER model</vt:lpstr>
      <vt:lpstr>Scenario B, optimistic PER model</vt:lpstr>
      <vt:lpstr>Scenario B, pessimistic PER model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 and Bluetooth Coexistence Simulations</dc:title>
  <dc:subject/>
  <dc:creator>Sebastian Max</dc:creator>
  <cp:keywords/>
  <dc:description/>
  <cp:lastModifiedBy>Sebastian Max</cp:lastModifiedBy>
  <cp:revision>7</cp:revision>
  <cp:lastPrinted>1601-01-01T00:00:00Z</cp:lastPrinted>
  <dcterms:created xsi:type="dcterms:W3CDTF">2023-09-04T10:44:38Z</dcterms:created>
  <dcterms:modified xsi:type="dcterms:W3CDTF">2023-09-09T08:47:21Z</dcterms:modified>
  <cp:category/>
</cp:coreProperties>
</file>