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265" r:id="rId18"/>
    <p:sldId id="1263" r:id="rId19"/>
    <p:sldId id="897" r:id="rId20"/>
    <p:sldId id="1202" r:id="rId21"/>
    <p:sldId id="1267" r:id="rId22"/>
    <p:sldId id="1163" r:id="rId23"/>
    <p:sldId id="1164" r:id="rId24"/>
    <p:sldId id="1262" r:id="rId25"/>
    <p:sldId id="842" r:id="rId26"/>
    <p:sldId id="1024" r:id="rId2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D2.0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798905936"/>
        <c:axId val="798906480"/>
      </c:barChart>
      <c:catAx>
        <c:axId val="79890593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798906480"/>
        <c:crosses val="autoZero"/>
        <c:auto val="1"/>
        <c:lblAlgn val="ctr"/>
        <c:lblOffset val="100"/>
        <c:noMultiLvlLbl val="0"/>
      </c:catAx>
      <c:valAx>
        <c:axId val="79890648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79890593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90959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10462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31028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46385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42518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solidFill>
                  <a:schemeClr val="tx1"/>
                </a:solidFill>
              </a:rPr>
              <a:t>802.11-23/1436r3</a:t>
            </a:r>
            <a:endParaRPr lang="en-US" altLang="en-US" sz="1800" b="1" dirty="0" smtClean="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a:t>
            </a:r>
            <a:r>
              <a:rPr lang="en-US" altLang="zh-CN" sz="1800" b="1" baseline="0" dirty="0" smtClean="0"/>
              <a:t> </a:t>
            </a:r>
            <a:r>
              <a:rPr lang="en-US" altLang="zh-CN" sz="1800" b="1" dirty="0" smtClean="0"/>
              <a:t>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a:t>
            </a:r>
            <a:r>
              <a:rPr lang="en-US" altLang="en-US" sz="3600"/>
              <a:t>, </a:t>
            </a:r>
            <a:r>
              <a:rPr lang="en-US" altLang="en-US" sz="3600" smtClean="0">
                <a:solidFill>
                  <a:srgbClr val="0000FF"/>
                </a:solidFill>
              </a:rPr>
              <a:t>August-September </a:t>
            </a:r>
            <a:r>
              <a:rPr lang="en-US" altLang="zh-CN" sz="3600" dirty="0">
                <a:solidFill>
                  <a:srgbClr val="0000FF"/>
                </a:solidFill>
              </a:rPr>
              <a:t>teleconference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2023-09-05</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August 31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89732616"/>
              </p:ext>
            </p:extLst>
          </p:nvPr>
        </p:nvGraphicFramePr>
        <p:xfrm>
          <a:off x="3429000" y="1600200"/>
          <a:ext cx="8305801" cy="305211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Comments</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assignment for LB276</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a:spcAft>
                          <a:spcPts val="0"/>
                        </a:spcAft>
                      </a:pPr>
                      <a:r>
                        <a:rPr lang="en-US" altLang="zh-CN" sz="1200" kern="1200" dirty="0" smtClean="0">
                          <a:solidFill>
                            <a:srgbClr val="00B050"/>
                          </a:solidFill>
                          <a:latin typeface="+mn-lt"/>
                          <a:ea typeface="+mn-ea"/>
                          <a:cs typeface="+mn-cs"/>
                        </a:rPr>
                        <a:t>23/1446</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Cheng Chen (Intel)</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Enabling fully functional 320 MHz sensing</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40 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MISC category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Sensing NDPA Frame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23/1457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rgbClr val="0000FF"/>
                          </a:solidFill>
                          <a:latin typeface="+mn-lt"/>
                          <a:ea typeface="+mn-ea"/>
                          <a:cs typeface="+mn-cs"/>
                        </a:rPr>
                        <a:t>Update Sensing NDPA Frame Format</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September 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519808515"/>
              </p:ext>
            </p:extLst>
          </p:nvPr>
        </p:nvGraphicFramePr>
        <p:xfrm>
          <a:off x="3429000" y="1600200"/>
          <a:ext cx="8305801" cy="221343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23/1456</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Comment Resolution for Sensing NDPA Frame Format</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23/1457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rgbClr val="0000FF"/>
                          </a:solidFill>
                          <a:latin typeface="+mn-lt"/>
                          <a:ea typeface="+mn-ea"/>
                          <a:cs typeface="+mn-cs"/>
                        </a:rPr>
                        <a:t>Update Sensing NDPA Frame Format</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276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Comments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smtClean="0">
                          <a:solidFill>
                            <a:schemeClr val="tx1"/>
                          </a:solidFill>
                          <a:latin typeface="+mn-lt"/>
                          <a:ea typeface="+mn-ea"/>
                          <a:cs typeface="+mn-cs"/>
                        </a:rPr>
                        <a:t>23/1430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chemeClr val="tx1"/>
                          </a:solidFill>
                          <a:latin typeface="+mn-lt"/>
                          <a:ea typeface="+mn-ea"/>
                          <a:cs typeface="+mn-cs"/>
                        </a:rPr>
                        <a:t>Alecsander Eitan (Qualcomm)</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chemeClr val="tx1"/>
                          </a:solidFill>
                          <a:latin typeface="+mn-lt"/>
                          <a:ea typeface="+mn-ea"/>
                          <a:cs typeface="+mn-cs"/>
                        </a:rPr>
                        <a:t>lb276-dmg-cid-set1.docx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23/1473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 (Xiaomi)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SBP part1 in LB 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23/1463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Reporting category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smtClean="0">
                          <a:solidFill>
                            <a:srgbClr val="00B050"/>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23/1479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Exchange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879621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latin typeface="Times New Roman"/>
              </a:rPr>
              <a:t>July 14, </a:t>
            </a:r>
            <a:r>
              <a:rPr lang="en-US" altLang="zh-CN" sz="1600" kern="0" dirty="0">
                <a:latin typeface="Times New Roman"/>
              </a:rPr>
              <a:t>2023</a:t>
            </a:r>
          </a:p>
          <a:p>
            <a:pPr lvl="1" algn="just">
              <a:buFont typeface="微软雅黑" panose="020B0503020204020204" pitchFamily="34" charset="-122"/>
              <a:buChar char="–"/>
            </a:pPr>
            <a:r>
              <a:rPr lang="en-US" altLang="zh-CN" sz="1400" kern="0" dirty="0">
                <a:latin typeface="Times New Roman"/>
              </a:rPr>
              <a:t>802.11 Working group Motion passes</a:t>
            </a:r>
            <a:r>
              <a:rPr lang="zh-CN" altLang="en-US" sz="1400" kern="0" dirty="0">
                <a:latin typeface="Times New Roman"/>
              </a:rPr>
              <a:t>：</a:t>
            </a:r>
            <a:r>
              <a:rPr lang="en-US" altLang="zh-CN" sz="1400" kern="0" dirty="0">
                <a:latin typeface="Times New Roman"/>
              </a:rPr>
              <a:t>802.11bf (WLAN Sensing) Draft </a:t>
            </a:r>
            <a:r>
              <a:rPr lang="en-US" altLang="zh-CN" sz="1400" kern="0" dirty="0" smtClean="0">
                <a:latin typeface="Times New Roman"/>
              </a:rPr>
              <a:t>2.0 </a:t>
            </a:r>
            <a:r>
              <a:rPr lang="en-US" altLang="zh-CN" sz="1400" kern="0" dirty="0">
                <a:latin typeface="Times New Roman"/>
              </a:rPr>
              <a:t>and </a:t>
            </a:r>
            <a:r>
              <a:rPr lang="en-US" altLang="zh-CN" sz="1400" kern="0" dirty="0" smtClean="0">
                <a:latin typeface="Times New Roman"/>
              </a:rPr>
              <a:t>Re-circulation Letter Ballot</a:t>
            </a:r>
            <a:endParaRPr lang="en-US" altLang="zh-CN" sz="1400" kern="0" dirty="0">
              <a:latin typeface="Times New Roman"/>
            </a:endParaRPr>
          </a:p>
          <a:p>
            <a:pPr algn="just">
              <a:buFont typeface="Times New Roman" pitchFamily="16" charset="0"/>
              <a:buChar char="•"/>
            </a:pPr>
            <a:endParaRPr lang="en-US" altLang="zh-CN" sz="1600" kern="0" dirty="0">
              <a:latin typeface="Times New Roman"/>
            </a:endParaRPr>
          </a:p>
          <a:p>
            <a:pPr algn="just">
              <a:buFont typeface="Times New Roman" pitchFamily="16" charset="0"/>
              <a:buChar char="•"/>
            </a:pPr>
            <a:r>
              <a:rPr lang="en-US" altLang="zh-CN" sz="1600" kern="0" dirty="0" smtClean="0">
                <a:latin typeface="Times New Roman"/>
              </a:rPr>
              <a:t>Wed </a:t>
            </a:r>
            <a:r>
              <a:rPr lang="en-US" altLang="zh-CN" sz="1600" kern="0" dirty="0">
                <a:latin typeface="Times New Roman"/>
              </a:rPr>
              <a:t>July 26, 2023 at 23:59 Eastern Time USA (11:59 PM</a:t>
            </a:r>
            <a:r>
              <a:rPr lang="en-US" altLang="zh-CN" sz="1600" kern="0" dirty="0" smtClean="0">
                <a:latin typeface="Times New Roman"/>
              </a:rPr>
              <a:t>)</a:t>
            </a:r>
            <a:endParaRPr lang="en-US" altLang="zh-CN" sz="1600" kern="0" dirty="0">
              <a:latin typeface="Times New Roman"/>
            </a:endParaRPr>
          </a:p>
          <a:p>
            <a:pPr lvl="1" algn="just">
              <a:buFont typeface="微软雅黑" panose="020B0503020204020204" pitchFamily="34" charset="-122"/>
              <a:buChar char="–"/>
            </a:pPr>
            <a:r>
              <a:rPr lang="en-US" altLang="zh-CN" sz="1400" kern="0" dirty="0">
                <a:latin typeface="Times New Roman"/>
              </a:rPr>
              <a:t>Initial LB start for D2.0</a:t>
            </a:r>
          </a:p>
          <a:p>
            <a:pPr lvl="1" algn="just">
              <a:buFont typeface="Times New Roman" pitchFamily="16" charset="0"/>
              <a:buChar char="•"/>
            </a:pPr>
            <a:endParaRPr lang="en-US" altLang="zh-CN" sz="1200" kern="0" dirty="0">
              <a:latin typeface="Times New Roman"/>
            </a:endParaRPr>
          </a:p>
          <a:p>
            <a:pPr algn="just">
              <a:buFont typeface="Times New Roman" pitchFamily="16" charset="0"/>
              <a:buChar char="•"/>
            </a:pPr>
            <a:r>
              <a:rPr lang="en-US" altLang="zh-CN" sz="1600" kern="0" dirty="0" smtClean="0">
                <a:latin typeface="Times New Roman"/>
              </a:rPr>
              <a:t>Sun </a:t>
            </a:r>
            <a:r>
              <a:rPr lang="en-US" altLang="zh-CN" sz="1600" kern="0" dirty="0">
                <a:latin typeface="Times New Roman"/>
              </a:rPr>
              <a:t>August 20, 2023 at 23:59 Eastern Time USA (11:59 PM</a:t>
            </a:r>
            <a:r>
              <a:rPr lang="en-US" altLang="zh-CN" sz="1600" kern="0" dirty="0" smtClean="0">
                <a:latin typeface="Times New Roman"/>
              </a:rPr>
              <a:t>)</a:t>
            </a:r>
          </a:p>
          <a:p>
            <a:pPr lvl="1" algn="just">
              <a:buFont typeface="微软雅黑" panose="020B0503020204020204" pitchFamily="34" charset="-122"/>
              <a:buChar char="–"/>
            </a:pPr>
            <a:r>
              <a:rPr lang="en-US" altLang="zh-CN" sz="1400" kern="0" dirty="0" smtClean="0">
                <a:latin typeface="Times New Roman"/>
              </a:rPr>
              <a:t>Initial LB end for D2.0</a:t>
            </a:r>
          </a:p>
          <a:p>
            <a:pPr lvl="1" algn="just">
              <a:buFont typeface="微软雅黑" panose="020B0503020204020204" pitchFamily="34" charset="-122"/>
              <a:buChar char="–"/>
            </a:pPr>
            <a:r>
              <a:rPr lang="en-US" altLang="zh-CN" sz="1400" kern="0" dirty="0" smtClean="0">
                <a:latin typeface="Times New Roman"/>
              </a:rPr>
              <a:t>Assign </a:t>
            </a:r>
            <a:r>
              <a:rPr lang="en-US" altLang="zh-CN" sz="1400" kern="0" dirty="0">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 (decide during September Interim)</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714638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20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31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24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29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2175193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917156"/>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400" b="1" dirty="0">
                <a:solidFill>
                  <a:srgbClr val="FF0000"/>
                </a:solidFill>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18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Sept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19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 	21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26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28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5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9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12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19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23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24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26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31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 	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6	(Monday),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7	(Tuesday),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Nov 	9	(Thursday),	22</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00 - 00:00 ET</a:t>
            </a:r>
            <a:endParaRPr lang="en-US" altLang="zh-CN" sz="1100" b="1"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1429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November Plenary 2023 (Nov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13    (Monday PM 1),		 13:30-15:30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385D8B"/>
                </a:solidFill>
                <a:cs typeface="Times New Roman" panose="02020603050405020304" pitchFamily="18" charset="0"/>
              </a:rPr>
              <a:t>Nov 13    (Monday PM 2),		 16:00-18:00 Hawaii time </a:t>
            </a:r>
          </a:p>
          <a:p>
            <a:pPr marL="400050" lvl="2" indent="0" algn="just">
              <a:spcBef>
                <a:spcPct val="0"/>
              </a:spcBef>
              <a:spcAft>
                <a:spcPts val="0"/>
              </a:spcAft>
              <a:buClr>
                <a:srgbClr val="000000"/>
              </a:buClr>
              <a:buNone/>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 14    (Tuesday AM 1),		 08:00-10:00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14    (Tuesday AM 2),		 10:30-12:30 Hawaii time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15    (Wednesday AM 2),		 10:30-12:30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cs typeface="Times New Roman" panose="02020603050405020304" pitchFamily="18" charset="0"/>
              </a:rPr>
              <a:t>Nov</a:t>
            </a:r>
            <a:r>
              <a:rPr lang="en-US" altLang="zh-CN" dirty="0">
                <a:solidFill>
                  <a:srgbClr val="7030A0"/>
                </a:solidFill>
                <a:ea typeface="宋体" panose="02010600030101010101" pitchFamily="2" charset="-122"/>
              </a:rPr>
              <a:t> 15    (Wednesday PM 1),		 </a:t>
            </a:r>
            <a:r>
              <a:rPr lang="en-US" altLang="zh-CN" dirty="0">
                <a:solidFill>
                  <a:srgbClr val="7030A0"/>
                </a:solidFill>
                <a:cs typeface="Times New Roman" panose="02020603050405020304" pitchFamily="18" charset="0"/>
              </a:rPr>
              <a:t>13:30-15:30 Hawaii time </a:t>
            </a:r>
            <a:endParaRPr lang="en-US" altLang="zh-CN" dirty="0">
              <a:solidFill>
                <a:srgbClr val="7030A0"/>
              </a:solidFill>
              <a:ea typeface="宋体" panose="02010600030101010101" pitchFamily="2" charset="-122"/>
            </a:endParaRPr>
          </a:p>
          <a:p>
            <a:pPr marL="400050" lvl="2" indent="0" algn="just">
              <a:spcBef>
                <a:spcPct val="0"/>
              </a:spcBef>
              <a:spcAft>
                <a:spcPts val="0"/>
              </a:spcAft>
              <a:buNone/>
              <a:defRPr/>
            </a:pPr>
            <a:endParaRPr lang="en-US" altLang="zh-CN" dirty="0">
              <a:solidFill>
                <a:srgbClr val="385D8B"/>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16    (Thursday PM 1),		 13:30-15:30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385D8B"/>
                </a:solidFill>
                <a:cs typeface="Times New Roman" panose="02020603050405020304" pitchFamily="18" charset="0"/>
              </a:rPr>
              <a:t>Nov 16    (Thursday PM 2),		</a:t>
            </a:r>
            <a:r>
              <a:rPr lang="en-US" altLang="zh-CN" dirty="0">
                <a:solidFill>
                  <a:srgbClr val="385D8B"/>
                </a:solidFill>
                <a:ea typeface="宋体" panose="02010600030101010101" pitchFamily="2" charset="-122"/>
              </a:rPr>
              <a:t> </a:t>
            </a:r>
            <a:r>
              <a:rPr lang="en-US" altLang="zh-CN" dirty="0">
                <a:solidFill>
                  <a:srgbClr val="385D8B"/>
                </a:solidFill>
                <a:cs typeface="Times New Roman" panose="02020603050405020304" pitchFamily="18" charset="0"/>
              </a:rPr>
              <a:t>16:00-18:00 Hawaii time </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p:txBody>
      </p:sp>
      <p:graphicFrame>
        <p:nvGraphicFramePr>
          <p:cNvPr id="8" name="表格 7"/>
          <p:cNvGraphicFramePr>
            <a:graphicFrameLocks noGrp="1"/>
          </p:cNvGraphicFramePr>
          <p:nvPr>
            <p:extLst/>
          </p:nvPr>
        </p:nvGraphicFramePr>
        <p:xfrm>
          <a:off x="6548252" y="383012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19:00-21:00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10:00-12:00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21:30-23:30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12:30-14:30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03:00-05:00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18:00-20:00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385D8B"/>
                          </a:solidFill>
                          <a:effectLst/>
                          <a:latin typeface="Calibri" panose="020F0502020204030204" pitchFamily="34" charset="0"/>
                          <a:ea typeface="宋体" panose="02010600030101010101" pitchFamily="2" charset="-122"/>
                          <a:cs typeface="+mn-cs"/>
                        </a:rPr>
                        <a:t>19:30-21:30</a:t>
                      </a:r>
                      <a:endParaRPr lang="zh-CN" sz="90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06:30-08:30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21:30-23:30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3957894" y="5841492"/>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7912742"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spTree>
    <p:extLst>
      <p:ext uri="{BB962C8B-B14F-4D97-AF65-F5344CB8AC3E}">
        <p14:creationId xmlns:p14="http://schemas.microsoft.com/office/powerpoint/2010/main" val="482666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0.0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0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4088887068"/>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4230482943"/>
              </p:ext>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739045916"/>
              </p:ext>
            </p:extLst>
          </p:nvPr>
        </p:nvGraphicFramePr>
        <p:xfrm>
          <a:off x="1917834" y="667352"/>
          <a:ext cx="8369166" cy="5789996"/>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dirty="0">
                        <a:solidFill>
                          <a:schemeClr val="tx1"/>
                        </a:solidFill>
                        <a:effectLst/>
                        <a:latin typeface="Times New Roman" panose="02020603050405020304" pitchFamily="18" charset="0"/>
                      </a:endParaRPr>
                    </a:p>
                  </a:txBody>
                  <a:tcPr marL="68580" marR="68580" marT="0" marB="0" anchor="b">
                    <a:noFill/>
                  </a:tcPr>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457200" y="5334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IEEE 802.11 </a:t>
            </a:r>
            <a:r>
              <a:rPr lang="en-US" altLang="zh-CN" sz="2800" dirty="0" err="1"/>
              <a:t>TGbf</a:t>
            </a:r>
            <a:r>
              <a:rPr lang="en-US" altLang="zh-CN" sz="2800" dirty="0"/>
              <a:t> </a:t>
            </a:r>
            <a:r>
              <a:rPr lang="en-US" altLang="zh-CN" sz="2800" dirty="0" err="1"/>
              <a:t>AdHoc</a:t>
            </a:r>
            <a:r>
              <a:rPr lang="en-US" altLang="zh-CN" sz="2800" dirty="0"/>
              <a:t> </a:t>
            </a:r>
            <a:r>
              <a:rPr lang="en-US" altLang="zh-CN" sz="2800" b="0" dirty="0" smtClean="0"/>
              <a:t>November </a:t>
            </a:r>
            <a:r>
              <a:rPr lang="en-US" altLang="zh-CN" sz="2800" b="0" dirty="0" smtClean="0">
                <a:solidFill>
                  <a:srgbClr val="C00000"/>
                </a:solidFill>
              </a:rPr>
              <a:t>xx-xx</a:t>
            </a:r>
            <a:r>
              <a:rPr lang="en-US" altLang="zh-CN" sz="2800" b="0" dirty="0" smtClean="0"/>
              <a:t> 2023</a:t>
            </a:r>
            <a:endParaRPr lang="en-US" altLang="en-US" sz="2800" dirty="0">
              <a:solidFill>
                <a:schemeClr val="tx2"/>
              </a:solidFill>
            </a:endParaRPr>
          </a:p>
        </p:txBody>
      </p:sp>
      <p:sp>
        <p:nvSpPr>
          <p:cNvPr id="9" name="Rectangle 3"/>
          <p:cNvSpPr txBox="1">
            <a:spLocks noChangeArrowheads="1"/>
          </p:cNvSpPr>
          <p:nvPr/>
        </p:nvSpPr>
        <p:spPr bwMode="auto">
          <a:xfrm>
            <a:off x="6477000" y="1371600"/>
            <a:ext cx="5257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a:t>Date</a:t>
            </a:r>
            <a:r>
              <a:rPr lang="en-US" altLang="zh-CN" sz="1800" dirty="0"/>
              <a:t>: </a:t>
            </a:r>
            <a:r>
              <a:rPr lang="en-US" altLang="zh-CN" sz="1800" dirty="0" smtClean="0"/>
              <a:t>2 </a:t>
            </a:r>
            <a:r>
              <a:rPr lang="en-US" altLang="zh-CN" sz="1800" dirty="0"/>
              <a:t>days (Thursday- </a:t>
            </a:r>
            <a:r>
              <a:rPr lang="en-US" altLang="zh-CN" sz="1800" dirty="0" smtClean="0"/>
              <a:t>Friday– Nov 9-10)</a:t>
            </a:r>
            <a:endParaRPr lang="en-US" altLang="zh-CN" sz="1800" dirty="0"/>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400" dirty="0" smtClean="0">
                <a:solidFill>
                  <a:srgbClr val="000000"/>
                </a:solidFill>
              </a:rPr>
              <a:t>Time</a:t>
            </a:r>
            <a:r>
              <a:rPr lang="en-US" altLang="zh-CN" sz="1400" dirty="0">
                <a:solidFill>
                  <a:srgbClr val="000000"/>
                </a:solidFill>
              </a:rPr>
              <a:t>: </a:t>
            </a:r>
            <a:r>
              <a:rPr lang="en-US" altLang="zh-CN" sz="1400" dirty="0" smtClean="0">
                <a:solidFill>
                  <a:srgbClr val="000000"/>
                </a:solidFill>
              </a:rPr>
              <a:t>9am </a:t>
            </a:r>
            <a:r>
              <a:rPr lang="en-US" altLang="zh-CN" sz="1400" dirty="0">
                <a:solidFill>
                  <a:srgbClr val="000000"/>
                </a:solidFill>
              </a:rPr>
              <a:t>to 6pm</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Location</a:t>
            </a:r>
            <a:r>
              <a:rPr lang="en-US" altLang="zh-CN" sz="1800" dirty="0" smtClean="0"/>
              <a:t>:</a:t>
            </a:r>
            <a:endParaRPr lang="en-US" altLang="zh-CN" sz="1400" strike="sngStrike" dirty="0" smtClean="0">
              <a:solidFill>
                <a:schemeClr val="bg1">
                  <a:lumMod val="50000"/>
                </a:schemeClr>
              </a:solidFill>
            </a:endParaRPr>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Traffic</a:t>
            </a:r>
            <a:r>
              <a:rPr lang="en-US" altLang="zh-CN" sz="1400" dirty="0" smtClean="0"/>
              <a:t>:</a:t>
            </a:r>
          </a:p>
          <a:p>
            <a:pPr marL="981075" lvl="3" indent="-285750" algn="just">
              <a:spcBef>
                <a:spcPct val="0"/>
              </a:spcBef>
              <a:spcAft>
                <a:spcPts val="0"/>
              </a:spcAft>
              <a:buClr>
                <a:srgbClr val="000000"/>
              </a:buClr>
              <a:buFont typeface="Arial" panose="020B0604020202020204" pitchFamily="34" charset="0"/>
              <a:buChar char="•"/>
              <a:defRPr/>
            </a:pPr>
            <a:endParaRPr lang="en-US" altLang="zh-CN" sz="11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Meeting room</a:t>
            </a:r>
            <a:r>
              <a:rPr lang="en-US" altLang="zh-CN" sz="1800" dirty="0" smtClean="0"/>
              <a:t>: </a:t>
            </a: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Cost</a:t>
            </a:r>
            <a:r>
              <a:rPr lang="en-US" altLang="zh-CN" sz="1800" dirty="0" smtClean="0"/>
              <a:t>: Meeting room, </a:t>
            </a:r>
            <a:r>
              <a:rPr lang="en-US" altLang="zh-CN" sz="1600" dirty="0" smtClean="0"/>
              <a:t>lunch </a:t>
            </a:r>
            <a:r>
              <a:rPr lang="en-US" altLang="zh-CN" sz="1600" dirty="0"/>
              <a:t>and </a:t>
            </a:r>
            <a:r>
              <a:rPr lang="en-US" altLang="zh-CN" sz="1600" dirty="0" smtClean="0"/>
              <a:t>coffee</a:t>
            </a:r>
            <a:endParaRPr lang="en-US" altLang="zh-CN" sz="1600" dirty="0"/>
          </a:p>
          <a:p>
            <a:pPr marL="685800" lvl="2" indent="-285750" algn="just">
              <a:spcBef>
                <a:spcPct val="0"/>
              </a:spcBef>
              <a:spcAft>
                <a:spcPts val="600"/>
              </a:spcAft>
              <a:buClr>
                <a:srgbClr val="000000"/>
              </a:buClr>
              <a:buFont typeface="微软雅黑" panose="020B0503020204020204" pitchFamily="34" charset="-122"/>
              <a:buChar char="–"/>
              <a:defRPr/>
            </a:pP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More </a:t>
            </a:r>
            <a:r>
              <a:rPr lang="en-US" altLang="zh-CN" sz="1800" b="1" dirty="0"/>
              <a:t>details: </a:t>
            </a:r>
            <a:endParaRPr lang="en-US" altLang="zh-CN" sz="1800" b="1" dirty="0" smtClean="0"/>
          </a:p>
          <a:p>
            <a:pPr marL="685800" lvl="2" indent="-285750" algn="just">
              <a:spcBef>
                <a:spcPct val="0"/>
              </a:spcBef>
              <a:spcAft>
                <a:spcPts val="600"/>
              </a:spcAft>
              <a:buClr>
                <a:srgbClr val="000000"/>
              </a:buClr>
              <a:buFont typeface="微软雅黑" panose="020B0503020204020204" pitchFamily="34" charset="-122"/>
              <a:buChar char="–"/>
              <a:defRPr/>
            </a:pP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600" b="1" dirty="0" smtClean="0"/>
              <a:t>Note</a:t>
            </a:r>
            <a:r>
              <a:rPr lang="en-US" altLang="zh-CN" sz="1600" dirty="0" smtClean="0"/>
              <a:t>:</a:t>
            </a:r>
            <a:endParaRPr lang="en-US" altLang="zh-CN" sz="1600"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Mix-mode meeting</a:t>
            </a:r>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If decided to add an Ad-hoc </a:t>
            </a:r>
            <a:r>
              <a:rPr lang="en-US" altLang="zh-CN" dirty="0"/>
              <a:t>meeting, you will need location, date, time and </a:t>
            </a:r>
            <a:r>
              <a:rPr lang="en-US" altLang="zh-CN" dirty="0">
                <a:solidFill>
                  <a:srgbClr val="0000FF"/>
                </a:solidFill>
              </a:rPr>
              <a:t>run a motion in the </a:t>
            </a:r>
            <a:r>
              <a:rPr lang="en-US" altLang="zh-CN" dirty="0" smtClean="0">
                <a:solidFill>
                  <a:srgbClr val="0000FF"/>
                </a:solidFill>
              </a:rPr>
              <a:t>September meeting</a:t>
            </a:r>
            <a:r>
              <a:rPr lang="en-US" altLang="zh-CN" dirty="0"/>
              <a:t>. </a:t>
            </a:r>
            <a:r>
              <a:rPr lang="en-US" altLang="zh-CN" dirty="0" smtClean="0"/>
              <a:t>(Reference: </a:t>
            </a:r>
            <a:r>
              <a:rPr lang="en-US" altLang="zh-CN" dirty="0" err="1" smtClean="0"/>
              <a:t>TGme</a:t>
            </a:r>
            <a:r>
              <a:rPr lang="en-US" altLang="zh-CN" dirty="0" smtClean="0"/>
              <a:t> 11-22/1627</a:t>
            </a:r>
            <a:r>
              <a:rPr lang="en-US" altLang="zh-CN" dirty="0"/>
              <a:t>, slide </a:t>
            </a:r>
            <a:r>
              <a:rPr lang="en-US" altLang="zh-CN" dirty="0" smtClean="0"/>
              <a:t>7).</a:t>
            </a:r>
            <a:endParaRPr lang="en-US" altLang="zh-CN"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a:t>Also, the meeting needs to be </a:t>
            </a:r>
            <a:r>
              <a:rPr lang="en-US" altLang="zh-CN" dirty="0">
                <a:solidFill>
                  <a:srgbClr val="0000FF"/>
                </a:solidFill>
              </a:rPr>
              <a:t>announced 30 days in advance </a:t>
            </a:r>
            <a:r>
              <a:rPr lang="en-US" altLang="zh-CN" dirty="0"/>
              <a:t>on the 802.11 reflector</a:t>
            </a:r>
            <a:r>
              <a:rPr lang="en-US" altLang="zh-CN" dirty="0" smtClean="0"/>
              <a:t>.</a:t>
            </a:r>
            <a:endParaRPr lang="en-US" altLang="zh-CN" sz="1400" dirty="0"/>
          </a:p>
        </p:txBody>
      </p:sp>
      <p:sp>
        <p:nvSpPr>
          <p:cNvPr id="4" name="Rectangle 3"/>
          <p:cNvSpPr txBox="1">
            <a:spLocks noChangeArrowheads="1"/>
          </p:cNvSpPr>
          <p:nvPr/>
        </p:nvSpPr>
        <p:spPr bwMode="auto">
          <a:xfrm>
            <a:off x="304801" y="1371600"/>
            <a:ext cx="5333999"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smtClean="0"/>
              <a:t>Reason to </a:t>
            </a:r>
            <a:r>
              <a:rPr lang="en-US" altLang="zh-CN" b="1" dirty="0"/>
              <a:t>consider </a:t>
            </a:r>
            <a:r>
              <a:rPr lang="en-US" altLang="zh-CN" b="1" dirty="0" err="1"/>
              <a:t>AdHoc</a:t>
            </a:r>
            <a:r>
              <a:rPr lang="en-US" altLang="zh-CN" b="1" dirty="0"/>
              <a:t> </a:t>
            </a:r>
            <a:r>
              <a:rPr lang="en-US" altLang="zh-CN" b="1" dirty="0" smtClean="0"/>
              <a:t>in November </a:t>
            </a: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600" dirty="0">
                <a:solidFill>
                  <a:srgbClr val="000000"/>
                </a:solidFill>
              </a:rPr>
              <a:t>Timeline for Recirculation LB (D3.0):  Nov 2023</a:t>
            </a: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600" dirty="0">
                <a:solidFill>
                  <a:srgbClr val="000000"/>
                </a:solidFill>
              </a:rPr>
              <a:t>545 comments for LB276 (257 technical</a:t>
            </a:r>
            <a:r>
              <a:rPr lang="en-US" altLang="zh-CN" sz="1600" dirty="0" smtClean="0">
                <a:solidFill>
                  <a:srgbClr val="000000"/>
                </a:solidFill>
              </a:rPr>
              <a:t>)</a:t>
            </a: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600" dirty="0" smtClean="0">
                <a:solidFill>
                  <a:srgbClr val="000000"/>
                </a:solidFill>
              </a:rPr>
              <a:t>Reduce the number of </a:t>
            </a:r>
            <a:r>
              <a:rPr lang="en-US" altLang="zh-CN" sz="1600" dirty="0" smtClean="0"/>
              <a:t>teleconference</a:t>
            </a:r>
            <a:r>
              <a:rPr lang="en-US" altLang="zh-CN" sz="1600" dirty="0"/>
              <a:t> per week</a:t>
            </a:r>
            <a:endParaRPr lang="en-US" altLang="zh-CN" sz="1600" dirty="0" smtClean="0">
              <a:solidFill>
                <a:srgbClr val="000000"/>
              </a:solidFill>
            </a:endParaRP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600" dirty="0" smtClean="0">
                <a:solidFill>
                  <a:srgbClr val="000000"/>
                </a:solidFill>
              </a:rPr>
              <a:t>Make </a:t>
            </a:r>
            <a:r>
              <a:rPr lang="en-US" altLang="zh-CN" sz="1600" dirty="0">
                <a:solidFill>
                  <a:srgbClr val="000000"/>
                </a:solidFill>
              </a:rPr>
              <a:t>the comments resolution more </a:t>
            </a:r>
            <a:r>
              <a:rPr lang="en-US" altLang="zh-CN" sz="1600" dirty="0" smtClean="0">
                <a:solidFill>
                  <a:srgbClr val="000000"/>
                </a:solidFill>
              </a:rPr>
              <a:t>efficient</a:t>
            </a:r>
          </a:p>
          <a:p>
            <a:pPr marL="685800" lvl="2" indent="-285750" algn="just" defTabSz="914400">
              <a:spcBef>
                <a:spcPct val="0"/>
              </a:spcBef>
              <a:spcAft>
                <a:spcPts val="600"/>
              </a:spcAft>
              <a:buClr>
                <a:srgbClr val="000000"/>
              </a:buClr>
              <a:buFont typeface="微软雅黑" panose="020B0503020204020204" pitchFamily="34" charset="-122"/>
              <a:buChar char="–"/>
              <a:defRPr/>
            </a:pPr>
            <a:endParaRPr lang="en-US" altLang="zh-CN" sz="1600" dirty="0">
              <a:solidFill>
                <a:srgbClr val="000000"/>
              </a:solidFill>
            </a:endParaRPr>
          </a:p>
          <a:p>
            <a:pPr marL="685800" lvl="2" indent="-285750" algn="just" defTabSz="914400">
              <a:spcBef>
                <a:spcPct val="0"/>
              </a:spcBef>
              <a:spcAft>
                <a:spcPts val="600"/>
              </a:spcAft>
              <a:buClr>
                <a:srgbClr val="000000"/>
              </a:buClr>
              <a:buFont typeface="微软雅黑" panose="020B0503020204020204" pitchFamily="34" charset="-122"/>
              <a:buChar char="–"/>
              <a:defRPr/>
            </a:pPr>
            <a:endParaRPr lang="en-US" altLang="zh-CN" sz="1600" dirty="0" smtClean="0">
              <a:solidFill>
                <a:srgbClr val="000000"/>
              </a:solidFill>
            </a:endParaRPr>
          </a:p>
          <a:p>
            <a:pPr marL="685800" lvl="2" indent="-285750" algn="just" defTabSz="914400">
              <a:spcBef>
                <a:spcPct val="0"/>
              </a:spcBef>
              <a:spcAft>
                <a:spcPts val="600"/>
              </a:spcAft>
              <a:buClr>
                <a:srgbClr val="000000"/>
              </a:buClr>
              <a:buFont typeface="微软雅黑" panose="020B0503020204020204" pitchFamily="34" charset="-122"/>
              <a:buChar char="–"/>
              <a:defRPr/>
            </a:pPr>
            <a:endParaRPr lang="en-US" altLang="zh-CN" sz="1600" dirty="0">
              <a:solidFill>
                <a:srgbClr val="000000"/>
              </a:solidFill>
            </a:endParaRPr>
          </a:p>
          <a:p>
            <a:pPr marL="685800" lvl="2" indent="-285750" algn="just" defTabSz="914400">
              <a:spcBef>
                <a:spcPct val="0"/>
              </a:spcBef>
              <a:spcAft>
                <a:spcPts val="600"/>
              </a:spcAft>
              <a:buClr>
                <a:srgbClr val="000000"/>
              </a:buClr>
              <a:buFont typeface="微软雅黑" panose="020B0503020204020204" pitchFamily="34" charset="-122"/>
              <a:buChar char="–"/>
              <a:defRPr/>
            </a:pPr>
            <a:endParaRPr lang="en-US" altLang="zh-CN" sz="1600" dirty="0" smtClean="0">
              <a:solidFill>
                <a:srgbClr val="000000"/>
              </a:solidFill>
            </a:endParaRPr>
          </a:p>
          <a:p>
            <a:pPr marL="685800" lvl="2" indent="-285750" algn="just" defTabSz="914400">
              <a:spcBef>
                <a:spcPct val="0"/>
              </a:spcBef>
              <a:spcAft>
                <a:spcPts val="600"/>
              </a:spcAft>
              <a:buClr>
                <a:srgbClr val="000000"/>
              </a:buClr>
              <a:buFont typeface="微软雅黑" panose="020B0503020204020204" pitchFamily="34" charset="-122"/>
              <a:buChar char="–"/>
              <a:defRPr/>
            </a:pPr>
            <a:endParaRPr lang="en-US" altLang="zh-CN" sz="1600" dirty="0">
              <a:solidFill>
                <a:srgbClr val="000000"/>
              </a:solidFill>
            </a:endParaRPr>
          </a:p>
          <a:p>
            <a:pPr marL="685800" lvl="2" indent="-285750" algn="just" defTabSz="914400">
              <a:spcBef>
                <a:spcPct val="0"/>
              </a:spcBef>
              <a:spcAft>
                <a:spcPts val="600"/>
              </a:spcAft>
              <a:buClr>
                <a:srgbClr val="000000"/>
              </a:buClr>
              <a:buFont typeface="微软雅黑" panose="020B0503020204020204" pitchFamily="34" charset="-122"/>
              <a:buChar char="–"/>
              <a:defRPr/>
            </a:pPr>
            <a:endParaRPr lang="en-US" altLang="zh-CN" sz="1600" dirty="0" smtClean="0">
              <a:solidFill>
                <a:srgbClr val="000000"/>
              </a:solidFill>
            </a:endParaRPr>
          </a:p>
          <a:p>
            <a:pPr marL="361950" lvl="1" indent="-361950" algn="just">
              <a:spcBef>
                <a:spcPct val="0"/>
              </a:spcBef>
              <a:spcAft>
                <a:spcPts val="600"/>
              </a:spcAft>
              <a:buClr>
                <a:srgbClr val="000000"/>
              </a:buClr>
              <a:buFont typeface="Arial" panose="020B0604020202020204" pitchFamily="34" charset="0"/>
              <a:buChar char="•"/>
              <a:defRPr/>
            </a:pPr>
            <a:r>
              <a:rPr lang="en-US" altLang="zh-CN" b="1" dirty="0" smtClean="0">
                <a:solidFill>
                  <a:srgbClr val="C00000"/>
                </a:solidFill>
              </a:rPr>
              <a:t>Decision</a:t>
            </a:r>
            <a:endParaRPr lang="en-US" altLang="zh-CN" b="1" dirty="0">
              <a:solidFill>
                <a:srgbClr val="C00000"/>
              </a:solidFill>
            </a:endParaRP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600" dirty="0" err="1" smtClean="0">
                <a:solidFill>
                  <a:srgbClr val="C00000"/>
                </a:solidFill>
              </a:rPr>
              <a:t>TGbf</a:t>
            </a:r>
            <a:r>
              <a:rPr lang="en-US" altLang="zh-CN" sz="1600" dirty="0" smtClean="0">
                <a:solidFill>
                  <a:srgbClr val="C00000"/>
                </a:solidFill>
              </a:rPr>
              <a:t> reach consensus</a:t>
            </a:r>
            <a:r>
              <a:rPr lang="zh-CN" altLang="en-US" sz="1600" dirty="0" smtClean="0">
                <a:solidFill>
                  <a:srgbClr val="C00000"/>
                </a:solidFill>
              </a:rPr>
              <a:t>： </a:t>
            </a:r>
            <a:r>
              <a:rPr lang="en-US" altLang="zh-CN" sz="1600" dirty="0" smtClean="0">
                <a:solidFill>
                  <a:srgbClr val="C00000"/>
                </a:solidFill>
              </a:rPr>
              <a:t>Do not have </a:t>
            </a:r>
            <a:r>
              <a:rPr lang="en-US" altLang="zh-CN" sz="1600" dirty="0" err="1" smtClean="0">
                <a:solidFill>
                  <a:srgbClr val="C00000"/>
                </a:solidFill>
              </a:rPr>
              <a:t>AdHoc</a:t>
            </a:r>
            <a:r>
              <a:rPr lang="en-US" altLang="zh-CN" sz="1600" dirty="0" smtClean="0">
                <a:solidFill>
                  <a:srgbClr val="C00000"/>
                </a:solidFill>
              </a:rPr>
              <a:t> meeting in November</a:t>
            </a:r>
          </a:p>
          <a:p>
            <a:pPr marL="685800" lvl="2" indent="-285750" algn="just" defTabSz="914400">
              <a:spcBef>
                <a:spcPct val="0"/>
              </a:spcBef>
              <a:spcAft>
                <a:spcPts val="600"/>
              </a:spcAft>
              <a:buClr>
                <a:srgbClr val="000000"/>
              </a:buClr>
              <a:buFont typeface="微软雅黑" panose="020B0503020204020204" pitchFamily="34" charset="-122"/>
              <a:buChar char="–"/>
              <a:defRPr/>
            </a:pPr>
            <a:endParaRPr lang="en-US" altLang="zh-CN" sz="1400" dirty="0">
              <a:solidFill>
                <a:srgbClr val="000000"/>
              </a:solidFill>
            </a:endParaRPr>
          </a:p>
          <a:p>
            <a:pPr marL="361950" lvl="1" indent="-361950" algn="just">
              <a:spcBef>
                <a:spcPct val="0"/>
              </a:spcBef>
              <a:spcAft>
                <a:spcPts val="600"/>
              </a:spcAft>
              <a:buClr>
                <a:srgbClr val="000000"/>
              </a:buClr>
              <a:buFont typeface="Arial" panose="020B0604020202020204" pitchFamily="34" charset="0"/>
              <a:buChar char="•"/>
              <a:defRPr/>
            </a:pPr>
            <a:endParaRPr lang="en-US" altLang="zh-CN" sz="1400" dirty="0">
              <a:solidFill>
                <a:srgbClr val="000000"/>
              </a:solidFill>
            </a:endParaRPr>
          </a:p>
        </p:txBody>
      </p:sp>
    </p:spTree>
    <p:extLst>
      <p:ext uri="{BB962C8B-B14F-4D97-AF65-F5344CB8AC3E}">
        <p14:creationId xmlns:p14="http://schemas.microsoft.com/office/powerpoint/2010/main" val="5578358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smtClean="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Aug </a:t>
            </a:r>
            <a:r>
              <a:rPr lang="en-US" altLang="zh-CN" dirty="0">
                <a:solidFill>
                  <a:srgbClr val="00B0F0"/>
                </a:solidFill>
                <a:cs typeface="Times New Roman" panose="02020603050405020304" pitchFamily="18" charset="0"/>
              </a:rPr>
              <a:t>	31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 </a:t>
            </a:r>
            <a:r>
              <a:rPr lang="en-US" altLang="zh-CN" dirty="0">
                <a:solidFill>
                  <a:srgbClr val="00B050"/>
                </a:solidFill>
                <a:cs typeface="Times New Roman" panose="02020603050405020304" pitchFamily="18" charset="0"/>
              </a:rPr>
              <a:t>	5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141656</TotalTime>
  <Words>2326</Words>
  <Application>Microsoft Office PowerPoint</Application>
  <PresentationFormat>宽屏</PresentationFormat>
  <Paragraphs>610</Paragraphs>
  <Slides>26</Slides>
  <Notes>26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26</vt:i4>
      </vt:variant>
    </vt:vector>
  </HeadingPairs>
  <TitlesOfParts>
    <vt:vector size="3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August-September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6241</cp:revision>
  <cp:lastPrinted>2014-11-04T15:04:57Z</cp:lastPrinted>
  <dcterms:created xsi:type="dcterms:W3CDTF">2007-04-17T18:10:23Z</dcterms:created>
  <dcterms:modified xsi:type="dcterms:W3CDTF">2023-09-05T15:56:46Z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(3)3OHLV8OfNeNlNepXIAjF7MjYIsLDRJVjstUy1lCm5drOcqZbWZGZVKajoeelKZ6IAoGCHGr3
Ldl/U1otjEvOhfWQY/Chle4vBuNqYZs9cBYwFVOkeObAswVGy0aT9d+Ym6z3PIk5v10cSTA2
QlKkdqhHwaGN0963E/tez6+WuAv6vMBNsJkGCl7DJTmn+7Oggvss6gqk8fuLHZoZGcR54eG+
3+nujpHQmg1oe1O5v8</vt:lpwstr>
  </property>
  <property fmtid="{D5CDD505-2E9C-101B-9397-08002B2CF9AE}" pid="27" name="_2015_ms_pID_7253431">
    <vt:lpwstr>Olli1octyEJPX+Kp6Cq1+0w/E4BOFF/0AzcifpL29oYkVi/qaSVaZw
rFy/RqiRs77XP1xYvzvnVe+J0q15o9/pt7B/yyJh1manRD3hUR4BVdU4rf5uuxtIElMU3PY2
b/ld1UIgerSzDtgmSqUHBMEtD+r73gwtxtBf2OXex0WZO4/y/zyBdIhmjtFfxJhePVE2380s
xppiVWNAXh/n//QD3vsLTfQYuwx377/hr/K3</vt:lpwstr>
  </property>
  <property fmtid="{D5CDD505-2E9C-101B-9397-08002B2CF9AE}" pid="28" name="_2015_ms_pID_7253432">
    <vt:lpwstr>JFEjzKtYwMJzB4kDGQKe5O8=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