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497" dt="2023-09-14T20:01:13.0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4T20:04:21.742" v="5761" actId="13926"/>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614-00-00be-lb-275-cr-for-cids-on-ndpa-frame-format.docx" TargetMode="External"/><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574-00-00be-lb275-cr-for-cid-19443.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64-00-00be-lb275-cr-on-9-4-1-68-and-9-4-1-73.docx" TargetMode="Externa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13" Type="http://schemas.openxmlformats.org/officeDocument/2006/relationships/hyperlink" Target="https://mentor.ieee.org/802.11/dcn/23/11-23-1567-00-00be-lb275-cr-on-36-3-12-10.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 Id="rId14" Type="http://schemas.openxmlformats.org/officeDocument/2006/relationships/hyperlink" Target="https://mentor.ieee.org/802.11/dcn/23/11-23-1598-00-00be-11be-lb275-cr-for-clause-36-3-13-3-coding.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7-01-00be-11be-lb275-cr-for-clause-36-3-11-mathematical-description-of-signals.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7-02-00be-lb275-cr-for-misc-cids.docx" TargetMode="External"/><Relationship Id="rId13" Type="http://schemas.openxmlformats.org/officeDocument/2006/relationships/hyperlink" Target="https://mentor.ieee.org/802.11/dcn/23/11-23-1525-00-00be-lb275-cr-for-twt-teardown.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35-00-00be-lb275-cr-for-r-twt-part-1.docx" TargetMode="External"/><Relationship Id="rId12"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71-00-00be-lb275-cr-for-35-12.docx" TargetMode="External"/><Relationship Id="rId11" Type="http://schemas.openxmlformats.org/officeDocument/2006/relationships/hyperlink" Target="https://mentor.ieee.org/802.11/dcn/23/11-23-1527-00-00be-lb275-cr-for-cids-in-35-3-1.docx" TargetMode="External"/><Relationship Id="rId5" Type="http://schemas.openxmlformats.org/officeDocument/2006/relationships/hyperlink" Target="https://mentor.ieee.org/802.11/dcn/23/11-23-1468-00-00be-lb275-cr-for-ttlm-mode-2.docx" TargetMode="External"/><Relationship Id="rId10" Type="http://schemas.openxmlformats.org/officeDocument/2006/relationships/hyperlink" Target="https://mentor.ieee.org/802.11/dcn/23/11-23-1553-00-00be-lb275-cr-on-twt-and-p2p.docx" TargetMode="External"/><Relationship Id="rId4" Type="http://schemas.openxmlformats.org/officeDocument/2006/relationships/hyperlink" Target="https://mentor.ieee.org/802.11/dcn/23/11-23-1467-00-00be-lb275-cr-for-ml-reconfiguration-part-3.docx" TargetMode="External"/><Relationship Id="rId9" Type="http://schemas.openxmlformats.org/officeDocument/2006/relationships/hyperlink" Target="https://mentor.ieee.org/802.11/dcn/23/11-23-1543-00-00be-lb-275-cr-for-35-3-7-2-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13" Type="http://schemas.openxmlformats.org/officeDocument/2006/relationships/hyperlink" Target="https://mentor.ieee.org/802.11/dcn/23/11-23-1588-00-00be-resolution-of-additional-epcs-related-cids-lb275.docx" TargetMode="External"/><Relationship Id="rId3" Type="http://schemas.openxmlformats.org/officeDocument/2006/relationships/hyperlink" Target="https://mentor.ieee.org/802.11/dcn/23/11-23-1555-00-00be-lb275-cr-for-cids-in-35-3-10.docx" TargetMode="External"/><Relationship Id="rId7" Type="http://schemas.openxmlformats.org/officeDocument/2006/relationships/hyperlink" Target="https://mentor.ieee.org/802.11/dcn/23/11-23-1573-01-00be-lb275-cr-for-35-3-19.docx" TargetMode="External"/><Relationship Id="rId12" Type="http://schemas.openxmlformats.org/officeDocument/2006/relationships/hyperlink" Target="https://mentor.ieee.org/802.11/dcn/23/11-23-1607-00-00be-cr-for-misc-cids-part-2.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0-00-00be-lb275-cr-for-cid-20083.docx" TargetMode="External"/><Relationship Id="rId11" Type="http://schemas.openxmlformats.org/officeDocument/2006/relationships/hyperlink" Target="https://mentor.ieee.org/802.11/dcn/23/11-23-1591-01-00be-cr-for-misc-cids.docx" TargetMode="External"/><Relationship Id="rId5" Type="http://schemas.openxmlformats.org/officeDocument/2006/relationships/hyperlink" Target="https://mentor.ieee.org/802.11/dcn/23/11-23-1556-00-00be-lb275-cr-for-cids-in-af-11-2-3-and-35-3-12-6.docx" TargetMode="External"/><Relationship Id="rId10" Type="http://schemas.openxmlformats.org/officeDocument/2006/relationships/hyperlink" Target="https://mentor.ieee.org/802.11/dcn/23/11-23-1590-00-00be-lb275-crs-for-35-8-misc-cids.docx" TargetMode="External"/><Relationship Id="rId4" Type="http://schemas.openxmlformats.org/officeDocument/2006/relationships/hyperlink" Target="https://mentor.ieee.org/802.11/dcn/23/11-23-1554-00-00be-lb275-cr-for-cids-in-in-35-3-4-4-and-35-3-15-1.docx" TargetMode="External"/><Relationship Id="rId9" Type="http://schemas.openxmlformats.org/officeDocument/2006/relationships/hyperlink" Target="https://mentor.ieee.org/802.11/dcn/23/11-23-1540-00-00be-lb275-cr-for-scs-tclas-counter-proposal.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604-00-00be-lb275-resolution-for-comments-assigned-to-abhi-part-9.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0442-22-00be-tgbe-motions-list-part-4.pptx" TargetMode="External"/><Relationship Id="rId5" Type="http://schemas.openxmlformats.org/officeDocument/2006/relationships/hyperlink" Target="https://mentor.ieee.org/802.11/dcn/23/11-23-1437-00-00be-lb275-cr-for-cids-19163-and-19543.docx" TargetMode="External"/><Relationship Id="rId10" Type="http://schemas.openxmlformats.org/officeDocument/2006/relationships/hyperlink" Target="https://mentor.ieee.org/802.11/dcn/23/11-23-1467-00-00be-lb275-cr-for-ml-reconfiguration-part-3.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540-00-00be-lb275-cr-for-scs-tclas-counter-proposal.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566-00-00be-lb275-cr-for-segment-parser.docx" TargetMode="External"/><Relationship Id="rId2" Type="http://schemas.openxmlformats.org/officeDocument/2006/relationships/hyperlink" Target="https://mentor.ieee.org/802.11/dcn/23/11-23-1506-00-00be-lb-275-comment-resolutions-for-crs-in-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82-00-00be-lb275-cr-for-cids-in-36-2-6.docx" TargetMode="External"/><Relationship Id="rId5"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71-00-00be-cr-d4-0-subclause-3-2-2-and-3-2-6-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607-00-00be-cr-for-misc-cids-part-2.docx" TargetMode="External"/><Relationship Id="rId3" Type="http://schemas.openxmlformats.org/officeDocument/2006/relationships/hyperlink" Target="https://mentor.ieee.org/802.11/dcn/23/11-23-1526-00-00be-lb275-cr-for-cids-in-clause-9.docx" TargetMode="External"/><Relationship Id="rId7" Type="http://schemas.openxmlformats.org/officeDocument/2006/relationships/hyperlink" Target="https://mentor.ieee.org/802.11/dcn/23/11-23-1591-01-00be-cr-for-misc-cids.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7-00-00be-lb275-cr-for-ml-reconfiguration-part-3.docx" TargetMode="External"/><Relationship Id="rId5" Type="http://schemas.openxmlformats.org/officeDocument/2006/relationships/hyperlink" Target="https://mentor.ieee.org/802.11/dcn/23/11-23-1540-00-00be-lb275-cr-for-scs-tclas-counter-proposal.docx" TargetMode="External"/><Relationship Id="rId4" Type="http://schemas.openxmlformats.org/officeDocument/2006/relationships/hyperlink" Target="https://mentor.ieee.org/802.11/dcn/23/11-23-1525-00-00be-lb275-cr-for-twt-teardown.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556-00-00be-lb275-cr-for-cids-in-af-11-2-3-and-35-3-12-6.docx" TargetMode="External"/><Relationship Id="rId3" Type="http://schemas.openxmlformats.org/officeDocument/2006/relationships/hyperlink" Target="https://mentor.ieee.org/802.11/dcn/23/11-23-1411-01-00be-lb275-cr-for-puncturing.docx" TargetMode="External"/><Relationship Id="rId7" Type="http://schemas.openxmlformats.org/officeDocument/2006/relationships/hyperlink" Target="https://mentor.ieee.org/802.11/dcn/23/11-23-1554-00-00be-lb275-cr-for-cids-in-in-35-3-4-4-and-35-3-15-1.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614-00-00be-lb-275-cr-for-cids-on-ndpa-frame-format.docx" TargetMode="External"/><Relationship Id="rId4" Type="http://schemas.openxmlformats.org/officeDocument/2006/relationships/hyperlink" Target="https://mentor.ieee.org/802.11/dcn/23/11-23-1399-02-00be-lb275-cr-for-subclause-35-3-7-5-2-part-1.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0-00be-11be-lb275-cr-for-clause-36-3-13-3-coding.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590-00-00be-lb275-crs-for-35-8-misc-cids.docx" TargetMode="External"/><Relationship Id="rId3" Type="http://schemas.openxmlformats.org/officeDocument/2006/relationships/hyperlink" Target="https://mentor.ieee.org/802.11/dcn/23/11-23-1466-01-00be-lb275-cr-for-ml-reconfiguration-part-2.docx" TargetMode="External"/><Relationship Id="rId7" Type="http://schemas.openxmlformats.org/officeDocument/2006/relationships/hyperlink" Target="https://mentor.ieee.org/802.11/dcn/23/11-23-1556-00-00be-lb275-cr-for-cids-in-af-11-2-3-and-35-3-12-6.docx" TargetMode="External"/><Relationship Id="rId2" Type="http://schemas.openxmlformats.org/officeDocument/2006/relationships/hyperlink" Target="https://mentor.ieee.org/802.11/dcn/23/11-23-1468-01-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4-00-00be-lb275-cr-for-cids-in-in-35-3-4-4-and-35-3-15-1.docx" TargetMode="External"/><Relationship Id="rId5" Type="http://schemas.openxmlformats.org/officeDocument/2006/relationships/hyperlink" Target="https://mentor.ieee.org/802.11/dcn/23/11-23-1555-00-00be-lb275-cr-for-cids-in-35-3-10.docx" TargetMode="External"/><Relationship Id="rId10" Type="http://schemas.openxmlformats.org/officeDocument/2006/relationships/hyperlink" Target="https://mentor.ieee.org/802.11/dcn/23/11-23-1604-00-00be-lb275-resolution-for-comments-assigned-to-abhi-part-9.docx" TargetMode="External"/><Relationship Id="rId4" Type="http://schemas.openxmlformats.org/officeDocument/2006/relationships/hyperlink" Target="https://mentor.ieee.org/802.11/dcn/23/11-23-1540-00-00be-lb275-cr-for-scs-tclas-counter-proposal.docx" TargetMode="External"/><Relationship Id="rId9" Type="http://schemas.openxmlformats.org/officeDocument/2006/relationships/hyperlink" Target="https://mentor.ieee.org/802.11/dcn/23/11-23-1588-00-00be-resolution-of-additional-epcs-related-cids-lb275.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468-01-00be-lb275-cr-for-ttlm-mode-2.docx" TargetMode="External"/><Relationship Id="rId2" Type="http://schemas.openxmlformats.org/officeDocument/2006/relationships/hyperlink" Target="https://mentor.ieee.org/802.11/dcn/23/11-23-1478-02-00be-channel-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1-00be-lb275-cr-for-35-3-19.docx" TargetMode="External"/><Relationship Id="rId5" Type="http://schemas.openxmlformats.org/officeDocument/2006/relationships/hyperlink" Target="https://mentor.ieee.org/802.11/dcn/23/11-23-1604-00-00be-lb275-resolution-for-comments-assigned-to-abhi-part-9.docx" TargetMode="External"/><Relationship Id="rId4" Type="http://schemas.openxmlformats.org/officeDocument/2006/relationships/hyperlink" Target="https://mentor.ieee.org/802.11/dcn/23/11-23-1467-02-00be-lb275-cr-for-ml-reconfiguration-part-3.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442-23-00be-tgbe-motions-list-part-4.pptx" TargetMode="External"/><Relationship Id="rId2" Type="http://schemas.openxmlformats.org/officeDocument/2006/relationships/hyperlink" Target="https://mentor.ieee.org/802.11/dcn/23/11-23-1603-00-00be-lb275-cids-for-bandwidth-indication-subel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16145410"/>
              </p:ext>
            </p:extLst>
          </p:nvPr>
        </p:nvGraphicFramePr>
        <p:xfrm>
          <a:off x="851217" y="1582301"/>
          <a:ext cx="7736268" cy="352913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5">
                            <a:extLst>
                              <a:ext uri="{A12FA001-AC4F-418D-AE19-62706E023703}">
                                <ahyp:hlinkClr xmlns:ahyp="http://schemas.microsoft.com/office/drawing/2018/hyperlinkcolor" val="tx"/>
                              </a:ext>
                            </a:extLst>
                          </a:hlinkClick>
                        </a:rPr>
                        <a:t>1583r0</a:t>
                      </a:r>
                      <a:endParaRPr lang="en-US" sz="1000" i="0" dirty="0">
                        <a:solidFill>
                          <a:srgbClr val="7030A0"/>
                        </a:solidFill>
                        <a:effectLst/>
                        <a:latin typeface="+mj-lt"/>
                        <a:ea typeface="Times New Roman" panose="02020603050405020304" pitchFamily="18" charset="0"/>
                      </a:endParaRPr>
                    </a:p>
                  </a:txBody>
                  <a:tcPr anchor="b"/>
                </a:tc>
                <a:tc>
                  <a:txBody>
                    <a:bodyPr/>
                    <a:lstStyle/>
                    <a:p>
                      <a:pPr algn="l"/>
                      <a:r>
                        <a:rPr lang="en-US" sz="1000" b="0" dirty="0">
                          <a:solidFill>
                            <a:srgbClr val="7030A0"/>
                          </a:solidFill>
                          <a:effectLst/>
                          <a:latin typeface="+mj-lt"/>
                        </a:rPr>
                        <a:t>CR for CIDs in 9.2.4.7.11</a:t>
                      </a:r>
                    </a:p>
                  </a:txBody>
                  <a:tcPr anchor="ctr"/>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6">
                            <a:extLst>
                              <a:ext uri="{A12FA001-AC4F-418D-AE19-62706E023703}">
                                <ahyp:hlinkClr xmlns:ahyp="http://schemas.microsoft.com/office/drawing/2018/hyperlinkcolor" val="tx"/>
                              </a:ext>
                            </a:extLst>
                          </a:hlinkClick>
                        </a:rPr>
                        <a:t>1564r0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on 9.4.1.68 and 9.4.1.73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Jinyoung Chun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7">
                            <a:extLst>
                              <a:ext uri="{A12FA001-AC4F-418D-AE19-62706E023703}">
                                <ahyp:hlinkClr xmlns:ahyp="http://schemas.microsoft.com/office/drawing/2018/hyperlinkcolor" val="tx"/>
                              </a:ext>
                            </a:extLst>
                          </a:hlinkClick>
                        </a:rPr>
                        <a:t>1574r0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for CID 19443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Mengshi Hu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1614r0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on NDPA frame format</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Mahmoud Kamel</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DEF-2C 09/13</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590302534"/>
              </p:ext>
            </p:extLst>
          </p:nvPr>
        </p:nvGraphicFramePr>
        <p:xfrm>
          <a:off x="851217" y="1582301"/>
          <a:ext cx="7736268" cy="457320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1437r0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19163 and 19543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Eunsung Park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1482r0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 19445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Yapu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1413r0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CR-for-36-3-4-EHT-PPDU-formats</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Dongguk Lim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CR_PHY_TxRxProc_Miscs</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Xiaogang Chen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DEF-2C 09/12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hlinkClick r:id="rId6">
                            <a:extLst>
                              <a:ext uri="{A12FA001-AC4F-418D-AE19-62706E023703}">
                                <ahyp:hlinkClr xmlns:ahyp="http://schemas.microsoft.com/office/drawing/2018/hyperlinkcolor" val="tx"/>
                              </a:ext>
                            </a:extLst>
                          </a:hlinkClick>
                        </a:rPr>
                        <a:t>1558r0</a:t>
                      </a:r>
                      <a:endParaRPr lang="en-US" sz="1000" i="0" kern="1200" dirty="0">
                        <a:solidFill>
                          <a:srgbClr val="7030A0"/>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rgbClr val="7030A0"/>
                          </a:solidFill>
                          <a:effectLst/>
                          <a:latin typeface="+mn-lt"/>
                          <a:cs typeface="+mn-cs"/>
                        </a:rPr>
                        <a:t>Yapu</a:t>
                      </a:r>
                      <a:r>
                        <a:rPr lang="en-US" sz="1000" i="0" kern="1200" dirty="0">
                          <a:solidFill>
                            <a:srgbClr val="7030A0"/>
                          </a:solidFill>
                          <a:effectLst/>
                          <a:latin typeface="+mn-lt"/>
                          <a:cs typeface="+mn-cs"/>
                        </a:rPr>
                        <a:t> Li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solidFill>
                            <a:srgbClr val="7030A0"/>
                          </a:solidFill>
                          <a:effectLst/>
                          <a:hlinkClick r:id="rId7">
                            <a:extLst>
                              <a:ext uri="{A12FA001-AC4F-418D-AE19-62706E023703}">
                                <ahyp:hlinkClr xmlns:ahyp="http://schemas.microsoft.com/office/drawing/2018/hyperlinkcolor" val="tx"/>
                              </a:ext>
                            </a:extLst>
                          </a:hlinkClick>
                        </a:rPr>
                        <a:t>1507r0</a:t>
                      </a:r>
                      <a:endParaRPr lang="en-US" sz="1000" b="0" dirty="0">
                        <a:solidFill>
                          <a:srgbClr val="7030A0"/>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Comment resolutions for CRs in EHT PHY Capabilities Information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1506r0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 Comment resolutions for CRs in PHY introduction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1566r0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1571r0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Sun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1584r0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C0000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1582r0</a:t>
                      </a:r>
                      <a:endParaRPr lang="en-US" sz="1000" i="0" dirty="0">
                        <a:solidFill>
                          <a:srgbClr val="C0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Bo Gong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DEF-7C 09/12</a:t>
                      </a:r>
                    </a:p>
                  </a:txBody>
                  <a:tcPr anchor="b"/>
                </a:tc>
                <a:tc>
                  <a:txBody>
                    <a:bodyPr/>
                    <a:lstStyle/>
                    <a:p>
                      <a:pPr marL="0" marR="0" algn="ctr">
                        <a:spcBef>
                          <a:spcPts val="0"/>
                        </a:spcBef>
                        <a:spcAft>
                          <a:spcPts val="0"/>
                        </a:spcAft>
                      </a:pPr>
                      <a:r>
                        <a:rPr lang="en-US" sz="1000" i="0" kern="1200" dirty="0">
                          <a:solidFill>
                            <a:srgbClr val="C00000"/>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C0000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1567r0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lb275-cr-on-36.3.12.10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Jinyoung Chun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4">
                            <a:extLst>
                              <a:ext uri="{A12FA001-AC4F-418D-AE19-62706E023703}">
                                <ahyp:hlinkClr xmlns:ahyp="http://schemas.microsoft.com/office/drawing/2018/hyperlinkcolor" val="tx"/>
                              </a:ext>
                            </a:extLst>
                          </a:hlinkClick>
                        </a:rPr>
                        <a:t>1598r0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lb275 CR for clause 36.3.13.3 Coding</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Yan Zhang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324762091"/>
              </p:ext>
            </p:extLst>
          </p:nvPr>
        </p:nvGraphicFramePr>
        <p:xfrm>
          <a:off x="851217" y="1582301"/>
          <a:ext cx="7736268" cy="3361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1597r1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b275 CR for Clause 36.3.11 Mathematical description of signals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501336579"/>
              </p:ext>
            </p:extLst>
          </p:nvPr>
        </p:nvGraphicFramePr>
        <p:xfrm>
          <a:off x="851217" y="1582301"/>
          <a:ext cx="7736268" cy="46188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1381r3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35.3.2 and 35.3.5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21C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Po-Kai Huang</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1405r1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dirty="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1478r1</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FF0000"/>
                          </a:solidFill>
                          <a:effectLst/>
                          <a:latin typeface="Times New Roman" panose="02020603050405020304" pitchFamily="18" charset="0"/>
                          <a:ea typeface="Times New Roman" panose="02020603050405020304" pitchFamily="18" charset="0"/>
                        </a:rPr>
                        <a:t>Channel Usage</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FF0000"/>
                          </a:solidFill>
                          <a:effectLst/>
                          <a:latin typeface="Times New Roman" panose="02020603050405020304" pitchFamily="18" charset="0"/>
                          <a:ea typeface="Times New Roman" panose="02020603050405020304" pitchFamily="18" charset="0"/>
                        </a:rPr>
                        <a:t>Brian Hart</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FF0000"/>
                          </a:solidFill>
                          <a:effectLst/>
                          <a:latin typeface="Times New Roman" panose="02020603050405020304" pitchFamily="18" charset="0"/>
                          <a:ea typeface="Times New Roman" panose="02020603050405020304" pitchFamily="18" charset="0"/>
                        </a:rPr>
                        <a:t>NOM: 35Y, 21N, 26A</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FF0000"/>
                          </a:solidFill>
                          <a:effectLst/>
                          <a:latin typeface="Times New Roman" panose="02020603050405020304" pitchFamily="18" charset="0"/>
                          <a:ea typeface="Times New Roman" panose="02020603050405020304" pitchFamily="18" charset="0"/>
                        </a:rPr>
                        <a:t>1C</a:t>
                      </a:r>
                      <a:endParaRPr lang="en-US" sz="1000" u="non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FF0000"/>
                          </a:solidFill>
                          <a:effectLst/>
                          <a:latin typeface="Times New Roman" panose="02020603050405020304" pitchFamily="18" charset="0"/>
                          <a:ea typeface="Times New Roman" panose="02020603050405020304" pitchFamily="18" charset="0"/>
                        </a:rPr>
                        <a:t>MAC</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CR-for-Subclause-35.3.7.5.2 - Part 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Arik Klein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 </a:t>
                      </a:r>
                      <a:r>
                        <a:rPr lang="en-GB" sz="1000" kern="1200" dirty="0">
                          <a:solidFill>
                            <a:srgbClr val="C00000"/>
                          </a:solidFill>
                          <a:effectLst/>
                          <a:latin typeface="Times New Roman" panose="02020603050405020304" pitchFamily="18" charset="0"/>
                          <a:ea typeface="Times New Roman" panose="02020603050405020304" pitchFamily="18" charset="0"/>
                        </a:rPr>
                        <a:t>NoM-2C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19713: 40Y, 31N, 27A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19710: 33Y, 33N, 34A.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DEF-3C 09/13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15C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426865169"/>
              </p:ext>
            </p:extLst>
          </p:nvPr>
        </p:nvGraphicFramePr>
        <p:xfrm>
          <a:off x="851217" y="1582301"/>
          <a:ext cx="7736268" cy="451999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1467r0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ML Reconfiguration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Binita Gupta</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R4M-15C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1468r0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TTLM Mode 2</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Binita Gupta</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 49Y, 45N, 15A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4C</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1471r0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35.12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Jason Yuchen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DEF-5C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1547r2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DEF-27C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80C</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32C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1553r0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p>
                      <a:pPr marL="0" marR="0">
                        <a:spcBef>
                          <a:spcPts val="0"/>
                        </a:spcBef>
                        <a:spcAft>
                          <a:spcPts val="0"/>
                        </a:spcAft>
                      </a:pPr>
                      <a:r>
                        <a:rPr lang="en-US" sz="1000" i="0" dirty="0">
                          <a:solidFill>
                            <a:srgbClr val="7030A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NOM-7C: 49Y, 45N, 15A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1527r0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1526r0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 for CIDs in clause 9</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1525r0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683306021"/>
              </p:ext>
            </p:extLst>
          </p:nvPr>
        </p:nvGraphicFramePr>
        <p:xfrm>
          <a:off x="851217" y="1582301"/>
          <a:ext cx="7736268" cy="490817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956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5"/>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1550r0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Jeongki 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1573r0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1531r4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Yunbo Li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FF0000"/>
                          </a:solidFill>
                          <a:effectLst/>
                          <a:latin typeface="+mn-lt"/>
                          <a:ea typeface="Times New Roman" panose="02020603050405020304" pitchFamily="18" charset="0"/>
                        </a:rPr>
                        <a:t>CR for SCS TCLAS Counter Proposal</a:t>
                      </a:r>
                    </a:p>
                  </a:txBody>
                  <a:tcPr anchor="b"/>
                </a:tc>
                <a:tc>
                  <a:txBody>
                    <a:bodyPr/>
                    <a:lstStyle/>
                    <a:p>
                      <a:pPr marL="0" marR="0">
                        <a:spcBef>
                          <a:spcPts val="0"/>
                        </a:spcBef>
                        <a:spcAft>
                          <a:spcPts val="0"/>
                        </a:spcAft>
                      </a:pPr>
                      <a:r>
                        <a:rPr lang="en-US" sz="1000" i="0" dirty="0">
                          <a:solidFill>
                            <a:srgbClr val="FF0000"/>
                          </a:solidFill>
                          <a:effectLst/>
                          <a:latin typeface="+mn-lt"/>
                          <a:ea typeface="Times New Roman" panose="02020603050405020304" pitchFamily="18" charset="0"/>
                        </a:rPr>
                        <a:t>Binita Gupta</a:t>
                      </a:r>
                    </a:p>
                  </a:txBody>
                  <a:tcPr/>
                </a:tc>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NOM: 21Y, 37N, 13A</a:t>
                      </a:r>
                    </a:p>
                  </a:txBody>
                  <a:tcPr/>
                </a:tc>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000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1590r0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LB275 CRs for 35.8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Chunyu 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DEF-2C 09/13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1607r0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 -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1588r0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of Additional EPCS-related CIDs (LB275)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35889627"/>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1604r0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Resolution for comments assigned to Abhi - Part 9</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1466r2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1617r0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1437r0</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CR for CIDs 19163 and 19543 				Eunsung Park 		2C</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CR for CID 19445</a:t>
            </a:r>
            <a:r>
              <a:rPr lang="en-US" sz="1200" dirty="0">
                <a:solidFill>
                  <a:srgbClr val="00B050"/>
                </a:solidFill>
                <a:latin typeface="Arial" panose="020B0604020202020204" pitchFamily="34" charset="0"/>
              </a:rPr>
              <a:t> 					</a:t>
            </a:r>
            <a:r>
              <a:rPr lang="en-GB" sz="1200" i="0" u="none" strike="noStrike" kern="1200" dirty="0" err="1">
                <a:solidFill>
                  <a:srgbClr val="00B05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Li</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1413r0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CR-for-36-3-4-EHT-PPDU-formats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Dongguk Lim</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1491r0</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Times New Roman" panose="02020603050405020304" pitchFamily="18" charset="0"/>
              </a:rPr>
              <a:t>CR_PHY_TxRxProc_Miscs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Xiaogang Chen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14C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1558r0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19392, 19533</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Li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1507r0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 for CRs in EHT PHY Capabilities Information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1506r0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Comment resolutions for CRs in PHY introduction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Kanke Wu</a:t>
            </a:r>
            <a:r>
              <a:rPr lang="en-US" sz="1200" i="0" u="none" strike="noStrike" kern="1200" dirty="0">
                <a:solidFill>
                  <a:schemeClr val="bg1">
                    <a:lumMod val="65000"/>
                  </a:schemeClr>
                </a:solidFill>
                <a:effectLst/>
                <a:latin typeface="Arial" panose="020B0604020202020204" pitchFamily="34"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15C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Segment Parser</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Mengshi Hu</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4C</a:t>
            </a:r>
            <a:r>
              <a:rPr lang="en-US" sz="1200" dirty="0">
                <a:solidFill>
                  <a:schemeClr val="bg1">
                    <a:lumMod val="65000"/>
                  </a:schemeClr>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1571r0</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1584r0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1582r0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bg1">
                  <a:lumMod val="65000"/>
                </a:schemeClr>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1468r0</a:t>
            </a:r>
            <a:r>
              <a:rPr lang="en-GB" sz="1400" i="0" u="none" strike="noStrike" kern="1200" dirty="0">
                <a:solidFill>
                  <a:srgbClr val="00B050"/>
                </a:solidFill>
                <a:effectLst/>
                <a:ea typeface="Times New Roman" panose="02020603050405020304" pitchFamily="18" charset="0"/>
              </a:rPr>
              <a:t> CR for TTLM Mode 2 			Binita Gupta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1535r0</a:t>
            </a:r>
            <a:r>
              <a:rPr lang="en-US" sz="1400" i="0" u="none" strike="noStrike" kern="1200" dirty="0">
                <a:solidFill>
                  <a:srgbClr val="00B050"/>
                </a:solidFill>
                <a:effectLst/>
                <a:ea typeface="Times New Roman" panose="02020603050405020304" pitchFamily="18" charset="0"/>
              </a:rPr>
              <a:t> CR for R-TWT - Part 1 			Kumail Haider </a:t>
            </a:r>
            <a:r>
              <a:rPr lang="en-GB" sz="1400" i="0" u="none" strike="noStrike" kern="1200" dirty="0">
                <a:solidFill>
                  <a:srgbClr val="00B05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1543r0</a:t>
            </a:r>
            <a:r>
              <a:rPr lang="en-US" sz="1400" i="0" u="none" strike="noStrike" kern="1200" dirty="0">
                <a:solidFill>
                  <a:srgbClr val="00B050"/>
                </a:solidFill>
                <a:effectLst/>
                <a:ea typeface="Times New Roman" panose="02020603050405020304" pitchFamily="18" charset="0"/>
              </a:rPr>
              <a:t> CR for 35.3.7.2.3 				Yongho Seok </a:t>
            </a:r>
            <a:r>
              <a:rPr lang="en-GB" sz="1400" i="0" u="none" strike="noStrike" kern="1200" dirty="0">
                <a:solidFill>
                  <a:srgbClr val="00B05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1526r0</a:t>
            </a:r>
            <a:r>
              <a:rPr lang="en-US" sz="1400" i="0" u="none" strike="noStrike" kern="1200" dirty="0">
                <a:solidFill>
                  <a:schemeClr val="bg1">
                    <a:lumMod val="65000"/>
                  </a:schemeClr>
                </a:solidFill>
                <a:effectLst/>
                <a:ea typeface="Times New Roman" panose="02020603050405020304" pitchFamily="18" charset="0"/>
              </a:rPr>
              <a:t> </a:t>
            </a:r>
            <a:r>
              <a:rPr lang="en-US" sz="1400" i="0" u="none" strike="noStrike" kern="1200" dirty="0">
                <a:solidFill>
                  <a:schemeClr val="bg1">
                    <a:lumMod val="65000"/>
                  </a:schemeClr>
                </a:solidFill>
                <a:effectLst/>
                <a:ea typeface="MS Gothic" panose="020B0609070205080204" pitchFamily="49" charset="-128"/>
              </a:rPr>
              <a:t>CR for CIDs in clause 9 			</a:t>
            </a:r>
            <a:r>
              <a:rPr lang="en-US" sz="1400" i="0" u="none" strike="noStrike" kern="1200" dirty="0">
                <a:solidFill>
                  <a:schemeClr val="bg1">
                    <a:lumMod val="65000"/>
                  </a:schemeClr>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1525r0</a:t>
            </a:r>
            <a:r>
              <a:rPr lang="en-US" sz="1400" i="0" u="none" strike="noStrike" kern="1200" dirty="0">
                <a:solidFill>
                  <a:schemeClr val="bg1">
                    <a:lumMod val="65000"/>
                  </a:schemeClr>
                </a:solidFill>
                <a:effectLst/>
                <a:ea typeface="Times New Roman" panose="02020603050405020304" pitchFamily="18" charset="0"/>
              </a:rPr>
              <a:t> CR for TWT Teardown 			Ming Gan 	 		8C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1550r0</a:t>
            </a:r>
            <a:r>
              <a:rPr lang="en-US" sz="1400" i="0" u="none" strike="noStrike" kern="1200" dirty="0">
                <a:solidFill>
                  <a:schemeClr val="bg1">
                    <a:lumMod val="65000"/>
                  </a:schemeClr>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1531r0</a:t>
            </a:r>
            <a:r>
              <a:rPr lang="en-US" sz="1400" i="0" u="none" strike="noStrike" kern="1200" dirty="0">
                <a:solidFill>
                  <a:schemeClr val="bg1">
                    <a:lumMod val="65000"/>
                  </a:schemeClr>
                </a:solidFill>
                <a:effectLst/>
                <a:ea typeface="Times New Roman" panose="02020603050405020304" pitchFamily="18" charset="0"/>
              </a:rPr>
              <a:t> cr-for-35.3.16.2 				Yunbo Li 			9C</a:t>
            </a:r>
            <a:endParaRPr lang="en-US" sz="1400" i="0"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1547r2</a:t>
            </a:r>
            <a:r>
              <a:rPr lang="en-US" sz="1200" i="0" u="none" strike="noStrike" kern="1200" dirty="0">
                <a:solidFill>
                  <a:srgbClr val="00B050"/>
                </a:solidFill>
                <a:effectLst/>
                <a:ea typeface="Times New Roman" panose="02020603050405020304" pitchFamily="18" charset="0"/>
              </a:rPr>
              <a:t> CR for </a:t>
            </a:r>
            <a:r>
              <a:rPr lang="en-US" sz="1200" i="0" u="none" strike="noStrike" kern="1200" dirty="0" err="1">
                <a:solidFill>
                  <a:srgbClr val="00B050"/>
                </a:solidFill>
                <a:effectLst/>
                <a:ea typeface="Times New Roman" panose="02020603050405020304" pitchFamily="18" charset="0"/>
              </a:rPr>
              <a:t>misc</a:t>
            </a:r>
            <a:r>
              <a:rPr lang="en-US" sz="1200" i="0" u="none" strike="noStrike" kern="1200" dirty="0">
                <a:solidFill>
                  <a:srgbClr val="00B050"/>
                </a:solidFill>
                <a:effectLst/>
                <a:ea typeface="Times New Roman" panose="02020603050405020304" pitchFamily="18" charset="0"/>
              </a:rPr>
              <a:t> CIDs 			Laurent Cariou 	 	[80C]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for CIDs in 9.2.4.7.11 		</a:t>
            </a:r>
            <a:r>
              <a:rPr lang="en-US" sz="1200" i="0" u="none" strike="noStrike" kern="1200" dirty="0">
                <a:solidFill>
                  <a:srgbClr val="00B050"/>
                </a:solidFill>
                <a:effectLst/>
                <a:ea typeface="Times New Roman" panose="02020603050405020304" pitchFamily="18" charset="0"/>
              </a:rPr>
              <a:t>Bo Gong 		 	[</a:t>
            </a:r>
            <a:r>
              <a:rPr lang="en-GB"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1564r0</a:t>
            </a:r>
            <a:r>
              <a:rPr lang="en-US" sz="1200" b="0" i="0" u="none" strike="noStrike" kern="1200" dirty="0">
                <a:solidFill>
                  <a:srgbClr val="00B050"/>
                </a:solidFill>
                <a:effectLst/>
                <a:ea typeface="Times New Roman" panose="02020603050405020304" pitchFamily="18" charset="0"/>
              </a:rPr>
              <a:t> CR on 9.4.1.68 and 9.4.1.73 		Jinyoung Chun   		[</a:t>
            </a:r>
            <a:r>
              <a:rPr lang="en-GB" sz="1200" b="0" i="0" u="none" strike="noStrike" kern="1200" dirty="0">
                <a:solidFill>
                  <a:srgbClr val="00B050"/>
                </a:solidFill>
                <a:effectLst/>
                <a:ea typeface="Times New Roman" panose="02020603050405020304" pitchFamily="18" charset="0"/>
              </a:rPr>
              <a:t>2C]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1437r0</a:t>
            </a:r>
            <a:r>
              <a:rPr lang="en-GB" sz="1200" b="0" i="0" u="none" strike="noStrike" kern="1200" dirty="0">
                <a:solidFill>
                  <a:srgbClr val="00B050"/>
                </a:solidFill>
                <a:effectLst/>
                <a:ea typeface="Times New Roman" panose="02020603050405020304" pitchFamily="18" charset="0"/>
              </a:rPr>
              <a:t> CR for CIDs 19163 and 19543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Eunsung Park      		[2C]</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1574r0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19443 			Mengshi Hu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1550r0</a:t>
            </a:r>
            <a:r>
              <a:rPr lang="en-US" sz="1200" i="0" u="none" strike="noStrike" kern="1200" dirty="0">
                <a:solidFill>
                  <a:srgbClr val="00B050"/>
                </a:solidFill>
                <a:effectLst/>
                <a:ea typeface="Times New Roman" panose="02020603050405020304" pitchFamily="18" charset="0"/>
              </a:rPr>
              <a:t> CR for CID 20083 			Jeongki Kim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1531r0</a:t>
            </a:r>
            <a:r>
              <a:rPr lang="en-US" sz="1200" i="0" u="none" strike="noStrike" kern="1200" dirty="0">
                <a:solidFill>
                  <a:srgbClr val="00B050"/>
                </a:solidFill>
                <a:effectLst/>
                <a:ea typeface="Times New Roman" panose="02020603050405020304" pitchFamily="18" charset="0"/>
              </a:rPr>
              <a:t> cr-for-35.3.16.2 				Yunbo Li 			[9C]</a:t>
            </a:r>
          </a:p>
          <a:p>
            <a:pPr lvl="1">
              <a:buFont typeface="Arial" panose="020B0604020202020204" pitchFamily="34" charset="0"/>
              <a:buChar char="•"/>
            </a:pP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1540r0</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SCS TCLAS Counter Proposal Binita Gupta  </a:t>
            </a:r>
            <a:r>
              <a:rPr lang="en-US" sz="1200" dirty="0">
                <a:solidFill>
                  <a:schemeClr val="bg1">
                    <a:lumMod val="75000"/>
                  </a:schemeClr>
                </a:solidFill>
                <a:latin typeface="Arial" panose="020B0604020202020204" pitchFamily="34" charset="0"/>
              </a:rPr>
              <a:t> 		[</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1467r0</a:t>
            </a: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ML Reconfiguration part 3 	Binita Gupta 			[15C]</a:t>
            </a:r>
            <a:endParaRPr lang="en-US" sz="1200" b="0" i="0" u="none" strike="noStrike" dirty="0">
              <a:solidFill>
                <a:schemeClr val="bg1">
                  <a:lumMod val="75000"/>
                </a:schemeClr>
              </a:solidFill>
              <a:effectLst/>
              <a:latin typeface="Arial" panose="020B0604020202020204" pitchFamily="34" charset="0"/>
            </a:endParaRPr>
          </a:p>
          <a:p>
            <a:pPr>
              <a:buFont typeface="Arial" panose="020B0604020202020204" pitchFamily="34" charset="0"/>
              <a:buChar char="•"/>
            </a:pPr>
            <a:r>
              <a:rPr lang="en-US" altLang="en-US" sz="1400" dirty="0">
                <a:solidFill>
                  <a:srgbClr val="00B050"/>
                </a:solidFill>
              </a:rPr>
              <a:t>Motions (including approving minutes): </a:t>
            </a:r>
            <a:r>
              <a:rPr lang="en-US" altLang="en-US" sz="1400" dirty="0">
                <a:solidFill>
                  <a:srgbClr val="00B050"/>
                </a:solidFill>
                <a:hlinkClick r:id="rId11">
                  <a:extLst>
                    <a:ext uri="{A12FA001-AC4F-418D-AE19-62706E023703}">
                      <ahyp:hlinkClr xmlns:ahyp="http://schemas.microsoft.com/office/drawing/2018/hyperlinkcolor" val="tx"/>
                    </a:ext>
                  </a:extLst>
                </a:hlinkClick>
              </a:rPr>
              <a:t>11-23/442r23</a:t>
            </a:r>
            <a:endParaRPr lang="en-US" altLang="en-US" sz="14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1506r0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Comment resolutions for CRs in PHY introduction</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400" i="0" u="none" strike="noStrike" kern="1200" dirty="0">
                <a:solidFill>
                  <a:srgbClr val="00B050"/>
                </a:solidFill>
                <a:effectLst/>
                <a:latin typeface="Arial" panose="020B0604020202020204" pitchFamily="34" charset="0"/>
                <a:ea typeface="MS Gothic" panose="020B0609070205080204" pitchFamily="49" charset="-128"/>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15C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1566r0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CR for Segment Parser</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Mengshi Hu</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4C</a:t>
            </a:r>
            <a:r>
              <a:rPr lang="en-US" sz="1400" dirty="0">
                <a:solidFill>
                  <a:srgbClr val="00B050"/>
                </a:solidFill>
                <a:latin typeface="Arial" panose="020B0604020202020204" pitchFamily="34" charset="0"/>
              </a:rPr>
              <a:t>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1571r0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1584r0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1582r0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CIDs in 36.2.6 						Bo Gong 		7C</a:t>
            </a:r>
            <a:endParaRPr lang="en-US" sz="1400" i="0" dirty="0">
              <a:solidFill>
                <a:srgbClr val="00B050"/>
              </a:solidFill>
              <a:effectLst/>
            </a:endParaRPr>
          </a:p>
          <a:p>
            <a:pPr lvl="1">
              <a:buFont typeface="Arial" panose="020B0604020202020204" pitchFamily="34" charset="0"/>
              <a:buChar char="•"/>
            </a:pPr>
            <a:r>
              <a:rPr lang="en-US" sz="1400" i="0" kern="1200" dirty="0">
                <a:solidFill>
                  <a:srgbClr val="00B050"/>
                </a:solidFill>
                <a:effectLst/>
                <a:ea typeface="Times New Roman" panose="02020603050405020304" pitchFamily="18" charset="0"/>
              </a:rPr>
              <a:t>1567r1 lb275-cr-on-36.3.12.10  						Jinyoung Chun.     6C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Cont.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CIDs in clause 9 			</a:t>
            </a:r>
            <a:r>
              <a:rPr lang="en-US" sz="1400" i="0" u="none" strike="noStrike" kern="1200" dirty="0">
                <a:solidFill>
                  <a:srgbClr val="00B05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400" i="0" u="none" strike="noStrike" kern="1200" dirty="0">
                <a:solidFill>
                  <a:srgbClr val="00B050"/>
                </a:solidFill>
                <a:effectLst/>
                <a:ea typeface="Times New Roman" panose="02020603050405020304" pitchFamily="18" charset="0"/>
              </a:rPr>
              <a:t> CR for TWT Teardown 			Ming Gan 	 		8C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1540r0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SCS TCLAS Counter Proposal Binita Gupta  </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1467r0</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 CR for ML Reconfiguration part 3 	Binita Gupta 		15C</a:t>
            </a:r>
            <a:endParaRPr lang="en-US" sz="1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1591r0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Gaurang Naik 		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1607r0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 part 2 		Gaurang Naik 		3C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endParaRPr lang="en-US" sz="1100" dirty="0">
              <a:solidFill>
                <a:srgbClr val="00B050"/>
              </a:solidFill>
            </a:endParaRPr>
          </a:p>
          <a:p>
            <a:pPr lvl="1">
              <a:buFont typeface="Arial" panose="020B0604020202020204" pitchFamily="34" charset="0"/>
              <a:buChar char="•"/>
            </a:pPr>
            <a:r>
              <a:rPr lang="en-GB" sz="1200" b="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200" b="0" i="0" strike="noStrike" kern="1200" dirty="0">
                <a:solidFill>
                  <a:srgbClr val="00B050"/>
                </a:solidFill>
                <a:effectLst/>
                <a:ea typeface="Times New Roman" panose="02020603050405020304" pitchFamily="18" charset="0"/>
              </a:rPr>
              <a:t> CR for TPE 								Yanjun Sun  		[1C-SP</a:t>
            </a:r>
            <a:r>
              <a:rPr lang="en-US" sz="1200" b="0" dirty="0">
                <a:solidFill>
                  <a:srgbClr val="00B050"/>
                </a:solidFill>
              </a:rPr>
              <a:t>]</a:t>
            </a:r>
          </a:p>
          <a:p>
            <a:pPr lvl="1">
              <a:buFont typeface="Arial" panose="020B0604020202020204" pitchFamily="34" charset="0"/>
              <a:buChar char="•"/>
            </a:pPr>
            <a:r>
              <a:rPr lang="en-GB" sz="1200" b="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1411r1</a:t>
            </a:r>
            <a:r>
              <a:rPr lang="en-GB" sz="1200" b="0" i="0" strike="noStrike" kern="1200" dirty="0">
                <a:solidFill>
                  <a:srgbClr val="00B050"/>
                </a:solidFill>
                <a:effectLst/>
                <a:ea typeface="Times New Roman" panose="02020603050405020304" pitchFamily="18" charset="0"/>
              </a:rPr>
              <a:t> CR for puncturing 							Yanjun Sun 		[1C-SP</a:t>
            </a:r>
            <a:r>
              <a:rPr lang="en-GB" sz="1200" b="0" i="0" strike="noStrike" kern="1200" dirty="0">
                <a:solidFill>
                  <a:schemeClr val="tx1"/>
                </a:solidFill>
                <a:effectLst/>
                <a:ea typeface="Times New Roman" panose="02020603050405020304" pitchFamily="18" charset="0"/>
              </a:rPr>
              <a:t>]</a:t>
            </a:r>
          </a:p>
          <a:p>
            <a:pPr lvl="1">
              <a:buFont typeface="Arial" panose="020B0604020202020204" pitchFamily="34" charset="0"/>
              <a:buChar char="•"/>
            </a:pPr>
            <a:r>
              <a:rPr lang="en-GB" sz="1200" b="0" i="0"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1399r2</a:t>
            </a:r>
            <a:r>
              <a:rPr lang="en-GB" sz="1200" b="0" i="0"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CR-for-Subclause-35.3.7.5.2 - Part 1 					Arik Klein		[15C-SP]</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1531r3										Yunbo Li		[9C-SP]</a:t>
            </a: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1381r4										</a:t>
            </a:r>
            <a:r>
              <a:rPr lang="en-GB" sz="1200" kern="1200" dirty="0">
                <a:solidFill>
                  <a:srgbClr val="00B050"/>
                </a:solidFill>
                <a:latin typeface="Times New Roman" panose="02020603050405020304" pitchFamily="18" charset="0"/>
                <a:ea typeface="Times New Roman" panose="02020603050405020304" pitchFamily="18" charset="0"/>
              </a:rPr>
              <a:t>Po-Kai Huang		[1C-SP]</a:t>
            </a: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1553r2										Rubay</a:t>
            </a:r>
            <a:r>
              <a:rPr lang="en-GB" sz="1200" kern="1200" dirty="0">
                <a:solidFill>
                  <a:srgbClr val="00B050"/>
                </a:solidFill>
                <a:latin typeface="Times New Roman" panose="02020603050405020304" pitchFamily="18" charset="0"/>
                <a:ea typeface="Times New Roman" panose="02020603050405020304" pitchFamily="18" charset="0"/>
              </a:rPr>
              <a:t>et Shafin	[12C-SP]</a:t>
            </a:r>
            <a:endParaRPr lang="en-GB" sz="1200" b="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1614r0</a:t>
            </a:r>
            <a:r>
              <a:rPr lang="en-US" sz="1200" b="0" i="0" u="sng" strike="noStrike" kern="1200" dirty="0">
                <a:solidFill>
                  <a:srgbClr val="00B050"/>
                </a:solidFill>
                <a:effectLst/>
                <a:ea typeface="MS Gothic" panose="020B0609070205080204" pitchFamily="49" charset="-128"/>
              </a:rPr>
              <a:t> </a:t>
            </a:r>
            <a:r>
              <a:rPr lang="en-US" sz="1200" b="0" i="0" u="sng" strike="noStrike" kern="1200" dirty="0">
                <a:solidFill>
                  <a:srgbClr val="00B050"/>
                </a:solidFill>
                <a:effectLst/>
                <a:ea typeface="Times New Roman" panose="02020603050405020304" pitchFamily="18" charset="0"/>
              </a:rPr>
              <a:t>CR for CIDs on NDPA frame format 					Mahmoud Kamel 	[</a:t>
            </a:r>
            <a:r>
              <a:rPr lang="en-GB" sz="1200" b="0" i="0" u="sng" strike="noStrike" kern="1200" dirty="0">
                <a:solidFill>
                  <a:srgbClr val="00B050"/>
                </a:solidFill>
                <a:effectLst/>
                <a:ea typeface="Times New Roman" panose="02020603050405020304" pitchFamily="18" charset="0"/>
              </a:rPr>
              <a:t>4C]</a:t>
            </a:r>
            <a:endParaRPr lang="en-US" sz="1200" b="0" u="sng" dirty="0">
              <a:solidFill>
                <a:srgbClr val="00B050"/>
              </a:solidFill>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1555r0</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35.3.10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Ming Gan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8C]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1554r0</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35.3.4.4 and 35.3.15.1 					Ming Gan 		[8C]</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1556r0</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AF, 11.2.3 and 35.3.12.6 				Ming Gan 		[6C]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1598r0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clause 36.3.13.3 Coding 						Yan Zhang 		3C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1597r1</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Clause 36.3.11 Mathematical description of signals 	Yan Zhang 		2C</a:t>
            </a:r>
          </a:p>
          <a:p>
            <a:pPr lvl="1">
              <a:buFont typeface="Arial" panose="020B0604020202020204" pitchFamily="34" charset="0"/>
              <a:buChar char="•"/>
            </a:pPr>
            <a:r>
              <a:rPr lang="en-US" sz="1400" kern="1200" dirty="0">
                <a:solidFill>
                  <a:srgbClr val="00B050"/>
                </a:solidFill>
                <a:latin typeface="Times New Roman" panose="02020603050405020304" pitchFamily="18" charset="0"/>
              </a:rPr>
              <a:t>1491r2 </a:t>
            </a:r>
            <a:r>
              <a:rPr lang="en-US" sz="1400" kern="1200" dirty="0" err="1">
                <a:solidFill>
                  <a:srgbClr val="00B050"/>
                </a:solidFill>
                <a:latin typeface="Times New Roman" panose="02020603050405020304" pitchFamily="18" charset="0"/>
              </a:rPr>
              <a:t>CR_PHY_TxRxProc_Miscs</a:t>
            </a:r>
            <a:r>
              <a:rPr lang="en-US" sz="1400" kern="1200" dirty="0">
                <a:solidFill>
                  <a:srgbClr val="00B050"/>
                </a:solidFill>
                <a:latin typeface="Times New Roman" panose="02020603050405020304" pitchFamily="18" charset="0"/>
              </a:rPr>
              <a:t>  						Xiaogang Chen 	4C</a:t>
            </a:r>
            <a:endParaRPr lang="en-US" sz="1400" i="0" u="none" strike="noStrike" dirty="0">
              <a:solidFill>
                <a:srgbClr val="00B050"/>
              </a:solidFill>
              <a:effectLst/>
              <a:latin typeface="Arial" panose="020B0604020202020204" pitchFamily="34"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pt-BR" sz="1200" dirty="0">
                <a:solidFill>
                  <a:srgbClr val="00B050"/>
                </a:solidFill>
              </a:rPr>
              <a:t>Alignment of Clause 6 contents with REVme approach 		Graham/Mark/Edward – 15’</a:t>
            </a:r>
            <a:endParaRPr lang="pt-BR"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pt-BR" sz="1200" dirty="0">
                <a:solidFill>
                  <a:srgbClr val="00B050"/>
                </a:solidFill>
                <a:hlinkClick r:id="rId3">
                  <a:extLst>
                    <a:ext uri="{A12FA001-AC4F-418D-AE19-62706E023703}">
                      <ahyp:hlinkClr xmlns:ahyp="http://schemas.microsoft.com/office/drawing/2018/hyperlinkcolor" val="tx"/>
                    </a:ext>
                  </a:extLst>
                </a:hlinkClick>
              </a:rPr>
              <a:t>1466r1</a:t>
            </a:r>
            <a:r>
              <a:rPr lang="pt-BR" sz="1200" dirty="0">
                <a:solidFill>
                  <a:srgbClr val="00B050"/>
                </a:solidFill>
              </a:rPr>
              <a:t> CR for ML Reconfiguration part 2 				Binita Gupta 		[2C–SP]</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1540r0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SCS TCLAS Counter Proposal 			Binita Gupta 		[4C]</a:t>
            </a:r>
            <a:endParaRPr lang="en-US" sz="12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1555r0</a:t>
            </a:r>
            <a:r>
              <a:rPr lang="en-US" sz="1200" dirty="0">
                <a:solidFill>
                  <a:srgbClr val="00B050"/>
                </a:solidFill>
              </a:rPr>
              <a:t> CR for CIDs in 35.3.10 						Ming Gan 		[8C]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1554r0</a:t>
            </a:r>
            <a:r>
              <a:rPr lang="en-US" sz="1200" dirty="0">
                <a:solidFill>
                  <a:srgbClr val="00B050"/>
                </a:solidFill>
              </a:rPr>
              <a:t> CR for CIDs in 35.3.4.4 and 35.3.15.1 				Ming Gan 		[8C]</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1556r0</a:t>
            </a:r>
            <a:r>
              <a:rPr lang="en-US" sz="1200" dirty="0">
                <a:solidFill>
                  <a:srgbClr val="00B050"/>
                </a:solidFill>
              </a:rPr>
              <a:t> CR for CIDs in AF, 11.2.3 and 35.3.12.6 			Ming Gan 		[6C]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1590r0</a:t>
            </a:r>
            <a:r>
              <a:rPr lang="en-US" sz="1200" i="0" u="none" strike="noStrike" kern="1200" dirty="0">
                <a:solidFill>
                  <a:srgbClr val="00B050"/>
                </a:solidFill>
                <a:effectLst/>
                <a:ea typeface="Times New Roman" panose="02020603050405020304" pitchFamily="18" charset="0"/>
              </a:rPr>
              <a:t>  LB275 CRs for 35.8 misc. CIDs 				Chunyu Hu 		[12C]</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1588r0</a:t>
            </a:r>
            <a:r>
              <a:rPr lang="en-US" sz="1200" i="0" u="none" strike="noStrike" kern="1200" dirty="0">
                <a:solidFill>
                  <a:srgbClr val="00B050"/>
                </a:solidFill>
                <a:effectLst/>
                <a:ea typeface="Times New Roman" panose="02020603050405020304" pitchFamily="18" charset="0"/>
              </a:rPr>
              <a:t> Resolution of Additional EPCS-related CIDs (LB275) 	John Wullert 		[3C]</a:t>
            </a:r>
            <a:endParaRPr lang="en-US" sz="1200" b="1"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1604r0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Resolution for comments assigned to Abhi - Part 9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Abhishek Patil 	[5C]</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Please check motions.</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1478r3</a:t>
            </a:r>
            <a:r>
              <a:rPr lang="en-GB" sz="1400" b="0" i="0" u="none" strike="noStrike" kern="1200" dirty="0">
                <a:solidFill>
                  <a:srgbClr val="00B050"/>
                </a:solidFill>
                <a:effectLst/>
                <a:ea typeface="Times New Roman" panose="02020603050405020304" pitchFamily="18" charset="0"/>
              </a:rPr>
              <a:t> Channel Usage 							Brian Hart 		[1C SP]</a:t>
            </a:r>
          </a:p>
          <a:p>
            <a:pPr lvl="1">
              <a:buFont typeface="Arial" panose="020B0604020202020204" pitchFamily="34" charset="0"/>
              <a:buChar char="•"/>
            </a:pPr>
            <a:r>
              <a:rPr lang="pt-BR" sz="1400" dirty="0">
                <a:solidFill>
                  <a:srgbClr val="00B050"/>
                </a:solidFill>
                <a:hlinkClick r:id="rId3">
                  <a:extLst>
                    <a:ext uri="{A12FA001-AC4F-418D-AE19-62706E023703}">
                      <ahyp:hlinkClr xmlns:ahyp="http://schemas.microsoft.com/office/drawing/2018/hyperlinkcolor" val="tx"/>
                    </a:ext>
                  </a:extLst>
                </a:hlinkClick>
              </a:rPr>
              <a:t>1468r1</a:t>
            </a:r>
            <a:r>
              <a:rPr lang="pt-BR" sz="1400" dirty="0">
                <a:solidFill>
                  <a:srgbClr val="00B050"/>
                </a:solidFill>
              </a:rPr>
              <a:t> CR for TTLM Mode 2 						Binita Gupta 	[4C-SP]</a:t>
            </a:r>
          </a:p>
          <a:p>
            <a:pPr lvl="1">
              <a:buFont typeface="Arial" panose="020B0604020202020204" pitchFamily="34" charset="0"/>
              <a:buChar char="•"/>
            </a:pPr>
            <a:r>
              <a:rPr lang="pt-BR" sz="1400" dirty="0">
                <a:solidFill>
                  <a:srgbClr val="00B050"/>
                </a:solidFill>
                <a:hlinkClick r:id="rId4">
                  <a:extLst>
                    <a:ext uri="{A12FA001-AC4F-418D-AE19-62706E023703}">
                      <ahyp:hlinkClr xmlns:ahyp="http://schemas.microsoft.com/office/drawing/2018/hyperlinkcolor" val="tx"/>
                    </a:ext>
                  </a:extLst>
                </a:hlinkClick>
              </a:rPr>
              <a:t>1467r2</a:t>
            </a:r>
            <a:r>
              <a:rPr lang="pt-BR" sz="1400" dirty="0">
                <a:solidFill>
                  <a:srgbClr val="00B050"/>
                </a:solidFill>
              </a:rPr>
              <a:t> CR for ML Reconfiguration part 3				Binita Gupta	[6C-SP]</a:t>
            </a:r>
          </a:p>
          <a:p>
            <a:pPr lvl="1">
              <a:buFont typeface="Arial" panose="020B0604020202020204" pitchFamily="34" charset="0"/>
              <a:buChar char="•"/>
            </a:pPr>
            <a:r>
              <a:rPr lang="en-GB" sz="1400" kern="1200" dirty="0">
                <a:solidFill>
                  <a:srgbClr val="00B050"/>
                </a:solidFill>
              </a:rPr>
              <a:t>1617r0										Jeongki Kim	[1C-SP]</a:t>
            </a:r>
            <a:endPar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kern="1200" dirty="0">
                <a:solidFill>
                  <a:srgbClr val="00B050"/>
                </a:solidFill>
              </a:rPr>
              <a:t>1553r3										Rubayet Shafin	[12C-SP]</a:t>
            </a:r>
            <a:endPar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1604r0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Resolution for comments assigned to Abhi - Part 9 		</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Abhishek Patil 	[5C]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US" sz="1400" i="0" u="none" strike="noStrike" kern="1200" dirty="0">
                <a:solidFill>
                  <a:srgbClr val="00B050"/>
                </a:solidFill>
                <a:effectLst/>
                <a:ea typeface="Times New Roman" panose="02020603050405020304" pitchFamily="18" charset="0"/>
              </a:rPr>
              <a:t> CR-for-35-3-19 							Kaiying Lu 		[14C]</a:t>
            </a:r>
          </a:p>
          <a:p>
            <a:pPr lvl="1">
              <a:buFont typeface="Arial" panose="020B0604020202020204" pitchFamily="34" charset="0"/>
              <a:buChar char="•"/>
            </a:pPr>
            <a:r>
              <a:rPr lang="en-US" sz="1400" kern="1200" dirty="0">
                <a:solidFill>
                  <a:schemeClr val="bg1">
                    <a:lumMod val="65000"/>
                  </a:schemeClr>
                </a:solidFill>
                <a:ea typeface="Times New Roman" panose="02020603050405020304" pitchFamily="18" charset="0"/>
              </a:rPr>
              <a:t>1603r0										Morteza Mehrnoush [2C]</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1603r0</a:t>
            </a:r>
            <a:r>
              <a:rPr lang="en-GB" sz="1400" dirty="0">
                <a:solidFill>
                  <a:srgbClr val="00B050"/>
                </a:solidFill>
              </a:rPr>
              <a:t>	</a:t>
            </a:r>
            <a:r>
              <a:rPr lang="en-US" sz="1400" dirty="0">
                <a:solidFill>
                  <a:srgbClr val="00B050"/>
                </a:solidFill>
              </a:rPr>
              <a:t>CIDs for Bandwidth Indication Subelement </a:t>
            </a:r>
            <a:r>
              <a:rPr lang="en-GB" sz="1400" dirty="0">
                <a:solidFill>
                  <a:srgbClr val="00B050"/>
                </a:solidFill>
              </a:rPr>
              <a:t>		Morteza Mehrnoush [2C]</a:t>
            </a:r>
          </a:p>
          <a:p>
            <a:pPr lvl="1">
              <a:buFont typeface="Arial" panose="020B0604020202020204" pitchFamily="34" charset="0"/>
              <a:buChar char="•"/>
            </a:pPr>
            <a:r>
              <a:rPr lang="en-GB" sz="1400" dirty="0">
                <a:solidFill>
                  <a:srgbClr val="00B050"/>
                </a:solidFill>
              </a:rPr>
              <a:t>1405r3									Abhishek Patil 	    [1C-SP]</a:t>
            </a:r>
          </a:p>
          <a:p>
            <a:pPr lvl="1">
              <a:buFont typeface="Arial" panose="020B0604020202020204" pitchFamily="34" charset="0"/>
              <a:buChar char="•"/>
            </a:pPr>
            <a:r>
              <a:rPr lang="en-GB" sz="1400" dirty="0">
                <a:solidFill>
                  <a:srgbClr val="00B050"/>
                </a:solidFill>
              </a:rPr>
              <a:t>1547r6									Laurent Cariou	    [6C-SP]</a:t>
            </a:r>
          </a:p>
          <a:p>
            <a:pPr lvl="1">
              <a:buFont typeface="Arial" panose="020B0604020202020204" pitchFamily="34" charset="0"/>
              <a:buChar char="•"/>
            </a:pPr>
            <a:r>
              <a:rPr lang="en-GB" sz="1400" dirty="0">
                <a:solidFill>
                  <a:srgbClr val="00B050"/>
                </a:solidFill>
              </a:rPr>
              <a:t>1478r4									Brian Hart		    [1C]</a:t>
            </a:r>
          </a:p>
          <a:p>
            <a:pPr lvl="0">
              <a:buFont typeface="Arial" panose="020B0604020202020204" pitchFamily="34" charset="0"/>
              <a:buChar char="•"/>
            </a:pPr>
            <a:r>
              <a:rPr lang="en-GB" sz="1400" i="0" u="none" strike="noStrike" dirty="0">
                <a:solidFill>
                  <a:srgbClr val="00B050"/>
                </a:solidFill>
                <a:effectLst/>
              </a:rPr>
              <a:t>Motions: </a:t>
            </a:r>
            <a:r>
              <a:rPr lang="en-GB" sz="1400" i="0" u="none" strike="noStrike" dirty="0">
                <a:solidFill>
                  <a:srgbClr val="00B050"/>
                </a:solidFill>
                <a:effectLst/>
                <a:hlinkClick r:id="rId3">
                  <a:extLst>
                    <a:ext uri="{A12FA001-AC4F-418D-AE19-62706E023703}">
                      <ahyp:hlinkClr xmlns:ahyp="http://schemas.microsoft.com/office/drawing/2018/hyperlinkcolor" val="tx"/>
                    </a:ext>
                  </a:extLst>
                </a:hlinkClick>
              </a:rPr>
              <a:t>11-23/442r23</a:t>
            </a:r>
            <a:endParaRPr lang="en-GB" sz="1400" i="0" u="none" strike="noStrike" dirty="0">
              <a:solidFill>
                <a:srgbClr val="00B050"/>
              </a:solidFill>
              <a:effectLst/>
            </a:endParaRPr>
          </a:p>
          <a:p>
            <a:pPr lvl="0">
              <a:buFont typeface="Arial" panose="020B0604020202020204" pitchFamily="34" charset="0"/>
              <a:buChar char="•"/>
            </a:pPr>
            <a:r>
              <a:rPr lang="en-US" sz="1400" dirty="0">
                <a:solidFill>
                  <a:srgbClr val="00B050"/>
                </a:solidFill>
              </a:rPr>
              <a:t>CR Status, Goals for November 2023, Teleconference, Ad-Hoc, Timeline</a:t>
            </a:r>
          </a:p>
          <a:p>
            <a:pPr lvl="0">
              <a:buFont typeface="Arial" panose="020B0604020202020204" pitchFamily="34" charset="0"/>
              <a:buChar char="•"/>
            </a:pPr>
            <a:r>
              <a:rPr lang="en-GB" sz="1400" dirty="0" err="1"/>
              <a:t>AoB</a:t>
            </a:r>
            <a:r>
              <a:rPr lang="en-GB" sz="1400" dirty="0"/>
              <a:t>: Draft will be ready in approx. 2 weeks.</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~470 out of 953</a:t>
            </a:r>
          </a:p>
          <a:p>
            <a:pPr>
              <a:buFont typeface="Arial" panose="020B0604020202020204" pitchFamily="34" charset="0"/>
              <a:buChar char="•"/>
            </a:pPr>
            <a:r>
              <a:rPr lang="en-US" sz="1600" dirty="0"/>
              <a:t>PHY: ~80 out of 113</a:t>
            </a:r>
          </a:p>
          <a:p>
            <a:pPr>
              <a:buFont typeface="Arial" panose="020B0604020202020204" pitchFamily="34" charset="0"/>
              <a:buChar char="•"/>
            </a:pPr>
            <a:r>
              <a:rPr lang="en-US" sz="1600" dirty="0"/>
              <a:t>Joint: ~30 out of 62</a:t>
            </a:r>
          </a:p>
          <a:p>
            <a:pPr>
              <a:buFont typeface="Arial" panose="020B0604020202020204" pitchFamily="34" charset="0"/>
              <a:buChar char="•"/>
            </a:pPr>
            <a:r>
              <a:rPr lang="en-US" sz="1600" dirty="0"/>
              <a:t>Total: ~570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38" name="Group 37">
            <a:extLst>
              <a:ext uri="{FF2B5EF4-FFF2-40B4-BE49-F238E27FC236}">
                <a16:creationId xmlns:a16="http://schemas.microsoft.com/office/drawing/2014/main" id="{5321B0E7-85C2-1A34-41E7-07E1ECB00E50}"/>
              </a:ext>
            </a:extLst>
          </p:cNvPr>
          <p:cNvGrpSpPr/>
          <p:nvPr/>
        </p:nvGrpSpPr>
        <p:grpSpPr>
          <a:xfrm>
            <a:off x="4550328" y="1585605"/>
            <a:ext cx="4251933" cy="3188950"/>
            <a:chOff x="4550328" y="1585605"/>
            <a:chExt cx="4251933" cy="3188950"/>
          </a:xfrm>
        </p:grpSpPr>
        <p:pic>
          <p:nvPicPr>
            <p:cNvPr id="11" name="Picture 10">
              <a:extLst>
                <a:ext uri="{FF2B5EF4-FFF2-40B4-BE49-F238E27FC236}">
                  <a16:creationId xmlns:a16="http://schemas.microsoft.com/office/drawing/2014/main" id="{39D8327C-D24D-2ADB-EE1E-F546BA543433}"/>
                </a:ext>
              </a:extLst>
            </p:cNvPr>
            <p:cNvPicPr>
              <a:picLocks noChangeAspect="1"/>
            </p:cNvPicPr>
            <p:nvPr/>
          </p:nvPicPr>
          <p:blipFill>
            <a:blip r:embed="rId2"/>
            <a:stretch>
              <a:fillRect/>
            </a:stretch>
          </p:blipFill>
          <p:spPr>
            <a:xfrm>
              <a:off x="4550328" y="1585605"/>
              <a:ext cx="4251933" cy="3188950"/>
            </a:xfrm>
            <a:prstGeom prst="rect">
              <a:avLst/>
            </a:prstGeom>
          </p:spPr>
        </p:pic>
        <p:sp>
          <p:nvSpPr>
            <p:cNvPr id="34" name="Rectangle 33">
              <a:extLst>
                <a:ext uri="{FF2B5EF4-FFF2-40B4-BE49-F238E27FC236}">
                  <a16:creationId xmlns:a16="http://schemas.microsoft.com/office/drawing/2014/main" id="{29E96206-7F47-0C01-8F7B-FFD3DAE5B79C}"/>
                </a:ext>
              </a:extLst>
            </p:cNvPr>
            <p:cNvSpPr/>
            <p:nvPr/>
          </p:nvSpPr>
          <p:spPr bwMode="auto">
            <a:xfrm>
              <a:off x="5197699" y="2523175"/>
              <a:ext cx="650133" cy="190500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5" name="Rectangle 34">
              <a:extLst>
                <a:ext uri="{FF2B5EF4-FFF2-40B4-BE49-F238E27FC236}">
                  <a16:creationId xmlns:a16="http://schemas.microsoft.com/office/drawing/2014/main" id="{BAB737A3-5584-0951-6B85-49F99EF2A68C}"/>
                </a:ext>
              </a:extLst>
            </p:cNvPr>
            <p:cNvSpPr/>
            <p:nvPr/>
          </p:nvSpPr>
          <p:spPr bwMode="auto">
            <a:xfrm>
              <a:off x="6026160" y="3178885"/>
              <a:ext cx="650134" cy="124071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6" name="Rectangle 35">
              <a:extLst>
                <a:ext uri="{FF2B5EF4-FFF2-40B4-BE49-F238E27FC236}">
                  <a16:creationId xmlns:a16="http://schemas.microsoft.com/office/drawing/2014/main" id="{54A3E4A8-3C56-1F4C-081A-15243D639E77}"/>
                </a:ext>
              </a:extLst>
            </p:cNvPr>
            <p:cNvSpPr/>
            <p:nvPr/>
          </p:nvSpPr>
          <p:spPr bwMode="auto">
            <a:xfrm>
              <a:off x="6842984" y="3276600"/>
              <a:ext cx="650133" cy="114441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7" name="Rectangle 36">
              <a:extLst>
                <a:ext uri="{FF2B5EF4-FFF2-40B4-BE49-F238E27FC236}">
                  <a16:creationId xmlns:a16="http://schemas.microsoft.com/office/drawing/2014/main" id="{1D361119-824A-6921-AD7F-050157138E4C}"/>
                </a:ext>
              </a:extLst>
            </p:cNvPr>
            <p:cNvSpPr/>
            <p:nvPr/>
          </p:nvSpPr>
          <p:spPr bwMode="auto">
            <a:xfrm>
              <a:off x="7658689" y="3103610"/>
              <a:ext cx="670610" cy="131599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Complete comment resolution for LB275</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Oct 04			(Wednesday) 		</a:t>
            </a: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 - No Conf Calls		Holiday</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Oct 05 			(Thursday) 		</a:t>
            </a: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 - No Conf Calls		Holiday </a:t>
            </a:r>
            <a:r>
              <a:rPr lang="en-US" sz="1400" b="1" dirty="0">
                <a:solidFill>
                  <a:srgbClr val="FF0000"/>
                </a:solidFill>
                <a:effectLst/>
                <a:highlight>
                  <a:srgbClr val="00FF00"/>
                </a:highlight>
                <a:latin typeface="Times New Roman" panose="02020603050405020304" pitchFamily="18" charset="0"/>
                <a:ea typeface="Times New Roman" panose="02020603050405020304" pitchFamily="18" charset="0"/>
              </a:rPr>
              <a:t>	</a:t>
            </a:r>
            <a:r>
              <a:rPr lang="en-US" sz="1400" b="1" dirty="0">
                <a:solidFill>
                  <a:srgbClr val="00B050"/>
                </a:solidFill>
                <a:effectLst/>
                <a:latin typeface="Times New Roman" panose="02020603050405020304" pitchFamily="18" charset="0"/>
                <a:ea typeface="Times New Roman" panose="02020603050405020304" pitchFamily="18" charset="0"/>
              </a:rPr>
              <a:t>		</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18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19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23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Nov 01			(Wednesday) 		– Joint* 			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Nov</a:t>
            </a:r>
            <a:r>
              <a:rPr lang="en-US" sz="1400" b="1" dirty="0">
                <a:solidFill>
                  <a:schemeClr val="tx1"/>
                </a:solidFill>
                <a:effectLst/>
                <a:latin typeface="Times New Roman" panose="02020603050405020304" pitchFamily="18" charset="0"/>
                <a:ea typeface="Times New Roman" panose="02020603050405020304" pitchFamily="18" charset="0"/>
              </a:rPr>
              <a:t> 02 		(Thursday) 		– MAC			10:00-12:00 ET</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is to have a (mixed mode) MAC ad-hoc meeting in San Diego, California between </a:t>
            </a:r>
            <a:r>
              <a:rPr lang="en-US" dirty="0">
                <a:solidFill>
                  <a:srgbClr val="FF0000"/>
                </a:solidFill>
              </a:rPr>
              <a:t>9 and 10 </a:t>
            </a:r>
            <a:r>
              <a:rPr lang="en-US" dirty="0"/>
              <a:t>of November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159744</TotalTime>
  <Words>5879</Words>
  <Application>Microsoft Office PowerPoint</Application>
  <PresentationFormat>On-screen Show (4:3)</PresentationFormat>
  <Paragraphs>1089</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2023-09-14T20:04:22Z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