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p:sldMasterIdLst>
    <p:sldMasterId id="2147483648" r:id="rId1"/>
  </p:sldMasterIdLst>
  <p:notesMasterIdLst>
    <p:notesMasterId r:id="rId7"/>
  </p:notesMasterIdLst>
  <p:handoutMasterIdLst>
    <p:handoutMasterId r:id="rId8"/>
  </p:handoutMasterIdLst>
  <p:sldIdLst>
    <p:sldId id="269" r:id="rId2"/>
    <p:sldId id="257" r:id="rId3"/>
    <p:sldId id="587" r:id="rId4"/>
    <p:sldId id="589" r:id="rId5"/>
    <p:sldId id="588" r:id="rId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iou, Laurent" initials="CL" lastIdx="1" clrIdx="0"/>
  <p:cmAuthor id="2" name="Hanxiao (Tony, CT Lab)" initials="H(CL" lastIdx="3" clrIdx="1"/>
  <p:cmAuthor id="3" name="weijie" initials="weijie" lastIdx="1" clrIdx="2"/>
  <p:cmAuthor id="4" name="Qi Yinan" initials="QY" lastIdx="1" clrIdx="3">
    <p:extLst>
      <p:ext uri="{19B8F6BF-5375-455C-9EA6-DF929625EA0E}">
        <p15:presenceInfo xmlns:p15="http://schemas.microsoft.com/office/powerpoint/2012/main" userId="28a9accb1e34224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00FF"/>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度样式 2 - 强调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069" autoAdjust="0"/>
    <p:restoredTop sz="93875" autoAdjust="0"/>
  </p:normalViewPr>
  <p:slideViewPr>
    <p:cSldViewPr>
      <p:cViewPr varScale="1">
        <p:scale>
          <a:sx n="82" d="100"/>
          <a:sy n="82" d="100"/>
        </p:scale>
        <p:origin x="1565" y="5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a:defRPr smtClean="0"/>
            </a:lvl1pPr>
          </a:lstStyle>
          <a:p>
            <a:pPr>
              <a:defRPr/>
            </a:pPr>
            <a:r>
              <a:rPr lang="en-US" dirty="0"/>
              <a:t>Page </a:t>
            </a:r>
            <a:fld id="{3F99EF29-387F-42BB-8A81-132E16DF8442}" type="slidenum">
              <a:rPr lang="en-US" dirty="0"/>
              <a:t>‹#›</a:t>
            </a:fld>
            <a:endParaRPr lang="en-US"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ln>
          <a:effectLst/>
        </p:spPr>
        <p:txBody>
          <a:bodyPr wrap="none" lIns="0" tIns="0" rIns="0" bIns="0">
            <a:spAutoFit/>
          </a:bodyPr>
          <a:lstStyle/>
          <a:p>
            <a:pPr defTabSz="933450">
              <a:defRPr/>
            </a:pPr>
            <a:r>
              <a:rPr lang="en-US"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ln>
          <a:effectLst/>
        </p:spPr>
        <p:txBody>
          <a:bodyPr vert="horz" wrap="none" lIns="0" tIns="0" rIns="0" bIns="0" numCol="1" anchor="b" anchorCtr="0" compatLnSpc="1">
            <a:spAutoFit/>
          </a:bodyPr>
          <a:lstStyle>
            <a:lvl1pPr algn="r" defTabSz="933450">
              <a:defRPr sz="1400" b="1" smtClean="0"/>
            </a:lvl1pPr>
          </a:lstStyle>
          <a:p>
            <a:pPr>
              <a:defRPr/>
            </a:pPr>
            <a:r>
              <a:rPr lang="en-US"/>
              <a:t>Doc Title</a:t>
            </a:r>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ln>
          <a:effectLst/>
        </p:spPr>
        <p:txBody>
          <a:bodyPr vert="horz" wrap="none" lIns="0" tIns="0" rIns="0" bIns="0" numCol="1" anchor="b" anchorCtr="0" compatLnSpc="1">
            <a:spAutoFit/>
          </a:bodyPr>
          <a:lstStyle>
            <a:lvl1pPr defTabSz="933450">
              <a:defRPr sz="1400" b="1" smtClean="0"/>
            </a:lvl1pPr>
          </a:lstStyle>
          <a:p>
            <a:pPr>
              <a:defRPr/>
            </a:pPr>
            <a:r>
              <a:rPr lang="en-US" dirty="0"/>
              <a:t>Month Year</a:t>
            </a:r>
          </a:p>
        </p:txBody>
      </p:sp>
      <p:sp>
        <p:nvSpPr>
          <p:cNvPr id="922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ln>
          <a:effectLst/>
        </p:spPr>
        <p:txBody>
          <a:bodyPr vert="horz" wrap="square" lIns="93662" tIns="46038" rIns="93662" bIns="46038" numCol="1" anchor="t" anchorCtr="0" compatLnSpc="1"/>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a:defRPr smtClean="0"/>
            </a:lvl5pPr>
          </a:lstStyle>
          <a:p>
            <a:pPr lvl="4">
              <a:defRPr/>
            </a:pPr>
            <a:r>
              <a:rPr lang="en-US" dirty="0"/>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a:defRPr smtClean="0"/>
            </a:lvl1pPr>
          </a:lstStyle>
          <a:p>
            <a:pPr>
              <a:defRPr/>
            </a:pPr>
            <a:r>
              <a:rPr lang="en-US" dirty="0"/>
              <a:t>Page </a:t>
            </a:r>
            <a:fld id="{870C1BA4-1CEE-4CD8-8532-343A8D2B3155}" type="slidenum">
              <a:rPr lang="en-US" dirty="0"/>
              <a:t>‹#›</a:t>
            </a:fld>
            <a:endParaRPr lang="en-US"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en-US"/>
              <a:t>Doc Title</a:t>
            </a:r>
            <a:endParaRPr lang="en-US" dirty="0"/>
          </a:p>
        </p:txBody>
      </p:sp>
      <p:sp>
        <p:nvSpPr>
          <p:cNvPr id="10243" name="Rectangle 3"/>
          <p:cNvSpPr>
            <a:spLocks noGrp="1" noChangeArrowheads="1"/>
          </p:cNvSpPr>
          <p:nvPr>
            <p:ph type="dt" sz="quarter" idx="1"/>
          </p:nvPr>
        </p:nvSpPr>
        <p:spPr>
          <a:noFill/>
        </p:spPr>
        <p:txBody>
          <a:bodyPr/>
          <a:lstStyle/>
          <a:p>
            <a:r>
              <a:rPr lang="en-US" dirty="0"/>
              <a:t>Month Year</a:t>
            </a:r>
          </a:p>
        </p:txBody>
      </p:sp>
      <p:sp>
        <p:nvSpPr>
          <p:cNvPr id="10244" name="Rectangle 6"/>
          <p:cNvSpPr>
            <a:spLocks noGrp="1" noChangeArrowheads="1"/>
          </p:cNvSpPr>
          <p:nvPr>
            <p:ph type="ftr" sz="quarter" idx="4"/>
          </p:nvPr>
        </p:nvSpPr>
        <p:spPr>
          <a:noFill/>
        </p:spPr>
        <p:txBody>
          <a:bodyPr/>
          <a:lstStyle/>
          <a:p>
            <a:pPr lvl="4"/>
            <a:r>
              <a:rPr lang="en-US" dirty="0"/>
              <a:t>John Doe, Some Company</a:t>
            </a:r>
          </a:p>
        </p:txBody>
      </p:sp>
      <p:sp>
        <p:nvSpPr>
          <p:cNvPr id="10245" name="Rectangle 7"/>
          <p:cNvSpPr>
            <a:spLocks noGrp="1" noChangeArrowheads="1"/>
          </p:cNvSpPr>
          <p:nvPr>
            <p:ph type="sldNum" sz="quarter" idx="5"/>
          </p:nvPr>
        </p:nvSpPr>
        <p:spPr>
          <a:noFill/>
        </p:spPr>
        <p:txBody>
          <a:bodyPr/>
          <a:lstStyle/>
          <a:p>
            <a:r>
              <a:rPr lang="en-US" dirty="0"/>
              <a:t>Page </a:t>
            </a:r>
            <a:fld id="{9A6FF2A5-3843-4034-80EC-B86A7C49C539}" type="slidenum">
              <a:rPr lang="en-US" dirty="0"/>
              <a:t>1</a:t>
            </a:fld>
            <a:endParaRPr lang="en-US" dirty="0"/>
          </a:p>
        </p:txBody>
      </p:sp>
      <p:sp>
        <p:nvSpPr>
          <p:cNvPr id="10246" name="Rectangle 2"/>
          <p:cNvSpPr>
            <a:spLocks noGrp="1" noRot="1" noChangeAspect="1" noChangeArrowheads="1" noTextEdit="1"/>
          </p:cNvSpPr>
          <p:nvPr>
            <p:ph type="sldImg"/>
          </p:nvPr>
        </p:nvSpPr>
        <p:spPr>
          <a:xfrm>
            <a:off x="1154113" y="701675"/>
            <a:ext cx="4625975" cy="3468688"/>
          </a:xfrm>
        </p:spPr>
      </p:sp>
      <p:sp>
        <p:nvSpPr>
          <p:cNvPr id="10247"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3</a:t>
            </a:fld>
            <a:endParaRPr lang="zh-CN" altLang="en-US"/>
          </a:p>
        </p:txBody>
      </p:sp>
    </p:spTree>
    <p:extLst>
      <p:ext uri="{BB962C8B-B14F-4D97-AF65-F5344CB8AC3E}">
        <p14:creationId xmlns:p14="http://schemas.microsoft.com/office/powerpoint/2010/main" val="23532772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4</a:t>
            </a:fld>
            <a:endParaRPr lang="zh-CN" altLang="en-US"/>
          </a:p>
        </p:txBody>
      </p:sp>
    </p:spTree>
    <p:extLst>
      <p:ext uri="{BB962C8B-B14F-4D97-AF65-F5344CB8AC3E}">
        <p14:creationId xmlns:p14="http://schemas.microsoft.com/office/powerpoint/2010/main" val="22344587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1154113" y="701675"/>
            <a:ext cx="4625975" cy="3468688"/>
          </a:xfrm>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C7B46C3B-569A-42B4-9985-4ED4A729088E}" type="slidenum">
              <a:rPr lang="zh-CN" altLang="en-US" smtClean="0"/>
              <a:t>5</a:t>
            </a:fld>
            <a:endParaRPr lang="zh-CN" altLang="en-US"/>
          </a:p>
        </p:txBody>
      </p:sp>
    </p:spTree>
    <p:extLst>
      <p:ext uri="{BB962C8B-B14F-4D97-AF65-F5344CB8AC3E}">
        <p14:creationId xmlns:p14="http://schemas.microsoft.com/office/powerpoint/2010/main" val="2921768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1"/>
          </p:nvPr>
        </p:nvSpPr>
        <p:spPr/>
        <p:txBody>
          <a:bodyPr/>
          <a:lstStyle>
            <a:lvl1pPr>
              <a:defRPr/>
            </a:lvl1pPr>
          </a:lstStyle>
          <a:p>
            <a:pPr>
              <a:defRPr/>
            </a:pPr>
            <a:r>
              <a:rPr lang="en-US" dirty="0"/>
              <a:t>Slide </a:t>
            </a:r>
            <a:fld id="{3099D1E7-2CFE-4362-BB72-AF97192842EA}" type="slidenum">
              <a:rPr lang="en-US" dirty="0"/>
              <a:t>‹#›</a:t>
            </a:fld>
            <a:endParaRPr lang="en-US" dirty="0"/>
          </a:p>
        </p:txBody>
      </p:sp>
      <p:sp>
        <p:nvSpPr>
          <p:cNvPr id="6" name="Footer Placeholder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a:t>Yinan Qi (OPPO)</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标题和内容">
    <p:spTree>
      <p:nvGrpSpPr>
        <p:cNvPr id="1" name=""/>
        <p:cNvGrpSpPr/>
        <p:nvPr/>
      </p:nvGrpSpPr>
      <p:grpSpPr>
        <a:xfrm>
          <a:off x="0" y="0"/>
          <a:ext cx="0" cy="0"/>
          <a:chOff x="0" y="0"/>
          <a:chExt cx="0" cy="0"/>
        </a:xfrm>
      </p:grpSpPr>
      <p:sp>
        <p:nvSpPr>
          <p:cNvPr id="4" name="日期占位符 3"/>
          <p:cNvSpPr>
            <a:spLocks noGrp="1"/>
          </p:cNvSpPr>
          <p:nvPr>
            <p:ph type="dt" sz="half" idx="10"/>
          </p:nvPr>
        </p:nvSpPr>
        <p:spPr/>
        <p:txBody>
          <a:bodyPr/>
          <a:lstStyle/>
          <a:p>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a:xfrm>
            <a:off x="4610068" y="6475413"/>
            <a:ext cx="64" cy="184666"/>
          </a:xfrm>
        </p:spPr>
        <p:txBody>
          <a:bodyPr/>
          <a:lstStyle/>
          <a:p>
            <a:endParaRPr lang="zh-CN" altLang="en-US" dirty="0"/>
          </a:p>
        </p:txBody>
      </p:sp>
    </p:spTree>
    <p:extLst>
      <p:ext uri="{BB962C8B-B14F-4D97-AF65-F5344CB8AC3E}">
        <p14:creationId xmlns:p14="http://schemas.microsoft.com/office/powerpoint/2010/main" val="108472447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85800"/>
            <a:ext cx="7772400" cy="1066800"/>
          </a:xfrm>
          <a:prstGeom prst="rect">
            <a:avLst/>
          </a:prstGeom>
          <a:noFill/>
          <a:ln w="9525">
            <a:noFill/>
            <a:miter lim="800000"/>
          </a:ln>
        </p:spPr>
        <p:txBody>
          <a:bodyPr vert="horz" wrap="square" lIns="92075" tIns="46038" rIns="92075" bIns="46038" numCol="1" anchor="ctr" anchorCtr="0" compatLnSpc="1"/>
          <a:lstStyle/>
          <a:p>
            <a:pPr lvl="0"/>
            <a:r>
              <a:rPr lang="en-US" dirty="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ln>
        </p:spPr>
        <p:txBody>
          <a:bodyPr vert="horz" wrap="square" lIns="92075" tIns="46038" rIns="92075" bIns="46038"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flipH="1">
            <a:off x="5791199" y="6475413"/>
            <a:ext cx="2752661" cy="184666"/>
          </a:xfrm>
          <a:prstGeom prst="rect">
            <a:avLst/>
          </a:prstGeom>
          <a:noFill/>
          <a:ln w="9525">
            <a:noFill/>
            <a:miter lim="800000"/>
          </a:ln>
          <a:effectLst/>
        </p:spPr>
        <p:txBody>
          <a:bodyPr vert="horz" wrap="square" lIns="0" tIns="0" rIns="0" bIns="0" numCol="1" anchor="t" anchorCtr="0" compatLnSpc="1">
            <a:spAutoFit/>
          </a:bodyPr>
          <a:lstStyle>
            <a:lvl1pPr algn="r">
              <a:defRPr smtClean="0"/>
            </a:lvl1pPr>
          </a:lstStyle>
          <a:p>
            <a:pPr>
              <a:defRPr/>
            </a:pPr>
            <a:r>
              <a:rPr lang="en-GB" dirty="0" err="1"/>
              <a:t>Zhisong</a:t>
            </a:r>
            <a:r>
              <a:rPr lang="en-GB" dirty="0"/>
              <a:t> </a:t>
            </a:r>
            <a:r>
              <a:rPr lang="en-GB" dirty="0" err="1"/>
              <a:t>Zuo</a:t>
            </a:r>
            <a:r>
              <a:rPr lang="en-GB" dirty="0"/>
              <a:t>(OPPO)</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ln>
          <a:effectLst/>
        </p:spPr>
        <p:txBody>
          <a:bodyPr vert="horz" wrap="none" lIns="0" tIns="0" rIns="0" bIns="0" numCol="1" anchor="t" anchorCtr="0" compatLnSpc="1">
            <a:spAutoFit/>
          </a:bodyPr>
          <a:lstStyle>
            <a:lvl1pPr algn="ctr">
              <a:defRPr smtClean="0"/>
            </a:lvl1pPr>
          </a:lstStyle>
          <a:p>
            <a:pPr>
              <a:defRPr/>
            </a:pPr>
            <a:r>
              <a:rPr lang="en-US" dirty="0"/>
              <a:t>Slide </a:t>
            </a:r>
            <a:fld id="{1020D93E-1000-485A-B4A0-9946B8CFFE0D}" type="slidenum">
              <a:rPr lang="en-US" dirty="0"/>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
        <p:nvSpPr>
          <p:cNvPr id="1033" name="Rectangle 9"/>
          <p:cNvSpPr>
            <a:spLocks noChangeArrowheads="1"/>
          </p:cNvSpPr>
          <p:nvPr/>
        </p:nvSpPr>
        <p:spPr bwMode="auto">
          <a:xfrm>
            <a:off x="685800" y="6475413"/>
            <a:ext cx="718145" cy="184666"/>
          </a:xfrm>
          <a:prstGeom prst="rect">
            <a:avLst/>
          </a:prstGeom>
          <a:noFill/>
          <a:ln w="9525">
            <a:noFill/>
            <a:miter lim="800000"/>
          </a:ln>
          <a:effectLst/>
        </p:spPr>
        <p:txBody>
          <a:bodyPr wrap="none" lIns="0" tIns="0" rIns="0" bIns="0">
            <a:spAutoFit/>
          </a:bodyPr>
          <a:lstStyle/>
          <a:p>
            <a:pPr>
              <a:defRPr/>
            </a:pPr>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1" r:id="rId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anose="02020603050405020304" pitchFamily="18" charset="0"/>
        </a:defRPr>
      </a:lvl2pPr>
      <a:lvl3pPr algn="ctr" rtl="0" eaLnBrk="0" fontAlgn="base" hangingPunct="0">
        <a:spcBef>
          <a:spcPct val="0"/>
        </a:spcBef>
        <a:spcAft>
          <a:spcPct val="0"/>
        </a:spcAft>
        <a:defRPr sz="3200" b="1">
          <a:solidFill>
            <a:schemeClr val="tx2"/>
          </a:solidFill>
          <a:latin typeface="Times New Roman" panose="02020603050405020304" pitchFamily="18" charset="0"/>
        </a:defRPr>
      </a:lvl3pPr>
      <a:lvl4pPr algn="ctr" rtl="0" eaLnBrk="0" fontAlgn="base" hangingPunct="0">
        <a:spcBef>
          <a:spcPct val="0"/>
        </a:spcBef>
        <a:spcAft>
          <a:spcPct val="0"/>
        </a:spcAft>
        <a:defRPr sz="3200" b="1">
          <a:solidFill>
            <a:schemeClr val="tx2"/>
          </a:solidFill>
          <a:latin typeface="Times New Roman" panose="02020603050405020304" pitchFamily="18" charset="0"/>
        </a:defRPr>
      </a:lvl4pPr>
      <a:lvl5pPr algn="ctr" rtl="0" eaLnBrk="0" fontAlgn="base" hangingPunct="0">
        <a:spcBef>
          <a:spcPct val="0"/>
        </a:spcBef>
        <a:spcAft>
          <a:spcPct val="0"/>
        </a:spcAft>
        <a:defRPr sz="3200" b="1">
          <a:solidFill>
            <a:schemeClr val="tx2"/>
          </a:solidFill>
          <a:latin typeface="Times New Roman" panose="02020603050405020304" pitchFamily="18" charset="0"/>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152400" y="685800"/>
            <a:ext cx="8991600" cy="870323"/>
          </a:xfrm>
          <a:noFill/>
        </p:spPr>
        <p:txBody>
          <a:bodyPr/>
          <a:lstStyle/>
          <a:p>
            <a:r>
              <a:rPr lang="en-US" altLang="zh-CN" dirty="0">
                <a:solidFill>
                  <a:schemeClr val="tx1"/>
                </a:solidFill>
              </a:rPr>
              <a:t>Further Consideration on AMP PAR</a:t>
            </a:r>
            <a:endParaRPr lang="en-US" dirty="0">
              <a:solidFill>
                <a:schemeClr val="tx1"/>
              </a:solidFill>
            </a:endParaRPr>
          </a:p>
        </p:txBody>
      </p:sp>
      <p:sp>
        <p:nvSpPr>
          <p:cNvPr id="7173" name="Rectangle 6"/>
          <p:cNvSpPr>
            <a:spLocks noGrp="1" noChangeArrowheads="1"/>
          </p:cNvSpPr>
          <p:nvPr>
            <p:ph idx="1"/>
          </p:nvPr>
        </p:nvSpPr>
        <p:spPr>
          <a:xfrm>
            <a:off x="723900" y="1600200"/>
            <a:ext cx="7772400" cy="4495800"/>
          </a:xfrm>
          <a:noFill/>
        </p:spPr>
        <p:txBody>
          <a:bodyPr/>
          <a:lstStyle/>
          <a:p>
            <a:pPr algn="ctr">
              <a:buFontTx/>
              <a:buNone/>
            </a:pPr>
            <a:r>
              <a:rPr lang="en-US" sz="1800" dirty="0"/>
              <a:t>Date</a:t>
            </a:r>
            <a:r>
              <a:rPr lang="en-US" sz="1800"/>
              <a:t>:</a:t>
            </a:r>
            <a:r>
              <a:rPr lang="en-US" sz="1800" b="0"/>
              <a:t> 2023-08-08</a:t>
            </a:r>
            <a:endParaRPr lang="en-US" sz="1800" b="0" dirty="0"/>
          </a:p>
        </p:txBody>
      </p:sp>
      <p:sp>
        <p:nvSpPr>
          <p:cNvPr id="8" name="Rectangle 12"/>
          <p:cNvSpPr>
            <a:spLocks noChangeArrowheads="1"/>
          </p:cNvSpPr>
          <p:nvPr/>
        </p:nvSpPr>
        <p:spPr bwMode="auto">
          <a:xfrm>
            <a:off x="838200" y="2162576"/>
            <a:ext cx="1368339" cy="250021"/>
          </a:xfrm>
          <a:prstGeom prst="rect">
            <a:avLst/>
          </a:prstGeom>
          <a:noFill/>
          <a:ln w="9525">
            <a:noFill/>
            <a:miter lim="800000"/>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3" name="Footer Placeholder 2"/>
          <p:cNvSpPr>
            <a:spLocks noGrp="1"/>
          </p:cNvSpPr>
          <p:nvPr>
            <p:ph type="ftr" sz="quarter" idx="3"/>
          </p:nvPr>
        </p:nvSpPr>
        <p:spPr>
          <a:xfrm flipH="1">
            <a:off x="6400800" y="6475413"/>
            <a:ext cx="2143060" cy="184666"/>
          </a:xfrm>
        </p:spPr>
        <p:txBody>
          <a:bodyPr/>
          <a:lstStyle/>
          <a:p>
            <a:pPr>
              <a:defRPr/>
            </a:pPr>
            <a:r>
              <a:rPr lang="en-US" altLang="zh-CN" dirty="0"/>
              <a:t>Yinan Qi (</a:t>
            </a:r>
            <a:r>
              <a:rPr lang="en-GB" dirty="0"/>
              <a:t>OPPO)</a:t>
            </a:r>
            <a:endParaRPr lang="en-US" dirty="0"/>
          </a:p>
        </p:txBody>
      </p:sp>
      <p:sp>
        <p:nvSpPr>
          <p:cNvPr id="4" name="Slide Number Placeholder 3"/>
          <p:cNvSpPr>
            <a:spLocks noGrp="1"/>
          </p:cNvSpPr>
          <p:nvPr>
            <p:ph type="sldNum" sz="quarter" idx="11"/>
          </p:nvPr>
        </p:nvSpPr>
        <p:spPr/>
        <p:txBody>
          <a:bodyPr/>
          <a:lstStyle/>
          <a:p>
            <a:pPr>
              <a:defRPr/>
            </a:pPr>
            <a:r>
              <a:rPr lang="en-US"/>
              <a:t>Slide </a:t>
            </a:r>
            <a:fld id="{3099D1E7-2CFE-4362-BB72-AF97192842EA}" type="slidenum">
              <a:rPr lang="en-US" smtClean="0"/>
              <a:t>1</a:t>
            </a:fld>
            <a:endParaRPr lang="en-US" dirty="0"/>
          </a:p>
        </p:txBody>
      </p:sp>
      <p:graphicFrame>
        <p:nvGraphicFramePr>
          <p:cNvPr id="5" name="Table 8"/>
          <p:cNvGraphicFramePr>
            <a:graphicFrameLocks noGrp="1"/>
          </p:cNvGraphicFramePr>
          <p:nvPr>
            <p:extLst>
              <p:ext uri="{D42A27DB-BD31-4B8C-83A1-F6EECF244321}">
                <p14:modId xmlns:p14="http://schemas.microsoft.com/office/powerpoint/2010/main" val="1093245660"/>
              </p:ext>
            </p:extLst>
          </p:nvPr>
        </p:nvGraphicFramePr>
        <p:xfrm>
          <a:off x="838200" y="2701138"/>
          <a:ext cx="7886702" cy="2479068"/>
        </p:xfrm>
        <a:graphic>
          <a:graphicData uri="http://schemas.openxmlformats.org/drawingml/2006/table">
            <a:tbl>
              <a:tblPr firstRow="1" bandRow="1">
                <a:tableStyleId>{F5AB1C69-6EDB-4FF4-983F-18BD219EF322}</a:tableStyleId>
              </a:tblPr>
              <a:tblGrid>
                <a:gridCol w="1530256">
                  <a:extLst>
                    <a:ext uri="{9D8B030D-6E8A-4147-A177-3AD203B41FA5}">
                      <a16:colId xmlns:a16="http://schemas.microsoft.com/office/drawing/2014/main" val="20000"/>
                    </a:ext>
                  </a:extLst>
                </a:gridCol>
                <a:gridCol w="1647968">
                  <a:extLst>
                    <a:ext uri="{9D8B030D-6E8A-4147-A177-3AD203B41FA5}">
                      <a16:colId xmlns:a16="http://schemas.microsoft.com/office/drawing/2014/main" val="20001"/>
                    </a:ext>
                  </a:extLst>
                </a:gridCol>
                <a:gridCol w="1961866">
                  <a:extLst>
                    <a:ext uri="{9D8B030D-6E8A-4147-A177-3AD203B41FA5}">
                      <a16:colId xmlns:a16="http://schemas.microsoft.com/office/drawing/2014/main" val="20002"/>
                    </a:ext>
                  </a:extLst>
                </a:gridCol>
                <a:gridCol w="754182">
                  <a:extLst>
                    <a:ext uri="{9D8B030D-6E8A-4147-A177-3AD203B41FA5}">
                      <a16:colId xmlns:a16="http://schemas.microsoft.com/office/drawing/2014/main" val="20003"/>
                    </a:ext>
                  </a:extLst>
                </a:gridCol>
                <a:gridCol w="1992430">
                  <a:extLst>
                    <a:ext uri="{9D8B030D-6E8A-4147-A177-3AD203B41FA5}">
                      <a16:colId xmlns:a16="http://schemas.microsoft.com/office/drawing/2014/main" val="20004"/>
                    </a:ext>
                  </a:extLst>
                </a:gridCol>
              </a:tblGrid>
              <a:tr h="275452">
                <a:tc>
                  <a:txBody>
                    <a:bodyPr/>
                    <a:lstStyle/>
                    <a:p>
                      <a:pPr algn="ctr"/>
                      <a:r>
                        <a:rPr lang="en-US" sz="1200" dirty="0">
                          <a:solidFill>
                            <a:schemeClr val="tx1"/>
                          </a:solidFill>
                        </a:rPr>
                        <a:t>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Affiliation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Address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Phone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a:solidFill>
                            <a:schemeClr val="tx1"/>
                          </a:solidFill>
                        </a:rPr>
                        <a:t>Email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Yinan Qi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r>
                        <a:rPr lang="en-US" sz="1200" b="0" dirty="0">
                          <a:solidFill>
                            <a:srgbClr val="000000"/>
                          </a:solidFill>
                          <a:latin typeface="Times New Roman" panose="02020603050405020304" pitchFamily="18" charset="0"/>
                          <a:ea typeface="+mn-ea"/>
                          <a:cs typeface="Times New Roman" panose="02020603050405020304" pitchFamily="18" charset="0"/>
                        </a:rPr>
                        <a:t>OPPO</a:t>
                      </a:r>
                    </a:p>
                    <a:p>
                      <a:pPr marL="0" marR="0" algn="ctr">
                        <a:spcBef>
                          <a:spcPts val="0"/>
                        </a:spcBef>
                        <a:spcAft>
                          <a:spcPts val="0"/>
                        </a:spcAft>
                      </a:pPr>
                      <a:endParaRPr lang="en-US" sz="1200" b="0" i="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marL="0" marR="0" algn="ctr">
                        <a:spcBef>
                          <a:spcPts val="0"/>
                        </a:spcBef>
                        <a:spcAft>
                          <a:spcPts val="0"/>
                        </a:spcAft>
                      </a:pPr>
                      <a:endParaRPr lang="en-US" sz="1200" b="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v-qiyinan@oppo.com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err="1">
                          <a:latin typeface="Times New Roman" panose="02020603050405020304" pitchFamily="18" charset="0"/>
                          <a:ea typeface="+mn-ea"/>
                          <a:cs typeface="Times New Roman" panose="02020603050405020304" pitchFamily="18" charset="0"/>
                        </a:rPr>
                        <a:t>Weijie</a:t>
                      </a:r>
                      <a:r>
                        <a:rPr lang="en-US" altLang="zh-CN" sz="1200" dirty="0">
                          <a:latin typeface="Times New Roman" panose="02020603050405020304" pitchFamily="18" charset="0"/>
                          <a:ea typeface="+mn-ea"/>
                          <a:cs typeface="Times New Roman" panose="02020603050405020304" pitchFamily="18" charset="0"/>
                        </a:rPr>
                        <a:t> Xu</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zh-CN"/>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r>
                        <a:rPr lang="en-US" altLang="zh-CN" sz="1200" dirty="0">
                          <a:latin typeface="Times New Roman" panose="02020603050405020304" pitchFamily="18" charset="0"/>
                          <a:ea typeface="+mn-ea"/>
                          <a:cs typeface="Times New Roman" panose="02020603050405020304" pitchFamily="18" charset="0"/>
                        </a:rPr>
                        <a:t>xuweijie@oppo.com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r h="275452">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3824858"/>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76550375"/>
                  </a:ext>
                </a:extLst>
              </a:tr>
              <a:tr h="275452">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4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457200" marR="457200" algn="ctr">
                        <a:spcAft>
                          <a:spcPts val="1200"/>
                        </a:spcAft>
                      </a:pPr>
                      <a:endParaRPr lang="en-GB" sz="1200" b="1" dirty="0">
                        <a:effectLst/>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6089006"/>
                  </a:ext>
                </a:extLst>
              </a:tr>
              <a:tr h="275452">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64984899"/>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Times New Roman" panose="02020603050405020304" pitchFamily="18" charset="0"/>
                        <a:ea typeface="+mn-ea"/>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GB" sz="1200" b="0" dirty="0">
                        <a:effectLst/>
                        <a:latin typeface="Times New Roman" panose="02020603050405020304" pitchFamily="18" charset="0"/>
                        <a:ea typeface="+mn-ea"/>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13074825"/>
                  </a:ext>
                </a:extLst>
              </a:tr>
              <a:tr h="275452">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i="0" dirty="0">
                        <a:latin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panose="02020603050405020304"/>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lang="en-US" altLang="zh-CN" sz="1200" dirty="0">
                        <a:latin typeface="+mn-lt"/>
                        <a:ea typeface="Times New Roman" panose="02020603050405020304"/>
                        <a:cs typeface="Arial" panose="020B0604020202020204"/>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57479541"/>
                  </a:ext>
                </a:extLst>
              </a:tr>
            </a:tbl>
          </a:graphicData>
        </a:graphic>
      </p:graphicFrame>
      <p:sp>
        <p:nvSpPr>
          <p:cNvPr id="11" name="Rectangle 1">
            <a:extLst>
              <a:ext uri="{FF2B5EF4-FFF2-40B4-BE49-F238E27FC236}">
                <a16:creationId xmlns:a16="http://schemas.microsoft.com/office/drawing/2014/main" id="{7418231F-1399-42AA-8C68-122438488FA5}"/>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1355r0</a:t>
            </a:r>
            <a:endParaRPr lang="en-SG" sz="1800" dirty="0">
              <a:latin typeface="+mn-lt"/>
            </a:endParaRPr>
          </a:p>
        </p:txBody>
      </p:sp>
      <p:sp>
        <p:nvSpPr>
          <p:cNvPr id="12" name="Date Placeholder 3">
            <a:extLst>
              <a:ext uri="{FF2B5EF4-FFF2-40B4-BE49-F238E27FC236}">
                <a16:creationId xmlns:a16="http://schemas.microsoft.com/office/drawing/2014/main" id="{0267D32A-FFA2-45AC-BF4C-9CEBFF7D490D}"/>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August 2023</a:t>
            </a:r>
            <a:endParaRPr lang="en-GB" dirty="0"/>
          </a:p>
        </p:txBody>
      </p:sp>
      <p:sp>
        <p:nvSpPr>
          <p:cNvPr id="5" name="Footer Placeholder 4"/>
          <p:cNvSpPr>
            <a:spLocks noGrp="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Yinan Qi (OPPO)</a:t>
            </a:r>
          </a:p>
        </p:txBody>
      </p:sp>
      <p:sp>
        <p:nvSpPr>
          <p:cNvPr id="6" name="Slide Number Placeholder 5"/>
          <p:cNvSpPr>
            <a:spLocks noGrp="1"/>
          </p:cNvSpPr>
          <p:nvPr>
            <p:ph type="sldNum" idx="12"/>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Slide </a:t>
            </a:r>
            <a:fld id="{440F5867-744E-4AA6-B0ED-4C44D2DFBB7B}" type="slidenum">
              <a:rPr lang="en-GB" smtClean="0"/>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type="body" idx="1"/>
          </p:nvPr>
        </p:nvSpPr>
        <p:spPr>
          <a:xfrm>
            <a:off x="685800" y="1981200"/>
            <a:ext cx="77724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altLang="zh-CN" dirty="0"/>
              <a:t>Initial draft of PAR has been discussed in the last meeting</a:t>
            </a:r>
          </a:p>
          <a:p>
            <a:pPr algn="just">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Concerns such as operation frequency and connection to WLAN need to be addressed</a:t>
            </a:r>
          </a:p>
        </p:txBody>
      </p:sp>
      <p:sp>
        <p:nvSpPr>
          <p:cNvPr id="2" name="Rectangle 1">
            <a:extLst>
              <a:ext uri="{FF2B5EF4-FFF2-40B4-BE49-F238E27FC236}">
                <a16:creationId xmlns:a16="http://schemas.microsoft.com/office/drawing/2014/main" id="{49FBE70F-DB5B-BA51-1F2E-EBE2E9C59CBE}"/>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1355r0</a:t>
            </a:r>
            <a:endParaRPr lang="en-SG" sz="1800" dirty="0">
              <a:latin typeface="+mn-lt"/>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Suggested </a:t>
            </a:r>
            <a:r>
              <a:rPr lang="en-US" altLang="zh-CN" sz="2700" b="1" dirty="0">
                <a:solidFill>
                  <a:schemeClr val="tx2"/>
                </a:solidFill>
                <a:latin typeface="+mj-lt"/>
                <a:ea typeface="+mj-ea"/>
                <a:cs typeface="+mj-cs"/>
              </a:rPr>
              <a:t>Consolidated </a:t>
            </a:r>
            <a:r>
              <a:rPr lang="en-GB" altLang="zh-CN" sz="2700" b="1" dirty="0">
                <a:solidFill>
                  <a:schemeClr val="tx2"/>
                </a:solidFill>
                <a:latin typeface="+mj-lt"/>
                <a:ea typeface="+mj-ea"/>
                <a:cs typeface="+mj-cs"/>
              </a:rPr>
              <a:t>PAR</a:t>
            </a:r>
            <a:endParaRPr lang="zh-CN" altLang="en-US" sz="2700" b="1" dirty="0">
              <a:solidFill>
                <a:schemeClr val="tx2"/>
              </a:solidFill>
              <a:latin typeface="+mj-lt"/>
              <a:ea typeface="+mj-ea"/>
              <a:cs typeface="+mj-cs"/>
            </a:endParaRPr>
          </a:p>
        </p:txBody>
      </p:sp>
      <p:sp>
        <p:nvSpPr>
          <p:cNvPr id="18" name="文本框 17"/>
          <p:cNvSpPr txBox="1"/>
          <p:nvPr/>
        </p:nvSpPr>
        <p:spPr>
          <a:xfrm>
            <a:off x="266700" y="1254339"/>
            <a:ext cx="8610600" cy="4853701"/>
          </a:xfrm>
          <a:prstGeom prst="rect">
            <a:avLst/>
          </a:prstGeom>
          <a:noFill/>
          <a:ln w="12700">
            <a:noFill/>
            <a:prstDash val="dash"/>
          </a:ln>
        </p:spPr>
        <p:txBody>
          <a:bodyPr wrap="square" rtlCol="0">
            <a:spAutoFit/>
          </a:bodyPr>
          <a:lstStyle/>
          <a:p>
            <a:pPr marL="0" marR="0" indent="0">
              <a:spcBef>
                <a:spcPts val="0"/>
              </a:spcBef>
              <a:spcAft>
                <a:spcPts val="0"/>
              </a:spcAft>
              <a:buNone/>
            </a:pPr>
            <a:r>
              <a:rPr lang="en-GB" sz="2000" dirty="0">
                <a:effectLst/>
                <a:latin typeface="Times New Roman" panose="02020603050405020304" pitchFamily="18" charset="0"/>
                <a:ea typeface="SimSun" panose="02010600030101010101" pitchFamily="2" charset="-122"/>
              </a:rPr>
              <a:t>This amendment defines modifications to both the IEEE 802.11 Medium Access Control layer (MAC) and Physical Layers (PHY) to enable operation of ambient powered (AMP) devices by energy harvesting. This amendment defines:</a:t>
            </a:r>
          </a:p>
          <a:p>
            <a:pPr marL="0" marR="0" indent="0">
              <a:spcBef>
                <a:spcPts val="0"/>
              </a:spcBef>
              <a:spcAft>
                <a:spcPts val="0"/>
              </a:spcAft>
              <a:buNone/>
            </a:pPr>
            <a:endParaRPr lang="en-GB" sz="2000" dirty="0">
              <a:effectLst/>
              <a:latin typeface="Times New Roman" panose="02020603050405020304" pitchFamily="18" charset="0"/>
              <a:ea typeface="SimSun" panose="02010600030101010101" pitchFamily="2" charset="-122"/>
            </a:endParaRPr>
          </a:p>
          <a:p>
            <a:pPr marR="0">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a:t>
            </a:r>
            <a:r>
              <a:rPr lang="en-GB" sz="2000" dirty="0">
                <a:latin typeface="Times New Roman" panose="02020603050405020304" pitchFamily="18" charset="0"/>
                <a:ea typeface="SimSun" panose="02010600030101010101" pitchFamily="2" charset="-122"/>
              </a:rPr>
              <a:t>mode </a:t>
            </a:r>
            <a:r>
              <a:rPr lang="en-GB" sz="2000" dirty="0">
                <a:ea typeface="SimSun" panose="02010600030101010101" pitchFamily="2" charset="-122"/>
              </a:rPr>
              <a:t>of </a:t>
            </a:r>
            <a:r>
              <a:rPr lang="en-GB" sz="2000" dirty="0">
                <a:latin typeface="Times New Roman" panose="02020603050405020304" pitchFamily="18" charset="0"/>
                <a:ea typeface="SimSun" panose="02010600030101010101" pitchFamily="2" charset="-122"/>
              </a:rPr>
              <a:t>data communication in sub-1GHz or 2.4 GHz band</a:t>
            </a:r>
          </a:p>
          <a:p>
            <a:pPr marR="0">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mode of data communication with legacy WLAN networks in 2.4GHz band</a:t>
            </a:r>
          </a:p>
          <a:p>
            <a:pPr>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mode to support </a:t>
            </a:r>
            <a:r>
              <a:rPr lang="en-GB" sz="2000" dirty="0">
                <a:latin typeface="Times New Roman" panose="02020603050405020304" pitchFamily="18" charset="0"/>
                <a:ea typeface="SimSun" panose="02010600030101010101" pitchFamily="2" charset="-122"/>
              </a:rPr>
              <a:t>RF energy harvesting </a:t>
            </a:r>
            <a:r>
              <a:rPr lang="en-GB" sz="2000" dirty="0">
                <a:effectLst/>
                <a:latin typeface="Times New Roman" panose="02020603050405020304" pitchFamily="18" charset="0"/>
                <a:ea typeface="SimSun" panose="02010600030101010101" pitchFamily="2" charset="-122"/>
              </a:rPr>
              <a:t>in sub-1GHz or 2.4GHz </a:t>
            </a:r>
          </a:p>
          <a:p>
            <a:pPr marR="0">
              <a:spcBef>
                <a:spcPts val="0"/>
              </a:spcBef>
              <a:spcAft>
                <a:spcPts val="0"/>
              </a:spcAft>
              <a:buFontTx/>
              <a:buChar char="-"/>
            </a:pPr>
            <a:r>
              <a:rPr lang="en-GB" sz="2000" dirty="0">
                <a:latin typeface="Times New Roman" panose="02020603050405020304" pitchFamily="18" charset="0"/>
                <a:ea typeface="SimSun" panose="02010600030101010101" pitchFamily="2" charset="-122"/>
              </a:rPr>
              <a:t>at least one mode to support </a:t>
            </a:r>
            <a:r>
              <a:rPr lang="en-GB" sz="2000" dirty="0">
                <a:effectLst/>
                <a:latin typeface="Times New Roman" panose="02020603050405020304" pitchFamily="18" charset="0"/>
                <a:ea typeface="SimSun" panose="02010600030101010101" pitchFamily="2" charset="-122"/>
              </a:rPr>
              <a:t>positioning function</a:t>
            </a:r>
          </a:p>
          <a:p>
            <a:pPr marL="0" marR="0" indent="0">
              <a:spcBef>
                <a:spcPts val="0"/>
              </a:spcBef>
              <a:spcAft>
                <a:spcPts val="0"/>
              </a:spcAft>
              <a:buNone/>
            </a:pPr>
            <a:r>
              <a:rPr lang="en-GB" sz="2000" dirty="0">
                <a:effectLst/>
                <a:latin typeface="Times New Roman" panose="02020603050405020304" pitchFamily="18" charset="0"/>
                <a:ea typeface="SimSun" panose="02010600030101010101" pitchFamily="2" charset="-122"/>
              </a:rPr>
              <a:t> </a:t>
            </a:r>
            <a:endParaRPr lang="en-GB" sz="2000" dirty="0">
              <a:ea typeface="SimSun" panose="02010600030101010101" pitchFamily="2" charset="-122"/>
            </a:endParaRPr>
          </a:p>
          <a:p>
            <a:pPr marL="0" marR="0" indent="0" algn="just">
              <a:spcBef>
                <a:spcPts val="0"/>
              </a:spcBef>
              <a:spcAft>
                <a:spcPts val="0"/>
              </a:spcAft>
              <a:buNone/>
            </a:pPr>
            <a:r>
              <a:rPr lang="en-GB" sz="2000" dirty="0">
                <a:effectLst/>
                <a:latin typeface="Times New Roman" panose="02020603050405020304" pitchFamily="18" charset="0"/>
                <a:ea typeface="SimSun" panose="02010600030101010101" pitchFamily="2" charset="-122"/>
              </a:rPr>
              <a:t>This amendment shall provide coexistence with deployed devices compliant with IEEE Std 802.11™-2020 and operating in the same band.</a:t>
            </a:r>
          </a:p>
          <a:p>
            <a:pPr marL="0" marR="0" indent="0" algn="just">
              <a:spcBef>
                <a:spcPts val="0"/>
              </a:spcBef>
              <a:spcAft>
                <a:spcPts val="0"/>
              </a:spcAft>
              <a:buNone/>
            </a:pPr>
            <a:endParaRPr lang="en-GB" sz="2000" dirty="0">
              <a:ea typeface="SimSun" panose="02010600030101010101" pitchFamily="2" charset="-122"/>
            </a:endParaRPr>
          </a:p>
          <a:p>
            <a:pPr marL="0" marR="0" indent="0" algn="just">
              <a:spcBef>
                <a:spcPts val="0"/>
              </a:spcBef>
              <a:spcAft>
                <a:spcPts val="0"/>
              </a:spcAft>
              <a:buNone/>
            </a:pPr>
            <a:r>
              <a:rPr lang="en-GB" sz="2000" b="1" dirty="0">
                <a:effectLst/>
                <a:latin typeface="Times New Roman" panose="02020603050405020304" pitchFamily="18" charset="0"/>
                <a:ea typeface="SimSun" panose="02010600030101010101" pitchFamily="2" charset="-122"/>
              </a:rPr>
              <a:t>Note</a:t>
            </a:r>
            <a:r>
              <a:rPr lang="en-GB" sz="2000" dirty="0">
                <a:effectLst/>
                <a:latin typeface="Times New Roman" panose="02020603050405020304" pitchFamily="18" charset="0"/>
                <a:ea typeface="SimSun" panose="02010600030101010101" pitchFamily="2" charset="-122"/>
              </a:rPr>
              <a:t>: this baseline version is subject to further changes depending </a:t>
            </a:r>
            <a:r>
              <a:rPr lang="en-GB" sz="2000" dirty="0">
                <a:ea typeface="SimSun" panose="02010600030101010101" pitchFamily="2" charset="-122"/>
              </a:rPr>
              <a:t>on discussion.</a:t>
            </a:r>
            <a:endParaRPr lang="en-GB" sz="2000" dirty="0">
              <a:effectLst/>
              <a:latin typeface="Times New Roman" panose="02020603050405020304" pitchFamily="18" charset="0"/>
              <a:ea typeface="SimSun" panose="02010600030101010101" pitchFamily="2" charset="-122"/>
            </a:endParaRPr>
          </a:p>
          <a:p>
            <a:pPr marL="514350" lvl="2" algn="just">
              <a:lnSpc>
                <a:spcPct val="170000"/>
              </a:lnSpc>
            </a:pPr>
            <a:endParaRPr lang="en-US" altLang="zh-CN" sz="2000" kern="100" dirty="0">
              <a:ea typeface="宋体"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3</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482707544"/>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Suggestion to PAR</a:t>
            </a:r>
            <a:endParaRPr lang="zh-CN" altLang="en-US" sz="2700" b="1" dirty="0">
              <a:solidFill>
                <a:schemeClr val="tx2"/>
              </a:solidFill>
              <a:latin typeface="+mj-lt"/>
              <a:ea typeface="+mj-ea"/>
              <a:cs typeface="+mj-cs"/>
            </a:endParaRPr>
          </a:p>
        </p:txBody>
      </p:sp>
      <p:sp>
        <p:nvSpPr>
          <p:cNvPr id="18" name="文本框 17"/>
          <p:cNvSpPr txBox="1"/>
          <p:nvPr/>
        </p:nvSpPr>
        <p:spPr>
          <a:xfrm>
            <a:off x="266700" y="1254339"/>
            <a:ext cx="8610600" cy="4708981"/>
          </a:xfrm>
          <a:prstGeom prst="rect">
            <a:avLst/>
          </a:prstGeom>
          <a:noFill/>
          <a:ln w="12700">
            <a:noFill/>
            <a:prstDash val="dash"/>
          </a:ln>
        </p:spPr>
        <p:txBody>
          <a:bodyPr wrap="square" rtlCol="0">
            <a:spAutoFit/>
          </a:bodyPr>
          <a:lstStyle/>
          <a:p>
            <a:pPr marL="0" marR="0" indent="0">
              <a:spcBef>
                <a:spcPts val="0"/>
              </a:spcBef>
              <a:spcAft>
                <a:spcPts val="0"/>
              </a:spcAft>
              <a:buNone/>
            </a:pPr>
            <a:r>
              <a:rPr lang="en-GB" sz="2000" dirty="0">
                <a:effectLst/>
                <a:latin typeface="Times New Roman" panose="02020603050405020304" pitchFamily="18" charset="0"/>
                <a:ea typeface="SimSun" panose="02010600030101010101" pitchFamily="2" charset="-122"/>
              </a:rPr>
              <a:t>This amendment defines modifications to both the IEEE 802.11 Medium Access Control layer (MAC) and Physical Layers (PHY) to enable operation of ambient powered (AMP) devices by energy harvesting. This amendment defines:</a:t>
            </a:r>
          </a:p>
          <a:p>
            <a:pPr marL="0" marR="0" indent="0">
              <a:spcBef>
                <a:spcPts val="0"/>
              </a:spcBef>
              <a:spcAft>
                <a:spcPts val="0"/>
              </a:spcAft>
              <a:buNone/>
            </a:pPr>
            <a:endParaRPr lang="en-GB" sz="2000" dirty="0">
              <a:effectLst/>
              <a:latin typeface="Times New Roman" panose="02020603050405020304" pitchFamily="18" charset="0"/>
              <a:ea typeface="SimSun" panose="02010600030101010101" pitchFamily="2" charset="-122"/>
            </a:endParaRPr>
          </a:p>
          <a:p>
            <a:pPr marR="0">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a:t>
            </a:r>
            <a:r>
              <a:rPr lang="en-GB" sz="2000" dirty="0">
                <a:latin typeface="Times New Roman" panose="02020603050405020304" pitchFamily="18" charset="0"/>
                <a:ea typeface="SimSun" panose="02010600030101010101" pitchFamily="2" charset="-122"/>
              </a:rPr>
              <a:t>mode </a:t>
            </a:r>
            <a:r>
              <a:rPr lang="en-GB" sz="2000" dirty="0">
                <a:ea typeface="SimSun" panose="02010600030101010101" pitchFamily="2" charset="-122"/>
              </a:rPr>
              <a:t>of </a:t>
            </a:r>
            <a:r>
              <a:rPr lang="en-GB" sz="2000" dirty="0">
                <a:latin typeface="Times New Roman" panose="02020603050405020304" pitchFamily="18" charset="0"/>
                <a:ea typeface="SimSun" panose="02010600030101010101" pitchFamily="2" charset="-122"/>
              </a:rPr>
              <a:t>data communication in sub-1GHz or 2.4 GHz band</a:t>
            </a:r>
          </a:p>
          <a:p>
            <a:pPr marR="0">
              <a:spcBef>
                <a:spcPts val="0"/>
              </a:spcBef>
              <a:spcAft>
                <a:spcPts val="0"/>
              </a:spcAft>
              <a:buFontTx/>
              <a:buChar char="-"/>
            </a:pPr>
            <a:r>
              <a:rPr lang="en-GB" sz="2000" strike="sngStrike" dirty="0">
                <a:effectLst/>
                <a:latin typeface="Times New Roman" panose="02020603050405020304" pitchFamily="18" charset="0"/>
                <a:ea typeface="SimSun" panose="02010600030101010101" pitchFamily="2" charset="-122"/>
              </a:rPr>
              <a:t>at least one mode of data communication with legacy WLAN networks in 2.4GHz band</a:t>
            </a:r>
          </a:p>
          <a:p>
            <a:pPr>
              <a:spcBef>
                <a:spcPts val="0"/>
              </a:spcBef>
              <a:spcAft>
                <a:spcPts val="0"/>
              </a:spcAft>
              <a:buFontTx/>
              <a:buChar char="-"/>
            </a:pPr>
            <a:r>
              <a:rPr lang="en-GB" sz="2000" dirty="0">
                <a:effectLst/>
                <a:latin typeface="Times New Roman" panose="02020603050405020304" pitchFamily="18" charset="0"/>
                <a:ea typeface="SimSun" panose="02010600030101010101" pitchFamily="2" charset="-122"/>
              </a:rPr>
              <a:t>at least one mode to support </a:t>
            </a:r>
            <a:r>
              <a:rPr lang="en-GB" sz="2000" dirty="0">
                <a:latin typeface="Times New Roman" panose="02020603050405020304" pitchFamily="18" charset="0"/>
                <a:ea typeface="SimSun" panose="02010600030101010101" pitchFamily="2" charset="-122"/>
              </a:rPr>
              <a:t>RF energy harvesting </a:t>
            </a:r>
            <a:r>
              <a:rPr lang="en-GB" sz="2000" strike="sngStrike" dirty="0">
                <a:effectLst/>
                <a:latin typeface="Times New Roman" panose="02020603050405020304" pitchFamily="18" charset="0"/>
                <a:ea typeface="SimSun" panose="02010600030101010101" pitchFamily="2" charset="-122"/>
              </a:rPr>
              <a:t>in sub-1GHz or 2.4GHz </a:t>
            </a:r>
          </a:p>
          <a:p>
            <a:pPr marR="0">
              <a:spcBef>
                <a:spcPts val="0"/>
              </a:spcBef>
              <a:spcAft>
                <a:spcPts val="0"/>
              </a:spcAft>
              <a:buFontTx/>
              <a:buChar char="-"/>
            </a:pPr>
            <a:r>
              <a:rPr lang="en-GB" sz="2000" dirty="0">
                <a:latin typeface="Times New Roman" panose="02020603050405020304" pitchFamily="18" charset="0"/>
                <a:ea typeface="SimSun" panose="02010600030101010101" pitchFamily="2" charset="-122"/>
              </a:rPr>
              <a:t>at least one mode to support </a:t>
            </a:r>
            <a:r>
              <a:rPr lang="en-GB" sz="2000" dirty="0">
                <a:effectLst/>
                <a:latin typeface="Times New Roman" panose="02020603050405020304" pitchFamily="18" charset="0"/>
                <a:ea typeface="SimSun" panose="02010600030101010101" pitchFamily="2" charset="-122"/>
              </a:rPr>
              <a:t>positioning function</a:t>
            </a:r>
          </a:p>
          <a:p>
            <a:pPr marL="0" marR="0" indent="0">
              <a:spcBef>
                <a:spcPts val="0"/>
              </a:spcBef>
              <a:spcAft>
                <a:spcPts val="0"/>
              </a:spcAft>
              <a:buNone/>
            </a:pPr>
            <a:r>
              <a:rPr lang="en-GB" sz="2000" dirty="0">
                <a:effectLst/>
                <a:latin typeface="Times New Roman" panose="02020603050405020304" pitchFamily="18" charset="0"/>
                <a:ea typeface="SimSun" panose="02010600030101010101" pitchFamily="2" charset="-122"/>
              </a:rPr>
              <a:t> </a:t>
            </a:r>
            <a:endParaRPr lang="en-GB" sz="2000" dirty="0">
              <a:ea typeface="SimSun" panose="02010600030101010101" pitchFamily="2" charset="-122"/>
            </a:endParaRPr>
          </a:p>
          <a:p>
            <a:pPr marL="0" marR="0" indent="0" algn="just">
              <a:spcBef>
                <a:spcPts val="0"/>
              </a:spcBef>
              <a:spcAft>
                <a:spcPts val="0"/>
              </a:spcAft>
              <a:buNone/>
            </a:pPr>
            <a:r>
              <a:rPr lang="en-GB" sz="2000" dirty="0">
                <a:effectLst/>
                <a:latin typeface="Times New Roman" panose="02020603050405020304" pitchFamily="18" charset="0"/>
                <a:ea typeface="SimSun" panose="02010600030101010101" pitchFamily="2" charset="-122"/>
              </a:rPr>
              <a:t>This amendment shall provide coexistence with deployed devices compliant with IEEE Std 802.11™-2020 and operating in the same band.</a:t>
            </a:r>
          </a:p>
          <a:p>
            <a:pPr marL="0" marR="0" indent="0" algn="just">
              <a:spcBef>
                <a:spcPts val="0"/>
              </a:spcBef>
              <a:spcAft>
                <a:spcPts val="0"/>
              </a:spcAft>
              <a:buNone/>
            </a:pPr>
            <a:endParaRPr lang="en-GB" sz="2000" dirty="0">
              <a:ea typeface="SimSun" panose="02010600030101010101" pitchFamily="2" charset="-122"/>
            </a:endParaRPr>
          </a:p>
          <a:p>
            <a:pPr marL="0" marR="0" indent="0" algn="just">
              <a:spcBef>
                <a:spcPts val="0"/>
              </a:spcBef>
              <a:spcAft>
                <a:spcPts val="0"/>
              </a:spcAft>
              <a:buNone/>
            </a:pPr>
            <a:r>
              <a:rPr lang="en-GB" sz="2000" dirty="0">
                <a:highlight>
                  <a:srgbClr val="FFFF00"/>
                </a:highlight>
                <a:ea typeface="SimSun" panose="02010600030101010101" pitchFamily="2" charset="-122"/>
              </a:rPr>
              <a:t>This amendment may also provide backward compatibility with legacy IEEE 802.11 devices in the 2.4 GHz unlicensed bands if necessary</a:t>
            </a: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4</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354521016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标题 1"/>
          <p:cNvSpPr txBox="1"/>
          <p:nvPr/>
        </p:nvSpPr>
        <p:spPr>
          <a:xfrm>
            <a:off x="381000" y="685800"/>
            <a:ext cx="8153400" cy="486054"/>
          </a:xfrm>
          <a:prstGeom prst="rect">
            <a:avLst/>
          </a:prstGeom>
        </p:spPr>
        <p:txBody>
          <a:bodyPr vert="horz" lIns="51435" tIns="25718" rIns="51435" bIns="25718" rtlCol="0" anchor="ctr">
            <a:normAutofit fontScale="97500"/>
          </a:bodyPr>
          <a:lstStyle>
            <a:lvl1pPr marL="0" marR="0" indent="0" algn="l" defTabSz="412750" latinLnBrk="0">
              <a:lnSpc>
                <a:spcPct val="100000"/>
              </a:lnSpc>
              <a:spcBef>
                <a:spcPts val="0"/>
              </a:spcBef>
              <a:spcAft>
                <a:spcPts val="0"/>
              </a:spcAft>
              <a:buClrTx/>
              <a:buSzTx/>
              <a:buFontTx/>
              <a:buNone/>
              <a:defRPr sz="2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1pPr>
            <a:lvl2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2pPr>
            <a:lvl3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3pPr>
            <a:lvl4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4pPr>
            <a:lvl5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5pPr>
            <a:lvl6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6pPr>
            <a:lvl7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7pPr>
            <a:lvl8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8pPr>
            <a:lvl9pPr marL="0" marR="0" indent="0" algn="l" defTabSz="412750" latinLnBrk="0">
              <a:lnSpc>
                <a:spcPct val="100000"/>
              </a:lnSpc>
              <a:spcBef>
                <a:spcPts val="0"/>
              </a:spcBef>
              <a:spcAft>
                <a:spcPts val="0"/>
              </a:spcAft>
              <a:buClrTx/>
              <a:buSzTx/>
              <a:buFontTx/>
              <a:buNone/>
              <a:defRPr sz="4500" b="0" i="0" u="none" strike="noStrike" cap="none" spc="0" baseline="0">
                <a:ln>
                  <a:noFill/>
                </a:ln>
                <a:solidFill>
                  <a:srgbClr val="046A38"/>
                </a:solidFill>
                <a:uFillTx/>
                <a:latin typeface="OPPOSans B" panose="00020600040101010101" charset="-122"/>
                <a:ea typeface="OPPOSans B" panose="00020600040101010101" charset="-122"/>
                <a:cs typeface="OPPOSans B" panose="00020600040101010101" charset="-122"/>
                <a:sym typeface="OPPOSans B" panose="00020600040101010101" charset="-122"/>
              </a:defRPr>
            </a:lvl9pPr>
          </a:lstStyle>
          <a:p>
            <a:pPr algn="ctr">
              <a:lnSpc>
                <a:spcPct val="80000"/>
              </a:lnSpc>
              <a:spcBef>
                <a:spcPct val="0"/>
              </a:spcBef>
              <a:spcAft>
                <a:spcPct val="0"/>
              </a:spcAft>
            </a:pPr>
            <a:r>
              <a:rPr lang="en-GB" altLang="zh-CN" sz="2700" b="1" dirty="0">
                <a:solidFill>
                  <a:schemeClr val="tx2"/>
                </a:solidFill>
                <a:latin typeface="+mj-lt"/>
                <a:ea typeface="+mj-ea"/>
                <a:cs typeface="+mj-cs"/>
              </a:rPr>
              <a:t>Summary</a:t>
            </a:r>
            <a:endParaRPr lang="zh-CN" altLang="en-US" sz="2700" b="1" dirty="0">
              <a:solidFill>
                <a:schemeClr val="tx2"/>
              </a:solidFill>
              <a:latin typeface="+mj-lt"/>
              <a:ea typeface="+mj-ea"/>
              <a:cs typeface="+mj-cs"/>
            </a:endParaRPr>
          </a:p>
        </p:txBody>
      </p:sp>
      <p:sp>
        <p:nvSpPr>
          <p:cNvPr id="18" name="文本框 17"/>
          <p:cNvSpPr txBox="1"/>
          <p:nvPr/>
        </p:nvSpPr>
        <p:spPr>
          <a:xfrm>
            <a:off x="266700" y="1905000"/>
            <a:ext cx="8610600" cy="975716"/>
          </a:xfrm>
          <a:prstGeom prst="rect">
            <a:avLst/>
          </a:prstGeom>
          <a:noFill/>
          <a:ln w="12700">
            <a:noFill/>
            <a:prstDash val="dash"/>
          </a:ln>
        </p:spPr>
        <p:txBody>
          <a:bodyPr wrap="square" rtlCol="0">
            <a:spAutoFit/>
          </a:bodyPr>
          <a:lstStyle/>
          <a:p>
            <a:pPr marL="342900" marR="0" indent="-342900">
              <a:spcBef>
                <a:spcPts val="0"/>
              </a:spcBef>
              <a:spcAft>
                <a:spcPts val="0"/>
              </a:spcAft>
              <a:buFont typeface="Arial" panose="020B0604020202020204" pitchFamily="34" charset="0"/>
              <a:buChar char="•"/>
            </a:pPr>
            <a:r>
              <a:rPr lang="en-GB" sz="2800" b="1" dirty="0">
                <a:ea typeface="SimSun" panose="02010600030101010101" pitchFamily="2" charset="-122"/>
              </a:rPr>
              <a:t>Suggestions to PAR are proposed.</a:t>
            </a:r>
            <a:endParaRPr lang="en-GB" sz="2800" b="1" dirty="0">
              <a:effectLst/>
              <a:latin typeface="Times New Roman" panose="02020603050405020304" pitchFamily="18" charset="0"/>
              <a:ea typeface="SimSun" panose="02010600030101010101" pitchFamily="2" charset="-122"/>
            </a:endParaRPr>
          </a:p>
          <a:p>
            <a:pPr marL="514350" lvl="2" algn="just">
              <a:lnSpc>
                <a:spcPct val="170000"/>
              </a:lnSpc>
            </a:pPr>
            <a:endParaRPr lang="en-US" altLang="zh-CN" sz="2000" kern="100" dirty="0">
              <a:ea typeface="宋体" panose="02010600030101010101" pitchFamily="2" charset="-122"/>
            </a:endParaRPr>
          </a:p>
        </p:txBody>
      </p:sp>
      <p:sp>
        <p:nvSpPr>
          <p:cNvPr id="16" name="Footer Placeholder 2">
            <a:extLst>
              <a:ext uri="{FF2B5EF4-FFF2-40B4-BE49-F238E27FC236}">
                <a16:creationId xmlns:a16="http://schemas.microsoft.com/office/drawing/2014/main" id="{A452CAD7-7514-445B-B4F9-0506B16BCE21}"/>
              </a:ext>
            </a:extLst>
          </p:cNvPr>
          <p:cNvSpPr txBox="1">
            <a:spLocks/>
          </p:cNvSpPr>
          <p:nvPr/>
        </p:nvSpPr>
        <p:spPr>
          <a:xfrm flipH="1">
            <a:off x="6400800" y="6475413"/>
            <a:ext cx="2143060" cy="184666"/>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ltLang="zh-CN" dirty="0"/>
              <a:t>Yinan Qi (</a:t>
            </a:r>
            <a:r>
              <a:rPr lang="en-GB" dirty="0"/>
              <a:t>OPPO)</a:t>
            </a:r>
            <a:endParaRPr lang="en-US" dirty="0"/>
          </a:p>
        </p:txBody>
      </p:sp>
      <p:sp>
        <p:nvSpPr>
          <p:cNvPr id="17" name="Slide Number Placeholder 3">
            <a:extLst>
              <a:ext uri="{FF2B5EF4-FFF2-40B4-BE49-F238E27FC236}">
                <a16:creationId xmlns:a16="http://schemas.microsoft.com/office/drawing/2014/main" id="{98E572A0-844A-4095-B3D1-05D31A90D752}"/>
              </a:ext>
            </a:extLst>
          </p:cNvPr>
          <p:cNvSpPr txBox="1">
            <a:spLocks/>
          </p:cNvSpPr>
          <p:nvPr/>
        </p:nvSpPr>
        <p:spPr bwMode="auto">
          <a:xfrm>
            <a:off x="4344988" y="6475413"/>
            <a:ext cx="530225" cy="182562"/>
          </a:xfrm>
          <a:prstGeom prst="rect">
            <a:avLst/>
          </a:prstGeom>
          <a:noFill/>
          <a:ln w="9525">
            <a:noFill/>
            <a:miter lim="800000"/>
          </a:ln>
          <a:effectLst/>
        </p:spPr>
        <p:txBody>
          <a:bodyPr vert="horz" wrap="square" lIns="0" tIns="0" rIns="0" bIns="0" numCol="1" anchor="t" anchorCtr="0" compatLnSpc="1">
            <a:spAutoFit/>
          </a:bodyPr>
          <a:lstStyle>
            <a:defPPr>
              <a:defRPr lang="en-US"/>
            </a:defPPr>
            <a:lvl1pPr algn="r" rtl="0" eaLnBrk="0" fontAlgn="base" hangingPunct="0">
              <a:spcBef>
                <a:spcPct val="0"/>
              </a:spcBef>
              <a:spcAft>
                <a:spcPct val="0"/>
              </a:spcAft>
              <a:defRPr sz="1200" kern="1200" smtClean="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pPr>
              <a:defRPr/>
            </a:pPr>
            <a:r>
              <a:rPr lang="en-US"/>
              <a:t>Slide </a:t>
            </a:r>
            <a:fld id="{3099D1E7-2CFE-4362-BB72-AF97192842EA}" type="slidenum">
              <a:rPr lang="en-US" smtClean="0"/>
              <a:pPr>
                <a:defRPr/>
              </a:pPr>
              <a:t>5</a:t>
            </a:fld>
            <a:endParaRPr lang="en-US" dirty="0"/>
          </a:p>
        </p:txBody>
      </p:sp>
      <p:sp>
        <p:nvSpPr>
          <p:cNvPr id="8" name="Rectangle 1">
            <a:extLst>
              <a:ext uri="{FF2B5EF4-FFF2-40B4-BE49-F238E27FC236}">
                <a16:creationId xmlns:a16="http://schemas.microsoft.com/office/drawing/2014/main" id="{FE2CD38C-3344-4A01-82A4-D42CFF57CDB4}"/>
              </a:ext>
            </a:extLst>
          </p:cNvPr>
          <p:cNvSpPr/>
          <p:nvPr/>
        </p:nvSpPr>
        <p:spPr>
          <a:xfrm>
            <a:off x="5486400" y="285349"/>
            <a:ext cx="3124200" cy="369332"/>
          </a:xfrm>
          <a:prstGeom prst="rect">
            <a:avLst/>
          </a:prstGeom>
        </p:spPr>
        <p:txBody>
          <a:bodyPr wrap="square">
            <a:spAutoFit/>
          </a:bodyPr>
          <a:lstStyle/>
          <a:p>
            <a:r>
              <a:rPr lang="en-SG" sz="1800" b="1" dirty="0">
                <a:solidFill>
                  <a:srgbClr val="000000"/>
                </a:solidFill>
                <a:latin typeface="+mn-lt"/>
              </a:rPr>
              <a:t>Doc.: IEEE 802.11-23/</a:t>
            </a:r>
            <a:r>
              <a:rPr lang="en-GB" sz="1800" b="1" dirty="0">
                <a:solidFill>
                  <a:srgbClr val="000000"/>
                </a:solidFill>
                <a:latin typeface="+mn-lt"/>
              </a:rPr>
              <a:t>1355r0</a:t>
            </a:r>
            <a:endParaRPr lang="en-SG" sz="1800" dirty="0">
              <a:latin typeface="+mn-lt"/>
            </a:endParaRPr>
          </a:p>
        </p:txBody>
      </p:sp>
      <p:sp>
        <p:nvSpPr>
          <p:cNvPr id="9" name="Date Placeholder 3">
            <a:extLst>
              <a:ext uri="{FF2B5EF4-FFF2-40B4-BE49-F238E27FC236}">
                <a16:creationId xmlns:a16="http://schemas.microsoft.com/office/drawing/2014/main" id="{E354E8B0-B4BD-48FF-944D-1A9286457195}"/>
              </a:ext>
            </a:extLst>
          </p:cNvPr>
          <p:cNvSpPr txBox="1">
            <a:spLocks/>
          </p:cNvSpPr>
          <p:nvPr/>
        </p:nvSpPr>
        <p:spPr>
          <a:xfrm>
            <a:off x="696912" y="275824"/>
            <a:ext cx="2303451" cy="330601"/>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zh-CN" sz="1800" b="1" dirty="0"/>
              <a:t>August 2023</a:t>
            </a:r>
            <a:endParaRPr lang="en-GB" sz="1800" b="1" dirty="0"/>
          </a:p>
        </p:txBody>
      </p:sp>
    </p:spTree>
    <p:extLst>
      <p:ext uri="{BB962C8B-B14F-4D97-AF65-F5344CB8AC3E}">
        <p14:creationId xmlns:p14="http://schemas.microsoft.com/office/powerpoint/2010/main" val="1660928647"/>
      </p:ext>
    </p:extLst>
  </p:cSld>
  <p:clrMapOvr>
    <a:masterClrMapping/>
  </p:clrMapOvr>
  <mc:AlternateContent xmlns:mc="http://schemas.openxmlformats.org/markup-compatibility/2006" xmlns:p14="http://schemas.microsoft.com/office/powerpoint/2010/main">
    <mc:Choice Requires="p14">
      <p:transition spd="slow" p14:dur="2000" advTm="116129"/>
    </mc:Choice>
    <mc:Fallback xmlns="">
      <p:transition spd="slow" advTm="116129"/>
    </mc:Fallback>
  </mc:AlternateContent>
</p:sld>
</file>

<file path=ppt/theme/theme1.xml><?xml version="1.0" encoding="utf-8"?>
<a:theme xmlns:a="http://schemas.openxmlformats.org/drawingml/2006/main" name="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spPr>
      <a:bodyPr vert="horz" wrap="square" lIns="91440" tIns="45720" rIns="91440" bIns="45720" numCol="1" anchor="t" anchorCtr="0" compatLnSpc="1"/>
      <a:lstStyle>
        <a:defPPr marL="0" marR="0" indent="0" algn="l" defTabSz="914400" rtl="0" eaLnBrk="0" fontAlgn="base" latinLnBrk="0" hangingPunct="0">
          <a:lnSpc>
            <a:spcPct val="100000"/>
          </a:lnSpc>
          <a:spcBef>
            <a:spcPct val="0"/>
          </a:spcBef>
          <a:spcAft>
            <a:spcPct val="0"/>
          </a:spcAft>
          <a:buClrTx/>
          <a:buSzTx/>
          <a:buFontTx/>
          <a:buNone/>
          <a:defRPr kumimoji="0" 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ACcord Submission Template</Template>
  <TotalTime>6051</TotalTime>
  <Words>425</Words>
  <Application>Microsoft Office PowerPoint</Application>
  <PresentationFormat>全屏显示(4:3)</PresentationFormat>
  <Paragraphs>71</Paragraphs>
  <Slides>5</Slides>
  <Notes>5</Notes>
  <HiddenSlides>0</HiddenSlides>
  <MMClips>0</MMClips>
  <ScaleCrop>false</ScaleCrop>
  <HeadingPairs>
    <vt:vector size="6" baseType="variant">
      <vt:variant>
        <vt:lpstr>已用的字体</vt:lpstr>
      </vt:variant>
      <vt:variant>
        <vt:i4>2</vt:i4>
      </vt:variant>
      <vt:variant>
        <vt:lpstr>主题</vt:lpstr>
      </vt:variant>
      <vt:variant>
        <vt:i4>1</vt:i4>
      </vt:variant>
      <vt:variant>
        <vt:lpstr>幻灯片标题</vt:lpstr>
      </vt:variant>
      <vt:variant>
        <vt:i4>5</vt:i4>
      </vt:variant>
    </vt:vector>
  </HeadingPairs>
  <TitlesOfParts>
    <vt:vector size="8" baseType="lpstr">
      <vt:lpstr>Arial</vt:lpstr>
      <vt:lpstr>Times New Roman</vt:lpstr>
      <vt:lpstr>ACcord Submission Template</vt:lpstr>
      <vt:lpstr>Further Consideration on AMP PAR</vt:lpstr>
      <vt:lpstr>Abstract</vt:lpstr>
      <vt:lpstr>PowerPoint 演示文稿</vt:lpstr>
      <vt:lpstr>PowerPoint 演示文稿</vt:lpstr>
      <vt:lpstr>PowerPoint 演示文稿</vt:lpstr>
    </vt:vector>
  </TitlesOfParts>
  <Company>&lt;Company Name&gt;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&lt;Document Title&gt;</dc:title>
  <dc:creator>Ethan</dc:creator>
  <cp:keywords>CTPClassification=:VisualMarkings=, CTPClassification=CTP_IC:VisualMarkings=, CTPClassification=CTP_IC</cp:keywords>
  <cp:lastModifiedBy>Qi Yinan</cp:lastModifiedBy>
  <cp:revision>1841</cp:revision>
  <cp:lastPrinted>1998-02-10T13:28:00Z</cp:lastPrinted>
  <dcterms:created xsi:type="dcterms:W3CDTF">2009-12-02T19:05:00Z</dcterms:created>
  <dcterms:modified xsi:type="dcterms:W3CDTF">2023-08-07T07:57:19Z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5c159031-6120-4243-bbd1-ee5f1f2e96d1</vt:lpwstr>
  </property>
  <property fmtid="{D5CDD505-2E9C-101B-9397-08002B2CF9AE}" pid="4" name="CTP_BU">
    <vt:lpwstr>NEXT GEN AND STANDARDS GROUP</vt:lpwstr>
  </property>
  <property fmtid="{D5CDD505-2E9C-101B-9397-08002B2CF9AE}" pid="5" name="CTP_TimeStamp">
    <vt:lpwstr>2018-05-10 07:13:18Z</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CTP_IC</vt:lpwstr>
  </property>
  <property fmtid="{D5CDD505-2E9C-101B-9397-08002B2CF9AE}" pid="9" name="_2015_ms_pID_725343">
    <vt:lpwstr>(3)dYjZlIMPNS1j1dqB6YP+lC/h/B/2pNPp3QOMNi78JruWsJCWfvOX7qOfqVmWapw5nAmNox2d
CepUHOcpyRPGxOrCF4f6Vm+bQd0a6PmeqnduPJBgJlDghSxD1avTFZ63x0RG46RNanxgx9xE
F6b37psHyh5fuVUFporEZMqQXqHBEypactmiYjvUeMxRaF03XE7S31+KHEROZafgT1HavpUh
nCZB99KB4/WSNUWkv0</vt:lpwstr>
  </property>
  <property fmtid="{D5CDD505-2E9C-101B-9397-08002B2CF9AE}" pid="10" name="_2015_ms_pID_7253431">
    <vt:lpwstr>0SXraQUmKnChBZ8aCVQGJMK6QJb2T9gmWfYivL7LSAq+XNuG8X7Xnk
ZVdgv1R/107n0QMg2bwSVk0XjgjCmTESK20xX3TJA65etUbDDk6Z9gBOACmis1hcjMZatQXm
Xng7Mb/2nLdPeqQsInuUJp7DZbD6Ozsn0e3xI0jgh97KDr5s7e/CgLe2gOTO+Gz7rGwQ7tvf
I1PSBBdCPI4H0IJPnwUWjQPraoJGijURx6me</vt:lpwstr>
  </property>
  <property fmtid="{D5CDD505-2E9C-101B-9397-08002B2CF9AE}" pid="11" name="_readonly">
    <vt:lpwstr/>
  </property>
  <property fmtid="{D5CDD505-2E9C-101B-9397-08002B2CF9AE}" pid="12" name="_change">
    <vt:lpwstr/>
  </property>
  <property fmtid="{D5CDD505-2E9C-101B-9397-08002B2CF9AE}" pid="13" name="_full-control">
    <vt:lpwstr/>
  </property>
  <property fmtid="{D5CDD505-2E9C-101B-9397-08002B2CF9AE}" pid="14" name="sflag">
    <vt:lpwstr>1561287843</vt:lpwstr>
  </property>
  <property fmtid="{D5CDD505-2E9C-101B-9397-08002B2CF9AE}" pid="15" name="_2015_ms_pID_7253432">
    <vt:lpwstr>srCqHiAMW9tZQpMu87my+bQ=</vt:lpwstr>
  </property>
  <property fmtid="{D5CDD505-2E9C-101B-9397-08002B2CF9AE}" pid="16" name="KSOProductBuildVer">
    <vt:lpwstr>2052-10.1.0.6395</vt:lpwstr>
  </property>
</Properties>
</file>